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2" r:id="rId4"/>
    <p:sldId id="262" r:id="rId5"/>
    <p:sldId id="263" r:id="rId6"/>
    <p:sldId id="293" r:id="rId7"/>
    <p:sldId id="276" r:id="rId8"/>
    <p:sldId id="264" r:id="rId9"/>
    <p:sldId id="265" r:id="rId10"/>
    <p:sldId id="294" r:id="rId11"/>
    <p:sldId id="295" r:id="rId12"/>
    <p:sldId id="269" r:id="rId13"/>
    <p:sldId id="296" r:id="rId14"/>
    <p:sldId id="29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2" autoAdjust="0"/>
  </p:normalViewPr>
  <p:slideViewPr>
    <p:cSldViewPr>
      <p:cViewPr varScale="1">
        <p:scale>
          <a:sx n="72" d="100"/>
          <a:sy n="72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На предыдущем слайде были заданы 2 рекуррентных соотношения: для сумм и для слагаемых. Очевидно, что сначала нужно вычислить очередное слагаемое, а потом добавить его к сумме. Вычислять сумму бесконечного числа слагаемых бессмысленно, тем более что последовательность их значений стремится к нулю. Поэтому нужно заранее определить точность вычислений </a:t>
            </a:r>
            <a:r>
              <a:rPr lang="en-US" altLang="ru-RU" sz="1200" b="0" i="1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eps</a:t>
            </a:r>
            <a:r>
              <a:rPr lang="en-US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 вычислять сумму, пока очередное слагаемое не станет меньше </a:t>
            </a:r>
            <a:r>
              <a:rPr lang="en-US" altLang="ru-RU" sz="1200" b="0" i="1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eps</a:t>
            </a:r>
            <a:r>
              <a:rPr lang="en-US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1200" b="0" i="0" kern="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 абсолютной величине.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Вход данного алгоритма – переменные </a:t>
            </a:r>
            <a:r>
              <a:rPr lang="en-US" i="1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i="1" baseline="0" dirty="0" smtClean="0"/>
              <a:t>eps</a:t>
            </a:r>
            <a:r>
              <a:rPr lang="ru-RU" i="1" baseline="0" dirty="0" smtClean="0"/>
              <a:t>,</a:t>
            </a:r>
            <a:r>
              <a:rPr lang="ru-RU" baseline="0" dirty="0" smtClean="0"/>
              <a:t> выход – переменная </a:t>
            </a:r>
            <a:r>
              <a:rPr lang="en-US" i="1" baseline="0" dirty="0" smtClean="0"/>
              <a:t>S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  <a:r>
              <a:rPr lang="en-US" i="1" baseline="0" dirty="0" smtClean="0"/>
              <a:t>k</a:t>
            </a:r>
            <a:r>
              <a:rPr lang="en-US" baseline="0" dirty="0" smtClean="0"/>
              <a:t> </a:t>
            </a:r>
            <a:r>
              <a:rPr lang="ru-RU" baseline="0" dirty="0" smtClean="0"/>
              <a:t>– рабочая переменная для хранения текущего номера элемента последовательности.</a:t>
            </a:r>
            <a:endParaRPr lang="ru-RU" dirty="0" smtClean="0"/>
          </a:p>
          <a:p>
            <a:endParaRPr lang="ru-RU" altLang="ru-RU" sz="1200" b="0" i="0" kern="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ru-R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Рекуррентное соотношение для слагаемых легко получить, если поделить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𝑘=〖(−1)〗^(𝑘−1)  𝑥^(2𝑘−1)/(2𝑘−1)!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</a:t>
                </a:r>
                <a:r>
                  <a:rPr lang="ru-RU" baseline="0" dirty="0" smtClean="0"/>
                  <a:t> предыдущее слагаемое </a:t>
                </a:r>
                <a:r>
                  <a:rPr lang="en-US" b="0" i="0" smtClean="0">
                    <a:latin typeface="Cambria Math"/>
                  </a:rPr>
                  <a:t>𝑓</a:t>
                </a:r>
                <a:r>
                  <a:rPr lang="ru-RU" b="0" i="0" smtClean="0">
                    <a:latin typeface="Cambria Math"/>
                  </a:rPr>
                  <a:t>_(</a:t>
                </a:r>
                <a:r>
                  <a:rPr lang="en-US" b="0" i="0" smtClean="0">
                    <a:latin typeface="Cambria Math"/>
                  </a:rPr>
                  <a:t>𝑘</a:t>
                </a:r>
                <a:r>
                  <a:rPr lang="ru-RU" b="0" i="0" smtClean="0">
                    <a:latin typeface="Cambria Math"/>
                  </a:rPr>
                  <a:t>−1)</a:t>
                </a:r>
                <a:r>
                  <a:rPr lang="en-US" b="0" i="0" smtClean="0">
                    <a:latin typeface="Cambria Math"/>
                  </a:rPr>
                  <a:t>=〖(−1)〗^(𝑘−</a:t>
                </a:r>
                <a:r>
                  <a:rPr lang="ru-RU" b="0" i="0" smtClean="0">
                    <a:latin typeface="Cambria Math"/>
                  </a:rPr>
                  <a:t>2</a:t>
                </a:r>
                <a:r>
                  <a:rPr lang="en-US" b="0" i="0" smtClean="0">
                    <a:latin typeface="Cambria Math"/>
                  </a:rPr>
                  <a:t>) </a:t>
                </a:r>
                <a:r>
                  <a:rPr lang="en-US" b="0" i="0" smtClean="0">
                    <a:latin typeface="Cambria Math"/>
                  </a:rPr>
                  <a:t> 𝑥^(2𝑘−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)/(</a:t>
                </a:r>
                <a:r>
                  <a:rPr lang="en-US" b="0" i="0" smtClean="0">
                    <a:latin typeface="Cambria Math"/>
                  </a:rPr>
                  <a:t>2𝑘−</a:t>
                </a:r>
                <a:r>
                  <a:rPr lang="ru-RU" b="0" i="0" smtClean="0">
                    <a:latin typeface="Cambria Math"/>
                  </a:rPr>
                  <a:t>3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0" i="0" smtClean="0">
                    <a:latin typeface="Cambria Math"/>
                  </a:rPr>
                  <a:t>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37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Входные переменные: </a:t>
            </a:r>
            <a:r>
              <a:rPr lang="en-US" i="1" dirty="0" smtClean="0"/>
              <a:t>x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i="1" baseline="0" dirty="0" smtClean="0"/>
              <a:t>eps</a:t>
            </a:r>
            <a:r>
              <a:rPr lang="en-US" baseline="0" dirty="0" smtClean="0"/>
              <a:t>.</a:t>
            </a:r>
            <a:r>
              <a:rPr lang="ru-RU" baseline="0" dirty="0" smtClean="0"/>
              <a:t> Выходная переменная </a:t>
            </a:r>
            <a:r>
              <a:rPr lang="en-US" i="1" baseline="0" dirty="0" smtClean="0"/>
              <a:t>S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9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Входные переменные: </a:t>
            </a:r>
            <a:r>
              <a:rPr lang="en-US" i="1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i="1" baseline="0" dirty="0" smtClean="0"/>
              <a:t>eps </a:t>
            </a:r>
            <a:r>
              <a:rPr lang="en-US" i="0" baseline="0" dirty="0" smtClean="0"/>
              <a:t>(</a:t>
            </a:r>
            <a:r>
              <a:rPr lang="ru-RU" i="0" baseline="0" dirty="0" smtClean="0"/>
              <a:t>точность вычислений</a:t>
            </a:r>
            <a:r>
              <a:rPr lang="en-US" i="0" baseline="0" dirty="0" smtClean="0"/>
              <a:t>)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Выходная переменная </a:t>
            </a:r>
            <a:r>
              <a:rPr lang="en-US" i="1" baseline="0" dirty="0" smtClean="0"/>
              <a:t>s </a:t>
            </a:r>
            <a:r>
              <a:rPr lang="ru-RU" i="0" baseline="0" dirty="0" smtClean="0"/>
              <a:t>(текущий член последовательности)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Рабочие переменные: </a:t>
            </a:r>
            <a:r>
              <a:rPr lang="en-US" i="1" baseline="0" dirty="0" smtClean="0"/>
              <a:t>s1</a:t>
            </a:r>
            <a:r>
              <a:rPr lang="en-US" baseline="0" dirty="0" smtClean="0"/>
              <a:t> </a:t>
            </a:r>
            <a:r>
              <a:rPr lang="ru-RU" baseline="0" dirty="0" smtClean="0"/>
              <a:t>(следующий член последовательности) и </a:t>
            </a:r>
            <a:r>
              <a:rPr lang="en-US" i="1" baseline="0" dirty="0" smtClean="0"/>
              <a:t>e</a:t>
            </a:r>
            <a:r>
              <a:rPr lang="en-US" baseline="0" dirty="0" smtClean="0"/>
              <a:t> </a:t>
            </a:r>
            <a:r>
              <a:rPr lang="ru-RU" baseline="0" dirty="0" smtClean="0"/>
              <a:t>(абсолютная величина разности </a:t>
            </a:r>
            <a:r>
              <a:rPr lang="en-US" i="1" baseline="0" dirty="0" smtClean="0"/>
              <a:t>s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en-US" baseline="0" dirty="0" smtClean="0"/>
              <a:t> </a:t>
            </a:r>
            <a:r>
              <a:rPr lang="en-US" i="1" baseline="0" dirty="0" smtClean="0"/>
              <a:t>s1</a:t>
            </a:r>
            <a:r>
              <a:rPr lang="ru-RU" baseline="0" dirty="0" smtClean="0"/>
              <a:t>).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Вычисления продолжаются, пока </a:t>
            </a:r>
            <a:r>
              <a:rPr lang="en-US" i="1" baseline="0" dirty="0" smtClean="0"/>
              <a:t>e&gt;=eps</a:t>
            </a:r>
            <a:r>
              <a:rPr lang="ru-RU" baseline="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8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Формула,</a:t>
            </a:r>
            <a:r>
              <a:rPr lang="ru-RU" baseline="0" dirty="0" smtClean="0"/>
              <a:t> задающая последовательность такого типа, называется рекуррентным соотношением. Здесь </a:t>
            </a:r>
            <a:r>
              <a:rPr lang="en-US" i="1" baseline="0" dirty="0" smtClean="0"/>
              <a:t>p</a:t>
            </a:r>
            <a:r>
              <a:rPr lang="ru-RU" baseline="0" smtClean="0"/>
              <a:t>  начальных </a:t>
            </a:r>
            <a:r>
              <a:rPr lang="ru-RU" baseline="0" dirty="0" smtClean="0"/>
              <a:t>элементов заданы как константы, а каждый последующий элемент вычисляется на основе функции от номера данного элемента и </a:t>
            </a:r>
            <a:r>
              <a:rPr lang="en-US" i="1" baseline="0" dirty="0" smtClean="0"/>
              <a:t>p</a:t>
            </a:r>
            <a:r>
              <a:rPr lang="ru-RU" baseline="0" dirty="0" smtClean="0"/>
              <a:t> значений предыдущих элементов последовательности.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Рекуррентное соотношение задает математическую модель.</a:t>
            </a:r>
          </a:p>
          <a:p>
            <a:r>
              <a:rPr lang="ru-RU" dirty="0" smtClean="0"/>
              <a:t>Входная величина </a:t>
            </a:r>
            <a:r>
              <a:rPr lang="en-US" i="1" dirty="0" smtClean="0"/>
              <a:t>n</a:t>
            </a:r>
            <a:r>
              <a:rPr lang="ru-RU" dirty="0" smtClean="0"/>
              <a:t> и выходная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ru-RU" dirty="0" smtClean="0"/>
              <a:t>определяют информационную модель – нам нужны целочисленные переменные </a:t>
            </a:r>
            <a:r>
              <a:rPr lang="en-US" i="1" dirty="0" smtClean="0"/>
              <a:t>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i="1" baseline="0" dirty="0" smtClean="0"/>
              <a:t>F</a:t>
            </a:r>
            <a:r>
              <a:rPr lang="en-US" baseline="0" dirty="0" smtClean="0"/>
              <a:t>, </a:t>
            </a:r>
            <a:r>
              <a:rPr lang="ru-RU" baseline="0" dirty="0" smtClean="0"/>
              <a:t>а также рабочая переменная </a:t>
            </a:r>
            <a:r>
              <a:rPr lang="en-US" i="1" baseline="0" dirty="0" err="1" smtClean="0"/>
              <a:t>i</a:t>
            </a:r>
            <a:r>
              <a:rPr lang="ru-RU" baseline="0" dirty="0" smtClean="0"/>
              <a:t> для организации цикла.</a:t>
            </a:r>
          </a:p>
          <a:p>
            <a:r>
              <a:rPr lang="ru-RU" baseline="0" dirty="0" smtClean="0"/>
              <a:t>Алгоритм полностью соответствует рекуррентному соотношению.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Важнейшей характеристикой алгоритма является его</a:t>
            </a:r>
            <a:r>
              <a:rPr lang="ru-RU" baseline="0" dirty="0" smtClean="0"/>
              <a:t> трудоемкость. Она измеряется не минутах и секундах, а в элементарных шагах.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cs typeface="Courier New" panose="02070309020205020404" pitchFamily="49" charset="0"/>
              </a:rPr>
              <a:t>Если алгоритм или его отдельные части не являются элементарными шагами, то всегда можно определить некоторый входной параметр </a:t>
            </a:r>
            <a:r>
              <a:rPr lang="en-US" sz="1200" b="1" i="1" dirty="0" smtClean="0">
                <a:cs typeface="Courier New" panose="02070309020205020404" pitchFamily="49" charset="0"/>
              </a:rPr>
              <a:t>n</a:t>
            </a:r>
            <a:r>
              <a:rPr lang="ru-RU" sz="1200" dirty="0" smtClean="0">
                <a:cs typeface="Courier New" panose="02070309020205020404" pitchFamily="49" charset="0"/>
              </a:rPr>
              <a:t>, от значения которого зависит трудоемкость данных действий.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cs typeface="Courier New" panose="02070309020205020404" pitchFamily="49" charset="0"/>
              </a:rPr>
              <a:t>Алгоритм вычисления факториала имеет линейную трудоемкость.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Вход данного алгоритма – переменная </a:t>
            </a:r>
            <a:r>
              <a:rPr lang="en-US" i="1" dirty="0" smtClean="0"/>
              <a:t>n</a:t>
            </a:r>
            <a:r>
              <a:rPr lang="ru-RU" i="1" baseline="0" dirty="0" smtClean="0"/>
              <a:t>,</a:t>
            </a:r>
            <a:r>
              <a:rPr lang="ru-RU" baseline="0" dirty="0" smtClean="0"/>
              <a:t> выход – переменная </a:t>
            </a:r>
            <a:r>
              <a:rPr lang="en-US" i="1" baseline="0" dirty="0" smtClean="0"/>
              <a:t>f2 </a:t>
            </a:r>
            <a:r>
              <a:rPr lang="en-US" i="0" baseline="0" dirty="0" smtClean="0"/>
              <a:t>(</a:t>
            </a:r>
            <a:r>
              <a:rPr lang="ru-RU" i="0" baseline="0" dirty="0" smtClean="0"/>
              <a:t>или </a:t>
            </a:r>
            <a:r>
              <a:rPr lang="en-US" i="1" baseline="0" dirty="0" smtClean="0"/>
              <a:t>f1</a:t>
            </a:r>
            <a:r>
              <a:rPr lang="ru-RU" i="1" baseline="0" dirty="0" smtClean="0"/>
              <a:t>)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  <a:endParaRPr lang="ru-RU" dirty="0" smtClean="0"/>
          </a:p>
          <a:p>
            <a:r>
              <a:rPr lang="ru-RU" dirty="0" smtClean="0"/>
              <a:t>Алгоритм</a:t>
            </a:r>
            <a:r>
              <a:rPr lang="ru-RU" baseline="0" dirty="0" smtClean="0"/>
              <a:t> имеет линейную трудоемкость </a:t>
            </a:r>
            <a:r>
              <a:rPr lang="en-US" altLang="ru-RU" sz="1200" b="0" i="1" dirty="0" smtClean="0">
                <a:solidFill>
                  <a:srgbClr val="C00000"/>
                </a:solidFill>
                <a:latin typeface="Times New Roman" pitchFamily="18" charset="0"/>
              </a:rPr>
              <a:t>T(n) = O(n).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Золотое сечение – это отношение</a:t>
            </a:r>
            <a:r>
              <a:rPr lang="ru-RU" baseline="0" dirty="0" smtClean="0"/>
              <a:t> таких значений </a:t>
            </a:r>
            <a:r>
              <a:rPr lang="en-US" i="1" baseline="0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i="1" baseline="0" dirty="0" smtClean="0"/>
              <a:t>b</a:t>
            </a:r>
            <a:r>
              <a:rPr lang="ru-RU" baseline="0" dirty="0" smtClean="0"/>
              <a:t>, для которых выполняется равенство </a:t>
            </a:r>
            <a:r>
              <a:rPr lang="en-US" i="1" baseline="0" dirty="0" smtClean="0"/>
              <a:t>a/b = (</a:t>
            </a:r>
            <a:r>
              <a:rPr lang="en-US" i="1" baseline="0" dirty="0" err="1" smtClean="0"/>
              <a:t>a+b</a:t>
            </a:r>
            <a:r>
              <a:rPr lang="en-US" i="1" baseline="0" dirty="0" smtClean="0"/>
              <a:t>)/a</a:t>
            </a:r>
            <a:r>
              <a:rPr lang="ru-RU" i="1" baseline="0" dirty="0" smtClean="0"/>
              <a:t>.</a:t>
            </a:r>
            <a:r>
              <a:rPr lang="en-US" i="0" baseline="0" dirty="0" smtClean="0"/>
              <a:t> </a:t>
            </a:r>
            <a:r>
              <a:rPr lang="ru-RU" i="0" baseline="0" dirty="0" smtClean="0"/>
              <a:t>В разных областях человеческой деятельности золотое сечение считается неким эталоном.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7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сумма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Слагаемые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ru-RU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при </m:t>
                    </m:r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вычисляются на основе функции </a:t>
                </a:r>
                <a14:m>
                  <m:oMath xmlns:m="http://schemas.openxmlformats.org/officeDocument/2006/math"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от текущего номера </a:t>
                </a:r>
                <a14:m>
                  <m:oMath xmlns:m="http://schemas.openxmlformats.org/officeDocument/2006/math">
                    <m:r>
                      <a:rPr lang="en-US" altLang="ru-RU" sz="1200" b="0" i="1" kern="0" baseline="0" smtClean="0">
                        <a:solidFill>
                          <a:srgbClr val="0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и значения предыдущего слагаемого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ru-RU" sz="1200" b="0" i="1" kern="0" baseline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  <a:ea typeface="Cambria Math"/>
                  </a:rPr>
                  <a:t>&gt;1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сумма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𝑆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𝑘=𝑓_1+𝑓_2+…+𝑓_𝑘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Слагаемые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  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𝑘&gt;1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вычисляются на основе функции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𝑝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от текущего номера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и значения предыдущего слагаемого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_(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𝑘−1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30.08.2017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30.08.2017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30.08.2017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Рекуррентные вычисления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</p:spPr>
        <p:txBody>
          <a:bodyPr>
            <a:noAutofit/>
          </a:bodyPr>
          <a:lstStyle/>
          <a:p>
            <a:r>
              <a:rPr lang="ru-RU" altLang="ru-RU" sz="3600" dirty="0">
                <a:solidFill>
                  <a:srgbClr val="4F81BD"/>
                </a:solidFill>
              </a:rPr>
              <a:t>Приближенное вычисление предела последовательности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eps, a, f, S; 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k; 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a &gt;&gt; eps;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S = f = a;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(abs(f) &gt;= eps)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k++;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 = p(k, f);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+= f;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202F2C-0A60-4B03-A83F-3BA52451F64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1"/>
            <a:ext cx="8785225" cy="100841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Приближенное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значение</a:t>
            </a:r>
            <a:r>
              <a:rPr lang="ru-RU" altLang="ru-RU" sz="3600" i="1" dirty="0" smtClean="0">
                <a:solidFill>
                  <a:schemeClr val="accent1"/>
                </a:solidFill>
              </a:rPr>
              <a:t> </a:t>
            </a:r>
            <a:r>
              <a:rPr lang="ru-RU" altLang="ru-RU" sz="3600" dirty="0" smtClean="0">
                <a:solidFill>
                  <a:schemeClr val="accent1"/>
                </a:solidFill>
              </a:rPr>
              <a:t>функции </a:t>
            </a:r>
            <a:r>
              <a:rPr lang="ru-RU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sin </a:t>
            </a:r>
            <a:r>
              <a:rPr lang="en-US" altLang="ru-RU" sz="3600" i="1" dirty="0" smtClean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ru-RU" sz="36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endParaRPr lang="ru-RU" altLang="ru-RU" sz="36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800"/>
            <a:ext cx="8229600" cy="48545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ru-RU" altLang="ru-RU" sz="2800" b="1" dirty="0" smtClean="0"/>
              <a:t>Рекуррентное </a:t>
            </a:r>
            <a:r>
              <a:rPr lang="ru-RU" altLang="ru-RU" sz="2800" b="1" dirty="0" smtClean="0"/>
              <a:t>соотношение </a:t>
            </a:r>
            <a:r>
              <a:rPr lang="ru-RU" altLang="ru-RU" sz="2800" dirty="0" smtClean="0"/>
              <a:t>для элементов </a:t>
            </a:r>
            <a:r>
              <a:rPr lang="ru-RU" altLang="ru-RU" sz="2800" dirty="0" smtClean="0"/>
              <a:t>суммы:</a:t>
            </a:r>
            <a:endParaRPr lang="ru-RU" altLang="ru-RU" sz="2800" dirty="0" smtClean="0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81882"/>
              </p:ext>
            </p:extLst>
          </p:nvPr>
        </p:nvGraphicFramePr>
        <p:xfrm>
          <a:off x="1241425" y="1628800"/>
          <a:ext cx="62817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Формула" r:id="rId4" imgW="3644900" imgH="647700" progId="Equation.3">
                  <p:embed/>
                </p:oleObj>
              </mc:Choice>
              <mc:Fallback>
                <p:oleObj name="Формула" r:id="rId4" imgW="3644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628800"/>
                        <a:ext cx="62817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19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475093"/>
              </p:ext>
            </p:extLst>
          </p:nvPr>
        </p:nvGraphicFramePr>
        <p:xfrm>
          <a:off x="1331913" y="4220939"/>
          <a:ext cx="66024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Формула" r:id="rId6" imgW="3848100" imgH="927100" progId="Equation.3">
                  <p:embed/>
                </p:oleObj>
              </mc:Choice>
              <mc:Fallback>
                <p:oleObj name="Формула" r:id="rId6" imgW="3848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0939"/>
                        <a:ext cx="660241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2746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666" y="24867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Алгоритм вычисления </a:t>
            </a:r>
            <a:r>
              <a:rPr lang="en-US" dirty="0">
                <a:solidFill>
                  <a:srgbClr val="0070C0"/>
                </a:solidFill>
              </a:rPr>
              <a:t>sin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360000" indent="-360000">
              <a:buNone/>
            </a:pPr>
            <a:endParaRPr lang="en-US" dirty="0" smtClean="0"/>
          </a:p>
          <a:p>
            <a:pPr marL="360000" indent="-3600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12</a:t>
            </a:fld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9030" y="836712"/>
            <a:ext cx="8208912" cy="626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eps,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S; </a:t>
            </a:r>
          </a:p>
          <a:p>
            <a:pPr lvl="0">
              <a:spcBef>
                <a:spcPct val="20000"/>
              </a:spcBef>
            </a:pP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 </a:t>
            </a:r>
            <a:r>
              <a:rPr lang="en-US" sz="28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eps;</a:t>
            </a: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1; S = f =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(abs(f) &gt;= eps)</a:t>
            </a: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k++;</a:t>
            </a: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 = </a:t>
            </a: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-f*x*x/(2*k-1)/(2*k-2);</a:t>
            </a:r>
            <a:endParaRPr lang="en-US" sz="2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 += f;</a:t>
            </a:r>
          </a:p>
          <a:p>
            <a:pPr lvl="0">
              <a:spcBef>
                <a:spcPct val="2000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ru-RU" altLang="ru-RU" sz="2800" dirty="0" smtClean="0"/>
              <a:t>Количество</a:t>
            </a:r>
            <a:r>
              <a:rPr lang="ru-RU" altLang="ru-RU" sz="2800" dirty="0" smtClean="0">
                <a:latin typeface="Times New Roman" pitchFamily="18" charset="0"/>
              </a:rPr>
              <a:t> </a:t>
            </a:r>
            <a:r>
              <a:rPr lang="ru-RU" altLang="ru-RU" sz="2800" i="1" dirty="0" smtClean="0">
                <a:latin typeface="Times New Roman" pitchFamily="18" charset="0"/>
              </a:rPr>
              <a:t> </a:t>
            </a:r>
            <a:r>
              <a:rPr lang="en-US" altLang="ru-RU" sz="2800" i="1" dirty="0">
                <a:latin typeface="Times New Roman" pitchFamily="18" charset="0"/>
              </a:rPr>
              <a:t>k</a:t>
            </a:r>
            <a:r>
              <a:rPr lang="ru-RU" altLang="ru-RU" sz="2800" i="1" dirty="0">
                <a:latin typeface="Times New Roman" pitchFamily="18" charset="0"/>
              </a:rPr>
              <a:t>  </a:t>
            </a:r>
            <a:r>
              <a:rPr lang="ru-RU" altLang="ru-RU" sz="2800" dirty="0"/>
              <a:t>выполнений цикла</a:t>
            </a:r>
            <a:r>
              <a:rPr lang="ru-RU" altLang="ru-RU" sz="2800" dirty="0">
                <a:latin typeface="Times New Roman" pitchFamily="18" charset="0"/>
              </a:rPr>
              <a:t>:</a:t>
            </a:r>
            <a:r>
              <a:rPr lang="ru-RU" altLang="ru-RU" sz="2800" dirty="0"/>
              <a:t> </a:t>
            </a:r>
            <a:endParaRPr lang="en-US" altLang="ru-RU" sz="2800" dirty="0"/>
          </a:p>
          <a:p>
            <a:r>
              <a:rPr lang="ru-RU" altLang="ru-RU" sz="2800" dirty="0" smtClean="0"/>
              <a:t>если</a:t>
            </a:r>
            <a:r>
              <a:rPr lang="ru-RU" altLang="ru-RU" sz="2800" dirty="0" smtClean="0">
                <a:latin typeface="Times New Roman" pitchFamily="18" charset="0"/>
              </a:rPr>
              <a:t>  </a:t>
            </a:r>
            <a:r>
              <a:rPr lang="ru-RU" altLang="ru-RU" sz="2800" dirty="0">
                <a:latin typeface="Times New Roman" pitchFamily="18" charset="0"/>
              </a:rPr>
              <a:t>|</a:t>
            </a:r>
            <a:r>
              <a:rPr lang="en-US" altLang="ru-RU" sz="2800" i="1" dirty="0">
                <a:latin typeface="Times New Roman" pitchFamily="18" charset="0"/>
              </a:rPr>
              <a:t>x</a:t>
            </a:r>
            <a:r>
              <a:rPr lang="ru-RU" altLang="ru-RU" sz="2800" dirty="0">
                <a:latin typeface="Times New Roman" pitchFamily="18" charset="0"/>
              </a:rPr>
              <a:t>|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≤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1, ε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≤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1/2,  </a:t>
            </a:r>
            <a:r>
              <a:rPr lang="ru-RU" altLang="ru-RU" sz="2800" dirty="0" smtClean="0"/>
              <a:t>то</a:t>
            </a:r>
            <a:r>
              <a:rPr lang="ru-RU" altLang="ru-RU" sz="2800" dirty="0" smtClean="0">
                <a:latin typeface="Times New Roman" pitchFamily="18" charset="0"/>
              </a:rPr>
              <a:t>  </a:t>
            </a:r>
            <a:r>
              <a:rPr lang="en-US" altLang="ru-RU" sz="2800" i="1" dirty="0">
                <a:latin typeface="Times New Roman" pitchFamily="18" charset="0"/>
              </a:rPr>
              <a:t>k </a:t>
            </a:r>
            <a:r>
              <a:rPr lang="ru-RU" altLang="ru-RU" sz="2800" dirty="0">
                <a:latin typeface="Times New Roman" pitchFamily="18" charset="0"/>
              </a:rPr>
              <a:t>≤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 </a:t>
            </a:r>
            <a:r>
              <a:rPr lang="en-US" altLang="ru-RU" sz="2800" dirty="0">
                <a:latin typeface="Times New Roman" pitchFamily="18" charset="0"/>
              </a:rPr>
              <a:t>log</a:t>
            </a:r>
            <a:r>
              <a:rPr lang="ru-RU" altLang="ru-RU" sz="2800" baseline="-25000" dirty="0">
                <a:latin typeface="Times New Roman" pitchFamily="18" charset="0"/>
              </a:rPr>
              <a:t>2</a:t>
            </a:r>
            <a:r>
              <a:rPr lang="en-US" altLang="ru-RU" sz="2800" dirty="0">
                <a:latin typeface="Times New Roman" pitchFamily="18" charset="0"/>
              </a:rPr>
              <a:t> </a:t>
            </a:r>
            <a:r>
              <a:rPr lang="ru-RU" altLang="ru-RU" sz="2800" dirty="0">
                <a:latin typeface="Times New Roman" pitchFamily="18" charset="0"/>
              </a:rPr>
              <a:t>1/ε</a:t>
            </a:r>
          </a:p>
          <a:p>
            <a:pPr lvl="0">
              <a:spcBef>
                <a:spcPct val="20000"/>
              </a:spcBef>
            </a:pPr>
            <a:endParaRPr lang="ru-RU" sz="2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E445ED-A9C5-49C4-81CE-A0EF226998C5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561975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400" dirty="0" smtClean="0">
                <a:solidFill>
                  <a:schemeClr val="accent1"/>
                </a:solidFill>
                <a:latin typeface="+mn-lt"/>
              </a:rPr>
              <a:t>Рекуррентная последовательность Герона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0768"/>
            <a:ext cx="8229600" cy="468052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endParaRPr lang="en-US" altLang="ru-RU" sz="2000" dirty="0" smtClean="0"/>
          </a:p>
          <a:p>
            <a:pPr eaLnBrk="1" hangingPunct="1">
              <a:buFontTx/>
              <a:buNone/>
            </a:pPr>
            <a:endParaRPr lang="ru-RU" altLang="ru-RU" sz="3000" dirty="0" smtClean="0"/>
          </a:p>
          <a:p>
            <a:pPr eaLnBrk="1" hangingPunct="1">
              <a:buFontTx/>
              <a:buNone/>
            </a:pPr>
            <a:endParaRPr lang="ru-RU" altLang="ru-RU" sz="3000" dirty="0" smtClean="0"/>
          </a:p>
          <a:p>
            <a:pPr eaLnBrk="1" hangingPunct="1">
              <a:buFontTx/>
              <a:buNone/>
            </a:pPr>
            <a:r>
              <a:rPr lang="ru-RU" altLang="ru-RU" sz="3000" dirty="0" smtClean="0"/>
              <a:t>Можно доказать, что </a:t>
            </a:r>
            <a:r>
              <a:rPr lang="en-US" altLang="ru-RU" sz="3000" dirty="0" smtClean="0"/>
              <a:t>            </a:t>
            </a:r>
            <a:r>
              <a:rPr lang="ru-RU" altLang="ru-RU" sz="3000" dirty="0" smtClean="0"/>
              <a:t> </a:t>
            </a:r>
            <a:r>
              <a:rPr lang="en-US" altLang="ru-RU" sz="3000" dirty="0" smtClean="0"/>
              <a:t>        </a:t>
            </a:r>
            <a:r>
              <a:rPr lang="ru-RU" altLang="ru-RU" sz="3000" dirty="0" smtClean="0"/>
              <a:t>при  </a:t>
            </a:r>
            <a:r>
              <a:rPr lang="en-US" altLang="ru-RU" sz="3000" i="1" dirty="0" smtClean="0"/>
              <a:t>a</a:t>
            </a:r>
            <a:r>
              <a:rPr lang="en-US" altLang="ru-RU" sz="3000" dirty="0" smtClean="0"/>
              <a:t> </a:t>
            </a:r>
            <a:r>
              <a:rPr lang="ru-RU" altLang="ru-RU" sz="3000" dirty="0" smtClean="0"/>
              <a:t>≥</a:t>
            </a:r>
            <a:r>
              <a:rPr lang="en-US" altLang="ru-RU" sz="3000" dirty="0" smtClean="0"/>
              <a:t> </a:t>
            </a:r>
            <a:r>
              <a:rPr lang="ru-RU" altLang="ru-RU" sz="3000" dirty="0" smtClean="0"/>
              <a:t>0.</a:t>
            </a:r>
            <a:endParaRPr lang="ru-RU" altLang="ru-RU" sz="3000" i="1" dirty="0" smtClean="0"/>
          </a:p>
          <a:p>
            <a:pPr eaLnBrk="1" hangingPunct="1">
              <a:buFontTx/>
              <a:buNone/>
            </a:pPr>
            <a:endParaRPr lang="en-US" altLang="ru-RU" sz="1200" i="1" dirty="0" smtClean="0"/>
          </a:p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endParaRPr lang="en-US" altLang="ru-RU" dirty="0" smtClean="0"/>
          </a:p>
          <a:p>
            <a:pPr eaLnBrk="1" hangingPunct="1">
              <a:buFontTx/>
              <a:buNone/>
            </a:pPr>
            <a:endParaRPr lang="ru-RU" altLang="ru-RU" dirty="0" smtClean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215345"/>
              </p:ext>
            </p:extLst>
          </p:nvPr>
        </p:nvGraphicFramePr>
        <p:xfrm>
          <a:off x="4427512" y="3938761"/>
          <a:ext cx="19446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Формула" r:id="rId4" imgW="1117115" imgH="406224" progId="Equation.3">
                  <p:embed/>
                </p:oleObj>
              </mc:Choice>
              <mc:Fallback>
                <p:oleObj name="Формула" r:id="rId4" imgW="111711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12" y="3938761"/>
                        <a:ext cx="19446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440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14145"/>
              </p:ext>
            </p:extLst>
          </p:nvPr>
        </p:nvGraphicFramePr>
        <p:xfrm>
          <a:off x="1547813" y="1601663"/>
          <a:ext cx="51117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Формула" r:id="rId6" imgW="3111500" imgH="977900" progId="Equation.3">
                  <p:embed/>
                </p:oleObj>
              </mc:Choice>
              <mc:Fallback>
                <p:oleObj name="Формула" r:id="rId6" imgW="3111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01663"/>
                        <a:ext cx="511175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4047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069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E63A43-2AFC-483C-91CB-9CCDF133A99E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33" y="116632"/>
            <a:ext cx="8291512" cy="993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Вычисление квадратного корня по формуле Герона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5271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double a, eps, s, s1, e;</a:t>
            </a:r>
          </a:p>
          <a:p>
            <a:pPr eaLnBrk="1" hangingPunct="1"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cin &gt;&gt; a &gt;&gt; eps;</a:t>
            </a:r>
          </a:p>
          <a:p>
            <a:pPr eaLnBrk="1" hangingPunct="1">
              <a:buFontTx/>
              <a:buNone/>
            </a:pPr>
            <a:r>
              <a:rPr lang="pt-BR" altLang="ru-RU" sz="2800" b="1" dirty="0">
                <a:latin typeface="Courier New" pitchFamily="49" charset="0"/>
              </a:rPr>
              <a:t>s</a:t>
            </a:r>
            <a:r>
              <a:rPr lang="pt-BR" altLang="ru-RU" sz="2800" b="1" dirty="0" smtClean="0">
                <a:latin typeface="Courier New" pitchFamily="49" charset="0"/>
              </a:rPr>
              <a:t> = (1 + a) / 2;</a:t>
            </a:r>
          </a:p>
          <a:p>
            <a:pPr eaLnBrk="1" hangingPunct="1">
              <a:buFontTx/>
              <a:buNone/>
            </a:pPr>
            <a:r>
              <a:rPr lang="pt-BR" altLang="ru-RU" sz="2800" b="1" dirty="0" smtClean="0">
                <a:latin typeface="Courier New" pitchFamily="49" charset="0"/>
              </a:rPr>
              <a:t>for (e = eps; e &gt;= eps; )</a:t>
            </a:r>
          </a:p>
          <a:p>
            <a:pPr eaLnBrk="1" hangingPunct="1">
              <a:buFontTx/>
              <a:buNone/>
            </a:pPr>
            <a:r>
              <a:rPr lang="pt-BR" altLang="ru-RU" sz="2800" b="1" dirty="0">
                <a:latin typeface="Courier New" pitchFamily="49" charset="0"/>
              </a:rPr>
              <a:t>{</a:t>
            </a:r>
            <a:r>
              <a:rPr lang="pt-BR" altLang="ru-RU" sz="28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   s</a:t>
            </a:r>
            <a:r>
              <a:rPr lang="ru-RU" altLang="ru-RU" sz="2800" b="1" dirty="0" smtClean="0">
                <a:latin typeface="Courier New" pitchFamily="49" charset="0"/>
              </a:rPr>
              <a:t>1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=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(</a:t>
            </a:r>
            <a:r>
              <a:rPr lang="en-US" altLang="ru-RU" sz="2800" b="1" dirty="0" smtClean="0">
                <a:latin typeface="Courier New" pitchFamily="49" charset="0"/>
              </a:rPr>
              <a:t>s </a:t>
            </a:r>
            <a:r>
              <a:rPr lang="ru-RU" altLang="ru-RU" sz="2800" b="1" dirty="0" smtClean="0">
                <a:latin typeface="Courier New" pitchFamily="49" charset="0"/>
              </a:rPr>
              <a:t>+</a:t>
            </a:r>
            <a:r>
              <a:rPr lang="en-US" altLang="ru-RU" sz="2800" b="1" dirty="0" smtClean="0">
                <a:latin typeface="Courier New" pitchFamily="49" charset="0"/>
              </a:rPr>
              <a:t> a </a:t>
            </a:r>
            <a:r>
              <a:rPr lang="ru-RU" altLang="ru-RU" sz="2800" b="1" dirty="0" smtClean="0">
                <a:latin typeface="Courier New" pitchFamily="49" charset="0"/>
              </a:rPr>
              <a:t>/</a:t>
            </a:r>
            <a:r>
              <a:rPr lang="en-US" altLang="ru-RU" sz="2800" b="1" dirty="0" smtClean="0">
                <a:latin typeface="Courier New" pitchFamily="49" charset="0"/>
              </a:rPr>
              <a:t> s</a:t>
            </a:r>
            <a:r>
              <a:rPr lang="ru-RU" altLang="ru-RU" sz="2800" b="1" dirty="0" smtClean="0">
                <a:latin typeface="Courier New" pitchFamily="49" charset="0"/>
              </a:rPr>
              <a:t>)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/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2;</a:t>
            </a:r>
          </a:p>
          <a:p>
            <a:pPr eaLnBrk="1" hangingPunct="1">
              <a:buFontTx/>
              <a:buNone/>
            </a:pPr>
            <a:r>
              <a:rPr lang="ru-RU" altLang="ru-RU" sz="2800" b="1" dirty="0" smtClean="0">
                <a:latin typeface="Courier New" pitchFamily="49" charset="0"/>
              </a:rPr>
              <a:t>   </a:t>
            </a:r>
            <a:r>
              <a:rPr lang="en-US" altLang="ru-RU" sz="2800" b="1" dirty="0" smtClean="0">
                <a:latin typeface="Courier New" pitchFamily="49" charset="0"/>
              </a:rPr>
              <a:t>e </a:t>
            </a:r>
            <a:r>
              <a:rPr lang="ru-RU" altLang="ru-RU" sz="2800" b="1" dirty="0" smtClean="0">
                <a:latin typeface="Courier New" pitchFamily="49" charset="0"/>
              </a:rPr>
              <a:t>=</a:t>
            </a:r>
            <a:r>
              <a:rPr lang="en-US" altLang="ru-RU" sz="2800" b="1" dirty="0" smtClean="0">
                <a:latin typeface="Courier New" pitchFamily="49" charset="0"/>
              </a:rPr>
              <a:t> abs(s </a:t>
            </a:r>
            <a:r>
              <a:rPr lang="ru-RU" altLang="ru-RU" sz="2800" b="1" dirty="0" smtClean="0">
                <a:latin typeface="Courier New" pitchFamily="49" charset="0"/>
              </a:rPr>
              <a:t>-</a:t>
            </a:r>
            <a:r>
              <a:rPr lang="en-US" altLang="ru-RU" sz="2800" b="1" dirty="0" smtClean="0">
                <a:latin typeface="Courier New" pitchFamily="49" charset="0"/>
              </a:rPr>
              <a:t> s</a:t>
            </a:r>
            <a:r>
              <a:rPr lang="ru-RU" altLang="ru-RU" sz="2800" b="1" dirty="0" smtClean="0">
                <a:latin typeface="Courier New" pitchFamily="49" charset="0"/>
              </a:rPr>
              <a:t>1</a:t>
            </a:r>
            <a:r>
              <a:rPr lang="en-US" altLang="ru-RU" sz="2800" b="1" dirty="0" smtClean="0">
                <a:latin typeface="Courier New" pitchFamily="49" charset="0"/>
              </a:rPr>
              <a:t>)</a:t>
            </a:r>
            <a:r>
              <a:rPr lang="ru-RU" altLang="ru-RU" sz="2800" b="1" dirty="0" smtClean="0">
                <a:latin typeface="Courier New" pitchFamily="49" charset="0"/>
              </a:rPr>
              <a:t>; </a:t>
            </a:r>
            <a:endParaRPr lang="en-US" altLang="ru-RU" sz="2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s </a:t>
            </a:r>
            <a:r>
              <a:rPr lang="ru-RU" altLang="ru-RU" sz="2800" b="1" dirty="0" smtClean="0">
                <a:latin typeface="Courier New" pitchFamily="49" charset="0"/>
              </a:rPr>
              <a:t>=</a:t>
            </a:r>
            <a:r>
              <a:rPr lang="en-US" altLang="ru-RU" sz="2800" b="1" dirty="0" smtClean="0">
                <a:latin typeface="Courier New" pitchFamily="49" charset="0"/>
              </a:rPr>
              <a:t> s</a:t>
            </a:r>
            <a:r>
              <a:rPr lang="ru-RU" altLang="ru-RU" sz="2800" b="1" dirty="0" smtClean="0">
                <a:latin typeface="Courier New" pitchFamily="49" charset="0"/>
              </a:rPr>
              <a:t>1</a:t>
            </a:r>
            <a:r>
              <a:rPr lang="en-US" altLang="ru-RU" sz="2800" b="1" dirty="0" smtClean="0">
                <a:latin typeface="Courier New" pitchFamily="49" charset="0"/>
              </a:rPr>
              <a:t>;</a:t>
            </a:r>
            <a:endParaRPr lang="ru-RU" altLang="ru-RU" sz="2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ru-RU" sz="2800" b="1" dirty="0" smtClean="0">
                <a:latin typeface="Courier New" pitchFamily="49" charset="0"/>
              </a:rPr>
              <a:t>}</a:t>
            </a:r>
            <a:r>
              <a:rPr lang="ru-RU" altLang="ru-RU" sz="2800" dirty="0" smtClean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ru-RU" altLang="ru-RU" sz="2800" b="1" dirty="0" smtClean="0"/>
              <a:t>Трудоемкость</a:t>
            </a:r>
            <a:r>
              <a:rPr lang="ru-RU" altLang="ru-RU" sz="2800" dirty="0" smtClean="0"/>
              <a:t>:</a:t>
            </a:r>
            <a:r>
              <a:rPr lang="ru-RU" altLang="ru-RU" sz="2800" dirty="0" smtClean="0">
                <a:latin typeface="Times New Roman" pitchFamily="18" charset="0"/>
              </a:rPr>
              <a:t>  </a:t>
            </a:r>
            <a:r>
              <a:rPr lang="en-US" altLang="ru-RU" sz="2800" dirty="0" smtClean="0">
                <a:latin typeface="Times New Roman" pitchFamily="18" charset="0"/>
              </a:rPr>
              <a:t>  </a:t>
            </a:r>
            <a:r>
              <a:rPr lang="en-US" altLang="ru-RU" sz="2800" i="1" dirty="0" smtClean="0">
                <a:latin typeface="Times New Roman" pitchFamily="18" charset="0"/>
              </a:rPr>
              <a:t>O</a:t>
            </a:r>
            <a:r>
              <a:rPr lang="ru-RU" altLang="ru-RU" sz="2800" dirty="0" smtClean="0">
                <a:latin typeface="Times New Roman" pitchFamily="18" charset="0"/>
              </a:rPr>
              <a:t>(</a:t>
            </a:r>
            <a:r>
              <a:rPr lang="en-US" altLang="ru-RU" sz="2800" dirty="0" smtClean="0">
                <a:latin typeface="Times New Roman" pitchFamily="18" charset="0"/>
              </a:rPr>
              <a:t>log ((1+</a:t>
            </a:r>
            <a:r>
              <a:rPr lang="en-US" altLang="ru-RU" sz="2800" i="1" dirty="0" smtClean="0">
                <a:latin typeface="Times New Roman" pitchFamily="18" charset="0"/>
              </a:rPr>
              <a:t>a</a:t>
            </a:r>
            <a:r>
              <a:rPr lang="en-US" altLang="ru-RU" sz="2800" dirty="0" smtClean="0">
                <a:latin typeface="Times New Roman" pitchFamily="18" charset="0"/>
              </a:rPr>
              <a:t>)/</a:t>
            </a:r>
            <a:r>
              <a:rPr lang="en-US" altLang="ru-RU" sz="2800" i="1" dirty="0" smtClean="0">
                <a:latin typeface="Times New Roman" pitchFamily="18" charset="0"/>
              </a:rPr>
              <a:t>eps</a:t>
            </a:r>
            <a:r>
              <a:rPr lang="en-US" altLang="ru-RU" sz="2800" dirty="0" smtClean="0">
                <a:latin typeface="Times New Roman" pitchFamily="18" charset="0"/>
              </a:rPr>
              <a:t>)</a:t>
            </a:r>
            <a:r>
              <a:rPr lang="ru-RU" altLang="ru-RU" sz="2800" dirty="0" smtClean="0">
                <a:latin typeface="Times New Roman" pitchFamily="18" charset="0"/>
              </a:rPr>
              <a:t>)</a:t>
            </a:r>
            <a:endParaRPr lang="ru-RU" altLang="ru-RU" sz="2800" dirty="0" smtClean="0">
              <a:latin typeface="Courier New" pitchFamily="49" charset="0"/>
            </a:endParaRPr>
          </a:p>
        </p:txBody>
      </p:sp>
      <p:sp>
        <p:nvSpPr>
          <p:cNvPr id="4608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5565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5888"/>
            <a:ext cx="8713788" cy="13684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Рекуррентная последовательность </a:t>
            </a:r>
            <a:endParaRPr lang="ru-RU" altLang="ru-RU" sz="40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916113"/>
            <a:ext cx="7992120" cy="4537075"/>
          </a:xfrm>
        </p:spPr>
        <p:txBody>
          <a:bodyPr/>
          <a:lstStyle/>
          <a:p>
            <a:pPr algn="l" eaLnBrk="1" hangingPunct="1"/>
            <a:r>
              <a:rPr lang="ru-RU" altLang="ru-RU" b="1" dirty="0" smtClean="0">
                <a:solidFill>
                  <a:schemeClr val="tx1"/>
                </a:solidFill>
              </a:rPr>
              <a:t>Числовая последовательность</a:t>
            </a:r>
            <a:r>
              <a:rPr lang="ru-RU" altLang="ru-RU" dirty="0" smtClean="0">
                <a:solidFill>
                  <a:schemeClr val="tx1"/>
                </a:solidFill>
              </a:rPr>
              <a:t> {</a:t>
            </a:r>
            <a:r>
              <a:rPr lang="en-US" altLang="ru-RU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ru-RU" i="1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ru-RU" altLang="ru-RU" dirty="0" smtClean="0">
                <a:solidFill>
                  <a:schemeClr val="tx1"/>
                </a:solidFill>
              </a:rPr>
              <a:t>} называется  </a:t>
            </a:r>
            <a:r>
              <a:rPr lang="ru-RU" altLang="ru-RU" b="1" i="1" dirty="0" smtClean="0">
                <a:solidFill>
                  <a:srgbClr val="C00000"/>
                </a:solidFill>
              </a:rPr>
              <a:t>рекуррентной ранга  </a:t>
            </a:r>
            <a:r>
              <a:rPr lang="en-US" altLang="ru-RU" b="1" i="1" dirty="0" smtClean="0">
                <a:solidFill>
                  <a:srgbClr val="C00000"/>
                </a:solidFill>
              </a:rPr>
              <a:t>p</a:t>
            </a:r>
            <a:r>
              <a:rPr lang="ru-RU" altLang="ru-RU" dirty="0" smtClean="0">
                <a:solidFill>
                  <a:schemeClr val="tx1"/>
                </a:solidFill>
              </a:rPr>
              <a:t>,  если</a:t>
            </a:r>
          </a:p>
          <a:p>
            <a:pPr eaLnBrk="1" hangingPunct="1"/>
            <a:r>
              <a:rPr lang="ru-RU" altLang="ru-RU" dirty="0" smtClean="0"/>
              <a:t>	   </a:t>
            </a:r>
            <a:r>
              <a:rPr lang="en-US" altLang="ru-RU" dirty="0" smtClean="0"/>
              <a:t> </a:t>
            </a:r>
            <a:r>
              <a:rPr lang="ru-RU" altLang="ru-RU" dirty="0" smtClean="0"/>
              <a:t> </a:t>
            </a:r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r>
              <a:rPr lang="ru-RU" altLang="ru-RU" dirty="0" smtClean="0">
                <a:solidFill>
                  <a:schemeClr val="tx1"/>
                </a:solidFill>
              </a:rPr>
              <a:t>где  </a:t>
            </a:r>
            <a:r>
              <a:rPr lang="en-US" altLang="ru-RU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ru-RU" altLang="ru-RU" baseline="-25000" dirty="0" smtClean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ru-RU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ru-RU" altLang="ru-RU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ru-RU" altLang="ru-RU" dirty="0" smtClean="0">
                <a:solidFill>
                  <a:schemeClr val="tx1"/>
                </a:solidFill>
                <a:latin typeface="Times New Roman" pitchFamily="18" charset="0"/>
              </a:rPr>
              <a:t>, …, </a:t>
            </a:r>
            <a:r>
              <a:rPr lang="en-US" altLang="ru-RU" i="1" dirty="0" err="1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ru-RU" i="1" baseline="-25000" dirty="0" err="1" smtClean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altLang="ru-RU" i="1" baseline="-25000" dirty="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ru-RU" altLang="ru-RU" baseline="-25000" dirty="0" smtClean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ru-RU" baseline="-25000" dirty="0" smtClean="0">
                <a:solidFill>
                  <a:schemeClr val="tx1"/>
                </a:solidFill>
                <a:latin typeface="Times New Roman" pitchFamily="18" charset="0"/>
              </a:rPr>
              <a:t> </a:t>
            </a:r>
            <a:r>
              <a:rPr lang="ru-RU" altLang="ru-RU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ru-RU" dirty="0" smtClean="0">
                <a:solidFill>
                  <a:schemeClr val="tx1"/>
                </a:solidFill>
              </a:rPr>
              <a:t>  </a:t>
            </a:r>
            <a:r>
              <a:rPr lang="ru-RU" altLang="ru-RU" dirty="0" smtClean="0">
                <a:solidFill>
                  <a:schemeClr val="tx1"/>
                </a:solidFill>
              </a:rPr>
              <a:t>–  константы, а   </a:t>
            </a:r>
            <a:r>
              <a:rPr lang="en-US" altLang="ru-RU" i="1" dirty="0" smtClean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ru-RU" dirty="0" smtClean="0">
                <a:solidFill>
                  <a:schemeClr val="tx1"/>
                </a:solidFill>
              </a:rPr>
              <a:t>  </a:t>
            </a:r>
            <a:r>
              <a:rPr lang="ru-RU" altLang="ru-RU" dirty="0" smtClean="0">
                <a:solidFill>
                  <a:schemeClr val="tx1"/>
                </a:solidFill>
              </a:rPr>
              <a:t>– функция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1258888" y="3789363"/>
          <a:ext cx="6985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Формула" r:id="rId4" imgW="2870200" imgH="482600" progId="Equation.3">
                  <p:embed/>
                </p:oleObj>
              </mc:Choice>
              <mc:Fallback>
                <p:oleObj name="Формула" r:id="rId4" imgW="2870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6985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Пример рекуррентной последовательности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4998566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ru-RU" b="0" i="1" smtClean="0">
                        <a:solidFill>
                          <a:srgbClr val="C00000"/>
                        </a:solidFill>
                        <a:latin typeface="Cambria Math"/>
                      </a:rPr>
                      <m:t>!=1∙2∙3∙…∙</m:t>
                    </m:r>
                    <m:r>
                      <a:rPr lang="en-US" altLang="ru-RU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altLang="ru-RU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ru-RU" i="1" dirty="0" smtClean="0"/>
                  <a:t> </a:t>
                </a:r>
                <a:r>
                  <a:rPr lang="en-US" altLang="ru-RU" dirty="0" smtClean="0"/>
                  <a:t>(</a:t>
                </a:r>
                <a:r>
                  <a:rPr lang="ru-RU" altLang="ru-RU" dirty="0" smtClean="0"/>
                  <a:t>факториал</a:t>
                </a:r>
                <a:r>
                  <a:rPr lang="en-US" altLang="ru-RU" dirty="0" smtClean="0"/>
                  <a:t>)</a:t>
                </a:r>
                <a:r>
                  <a:rPr lang="ru-RU" altLang="ru-RU" dirty="0" smtClean="0"/>
                  <a:t> представляется рекуррентным соотношением ранга 1:</a:t>
                </a:r>
              </a:p>
              <a:p>
                <a:pPr eaLnBrk="1" hangingPunct="1">
                  <a:buFontTx/>
                  <a:buNone/>
                </a:pPr>
                <a:endParaRPr lang="en-US" altLang="ru-RU" b="1" dirty="0" smtClean="0"/>
              </a:p>
              <a:p>
                <a:pPr eaLnBrk="1" hangingPunct="1">
                  <a:buFontTx/>
                  <a:buNone/>
                </a:pPr>
                <a:endParaRPr lang="en-US" altLang="ru-RU" b="1" dirty="0" smtClean="0"/>
              </a:p>
              <a:p>
                <a:pPr eaLnBrk="1" hangingPunct="1">
                  <a:buFontTx/>
                  <a:buNone/>
                </a:pPr>
                <a:endParaRPr lang="en-US" altLang="ru-RU" b="1" dirty="0" smtClean="0"/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en-US" altLang="ru-RU" b="1" dirty="0" smtClean="0">
                    <a:latin typeface="Courier New" pitchFamily="49" charset="0"/>
                  </a:rPr>
                  <a:t> </a:t>
                </a:r>
                <a:r>
                  <a:rPr lang="en-US" altLang="ru-RU" b="1" dirty="0" err="1" smtClean="0">
                    <a:latin typeface="Courier New" pitchFamily="49" charset="0"/>
                  </a:rPr>
                  <a:t>int</a:t>
                </a:r>
                <a:r>
                  <a:rPr lang="en-US" altLang="ru-RU" b="1" dirty="0" smtClean="0">
                    <a:latin typeface="Courier New" pitchFamily="49" charset="0"/>
                  </a:rPr>
                  <a:t> n, F;</a:t>
                </a:r>
                <a:r>
                  <a:rPr lang="ru-RU" altLang="ru-RU" b="1" dirty="0" smtClean="0">
                    <a:latin typeface="Courier New" pitchFamily="49" charset="0"/>
                  </a:rPr>
                  <a:t> </a:t>
                </a:r>
                <a:r>
                  <a:rPr lang="en-US" altLang="ru-RU" b="1" dirty="0" err="1" smtClean="0">
                    <a:latin typeface="Courier New" pitchFamily="49" charset="0"/>
                  </a:rPr>
                  <a:t>cin</a:t>
                </a:r>
                <a:r>
                  <a:rPr lang="en-US" altLang="ru-RU" b="1" dirty="0" smtClean="0">
                    <a:latin typeface="Courier New" pitchFamily="49" charset="0"/>
                  </a:rPr>
                  <a:t> &gt;&gt; n;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u-RU" b="1" dirty="0">
                    <a:latin typeface="Courier New" pitchFamily="49" charset="0"/>
                  </a:rPr>
                  <a:t> </a:t>
                </a:r>
                <a:r>
                  <a:rPr lang="en-US" altLang="ru-RU" b="1" dirty="0" smtClean="0">
                    <a:latin typeface="Courier New" pitchFamily="49" charset="0"/>
                  </a:rPr>
                  <a:t>F = 1;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u-RU" b="1" dirty="0" smtClean="0">
                    <a:latin typeface="Courier New" pitchFamily="49" charset="0"/>
                  </a:rPr>
                  <a:t> for (</a:t>
                </a:r>
                <a:r>
                  <a:rPr lang="en-US" altLang="ru-RU" b="1" dirty="0" err="1" smtClean="0">
                    <a:latin typeface="Courier New" pitchFamily="49" charset="0"/>
                  </a:rPr>
                  <a:t>int</a:t>
                </a:r>
                <a:r>
                  <a:rPr lang="en-US" altLang="ru-RU" b="1" dirty="0" smtClean="0">
                    <a:latin typeface="Courier New" pitchFamily="49" charset="0"/>
                  </a:rPr>
                  <a:t> </a:t>
                </a:r>
                <a:r>
                  <a:rPr lang="en-US" altLang="ru-RU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b="1" dirty="0" smtClean="0">
                    <a:latin typeface="Courier New" pitchFamily="49" charset="0"/>
                  </a:rPr>
                  <a:t> = 1; </a:t>
                </a:r>
                <a:r>
                  <a:rPr lang="en-US" altLang="ru-RU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b="1" dirty="0" smtClean="0">
                    <a:latin typeface="Courier New" pitchFamily="49" charset="0"/>
                  </a:rPr>
                  <a:t> &lt;= n; </a:t>
                </a:r>
                <a:r>
                  <a:rPr lang="en-US" altLang="ru-RU" b="1" dirty="0" err="1" smtClean="0">
                    <a:latin typeface="Courier New" pitchFamily="49" charset="0"/>
                  </a:rPr>
                  <a:t>i</a:t>
                </a:r>
                <a:r>
                  <a:rPr lang="en-US" altLang="ru-RU" b="1" dirty="0" smtClean="0">
                    <a:latin typeface="Courier New" pitchFamily="49" charset="0"/>
                  </a:rPr>
                  <a:t>++)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ru-RU" b="1" dirty="0" smtClean="0">
                    <a:latin typeface="Courier New" pitchFamily="49" charset="0"/>
                  </a:rPr>
                  <a:t>   F </a:t>
                </a:r>
                <a:r>
                  <a:rPr lang="ru-RU" altLang="ru-RU" b="1" dirty="0" smtClean="0">
                    <a:latin typeface="Courier New" pitchFamily="49" charset="0"/>
                  </a:rPr>
                  <a:t>=</a:t>
                </a:r>
                <a:r>
                  <a:rPr lang="en-US" altLang="ru-RU" b="1" dirty="0" smtClean="0">
                    <a:latin typeface="Courier New" pitchFamily="49" charset="0"/>
                  </a:rPr>
                  <a:t> F</a:t>
                </a:r>
                <a:r>
                  <a:rPr lang="ru-RU" altLang="ru-RU" b="1" dirty="0" smtClean="0">
                    <a:latin typeface="Courier New" pitchFamily="49" charset="0"/>
                  </a:rPr>
                  <a:t> </a:t>
                </a:r>
                <a:r>
                  <a:rPr lang="en-US" altLang="ru-RU" b="1" dirty="0">
                    <a:latin typeface="Courier New" pitchFamily="49" charset="0"/>
                  </a:rPr>
                  <a:t>*</a:t>
                </a:r>
                <a:r>
                  <a:rPr lang="ru-RU" altLang="ru-RU" b="1" dirty="0" smtClean="0">
                    <a:latin typeface="Courier New" pitchFamily="49" charset="0"/>
                  </a:rPr>
                  <a:t> </a:t>
                </a:r>
                <a:r>
                  <a:rPr lang="en-US" altLang="ru-RU" b="1" dirty="0" err="1" smtClean="0">
                    <a:latin typeface="Courier New" pitchFamily="49" charset="0"/>
                  </a:rPr>
                  <a:t>i</a:t>
                </a:r>
                <a:r>
                  <a:rPr lang="ru-RU" altLang="ru-RU" b="1" dirty="0" smtClean="0">
                    <a:latin typeface="Courier New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89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4998566"/>
              </a:xfrm>
              <a:blipFill rotWithShape="1">
                <a:blip r:embed="rId4"/>
                <a:stretch>
                  <a:fillRect l="-1704" t="-2561" b="-3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172550"/>
              </p:ext>
            </p:extLst>
          </p:nvPr>
        </p:nvGraphicFramePr>
        <p:xfrm>
          <a:off x="2339752" y="2924944"/>
          <a:ext cx="40211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Формула" r:id="rId5" imgW="1815840" imgH="482400" progId="Equation.3">
                  <p:embed/>
                </p:oleObj>
              </mc:Choice>
              <mc:Fallback>
                <p:oleObj name="Формула" r:id="rId5" imgW="1815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24944"/>
                        <a:ext cx="40211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Примеры тестов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3000" dirty="0"/>
              <a:t>Тесты по методу </a:t>
            </a:r>
            <a:r>
              <a:rPr lang="ru-RU" altLang="ru-RU" sz="3000" b="1" i="1" dirty="0"/>
              <a:t>черного</a:t>
            </a:r>
            <a:r>
              <a:rPr lang="ru-RU" altLang="ru-RU" sz="3000" dirty="0"/>
              <a:t> ящика:</a:t>
            </a: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минимально </a:t>
            </a:r>
            <a:r>
              <a:rPr lang="ru-RU" altLang="ru-RU" sz="3000" dirty="0"/>
              <a:t>возможное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b="1" dirty="0" smtClean="0">
                <a:latin typeface="Courier New" pitchFamily="49" charset="0"/>
              </a:rPr>
              <a:t>=0</a:t>
            </a:r>
            <a:endParaRPr lang="ru-RU" altLang="ru-RU" sz="3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на </a:t>
            </a:r>
            <a:r>
              <a:rPr lang="ru-RU" altLang="ru-RU" sz="3000" dirty="0"/>
              <a:t>1 больше минимально </a:t>
            </a:r>
            <a:r>
              <a:rPr lang="ru-RU" altLang="ru-RU" sz="3000" dirty="0" smtClean="0"/>
              <a:t>возможного</a:t>
            </a:r>
            <a:r>
              <a:rPr lang="ru-RU" altLang="ru-RU" sz="3000" b="1" dirty="0" smtClean="0">
                <a:latin typeface="Courier New" pitchFamily="49" charset="0"/>
              </a:rPr>
              <a:t>,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b="1" dirty="0" smtClean="0">
                <a:latin typeface="Courier New" pitchFamily="49" charset="0"/>
              </a:rPr>
              <a:t>=1</a:t>
            </a:r>
            <a:endParaRPr lang="ru-RU" altLang="ru-RU" sz="3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другое значение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dirty="0" smtClean="0"/>
              <a:t>, например</a:t>
            </a:r>
            <a:r>
              <a:rPr lang="ru-RU" altLang="ru-RU" sz="3000" dirty="0"/>
              <a:t>,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b="1" dirty="0" smtClean="0">
                <a:latin typeface="Courier New" pitchFamily="49" charset="0"/>
              </a:rPr>
              <a:t>=6</a:t>
            </a:r>
            <a:endParaRPr lang="ru-RU" altLang="ru-RU" sz="3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ru-RU" altLang="ru-RU" sz="3000" dirty="0" smtClean="0"/>
              <a:t>Тесты </a:t>
            </a:r>
            <a:r>
              <a:rPr lang="ru-RU" altLang="ru-RU" sz="3000" dirty="0"/>
              <a:t>по методу </a:t>
            </a:r>
            <a:r>
              <a:rPr lang="ru-RU" altLang="ru-RU" sz="3000" b="1" i="1" dirty="0"/>
              <a:t>белого</a:t>
            </a:r>
            <a:r>
              <a:rPr lang="ru-RU" altLang="ru-RU" sz="3000" dirty="0"/>
              <a:t> ящика:</a:t>
            </a: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такое </a:t>
            </a:r>
            <a:r>
              <a:rPr lang="en-US" altLang="ru-RU" sz="3000" dirty="0"/>
              <a:t>n</a:t>
            </a:r>
            <a:r>
              <a:rPr lang="ru-RU" altLang="ru-RU" sz="3000" dirty="0" smtClean="0"/>
              <a:t>, </a:t>
            </a:r>
            <a:r>
              <a:rPr lang="ru-RU" altLang="ru-RU" sz="3000" dirty="0"/>
              <a:t>чтобы цикл ни разу не выполнялся,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b="1" dirty="0" smtClean="0">
                <a:latin typeface="Courier New" pitchFamily="49" charset="0"/>
              </a:rPr>
              <a:t>=</a:t>
            </a:r>
            <a:r>
              <a:rPr lang="en-US" altLang="ru-RU" sz="3000" b="1" dirty="0" smtClean="0">
                <a:latin typeface="Courier New" pitchFamily="49" charset="0"/>
              </a:rPr>
              <a:t>0</a:t>
            </a:r>
            <a:endParaRPr lang="ru-RU" altLang="ru-RU" sz="3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такое </a:t>
            </a:r>
            <a:r>
              <a:rPr lang="en-US" altLang="ru-RU" sz="3000" dirty="0" smtClean="0"/>
              <a:t>n</a:t>
            </a:r>
            <a:r>
              <a:rPr lang="ru-RU" altLang="ru-RU" sz="3000" dirty="0" smtClean="0"/>
              <a:t>, </a:t>
            </a:r>
            <a:r>
              <a:rPr lang="ru-RU" altLang="ru-RU" sz="3000" dirty="0"/>
              <a:t>чтобы цикл выполнился 1 раз, </a:t>
            </a:r>
            <a:r>
              <a:rPr lang="en-US" altLang="ru-RU" sz="3000" dirty="0" smtClean="0"/>
              <a:t>n</a:t>
            </a:r>
            <a:r>
              <a:rPr lang="ru-RU" altLang="ru-RU" sz="3000" b="1" dirty="0" smtClean="0">
                <a:latin typeface="Courier New" pitchFamily="49" charset="0"/>
              </a:rPr>
              <a:t>=</a:t>
            </a:r>
            <a:r>
              <a:rPr lang="en-US" altLang="ru-RU" sz="3000" b="1" dirty="0" smtClean="0">
                <a:latin typeface="Courier New" pitchFamily="49" charset="0"/>
              </a:rPr>
              <a:t>1</a:t>
            </a:r>
            <a:endParaRPr lang="ru-RU" altLang="ru-RU" sz="3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3000" dirty="0" smtClean="0"/>
              <a:t>несколько большее значение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dirty="0" smtClean="0"/>
              <a:t>, </a:t>
            </a:r>
            <a:r>
              <a:rPr lang="ru-RU" altLang="ru-RU" sz="3000" dirty="0"/>
              <a:t>например, </a:t>
            </a:r>
            <a:r>
              <a:rPr lang="en-US" altLang="ru-RU" sz="3000" b="1" dirty="0" smtClean="0">
                <a:latin typeface="Courier New" pitchFamily="49" charset="0"/>
              </a:rPr>
              <a:t>n</a:t>
            </a:r>
            <a:r>
              <a:rPr lang="ru-RU" altLang="ru-RU" sz="3000" b="1" dirty="0" smtClean="0">
                <a:latin typeface="Courier New" pitchFamily="49" charset="0"/>
              </a:rPr>
              <a:t>=6</a:t>
            </a:r>
            <a:endParaRPr lang="ru-RU" altLang="ru-RU" sz="3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ru-RU" altLang="ru-RU" sz="3000" dirty="0" smtClean="0">
                <a:solidFill>
                  <a:srgbClr val="990033"/>
                </a:solidFill>
              </a:rPr>
              <a:t>Т.е</a:t>
            </a:r>
            <a:r>
              <a:rPr lang="ru-RU" altLang="ru-RU" sz="3000" dirty="0">
                <a:solidFill>
                  <a:srgbClr val="990033"/>
                </a:solidFill>
              </a:rPr>
              <a:t>. все тесты:</a:t>
            </a:r>
            <a:r>
              <a:rPr lang="ru-RU" altLang="ru-RU" sz="3000" b="1" dirty="0">
                <a:solidFill>
                  <a:srgbClr val="990033"/>
                </a:solidFill>
                <a:latin typeface="Courier New" pitchFamily="49" charset="0"/>
              </a:rPr>
              <a:t> </a:t>
            </a:r>
            <a:r>
              <a:rPr lang="en-US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n</a:t>
            </a:r>
            <a:r>
              <a:rPr lang="ru-RU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=0</a:t>
            </a:r>
            <a:r>
              <a:rPr lang="ru-RU" altLang="ru-RU" sz="3000" b="1" dirty="0">
                <a:solidFill>
                  <a:srgbClr val="990033"/>
                </a:solidFill>
                <a:latin typeface="Courier New" pitchFamily="49" charset="0"/>
              </a:rPr>
              <a:t>, </a:t>
            </a:r>
            <a:r>
              <a:rPr lang="en-US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n</a:t>
            </a:r>
            <a:r>
              <a:rPr lang="ru-RU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=1, </a:t>
            </a:r>
            <a:r>
              <a:rPr lang="en-US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n</a:t>
            </a:r>
            <a:r>
              <a:rPr lang="ru-RU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=6</a:t>
            </a:r>
            <a:endParaRPr lang="ru-RU" altLang="ru-RU" sz="3000" b="1" dirty="0">
              <a:solidFill>
                <a:srgbClr val="99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3000" dirty="0">
                <a:solidFill>
                  <a:srgbClr val="990033"/>
                </a:solidFill>
              </a:rPr>
              <a:t>На </a:t>
            </a:r>
            <a:r>
              <a:rPr lang="ru-RU" altLang="ru-RU" sz="3000" dirty="0" smtClean="0">
                <a:solidFill>
                  <a:srgbClr val="990033"/>
                </a:solidFill>
              </a:rPr>
              <a:t>выходе, </a:t>
            </a:r>
            <a:r>
              <a:rPr lang="ru-RU" altLang="ru-RU" sz="3000" dirty="0">
                <a:solidFill>
                  <a:srgbClr val="990033"/>
                </a:solidFill>
              </a:rPr>
              <a:t>соответственно: </a:t>
            </a:r>
            <a:r>
              <a:rPr lang="ru-RU" altLang="ru-RU" sz="3000" b="1" dirty="0">
                <a:solidFill>
                  <a:srgbClr val="990033"/>
                </a:solidFill>
                <a:latin typeface="Courier New" pitchFamily="49" charset="0"/>
              </a:rPr>
              <a:t> </a:t>
            </a:r>
            <a:r>
              <a:rPr lang="en-US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F=1</a:t>
            </a:r>
            <a:r>
              <a:rPr lang="en-US" altLang="ru-RU" sz="3000" b="1" dirty="0">
                <a:solidFill>
                  <a:srgbClr val="990033"/>
                </a:solidFill>
                <a:latin typeface="Courier New" pitchFamily="49" charset="0"/>
              </a:rPr>
              <a:t>, </a:t>
            </a:r>
            <a:r>
              <a:rPr lang="en-US" altLang="ru-RU" sz="3000" b="1" dirty="0" smtClean="0">
                <a:solidFill>
                  <a:srgbClr val="990033"/>
                </a:solidFill>
                <a:latin typeface="Courier New" pitchFamily="49" charset="0"/>
              </a:rPr>
              <a:t>F=1, F=720</a:t>
            </a:r>
            <a:endParaRPr lang="ru-RU" altLang="ru-RU" sz="3000" b="1" dirty="0">
              <a:solidFill>
                <a:srgbClr val="990033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Трудоемкость алгоритма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Элементарный шаг </a:t>
            </a:r>
            <a:r>
              <a:rPr lang="ru-RU" sz="2800" dirty="0" smtClean="0">
                <a:cs typeface="Courier New" panose="02070309020205020404" pitchFamily="49" charset="0"/>
              </a:rPr>
              <a:t>– это действие, время выполнения которого не зависит от числа входных переменных и их значений, например: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cs typeface="Courier New" panose="02070309020205020404" pitchFamily="49" charset="0"/>
              </a:rPr>
              <a:t>один или фиксированное число выполняемых подряд операторов присваивания</a:t>
            </a:r>
          </a:p>
          <a:p>
            <a:pPr>
              <a:spcBef>
                <a:spcPts val="1200"/>
              </a:spcBef>
            </a:pPr>
            <a:r>
              <a:rPr lang="ru-RU" sz="2800" dirty="0" smtClean="0">
                <a:cs typeface="Courier New" panose="02070309020205020404" pitchFamily="49" charset="0"/>
              </a:rPr>
              <a:t>проверка условия в условном операторе или цикле</a:t>
            </a:r>
          </a:p>
          <a:p>
            <a:pPr>
              <a:spcBef>
                <a:spcPts val="1200"/>
              </a:spcBef>
            </a:pPr>
            <a:r>
              <a:rPr lang="ru-RU" sz="2800" dirty="0">
                <a:cs typeface="Courier New" panose="02070309020205020404" pitchFamily="49" charset="0"/>
              </a:rPr>
              <a:t>в</a:t>
            </a:r>
            <a:r>
              <a:rPr lang="ru-RU" sz="2800" dirty="0" smtClean="0">
                <a:cs typeface="Courier New" panose="02070309020205020404" pitchFamily="49" charset="0"/>
              </a:rPr>
              <a:t>ызов функции и возврат из функции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Трудоемкость алгоритма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Трудоемкость</a:t>
            </a:r>
            <a:r>
              <a:rPr lang="ru-RU" sz="2600" dirty="0" smtClean="0">
                <a:cs typeface="Courier New" panose="02070309020205020404" pitchFamily="49" charset="0"/>
              </a:rPr>
              <a:t> – это функция зависимости количества элементарных действий от входного параметра </a:t>
            </a:r>
            <a:r>
              <a:rPr lang="en-US" altLang="ru-RU" sz="2600" b="1" i="1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b="1" dirty="0">
                <a:solidFill>
                  <a:srgbClr val="C00000"/>
                </a:solidFill>
                <a:cs typeface="Times New Roman" pitchFamily="18" charset="0"/>
              </a:rPr>
              <a:t>п</a:t>
            </a:r>
            <a:r>
              <a:rPr lang="ru-RU" altLang="ru-RU" sz="2600" b="1" dirty="0">
                <a:solidFill>
                  <a:srgbClr val="C00000"/>
                </a:solidFill>
              </a:rPr>
              <a:t>ри </a:t>
            </a:r>
            <a:r>
              <a:rPr lang="en-US" altLang="ru-RU" sz="2600" b="1" i="1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ru-RU" altLang="ru-RU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→∞</a:t>
            </a:r>
            <a:r>
              <a:rPr lang="ru-RU" sz="2600" dirty="0" smtClean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Например</a:t>
            </a:r>
            <a:r>
              <a:rPr lang="ru-RU" sz="2600" dirty="0" smtClean="0">
                <a:cs typeface="Courier New" panose="02070309020205020404" pitchFamily="49" charset="0"/>
              </a:rPr>
              <a:t>, для цикла, который выполняется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 раз, трудоемкость </a:t>
            </a:r>
            <a:r>
              <a:rPr lang="en-US" altLang="ru-RU" sz="2600" i="1" dirty="0">
                <a:latin typeface="Times New Roman" pitchFamily="18" charset="0"/>
              </a:rPr>
              <a:t>T</a:t>
            </a:r>
            <a:r>
              <a:rPr lang="en-US" altLang="ru-RU" sz="2600" dirty="0">
                <a:latin typeface="Times New Roman" pitchFamily="18" charset="0"/>
              </a:rPr>
              <a:t>(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en-US" altLang="ru-RU" sz="2600" dirty="0">
                <a:latin typeface="Times New Roman" pitchFamily="18" charset="0"/>
              </a:rPr>
              <a:t>) = </a:t>
            </a:r>
            <a:r>
              <a:rPr lang="en-US" altLang="ru-RU" sz="2600" i="1" dirty="0" err="1">
                <a:latin typeface="Times New Roman" pitchFamily="18" charset="0"/>
              </a:rPr>
              <a:t>A</a:t>
            </a:r>
            <a:r>
              <a:rPr lang="en-US" altLang="ru-RU" sz="260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ru-RU" sz="2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ru-RU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altLang="ru-RU" sz="26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600" dirty="0" smtClean="0">
                <a:cs typeface="Times New Roman" pitchFamily="18" charset="0"/>
              </a:rPr>
              <a:t>Здесь коэффициент </a:t>
            </a:r>
            <a:r>
              <a:rPr lang="en-US" altLang="ru-RU" sz="2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ru-RU" sz="2600" dirty="0" smtClean="0">
                <a:cs typeface="Times New Roman" pitchFamily="18" charset="0"/>
              </a:rPr>
              <a:t> </a:t>
            </a:r>
            <a:r>
              <a:rPr lang="ru-RU" altLang="ru-RU" sz="2600" dirty="0" smtClean="0">
                <a:cs typeface="Times New Roman" pitchFamily="18" charset="0"/>
              </a:rPr>
              <a:t>– это число шагов до первой проверки условия, а </a:t>
            </a:r>
            <a:r>
              <a:rPr lang="en-US" altLang="ru-RU" sz="2600" i="1" dirty="0" smtClean="0">
                <a:latin typeface="Times New Roman" pitchFamily="18" charset="0"/>
              </a:rPr>
              <a:t>A</a:t>
            </a:r>
            <a:r>
              <a:rPr lang="ru-RU" altLang="ru-RU" sz="2600" i="1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– число элементарных шагов при однократном выполнении цикла. </a:t>
            </a:r>
          </a:p>
          <a:p>
            <a:pPr marL="0" indent="0">
              <a:buNone/>
            </a:pPr>
            <a:r>
              <a:rPr lang="ru-RU" altLang="ru-RU" sz="2600" dirty="0"/>
              <a:t>Коэффициенты зависят от компьютера и качества трансляции, поэтому </a:t>
            </a:r>
            <a:r>
              <a:rPr lang="ru-RU" altLang="ru-RU" sz="2600" dirty="0" smtClean="0"/>
              <a:t>на практике важно не точное значение, а </a:t>
            </a:r>
            <a:r>
              <a:rPr lang="ru-RU" altLang="ru-RU" sz="2600" b="1" dirty="0" smtClean="0">
                <a:solidFill>
                  <a:srgbClr val="C00000"/>
                </a:solidFill>
              </a:rPr>
              <a:t>порядок роста </a:t>
            </a:r>
            <a:r>
              <a:rPr lang="en-US" altLang="ru-RU" sz="2600" i="1" dirty="0">
                <a:latin typeface="Times New Roman" pitchFamily="18" charset="0"/>
              </a:rPr>
              <a:t>T</a:t>
            </a:r>
            <a:r>
              <a:rPr lang="en-US" altLang="ru-RU" sz="2600" dirty="0">
                <a:latin typeface="Times New Roman" pitchFamily="18" charset="0"/>
              </a:rPr>
              <a:t>(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en-US" altLang="ru-RU" sz="2600" dirty="0" smtClean="0">
                <a:latin typeface="Times New Roman" pitchFamily="18" charset="0"/>
              </a:rPr>
              <a:t>)</a:t>
            </a:r>
            <a:r>
              <a:rPr lang="ru-RU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Times New Roman" pitchFamily="18" charset="0"/>
              </a:rPr>
              <a:t>п</a:t>
            </a:r>
            <a:r>
              <a:rPr lang="ru-RU" altLang="ru-RU" sz="2600" dirty="0" smtClean="0"/>
              <a:t>ри 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en-US" altLang="ru-RU" sz="2600" dirty="0">
                <a:latin typeface="Times New Roman" pitchFamily="18" charset="0"/>
              </a:rPr>
              <a:t> </a:t>
            </a:r>
            <a:r>
              <a:rPr lang="ru-RU" altLang="ru-RU" sz="2600" dirty="0" smtClean="0">
                <a:latin typeface="Times New Roman" pitchFamily="18" charset="0"/>
                <a:cs typeface="Times New Roman" pitchFamily="18" charset="0"/>
              </a:rPr>
              <a:t>→∞</a:t>
            </a:r>
            <a:r>
              <a:rPr lang="ru-RU" altLang="ru-RU" sz="2600" dirty="0" smtClean="0">
                <a:cs typeface="Times New Roman" pitchFamily="18" charset="0"/>
              </a:rPr>
              <a:t>.</a:t>
            </a:r>
            <a:r>
              <a:rPr lang="en-US" altLang="ru-RU" sz="2600" dirty="0" smtClean="0">
                <a:cs typeface="Times New Roman" pitchFamily="18" charset="0"/>
              </a:rPr>
              <a:t> </a:t>
            </a:r>
            <a:r>
              <a:rPr lang="ru-RU" altLang="ru-RU" sz="2600" dirty="0" smtClean="0">
                <a:cs typeface="Times New Roman" pitchFamily="18" charset="0"/>
              </a:rPr>
              <a:t>В на</a:t>
            </a:r>
            <a:r>
              <a:rPr lang="ru-RU" altLang="ru-RU" sz="2600" dirty="0" smtClean="0">
                <a:cs typeface="Courier New" panose="02070309020205020404" pitchFamily="49" charset="0"/>
              </a:rPr>
              <a:t>шем случае </a:t>
            </a:r>
            <a:r>
              <a:rPr lang="en-US" altLang="ru-RU" sz="2600" b="1" i="1" dirty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ru-RU" sz="2600" b="1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altLang="ru-RU" sz="2600" b="1" i="1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ru-RU" sz="2600" b="1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ru-RU" altLang="ru-RU" sz="2600" b="1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растет линейно относительно</a:t>
            </a:r>
            <a:r>
              <a:rPr lang="ru-RU" altLang="ru-RU" sz="2600" b="1" dirty="0" smtClean="0">
                <a:solidFill>
                  <a:srgbClr val="C00000"/>
                </a:solidFill>
              </a:rPr>
              <a:t> </a:t>
            </a:r>
            <a:r>
              <a:rPr lang="en-US" altLang="ru-RU" sz="2600" b="1" i="1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ru-RU" altLang="ru-RU" sz="2600" dirty="0" smtClean="0"/>
              <a:t>, и это обозначается в виде:</a:t>
            </a:r>
            <a:r>
              <a:rPr lang="ru-RU" altLang="ru-RU" sz="2600" i="1" dirty="0" smtClean="0">
                <a:latin typeface="Times New Roman" pitchFamily="18" charset="0"/>
              </a:rPr>
              <a:t> </a:t>
            </a:r>
            <a:r>
              <a:rPr lang="en-US" altLang="ru-RU" sz="2600" b="1" i="1" dirty="0" smtClean="0">
                <a:solidFill>
                  <a:srgbClr val="C00000"/>
                </a:solidFill>
                <a:latin typeface="Times New Roman" pitchFamily="18" charset="0"/>
              </a:rPr>
              <a:t>T(n) = O(n)</a:t>
            </a:r>
            <a:endParaRPr lang="ru-RU" altLang="ru-RU" sz="2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altLang="ru-RU" sz="2400" dirty="0" smtClean="0"/>
          </a:p>
          <a:p>
            <a:pPr marL="0" indent="0">
              <a:buNone/>
            </a:pPr>
            <a:endParaRPr lang="ru-RU" sz="2400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Числа Фибоначчи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10000"/>
              </a:lnSpc>
              <a:buNone/>
            </a:pPr>
            <a:r>
              <a:rPr lang="ru-RU" sz="2800" b="1" dirty="0" smtClean="0"/>
              <a:t>Числа Фибоначчи </a:t>
            </a:r>
            <a:r>
              <a:rPr lang="ru-RU" sz="2800" dirty="0" smtClean="0"/>
              <a:t>задаются рекуррентной последовательностью ранга 2:</a:t>
            </a:r>
          </a:p>
          <a:p>
            <a:pPr marL="360000" indent="-360000">
              <a:lnSpc>
                <a:spcPct val="110000"/>
              </a:lnSpc>
              <a:buNone/>
            </a:pPr>
            <a:endParaRPr lang="ru-RU" sz="2800" dirty="0"/>
          </a:p>
          <a:p>
            <a:pPr marL="360000" indent="-360000">
              <a:lnSpc>
                <a:spcPct val="110000"/>
              </a:lnSpc>
              <a:buNone/>
            </a:pPr>
            <a:endParaRPr lang="ru-RU" sz="2800" dirty="0" smtClean="0"/>
          </a:p>
          <a:p>
            <a:pPr marL="360000" indent="-36000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f0, f1, f2, k;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 = 0; f1 = 1;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2; k &lt;= n; k++)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f2 = f0 + f1; f0 = f1; f1 = f2;</a:t>
            </a:r>
          </a:p>
          <a:p>
            <a:pPr marL="360000" indent="-360000">
              <a:lnSpc>
                <a:spcPct val="110000"/>
              </a:lnSpc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lnSpc>
                <a:spcPct val="11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55701"/>
            <a:ext cx="45339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16632"/>
                <a:ext cx="8229600" cy="56207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solidFill>
                            <a:schemeClr val="accent1"/>
                          </a:solidFill>
                          <a:latin typeface="+mn-lt"/>
                        </a:rPr>
                        <m:t>Числа Фибоначчи</m:t>
                      </m:r>
                    </m:oMath>
                  </m:oMathPara>
                </a14:m>
                <a:endParaRPr lang="ru-RU" dirty="0">
                  <a:latin typeface="+mn-lt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16632"/>
                <a:ext cx="8229600" cy="56207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0, 1, 1, 2, 3, 5, 8, 13, 21, 34,…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800" dirty="0" smtClean="0"/>
                  <a:t>Значения быстро возрастают: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sz="2800" dirty="0" smtClean="0"/>
                  <a:t> = 6765,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 832040,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 102334155</a:t>
                </a:r>
                <a:endParaRPr lang="ru-RU" sz="280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800" dirty="0" smtClean="0"/>
                  <a:t>Максимальное число Фибоначчи, представимое типом </a:t>
                </a:r>
                <a:r>
                  <a:rPr lang="en-US" sz="28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47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800" dirty="0" smtClean="0"/>
                  <a:t>Существует </a:t>
                </a:r>
                <a:r>
                  <a:rPr lang="ru-RU" sz="2800" dirty="0" smtClean="0">
                    <a:solidFill>
                      <a:srgbClr val="C00000"/>
                    </a:solidFill>
                  </a:rPr>
                  <a:t>предел отношения </a:t>
                </a:r>
                <a:r>
                  <a:rPr lang="ru-RU" sz="2800" dirty="0" smtClean="0"/>
                  <a:t>двух последовательных чисел Фибоначчи: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число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dirty="0" smtClean="0"/>
                  <a:t>называют </a:t>
                </a:r>
                <a:r>
                  <a:rPr lang="ru-RU" sz="2800" b="1" dirty="0" smtClean="0">
                    <a:solidFill>
                      <a:srgbClr val="C00000"/>
                    </a:solidFill>
                  </a:rPr>
                  <a:t>золотым сечением</a:t>
                </a:r>
                <a:endParaRPr lang="en-US" sz="28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688632"/>
              </a:xfrm>
              <a:blipFill rotWithShape="1">
                <a:blip r:embed="rId4"/>
                <a:stretch>
                  <a:fillRect l="-1481" t="-1072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19" y="4649316"/>
            <a:ext cx="5762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50106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Приближенное вычисление предела последовательности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184576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Последовательность может иметь </a:t>
            </a:r>
            <a:r>
              <a:rPr lang="ru-RU" altLang="ru-RU" sz="2800" b="1" kern="0" dirty="0">
                <a:solidFill>
                  <a:srgbClr val="000000"/>
                </a:solidFill>
              </a:rPr>
              <a:t>предел</a:t>
            </a:r>
            <a:r>
              <a:rPr lang="ru-RU" altLang="ru-RU" sz="2800" kern="0" dirty="0">
                <a:solidFill>
                  <a:srgbClr val="000000"/>
                </a:solidFill>
              </a:rPr>
              <a:t> при  </a:t>
            </a:r>
            <a:r>
              <a:rPr lang="en-US" altLang="ru-RU" sz="30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30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30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 ∞</a:t>
            </a:r>
            <a:r>
              <a:rPr lang="ru-RU" altLang="ru-RU" sz="2800" kern="0" dirty="0">
                <a:solidFill>
                  <a:srgbClr val="000000"/>
                </a:solidFill>
              </a:rPr>
              <a:t>.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Например, некоторый конечный предел может иметь последовательность сумм</a:t>
            </a:r>
            <a:endParaRPr lang="en-US" altLang="ru-RU" sz="2800" kern="0" dirty="0">
              <a:solidFill>
                <a:srgbClr val="000000"/>
              </a:solidFill>
            </a:endParaRPr>
          </a:p>
          <a:p>
            <a:pPr lvl="0" fontAlgn="base">
              <a:spcAft>
                <a:spcPct val="0"/>
              </a:spcAft>
              <a:buNone/>
            </a:pPr>
            <a:endParaRPr lang="en-US" altLang="ru-RU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endParaRPr lang="en-US" altLang="ru-RU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endParaRPr lang="ru-RU" altLang="ru-RU" sz="2800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где </a:t>
            </a:r>
            <a:r>
              <a:rPr lang="ru-RU" altLang="ru-RU" sz="2800" kern="0" dirty="0">
                <a:solidFill>
                  <a:srgbClr val="000000"/>
                </a:solidFill>
              </a:rPr>
              <a:t>слагаемые </a:t>
            </a:r>
            <a:r>
              <a:rPr lang="en-US" altLang="ru-RU" sz="2800" kern="0" dirty="0">
                <a:solidFill>
                  <a:srgbClr val="000000"/>
                </a:solidFill>
              </a:rPr>
              <a:t> </a:t>
            </a:r>
            <a:r>
              <a:rPr lang="en-US" altLang="ru-RU" sz="2800" i="1" kern="0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ru-RU" sz="2800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стремятся </a:t>
            </a:r>
            <a:r>
              <a:rPr lang="ru-RU" altLang="ru-RU" sz="2800" kern="0" dirty="0">
                <a:solidFill>
                  <a:srgbClr val="000000"/>
                </a:solidFill>
              </a:rPr>
              <a:t>к нулю при  </a:t>
            </a:r>
            <a:r>
              <a:rPr lang="en-US" altLang="ru-RU" sz="3000" i="1" kern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3000" kern="0" dirty="0">
                <a:solidFill>
                  <a:srgbClr val="000000"/>
                </a:solidFill>
                <a:latin typeface="Times New Roman" pitchFamily="18" charset="0"/>
              </a:rPr>
              <a:t> → ∞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26271"/>
            <a:ext cx="49720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15" y="5196036"/>
            <a:ext cx="5038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9470</TotalTime>
  <Words>1178</Words>
  <Application>Microsoft Office PowerPoint</Application>
  <PresentationFormat>Экран (4:3)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Формула</vt:lpstr>
      <vt:lpstr>Основы программирования</vt:lpstr>
      <vt:lpstr>Рекуррентная последовательность </vt:lpstr>
      <vt:lpstr>Пример рекуррентной последовательности</vt:lpstr>
      <vt:lpstr>Примеры тестов</vt:lpstr>
      <vt:lpstr>Трудоемкость алгоритма</vt:lpstr>
      <vt:lpstr>Трудоемкость алгоритма</vt:lpstr>
      <vt:lpstr>Числа Фибоначчи</vt:lpstr>
      <vt:lpstr>Числа Фибоначчи</vt:lpstr>
      <vt:lpstr>Приближенное вычисление предела последовательности</vt:lpstr>
      <vt:lpstr>Приближенное вычисление предела последовательности</vt:lpstr>
      <vt:lpstr>Приближенное значение функции  sin x </vt:lpstr>
      <vt:lpstr>Алгоритм вычисления sin x</vt:lpstr>
      <vt:lpstr>Рекуррентная последовательность Герона </vt:lpstr>
      <vt:lpstr>Вычисление квадратного корня по формуле Герона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156</cp:revision>
  <dcterms:created xsi:type="dcterms:W3CDTF">2017-08-01T07:03:16Z</dcterms:created>
  <dcterms:modified xsi:type="dcterms:W3CDTF">2017-08-30T09:39:15Z</dcterms:modified>
</cp:coreProperties>
</file>