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92" r:id="rId4"/>
    <p:sldId id="262" r:id="rId5"/>
    <p:sldId id="263" r:id="rId6"/>
    <p:sldId id="293" r:id="rId7"/>
    <p:sldId id="276" r:id="rId8"/>
    <p:sldId id="298" r:id="rId9"/>
    <p:sldId id="264" r:id="rId10"/>
    <p:sldId id="265" r:id="rId11"/>
    <p:sldId id="299" r:id="rId12"/>
    <p:sldId id="300" r:id="rId13"/>
    <p:sldId id="294" r:id="rId14"/>
    <p:sldId id="295" r:id="rId15"/>
    <p:sldId id="269" r:id="rId16"/>
    <p:sldId id="296" r:id="rId17"/>
    <p:sldId id="297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64" autoAdjust="0"/>
  </p:normalViewPr>
  <p:slideViewPr>
    <p:cSldViewPr>
      <p:cViewPr varScale="1">
        <p:scale>
          <a:sx n="72" d="100"/>
          <a:sy n="72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 программе</a:t>
            </a:r>
            <a:r>
              <a:rPr lang="ru-RU" baseline="0" dirty="0" smtClean="0"/>
              <a:t> необходимо использовать много переменных одного типа, то во многих случаях выгодно объединять их в массивы. Массив – это совокупность элементов одного типа, которые располагаются в памяти последовательно, и доступ к которым производится по номеру элемента (индексу).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altLang="ru-RU" sz="1200" b="0" i="0" kern="0" baseline="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  <a:ea typeface="Cambria Math"/>
                  </a:rPr>
                  <a:t>&gt;1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сумма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𝑆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𝑘=𝑓_1+𝑓_2+…+𝑓_𝑘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Слагаемые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  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𝑘&gt;1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вычисляются на основе функции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𝑝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от текущего номера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и значения предыдущего слагаемого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_(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𝑘−1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Вход алгоритма – массив </a:t>
            </a:r>
            <a:r>
              <a:rPr lang="en-US" b="0" i="1" dirty="0" smtClean="0"/>
              <a:t>x</a:t>
            </a:r>
            <a:r>
              <a:rPr lang="ru-RU" b="0" dirty="0" smtClean="0"/>
              <a:t>  и его длина </a:t>
            </a:r>
            <a:r>
              <a:rPr lang="en-US" b="0" i="1" dirty="0" smtClean="0"/>
              <a:t>n</a:t>
            </a:r>
            <a:r>
              <a:rPr lang="en-US" b="0" dirty="0" smtClean="0"/>
              <a:t>.</a:t>
            </a:r>
            <a:r>
              <a:rPr lang="ru-RU" b="0" dirty="0" smtClean="0"/>
              <a:t> </a:t>
            </a:r>
            <a:r>
              <a:rPr lang="en-US" b="0" dirty="0" smtClean="0"/>
              <a:t> </a:t>
            </a:r>
            <a:r>
              <a:rPr lang="ru-RU" b="0" dirty="0" smtClean="0"/>
              <a:t>Выход – номер минимального элемента </a:t>
            </a:r>
            <a:r>
              <a:rPr lang="en-US" b="0" i="1" dirty="0" err="1" smtClean="0"/>
              <a:t>nmin</a:t>
            </a:r>
            <a:r>
              <a:rPr lang="en-US" b="0" dirty="0" smtClean="0"/>
              <a:t>.</a:t>
            </a:r>
            <a:endParaRPr lang="ru-RU" b="0" dirty="0" smtClean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Вход алгоритма – степень</a:t>
            </a:r>
            <a:r>
              <a:rPr lang="ru-RU" b="0" baseline="0" dirty="0" smtClean="0"/>
              <a:t> полинома </a:t>
            </a:r>
            <a:r>
              <a:rPr lang="en-US" b="0" i="1" baseline="0" dirty="0" smtClean="0"/>
              <a:t>n</a:t>
            </a:r>
            <a:r>
              <a:rPr lang="en-US" b="0" baseline="0" dirty="0" smtClean="0"/>
              <a:t>,</a:t>
            </a:r>
            <a:r>
              <a:rPr lang="ru-RU" b="0" baseline="0" dirty="0" smtClean="0"/>
              <a:t> </a:t>
            </a:r>
            <a:r>
              <a:rPr lang="ru-RU" b="0" i="0" dirty="0" smtClean="0"/>
              <a:t>вещественный </a:t>
            </a:r>
            <a:r>
              <a:rPr lang="ru-RU" b="0" dirty="0" smtClean="0"/>
              <a:t>параметр </a:t>
            </a:r>
            <a:r>
              <a:rPr lang="en-US" b="0" i="1" dirty="0" smtClean="0"/>
              <a:t>x</a:t>
            </a:r>
            <a:r>
              <a:rPr lang="ru-RU" b="0" dirty="0" smtClean="0"/>
              <a:t>, </a:t>
            </a:r>
            <a:r>
              <a:rPr lang="ru-RU" b="0" i="0" dirty="0" smtClean="0"/>
              <a:t>вещественный </a:t>
            </a:r>
            <a:r>
              <a:rPr lang="ru-RU" b="0" dirty="0" smtClean="0"/>
              <a:t>массив коэффициентов </a:t>
            </a:r>
            <a:r>
              <a:rPr lang="en-US" b="0" i="1" dirty="0" smtClean="0"/>
              <a:t>a</a:t>
            </a:r>
            <a:r>
              <a:rPr lang="ru-RU" b="0" dirty="0" smtClean="0"/>
              <a:t>  (его длина равна </a:t>
            </a:r>
            <a:r>
              <a:rPr lang="en-US" b="0" i="1" dirty="0" smtClean="0"/>
              <a:t>n</a:t>
            </a:r>
            <a:r>
              <a:rPr lang="ru-RU" b="0" i="0" dirty="0" smtClean="0"/>
              <a:t>+1</a:t>
            </a:r>
            <a:r>
              <a:rPr lang="ru-RU" b="0" i="1" dirty="0" smtClean="0"/>
              <a:t>)</a:t>
            </a:r>
            <a:r>
              <a:rPr lang="en-US" b="0" dirty="0" smtClean="0"/>
              <a:t>.</a:t>
            </a:r>
            <a:r>
              <a:rPr lang="ru-RU" b="0" dirty="0" smtClean="0"/>
              <a:t> </a:t>
            </a:r>
            <a:r>
              <a:rPr lang="en-US" b="0" dirty="0" smtClean="0"/>
              <a:t> </a:t>
            </a:r>
            <a:r>
              <a:rPr lang="ru-RU" b="0" dirty="0" smtClean="0"/>
              <a:t>Выход – значение полинома </a:t>
            </a:r>
            <a:r>
              <a:rPr lang="en-US" b="0" i="1" dirty="0" smtClean="0"/>
              <a:t>P</a:t>
            </a:r>
            <a:r>
              <a:rPr lang="en-US" b="0" dirty="0" smtClean="0"/>
              <a:t>.</a:t>
            </a:r>
            <a:endParaRPr lang="ru-RU" b="0" dirty="0" smtClean="0"/>
          </a:p>
          <a:p>
            <a:endParaRPr lang="ru-RU" b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Позиция цифры в представлении числа определяет ее вклад в общее значение.</a:t>
            </a:r>
            <a:endParaRPr lang="en-US" altLang="ru-RU" sz="1200" b="0" i="0" kern="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Зная </a:t>
            </a:r>
            <a:r>
              <a:rPr lang="en-US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цифры</a:t>
            </a:r>
            <a:r>
              <a:rPr lang="en-US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числа и основание системы счисления, можно вычислить значение как полином по схеме Горнера.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компьютере используется двоичное представление чисел, но для человека оно очень неудобно. Поэтому, если необходимо работать с битами в байтах, то обычно используют 16-ричную систему.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16=</m:t>
                    </m:r>
                    <m:sSup>
                      <m:sSupPr>
                        <m:ctrlPr>
                          <a:rPr lang="ru-R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dirty="0" smtClean="0"/>
                  <a:t>, поэтому перевод числа из одной системы в другую осуществляется очень просто: каждые 4 двоичные цифры</a:t>
                </a:r>
                <a:r>
                  <a:rPr lang="ru-RU" baseline="0" dirty="0" smtClean="0"/>
                  <a:t> соответствуют одной 16-ричной (цифры отсчитываются справа, а слева, если необходимо, добавляются незначащие нули). Таким образом, содержимое любого байта можно представить двумя 16-ричными цифрами.</a:t>
                </a:r>
              </a:p>
              <a:p>
                <a:r>
                  <a:rPr lang="ru-RU" baseline="0" dirty="0" smtClean="0"/>
                  <a:t>Шестнадцатеричные константы можно использовать в программах на С/С++: в последнем столбце таблицы приводится формат их задания.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При </a:t>
            </a:r>
            <a:r>
              <a:rPr lang="ru-RU" dirty="0" smtClean="0"/>
              <a:t>выполнении арифметических операций над целыми числами (например, при умножении больших чисел) результат может занимать более 32 бит, т.е. произойдет переполнение. В этом случае производится автоматическое отсечение лишних старших бит, и в качестве результата сохраняются только младшие 32 бита. Если после отсечения</a:t>
            </a:r>
            <a:r>
              <a:rPr lang="ru-RU" baseline="0" dirty="0" smtClean="0"/>
              <a:t> старший бит числа окажется равным 1, то результат будет считаться отрицательным в дополнительном коде.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92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ru-RU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ru-RU" dirty="0" smtClean="0"/>
                  <a:t>в рекуррентном соотношении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</a:t>
                </a:r>
                <a:r>
                  <a:rPr lang="ru-RU" baseline="0" dirty="0" smtClean="0"/>
                  <a:t> число, которое представлено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𝑛</m:t>
                    </m:r>
                    <m:r>
                      <a:rPr lang="en-US" b="0" i="1" baseline="0" smtClean="0">
                        <a:latin typeface="Cambria Math"/>
                      </a:rPr>
                      <m:t>−</m:t>
                    </m:r>
                    <m:r>
                      <a:rPr lang="en-US" b="0" i="1" baseline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 старшими цифрами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ru-RU" dirty="0" smtClean="0"/>
                  <a:t>исходного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Вход алгоритма – число </a:t>
                </a:r>
                <a:r>
                  <a:rPr lang="en-US" i="1" dirty="0" smtClean="0"/>
                  <a:t>V</a:t>
                </a:r>
                <a:r>
                  <a:rPr lang="ru-RU" dirty="0" smtClean="0"/>
                  <a:t>  и основание системы счисления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r>
                  <a:rPr lang="ru-RU" dirty="0" smtClean="0"/>
                  <a:t>Выход</a:t>
                </a:r>
                <a:r>
                  <a:rPr lang="ru-RU" baseline="0" dirty="0" smtClean="0"/>
                  <a:t> алгоритма – номер </a:t>
                </a:r>
                <a:r>
                  <a:rPr lang="en-US" i="1" baseline="0" dirty="0" smtClean="0"/>
                  <a:t>n</a:t>
                </a:r>
                <a:r>
                  <a:rPr lang="ru-RU" i="1" baseline="0" dirty="0" smtClean="0"/>
                  <a:t> </a:t>
                </a:r>
                <a:r>
                  <a:rPr lang="ru-RU" baseline="0" dirty="0" smtClean="0"/>
                  <a:t>(от нуля) старшей значащей цифры числа </a:t>
                </a:r>
                <a:r>
                  <a:rPr lang="en-US" i="1" baseline="0" dirty="0" smtClean="0"/>
                  <a:t>V</a:t>
                </a:r>
                <a:r>
                  <a:rPr lang="ru-RU" baseline="0" dirty="0" smtClean="0"/>
                  <a:t>  и массив </a:t>
                </a:r>
                <a:r>
                  <a:rPr lang="en-US" i="1" baseline="0" dirty="0" smtClean="0"/>
                  <a:t>a</a:t>
                </a:r>
                <a:r>
                  <a:rPr lang="ru-RU" baseline="0" dirty="0" smtClean="0"/>
                  <a:t>, содержащий </a:t>
                </a:r>
                <a:r>
                  <a:rPr lang="en-US" i="1" baseline="0" dirty="0" smtClean="0"/>
                  <a:t>n</a:t>
                </a:r>
                <a:r>
                  <a:rPr lang="en-US" baseline="0" dirty="0" smtClean="0"/>
                  <a:t>+1 “</a:t>
                </a:r>
                <a:r>
                  <a:rPr lang="ru-RU" baseline="0" dirty="0" smtClean="0"/>
                  <a:t>цифру</a:t>
                </a:r>
                <a:r>
                  <a:rPr lang="en-US" baseline="0" dirty="0" smtClean="0"/>
                  <a:t>”</a:t>
                </a:r>
                <a:r>
                  <a:rPr lang="ru-RU" baseline="0" dirty="0" smtClean="0"/>
                  <a:t> числа в системе счисления с основанием </a:t>
                </a:r>
                <a:r>
                  <a:rPr lang="en-US" i="1" baseline="0" dirty="0" smtClean="0"/>
                  <a:t>p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𝑉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𝑛−𝑖</a:t>
                </a:r>
                <a:r>
                  <a:rPr lang="ru-RU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, 𝑖=0,1,…,𝑛</a:t>
                </a:r>
                <a:r>
                  <a:rPr lang="ru-RU" b="0" i="0" smtClean="0">
                    <a:latin typeface="Cambria Math"/>
                  </a:rPr>
                  <a:t>  </a:t>
                </a:r>
                <a:r>
                  <a:rPr lang="ru-RU" dirty="0" smtClean="0"/>
                  <a:t>в рекуррентном соотношении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</a:t>
                </a:r>
                <a:r>
                  <a:rPr lang="ru-RU" baseline="0" dirty="0" smtClean="0"/>
                  <a:t> число, которое представлено </a:t>
                </a:r>
                <a:r>
                  <a:rPr lang="en-US" b="0" i="0" baseline="0" smtClean="0">
                    <a:latin typeface="Cambria Math"/>
                  </a:rPr>
                  <a:t>𝑛−𝑖</a:t>
                </a:r>
                <a:r>
                  <a:rPr lang="ru-RU" dirty="0" smtClean="0"/>
                  <a:t> старшими цифрами 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𝑛</a:t>
                </a:r>
                <a:r>
                  <a:rPr lang="ru-RU" b="0" i="0" smtClean="0">
                    <a:latin typeface="Cambria Math"/>
                  </a:rPr>
                  <a:t> 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𝑛−1</a:t>
                </a:r>
                <a:r>
                  <a:rPr lang="ru-RU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…𝑎_𝑖   </a:t>
                </a:r>
                <a:r>
                  <a:rPr lang="ru-RU" dirty="0" smtClean="0"/>
                  <a:t>исходного числа </a:t>
                </a:r>
                <a:r>
                  <a:rPr lang="en-US" b="0" i="0" smtClean="0">
                    <a:latin typeface="Cambria Math"/>
                  </a:rPr>
                  <a:t>𝑉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𝑛.</a:t>
                </a:r>
                <a:endParaRPr lang="en-US" b="0" dirty="0" smtClean="0"/>
              </a:p>
              <a:p>
                <a:r>
                  <a:rPr lang="ru-RU" dirty="0" smtClean="0"/>
                  <a:t>Вход алгоритма – число </a:t>
                </a:r>
                <a:r>
                  <a:rPr lang="en-US" i="1" dirty="0" smtClean="0"/>
                  <a:t>V</a:t>
                </a:r>
                <a:r>
                  <a:rPr lang="ru-RU" dirty="0" smtClean="0"/>
                  <a:t>  и основание системы счисления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r>
                  <a:rPr lang="ru-RU" dirty="0" smtClean="0"/>
                  <a:t>Выход</a:t>
                </a:r>
                <a:r>
                  <a:rPr lang="ru-RU" baseline="0" dirty="0" smtClean="0"/>
                  <a:t> алгоритма – номер </a:t>
                </a:r>
                <a:r>
                  <a:rPr lang="en-US" i="1" baseline="0" dirty="0" smtClean="0"/>
                  <a:t>n</a:t>
                </a:r>
                <a:r>
                  <a:rPr lang="ru-RU" i="1" baseline="0" dirty="0" smtClean="0"/>
                  <a:t> </a:t>
                </a:r>
                <a:r>
                  <a:rPr lang="ru-RU" baseline="0" dirty="0" smtClean="0"/>
                  <a:t>(от нуля) старшей значащей цифры числа </a:t>
                </a:r>
                <a:r>
                  <a:rPr lang="en-US" i="1" baseline="0" dirty="0" smtClean="0"/>
                  <a:t>V</a:t>
                </a:r>
                <a:r>
                  <a:rPr lang="ru-RU" baseline="0" dirty="0" smtClean="0"/>
                  <a:t>  и массив </a:t>
                </a:r>
                <a:r>
                  <a:rPr lang="en-US" i="1" baseline="0" dirty="0" smtClean="0"/>
                  <a:t>a</a:t>
                </a:r>
                <a:r>
                  <a:rPr lang="ru-RU" baseline="0" dirty="0" smtClean="0"/>
                  <a:t>, содержащий </a:t>
                </a:r>
                <a:r>
                  <a:rPr lang="en-US" i="1" baseline="0" dirty="0" smtClean="0"/>
                  <a:t>n</a:t>
                </a:r>
                <a:r>
                  <a:rPr lang="en-US" baseline="0" dirty="0" smtClean="0"/>
                  <a:t>+1 “</a:t>
                </a:r>
                <a:r>
                  <a:rPr lang="ru-RU" baseline="0" dirty="0" smtClean="0"/>
                  <a:t>цифру</a:t>
                </a:r>
                <a:r>
                  <a:rPr lang="en-US" baseline="0" dirty="0" smtClean="0"/>
                  <a:t>”</a:t>
                </a:r>
                <a:r>
                  <a:rPr lang="ru-RU" baseline="0" dirty="0" smtClean="0"/>
                  <a:t> числа в системе счисления с основанием </a:t>
                </a:r>
                <a:r>
                  <a:rPr lang="en-US" i="1" baseline="0" dirty="0" smtClean="0"/>
                  <a:t>p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8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С++ можно использовать</a:t>
            </a:r>
            <a:r>
              <a:rPr lang="ru-RU" baseline="0" dirty="0" smtClean="0"/>
              <a:t> многомерные массивы. Чаще всего встречаются двумерные массивы, которые представляют собой прямоугольные таблицы элементов – матрицы. При описании статического двумерного массива необходимо указать 2 константы: число строк матрицы и число столбцов (число элементов в каждой строке).</a:t>
            </a:r>
            <a:endParaRPr lang="ru-RU" dirty="0" smtClean="0"/>
          </a:p>
          <a:p>
            <a:r>
              <a:rPr lang="ru-RU" baseline="0" dirty="0" smtClean="0"/>
              <a:t>Массиву будет выделен непрерывный участок памяти в </a:t>
            </a:r>
            <a:r>
              <a:rPr lang="ru-RU" b="1" i="1" baseline="0" dirty="0" err="1" smtClean="0"/>
              <a:t>число_строк</a:t>
            </a:r>
            <a:r>
              <a:rPr lang="ru-RU" b="1" i="1" baseline="0" dirty="0" smtClean="0"/>
              <a:t> *  </a:t>
            </a:r>
            <a:r>
              <a:rPr lang="ru-RU" b="1" i="1" baseline="0" dirty="0" err="1" smtClean="0"/>
              <a:t>число_столбцов</a:t>
            </a:r>
            <a:r>
              <a:rPr lang="ru-RU" b="1" i="1" baseline="0" dirty="0" smtClean="0"/>
              <a:t> * </a:t>
            </a:r>
            <a:r>
              <a:rPr lang="ru-RU" b="1" i="1" baseline="0" dirty="0" err="1" smtClean="0"/>
              <a:t>размер_элемента</a:t>
            </a:r>
            <a:r>
              <a:rPr lang="ru-RU" baseline="0" dirty="0" smtClean="0"/>
              <a:t>  байт, и в дальнейшем ни размеры, ни положение массива в памяти изменить нельзя. Элементы в памяти располагаются по строкам.</a:t>
            </a:r>
          </a:p>
          <a:p>
            <a:r>
              <a:rPr lang="ru-RU" baseline="0" dirty="0" smtClean="0"/>
              <a:t>Для обращения к элементу массива необходимо указать 2 индекса – номер строки и номер столбца. Индексы как строк, так и столбцов в С/С++ всегда начинаются с 0. Для двумерного массива с </a:t>
            </a:r>
            <a:r>
              <a:rPr lang="en-US" i="1" baseline="0" dirty="0" smtClean="0"/>
              <a:t>n</a:t>
            </a:r>
            <a:r>
              <a:rPr lang="ru-RU" baseline="0" dirty="0" smtClean="0"/>
              <a:t> строками и </a:t>
            </a:r>
            <a:r>
              <a:rPr lang="en-US" i="1" baseline="0" dirty="0" smtClean="0"/>
              <a:t>m</a:t>
            </a:r>
            <a:r>
              <a:rPr lang="ru-RU" baseline="0" dirty="0" smtClean="0"/>
              <a:t> столбцами правильные индексы находятся в диапазоне от 0 до </a:t>
            </a:r>
            <a:r>
              <a:rPr lang="en-US" i="1" baseline="0" dirty="0" smtClean="0"/>
              <a:t>n</a:t>
            </a:r>
            <a:r>
              <a:rPr lang="en-US" baseline="0" dirty="0" smtClean="0"/>
              <a:t>-1</a:t>
            </a:r>
            <a:r>
              <a:rPr lang="ru-RU" baseline="0" dirty="0" smtClean="0"/>
              <a:t> для строк и от 0 до </a:t>
            </a:r>
            <a:r>
              <a:rPr lang="en-US" i="1" baseline="0" dirty="0" smtClean="0"/>
              <a:t>m</a:t>
            </a:r>
            <a:r>
              <a:rPr lang="en-US" baseline="0" dirty="0" smtClean="0"/>
              <a:t>-1 </a:t>
            </a:r>
            <a:r>
              <a:rPr lang="ru-RU" baseline="0" dirty="0" smtClean="0"/>
              <a:t>для столбцов</a:t>
            </a:r>
            <a:r>
              <a:rPr lang="en-US" baseline="0" dirty="0" smtClean="0"/>
              <a:t>.</a:t>
            </a:r>
            <a:r>
              <a:rPr lang="ru-RU" baseline="0" dirty="0" smtClean="0"/>
              <a:t> При обращении к отдельному элементу массива его индексы указываются в отдельных квадратных скобках после имени массива – сначала номер строки, а потом столбца. В качестве значений индексов можно использовать целые константы, переменные и выражения (их значения должны лежать в допустимом диапазоне). Любой элемент массива может использоваться, как простая переменная того же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cs typeface="Courier New" panose="02070309020205020404" pitchFamily="49" charset="0"/>
              </a:rPr>
              <a:t>Во многих задачах количество строк и столбцов матрицы заранее не определено. Но если заранее известно, что число строк и столбцов не превышает некоторых</a:t>
            </a:r>
            <a:r>
              <a:rPr lang="ru-RU" sz="1200" baseline="0" dirty="0" smtClean="0">
                <a:cs typeface="Courier New" panose="02070309020205020404" pitchFamily="49" charset="0"/>
              </a:rPr>
              <a:t> констант</a:t>
            </a:r>
            <a:r>
              <a:rPr lang="ru-RU" sz="1200" dirty="0" smtClean="0"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cs typeface="Courier New" panose="02070309020205020404" pitchFamily="49" charset="0"/>
              </a:rPr>
              <a:t>ROW</a:t>
            </a:r>
            <a:r>
              <a:rPr lang="en-US" sz="1200" i="1" baseline="0" dirty="0" smtClean="0">
                <a:cs typeface="Courier New" panose="02070309020205020404" pitchFamily="49" charset="0"/>
              </a:rPr>
              <a:t> </a:t>
            </a:r>
            <a:r>
              <a:rPr lang="ru-RU" sz="1200" i="0" baseline="0" dirty="0" smtClean="0">
                <a:cs typeface="Courier New" panose="02070309020205020404" pitchFamily="49" charset="0"/>
              </a:rPr>
              <a:t>и</a:t>
            </a:r>
            <a:r>
              <a:rPr lang="ru-RU" sz="1200" i="1" baseline="0" dirty="0" smtClean="0"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cs typeface="Courier New" panose="02070309020205020404" pitchFamily="49" charset="0"/>
              </a:rPr>
              <a:t>COL</a:t>
            </a:r>
            <a:r>
              <a:rPr lang="ru-RU" sz="1200" dirty="0" smtClean="0">
                <a:cs typeface="Courier New" panose="02070309020205020404" pitchFamily="49" charset="0"/>
              </a:rPr>
              <a:t>, то можно</a:t>
            </a:r>
            <a:r>
              <a:rPr lang="ru-RU" sz="1200" baseline="0" dirty="0" smtClean="0">
                <a:cs typeface="Courier New" panose="02070309020205020404" pitchFamily="49" charset="0"/>
              </a:rPr>
              <a:t> описать двумерный массив максимального размера, а использовать только необходимое количество </a:t>
            </a:r>
            <a:r>
              <a:rPr lang="en-US" sz="1200" i="1" baseline="0" dirty="0" smtClean="0">
                <a:cs typeface="Courier New" panose="02070309020205020404" pitchFamily="49" charset="0"/>
              </a:rPr>
              <a:t>n&lt;ROW</a:t>
            </a:r>
            <a:r>
              <a:rPr lang="ru-RU" sz="1200" baseline="0" dirty="0" smtClean="0">
                <a:cs typeface="Courier New" panose="02070309020205020404" pitchFamily="49" charset="0"/>
              </a:rPr>
              <a:t> </a:t>
            </a:r>
            <a:r>
              <a:rPr lang="en-US" sz="1200" baseline="0" dirty="0" smtClean="0">
                <a:cs typeface="Courier New" panose="02070309020205020404" pitchFamily="49" charset="0"/>
              </a:rPr>
              <a:t> </a:t>
            </a:r>
            <a:r>
              <a:rPr lang="ru-RU" sz="1200" baseline="0" dirty="0" smtClean="0">
                <a:cs typeface="Courier New" panose="02070309020205020404" pitchFamily="49" charset="0"/>
              </a:rPr>
              <a:t>и</a:t>
            </a:r>
            <a:r>
              <a:rPr lang="en-US" sz="1200" baseline="0" dirty="0" smtClean="0">
                <a:cs typeface="Courier New" panose="02070309020205020404" pitchFamily="49" charset="0"/>
              </a:rPr>
              <a:t> </a:t>
            </a:r>
            <a:r>
              <a:rPr lang="en-US" sz="1200" i="1" baseline="0" dirty="0" smtClean="0">
                <a:cs typeface="Courier New" panose="02070309020205020404" pitchFamily="49" charset="0"/>
              </a:rPr>
              <a:t>m&lt;COL</a:t>
            </a:r>
            <a:r>
              <a:rPr lang="ru-RU" sz="1200" baseline="0" dirty="0" smtClean="0">
                <a:cs typeface="Courier New" panose="02070309020205020404" pitchFamily="49" charset="0"/>
              </a:rPr>
              <a:t>  элементов (</a:t>
            </a:r>
            <a:r>
              <a:rPr lang="en-US" sz="1200" baseline="0" dirty="0" smtClean="0">
                <a:cs typeface="Courier New" panose="02070309020205020404" pitchFamily="49" charset="0"/>
              </a:rPr>
              <a:t>“</a:t>
            </a:r>
            <a:r>
              <a:rPr lang="ru-RU" sz="1200" baseline="0" dirty="0" smtClean="0">
                <a:cs typeface="Courier New" panose="02070309020205020404" pitchFamily="49" charset="0"/>
              </a:rPr>
              <a:t>левый верхний</a:t>
            </a:r>
            <a:r>
              <a:rPr lang="en-US" sz="1200" baseline="0" dirty="0" smtClean="0">
                <a:cs typeface="Courier New" panose="02070309020205020404" pitchFamily="49" charset="0"/>
              </a:rPr>
              <a:t>”</a:t>
            </a:r>
            <a:r>
              <a:rPr lang="ru-RU" sz="1200" baseline="0" dirty="0" smtClean="0">
                <a:cs typeface="Courier New" panose="02070309020205020404" pitchFamily="49" charset="0"/>
              </a:rPr>
              <a:t> угол матрицы).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cs typeface="Courier New" panose="02070309020205020404" pitchFamily="49" charset="0"/>
              </a:rPr>
              <a:t>Пример демонстрирует, как можно сгенерировать двумерный целочисленный массив со случайными значениями в диапазоне </a:t>
            </a:r>
            <a:r>
              <a:rPr lang="en-US" sz="1200" baseline="0" dirty="0" smtClean="0">
                <a:cs typeface="Courier New" panose="02070309020205020404" pitchFamily="49" charset="0"/>
              </a:rPr>
              <a:t>[a, b]</a:t>
            </a:r>
            <a:r>
              <a:rPr lang="ru-RU" sz="1200" baseline="0" dirty="0" smtClean="0">
                <a:cs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Число</a:t>
            </a:r>
            <a:r>
              <a:rPr lang="ru-RU" baseline="0" dirty="0" smtClean="0"/>
              <a:t> элементов (длина) одномерного статического массива – это константа, которая указывается прямо в описании. Массиву будет выделена память в </a:t>
            </a:r>
            <a:r>
              <a:rPr lang="ru-RU" b="1" i="1" baseline="0" dirty="0" smtClean="0"/>
              <a:t>длина * </a:t>
            </a:r>
            <a:r>
              <a:rPr lang="ru-RU" b="1" i="1" baseline="0" dirty="0" err="1" smtClean="0"/>
              <a:t>размер_элемента</a:t>
            </a:r>
            <a:r>
              <a:rPr lang="ru-RU" baseline="0" dirty="0" smtClean="0"/>
              <a:t> байт, и в дальнейшем ни длину, ни положение массива в памяти изменить нельзя.</a:t>
            </a:r>
          </a:p>
          <a:p>
            <a:r>
              <a:rPr lang="ru-RU" baseline="0" dirty="0" smtClean="0"/>
              <a:t>Номера (индексы) элементов массива в С/С++ всегда начинаются с 0. Для массива длины </a:t>
            </a:r>
            <a:r>
              <a:rPr lang="en-US" i="1" baseline="0" dirty="0" smtClean="0"/>
              <a:t>n</a:t>
            </a:r>
            <a:r>
              <a:rPr lang="ru-RU" baseline="0" dirty="0" smtClean="0"/>
              <a:t> правильные индексы находятся в диапазоне от 0 до </a:t>
            </a:r>
            <a:r>
              <a:rPr lang="en-US" i="1" baseline="0" dirty="0" smtClean="0"/>
              <a:t>n</a:t>
            </a:r>
            <a:r>
              <a:rPr lang="en-US" baseline="0" dirty="0" smtClean="0"/>
              <a:t>-1.</a:t>
            </a:r>
            <a:r>
              <a:rPr lang="ru-RU" baseline="0" dirty="0" smtClean="0"/>
              <a:t> При обращении к отдельному элементу массива его индекс указывается в квадратных скобках после имени массива. В качестве значений индекса можно использовать целые константы, переменные и выражения (их значения должны лежать в допустимом диапазоне). Любой элемент массива может использоваться, как простая переменная того же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Транспонировать матрицу – значит</a:t>
                </a:r>
                <a:r>
                  <a:rPr lang="ru-RU" baseline="0" dirty="0" smtClean="0"/>
                  <a:t> поменять местами ее строки и столбцы. Для этого нужно поменять местами все элементы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лежащие выше главной диагонали матрицы (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&lt;j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r>
                  <a:rPr lang="ru-RU" baseline="0" dirty="0" smtClean="0">
                    <a:latin typeface="+mn-lt"/>
                    <a:cs typeface="Courier New" panose="02070309020205020404" pitchFamily="49" charset="0"/>
                  </a:rPr>
                  <a:t> с соответствующими элементами</a:t>
                </a:r>
                <a:r>
                  <a:rPr lang="ru-RU" baseline="0" dirty="0" smtClean="0"/>
                  <a:t>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a[j][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ru-RU" baseline="0" dirty="0" smtClean="0">
                    <a:latin typeface="+mn-lt"/>
                    <a:cs typeface="Courier New" panose="02070309020205020404" pitchFamily="49" charset="0"/>
                  </a:rPr>
                  <a:t>, лежащими ниже главной диагонали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&gt;j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</a:t>
                </a:r>
              </a:p>
              <a:p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Внутренний цикл повторяется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 при </a:t>
                </a:r>
                <a:r>
                  <a:rPr lang="en-US" i="0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i="0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-2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раза при 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и т.д. Следовательно, всего внутренний цикл выполняется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-1)+(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-2)+…+1 =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-1)/2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раз, и трудоемкость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baseline="0" smtClean="0"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baseline="0" smtClean="0"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b="0" i="1" baseline="0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Транспонировать матрицу – значит</a:t>
                </a:r>
                <a:r>
                  <a:rPr lang="ru-RU" baseline="0" dirty="0" smtClean="0"/>
                  <a:t> поменять местами ее строки и столбцы. Для этого нужно поменять местами все элементы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лежащие выше главной диагонали матрицы (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&lt;j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r>
                  <a:rPr lang="ru-RU" baseline="0" dirty="0" smtClean="0">
                    <a:latin typeface="+mn-lt"/>
                    <a:cs typeface="Courier New" panose="02070309020205020404" pitchFamily="49" charset="0"/>
                  </a:rPr>
                  <a:t> с соответствующими элементами</a:t>
                </a:r>
                <a:r>
                  <a:rPr lang="ru-RU" baseline="0" dirty="0" smtClean="0"/>
                  <a:t>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a[j][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ru-RU" baseline="0" dirty="0" smtClean="0">
                    <a:latin typeface="+mn-lt"/>
                    <a:cs typeface="Courier New" panose="02070309020205020404" pitchFamily="49" charset="0"/>
                  </a:rPr>
                  <a:t>, лежащими ниже главной диагонали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&gt;j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</a:t>
                </a:r>
              </a:p>
              <a:p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Внутренний цикл повторяется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 при </a:t>
                </a:r>
                <a:r>
                  <a:rPr lang="en-US" i="0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i="0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-2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раза при </a:t>
                </a:r>
                <a:r>
                  <a:rPr lang="en-US" baseline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и т.д. Следовательно, всего внутренний цикл выполняется 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-1)+(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-2)+…+1 = 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-1)/2 </a:t>
                </a:r>
                <a:r>
                  <a:rPr lang="ru-RU" baseline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раз, и трудоемкость </a:t>
                </a:r>
                <a:r>
                  <a:rPr lang="en-US" b="0" i="0" baseline="0" smtClean="0">
                    <a:latin typeface="Cambria Math"/>
                    <a:cs typeface="Courier New" panose="02070309020205020404" pitchFamily="49" charset="0"/>
                  </a:rPr>
                  <a:t>𝑇(𝑛)=𝑂(𝑛^2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8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удобно работать с массивом, если его элементы обрабатываются одинаково (например, вводятся или выводятся). В этом случае нужно использовать операторы цикла.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Вводить</a:t>
            </a:r>
            <a:r>
              <a:rPr lang="ru-RU" baseline="0" dirty="0" smtClean="0"/>
              <a:t> много чисел с клавиатуры очень неудобно. Для тестирования и отладки программ, использующих массивы, можно заполнять массивы случайными значениями.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многократном выполнении данных трех примеров будут генерироваться: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Одна и та же последовательность с начальным элементом по умолчанию (0).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/>
              <a:t>Одна и та же последовательность с начальным элементом 7.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/>
              <a:t>Всегда разные последовательности со случайными начальными элементами.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dirty="0" smtClean="0"/>
              <a:t>Директива препроцессора </a:t>
            </a:r>
            <a:r>
              <a:rPr lang="en-US" dirty="0" smtClean="0"/>
              <a:t>#include &lt;</a:t>
            </a:r>
            <a:r>
              <a:rPr lang="en-US" dirty="0" err="1" smtClean="0"/>
              <a:t>ctime</a:t>
            </a:r>
            <a:r>
              <a:rPr lang="en-US" dirty="0" smtClean="0"/>
              <a:t>&gt;</a:t>
            </a:r>
            <a:r>
              <a:rPr lang="ru-RU" dirty="0" smtClean="0"/>
              <a:t> нужна только для 3-го примера.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cs typeface="Courier New" panose="02070309020205020404" pitchFamily="49" charset="0"/>
              </a:rPr>
              <a:t>Статический массив имеет постоянную длину, но во многих задачах количество элементов массива заранее не определено. Если известно, что длина массива не превышает некоторого </a:t>
            </a:r>
            <a:r>
              <a:rPr lang="en-US" sz="1200" i="1" dirty="0" smtClean="0">
                <a:cs typeface="Courier New" panose="02070309020205020404" pitchFamily="49" charset="0"/>
              </a:rPr>
              <a:t>N</a:t>
            </a:r>
            <a:r>
              <a:rPr lang="ru-RU" sz="1200" dirty="0" smtClean="0">
                <a:cs typeface="Courier New" panose="02070309020205020404" pitchFamily="49" charset="0"/>
              </a:rPr>
              <a:t>, то можно</a:t>
            </a:r>
            <a:r>
              <a:rPr lang="ru-RU" sz="1200" baseline="0" dirty="0" smtClean="0">
                <a:cs typeface="Courier New" panose="02070309020205020404" pitchFamily="49" charset="0"/>
              </a:rPr>
              <a:t> описать массив длины </a:t>
            </a:r>
            <a:r>
              <a:rPr lang="en-US" sz="1200" i="1" baseline="0" dirty="0" smtClean="0">
                <a:cs typeface="Courier New" panose="02070309020205020404" pitchFamily="49" charset="0"/>
              </a:rPr>
              <a:t>N</a:t>
            </a:r>
            <a:r>
              <a:rPr lang="ru-RU" sz="1200" baseline="0" dirty="0" smtClean="0">
                <a:cs typeface="Courier New" panose="02070309020205020404" pitchFamily="49" charset="0"/>
              </a:rPr>
              <a:t>, а использовать только необходимое количество </a:t>
            </a:r>
            <a:r>
              <a:rPr lang="en-US" sz="1200" i="1" baseline="0" dirty="0" smtClean="0">
                <a:cs typeface="Courier New" panose="02070309020205020404" pitchFamily="49" charset="0"/>
              </a:rPr>
              <a:t>n&lt;N</a:t>
            </a:r>
            <a:r>
              <a:rPr lang="ru-RU" sz="1200" baseline="0" dirty="0" smtClean="0">
                <a:cs typeface="Courier New" panose="02070309020205020404" pitchFamily="49" charset="0"/>
              </a:rPr>
              <a:t> начальных элементов.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cs typeface="Courier New" panose="02070309020205020404" pitchFamily="49" charset="0"/>
              </a:rPr>
              <a:t>Пример демонстрирует, как можно сгенерировать целочисленный массив со случайными значениями в диапазоне </a:t>
            </a:r>
            <a:r>
              <a:rPr lang="en-US" sz="1200" baseline="0" dirty="0" smtClean="0">
                <a:cs typeface="Courier New" panose="02070309020205020404" pitchFamily="49" charset="0"/>
              </a:rPr>
              <a:t>[a, b]</a:t>
            </a:r>
            <a:r>
              <a:rPr lang="ru-RU" sz="1200" baseline="0" dirty="0" smtClean="0">
                <a:cs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Вход алгоритма – массив </a:t>
            </a:r>
            <a:r>
              <a:rPr lang="en-US" b="0" i="1" dirty="0" smtClean="0"/>
              <a:t>x</a:t>
            </a:r>
            <a:r>
              <a:rPr lang="ru-RU" b="0" dirty="0" smtClean="0"/>
              <a:t>  и его длина </a:t>
            </a:r>
            <a:r>
              <a:rPr lang="en-US" b="0" i="1" dirty="0" smtClean="0"/>
              <a:t>n</a:t>
            </a:r>
            <a:r>
              <a:rPr lang="en-US" b="0" dirty="0" smtClean="0"/>
              <a:t>.</a:t>
            </a:r>
            <a:r>
              <a:rPr lang="ru-RU" b="0" dirty="0" smtClean="0"/>
              <a:t> Выход – сумма элементов </a:t>
            </a:r>
            <a:r>
              <a:rPr lang="en-US" b="0" i="1" dirty="0" smtClean="0"/>
              <a:t>S</a:t>
            </a:r>
            <a:r>
              <a:rPr lang="en-US" b="0" dirty="0" smtClean="0"/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Вход алгоритма – массив </a:t>
            </a:r>
            <a:r>
              <a:rPr lang="en-US" b="0" i="1" dirty="0" smtClean="0"/>
              <a:t>x</a:t>
            </a:r>
            <a:r>
              <a:rPr lang="ru-RU" b="0" dirty="0" smtClean="0"/>
              <a:t>  и его длина </a:t>
            </a:r>
            <a:r>
              <a:rPr lang="en-US" b="0" i="1" dirty="0" smtClean="0"/>
              <a:t>n</a:t>
            </a:r>
            <a:r>
              <a:rPr lang="en-US" b="0" dirty="0" smtClean="0"/>
              <a:t>.</a:t>
            </a:r>
            <a:r>
              <a:rPr lang="ru-RU" b="0" dirty="0" smtClean="0"/>
              <a:t> Выход – значение минимального элемента </a:t>
            </a:r>
            <a:r>
              <a:rPr lang="en-US" b="0" i="1" dirty="0" err="1" smtClean="0"/>
              <a:t>minval</a:t>
            </a:r>
            <a:r>
              <a:rPr lang="en-US" b="0" dirty="0" smtClean="0"/>
              <a:t>.</a:t>
            </a:r>
            <a:endParaRPr lang="ru-RU" b="0" dirty="0" smtClean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7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31.08.2017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31.08.2017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31.08.2017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массивы в С/С++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>
            <a:no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Примеры тестов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616624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Тесты по методу </a:t>
            </a:r>
            <a:r>
              <a:rPr lang="ru-RU" altLang="ru-RU" sz="2800" b="1" i="1" kern="0" dirty="0">
                <a:solidFill>
                  <a:srgbClr val="C00000"/>
                </a:solidFill>
              </a:rPr>
              <a:t>белого </a:t>
            </a:r>
            <a:r>
              <a:rPr lang="ru-RU" altLang="ru-RU" sz="2800" b="1" i="1" kern="0" dirty="0" smtClean="0">
                <a:solidFill>
                  <a:srgbClr val="C00000"/>
                </a:solidFill>
              </a:rPr>
              <a:t>ящика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(на основе известной внутренней структуры программы):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C00000"/>
                </a:solidFill>
              </a:rPr>
              <a:t>такое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>
                <a:solidFill>
                  <a:srgbClr val="C00000"/>
                </a:solidFill>
              </a:rPr>
              <a:t>, чтобы цикл ни разу не выполнялся,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=1</a:t>
            </a:r>
            <a:r>
              <a:rPr lang="en-US" altLang="ru-RU" sz="2800" b="1" kern="0" dirty="0" smtClean="0">
                <a:latin typeface="Courier New" pitchFamily="49" charset="0"/>
              </a:rPr>
              <a:t>;</a:t>
            </a:r>
            <a:endParaRPr lang="ru-RU" altLang="ru-RU" sz="2800" b="1" kern="0" dirty="0">
              <a:latin typeface="Courier New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=2</a:t>
            </a:r>
            <a:r>
              <a:rPr lang="ru-RU" altLang="ru-RU" sz="2800" kern="0" dirty="0">
                <a:solidFill>
                  <a:srgbClr val="C00000"/>
                </a:solidFill>
              </a:rPr>
              <a:t>, чтобы цикл выполнился 1 </a:t>
            </a:r>
            <a:r>
              <a:rPr lang="ru-RU" altLang="ru-RU" sz="2800" kern="0" dirty="0" smtClean="0">
                <a:solidFill>
                  <a:srgbClr val="C00000"/>
                </a:solidFill>
              </a:rPr>
              <a:t>раз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, такой массив, чтобы: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kern="0" dirty="0">
                <a:solidFill>
                  <a:srgbClr val="000000"/>
                </a:solidFill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</a:rPr>
              <a:t>1</a:t>
            </a:r>
            <a:r>
              <a:rPr lang="en-US" altLang="ru-RU" sz="2800" kern="0" dirty="0">
                <a:solidFill>
                  <a:srgbClr val="000000"/>
                </a:solidFill>
              </a:rPr>
              <a:t>)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условие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minval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 &gt; x[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ru-RU" altLang="ru-RU" sz="2800" kern="0" dirty="0">
                <a:solidFill>
                  <a:srgbClr val="000000"/>
                </a:solidFill>
              </a:rPr>
              <a:t> было истинным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	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</a:rPr>
              <a:t>)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условие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minval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 &gt; x[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ru-RU" altLang="ru-RU" sz="2800" kern="0" dirty="0">
                <a:solidFill>
                  <a:srgbClr val="000000"/>
                </a:solidFill>
              </a:rPr>
              <a:t> было ложным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 smtClean="0">
                <a:solidFill>
                  <a:srgbClr val="C00000"/>
                </a:solidFill>
              </a:rPr>
              <a:t> большее</a:t>
            </a:r>
            <a:r>
              <a:rPr lang="ru-RU" altLang="ru-RU" sz="2800" kern="0" dirty="0">
                <a:solidFill>
                  <a:srgbClr val="C00000"/>
                </a:solidFill>
              </a:rPr>
              <a:t>, например,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altLang="ru-RU" sz="2800" kern="0" dirty="0">
                <a:solidFill>
                  <a:srgbClr val="000000"/>
                </a:solidFill>
              </a:rPr>
              <a:t>,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такой массив, </a:t>
            </a:r>
            <a:r>
              <a:rPr lang="ru-RU" altLang="ru-RU" sz="2800" kern="0" dirty="0">
                <a:solidFill>
                  <a:srgbClr val="000000"/>
                </a:solidFill>
              </a:rPr>
              <a:t>чтобы</a:t>
            </a:r>
            <a:r>
              <a:rPr lang="en-US" altLang="ru-RU" sz="2800" kern="0" dirty="0">
                <a:solidFill>
                  <a:srgbClr val="000000"/>
                </a:solidFill>
              </a:rPr>
              <a:t>:</a:t>
            </a: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endParaRPr lang="en-US" altLang="ru-RU" sz="2800" kern="0" dirty="0">
              <a:solidFill>
                <a:srgbClr val="000000"/>
              </a:solidFill>
            </a:endParaRPr>
          </a:p>
          <a:p>
            <a:pPr lvl="0" eaLnBrk="0" fontAlgn="base" hangingPunct="0">
              <a:spcAft>
                <a:spcPct val="0"/>
              </a:spcAft>
              <a:buNone/>
            </a:pPr>
            <a:r>
              <a:rPr lang="en-US" altLang="ru-RU" sz="2800" kern="0" dirty="0">
                <a:solidFill>
                  <a:srgbClr val="000000"/>
                </a:solidFill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</a:rPr>
              <a:t>1</a:t>
            </a:r>
            <a:r>
              <a:rPr lang="en-US" altLang="ru-RU" sz="2800" kern="0" dirty="0">
                <a:solidFill>
                  <a:srgbClr val="000000"/>
                </a:solidFill>
              </a:rPr>
              <a:t>) </a:t>
            </a:r>
            <a:r>
              <a:rPr lang="ru-RU" altLang="ru-RU" sz="2800" kern="0" dirty="0">
                <a:solidFill>
                  <a:srgbClr val="000000"/>
                </a:solidFill>
              </a:rPr>
              <a:t>условие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minval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 &gt; x[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ru-RU" altLang="ru-RU" sz="2800" kern="0" dirty="0">
                <a:solidFill>
                  <a:srgbClr val="000000"/>
                </a:solidFill>
              </a:rPr>
              <a:t> всегда было истинным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	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</a:rPr>
              <a:t>) </a:t>
            </a:r>
            <a:r>
              <a:rPr lang="ru-RU" altLang="ru-RU" sz="2800" kern="0" dirty="0">
                <a:solidFill>
                  <a:srgbClr val="000000"/>
                </a:solidFill>
              </a:rPr>
              <a:t>условие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minval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 &gt; x[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ru-RU" altLang="ru-RU" sz="2800" kern="0" dirty="0">
                <a:solidFill>
                  <a:srgbClr val="000000"/>
                </a:solidFill>
              </a:rPr>
              <a:t> всегда было ложным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70C0"/>
                </a:solidFill>
              </a:rPr>
              <a:t>Пример: поиск номера 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>минимального элемента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ru-RU" sz="2800" dirty="0" smtClean="0"/>
              <a:t>Данный алгоритм </a:t>
            </a:r>
            <a:r>
              <a:rPr lang="ru-RU" sz="2800" dirty="0"/>
              <a:t>практически совпадает с алгоритмом поиска минимального значения. Нужно только учесть связь номера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800" dirty="0"/>
              <a:t> </a:t>
            </a:r>
            <a:r>
              <a:rPr lang="ru-RU" sz="2800" dirty="0"/>
              <a:t>и значения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2800" dirty="0"/>
              <a:t> </a:t>
            </a:r>
            <a:r>
              <a:rPr lang="ru-RU" sz="2800" dirty="0"/>
              <a:t>минимального элемента массива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800" dirty="0" smtClean="0"/>
              <a:t>: 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x[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/>
              <a:t>.</a:t>
            </a:r>
            <a:endParaRPr lang="ru-RU" sz="2800" dirty="0"/>
          </a:p>
          <a:p>
            <a:pPr marL="360000" indent="-360000">
              <a:spcBef>
                <a:spcPts val="240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Алгоритм</a:t>
            </a:r>
            <a:r>
              <a:rPr lang="en-US" sz="2600" b="1" dirty="0" smtClean="0">
                <a:cs typeface="Courier New" panose="02070309020205020404" pitchFamily="49" charset="0"/>
              </a:rPr>
              <a:t> (</a:t>
            </a:r>
            <a:r>
              <a:rPr lang="ru-RU" sz="2600" dirty="0" smtClean="0">
                <a:cs typeface="Courier New" panose="02070309020205020404" pitchFamily="49" charset="0"/>
              </a:rPr>
              <a:t>переменная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 содержит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текущее значение </a:t>
            </a:r>
            <a:r>
              <a:rPr lang="ru-RU" sz="2600" b="1" dirty="0" smtClean="0">
                <a:cs typeface="Courier New" panose="02070309020205020404" pitchFamily="49" charset="0"/>
              </a:rPr>
              <a:t>номера</a:t>
            </a:r>
            <a:r>
              <a:rPr lang="ru-RU" sz="2600" dirty="0" smtClean="0">
                <a:cs typeface="Courier New" panose="02070309020205020404" pitchFamily="49" charset="0"/>
              </a:rPr>
              <a:t> минимального элемента)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x[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180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Трудоемкость </a:t>
            </a:r>
            <a:r>
              <a:rPr lang="en-US" sz="2600" b="1" dirty="0" smtClean="0">
                <a:cs typeface="Courier New" panose="02070309020205020404" pitchFamily="49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O(n)</a:t>
            </a:r>
            <a:endParaRPr lang="ru-RU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E763C8-7916-4921-BD4E-D2B1492A3A74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300" dirty="0" smtClean="0">
                <a:solidFill>
                  <a:schemeClr val="accent1"/>
                </a:solidFill>
                <a:latin typeface="Times New Roman" pitchFamily="18" charset="0"/>
              </a:rPr>
              <a:t>Полином от  </a:t>
            </a:r>
            <a:r>
              <a:rPr lang="en-US" altLang="ru-RU" sz="3300" b="1" i="1" dirty="0" smtClean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ru-RU" altLang="ru-RU" sz="3300" dirty="0" smtClean="0">
                <a:solidFill>
                  <a:schemeClr val="accent1"/>
                </a:solidFill>
                <a:latin typeface="Times New Roman" pitchFamily="18" charset="0"/>
              </a:rPr>
              <a:t>  степени  </a:t>
            </a:r>
            <a:r>
              <a:rPr lang="en-US" altLang="ru-RU" sz="3300" b="1" i="1" dirty="0" smtClean="0">
                <a:solidFill>
                  <a:schemeClr val="accent1"/>
                </a:solidFill>
                <a:latin typeface="Times New Roman" pitchFamily="18" charset="0"/>
              </a:rPr>
              <a:t>n</a:t>
            </a:r>
            <a:r>
              <a:rPr lang="en-US" altLang="ru-RU" sz="3300" i="1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ru-RU" altLang="ru-RU" sz="3300" dirty="0" smtClean="0">
                <a:solidFill>
                  <a:schemeClr val="accent1"/>
                </a:solidFill>
                <a:latin typeface="Times New Roman" pitchFamily="18" charset="0"/>
              </a:rPr>
              <a:t> в виде формулы Горнера</a:t>
            </a:r>
            <a:r>
              <a:rPr lang="ru-RU" altLang="ru-RU" sz="4000" dirty="0" smtClean="0"/>
              <a:t>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ru-RU" sz="2800" dirty="0" smtClean="0"/>
          </a:p>
          <a:p>
            <a:pPr eaLnBrk="1" hangingPunct="1">
              <a:buFontTx/>
              <a:buNone/>
            </a:pPr>
            <a:endParaRPr lang="en-US" altLang="ru-RU" sz="2800" dirty="0" smtClean="0"/>
          </a:p>
          <a:p>
            <a:pPr eaLnBrk="1" hangingPunct="1">
              <a:buFontTx/>
              <a:buNone/>
            </a:pPr>
            <a:r>
              <a:rPr lang="ru-RU" altLang="ru-RU" sz="2800" dirty="0" smtClean="0">
                <a:latin typeface="Times New Roman" pitchFamily="18" charset="0"/>
              </a:rPr>
              <a:t>где  </a:t>
            </a:r>
            <a:r>
              <a:rPr lang="en-US" altLang="ru-RU" sz="2800" i="1" dirty="0" smtClean="0">
                <a:latin typeface="Times New Roman" pitchFamily="18" charset="0"/>
              </a:rPr>
              <a:t>a</a:t>
            </a:r>
            <a:r>
              <a:rPr lang="en-US" altLang="ru-RU" i="1" baseline="-25000" dirty="0" smtClean="0">
                <a:latin typeface="Times New Roman" pitchFamily="18" charset="0"/>
              </a:rPr>
              <a:t>n</a:t>
            </a:r>
            <a:r>
              <a:rPr lang="ru-RU" altLang="ru-RU" sz="2800" dirty="0" smtClean="0">
                <a:latin typeface="Times New Roman" pitchFamily="18" charset="0"/>
              </a:rPr>
              <a:t>, </a:t>
            </a:r>
            <a:r>
              <a:rPr lang="en-US" altLang="ru-RU" sz="2800" i="1" dirty="0" smtClean="0">
                <a:latin typeface="Times New Roman" pitchFamily="18" charset="0"/>
              </a:rPr>
              <a:t>a</a:t>
            </a:r>
            <a:r>
              <a:rPr lang="en-US" altLang="ru-RU" i="1" baseline="-25000" dirty="0" smtClean="0">
                <a:latin typeface="Times New Roman" pitchFamily="18" charset="0"/>
              </a:rPr>
              <a:t>n </a:t>
            </a:r>
            <a:r>
              <a:rPr lang="en-US" altLang="ru-RU" baseline="-25000" dirty="0" smtClean="0">
                <a:latin typeface="Times New Roman" pitchFamily="18" charset="0"/>
              </a:rPr>
              <a:t>- 1</a:t>
            </a:r>
            <a:r>
              <a:rPr lang="ru-RU" altLang="ru-RU" sz="2800" dirty="0" smtClean="0">
                <a:latin typeface="Times New Roman" pitchFamily="18" charset="0"/>
              </a:rPr>
              <a:t>, …, </a:t>
            </a:r>
            <a:r>
              <a:rPr lang="en-US" altLang="ru-RU" sz="2800" i="1" dirty="0" smtClean="0">
                <a:latin typeface="Times New Roman" pitchFamily="18" charset="0"/>
              </a:rPr>
              <a:t>a</a:t>
            </a:r>
            <a:r>
              <a:rPr lang="en-US" altLang="ru-RU" baseline="-25000" dirty="0" smtClean="0">
                <a:latin typeface="Times New Roman" pitchFamily="18" charset="0"/>
              </a:rPr>
              <a:t>1</a:t>
            </a:r>
            <a:r>
              <a:rPr lang="ru-RU" altLang="ru-RU" sz="2800" dirty="0" smtClean="0">
                <a:latin typeface="Times New Roman" pitchFamily="18" charset="0"/>
              </a:rPr>
              <a:t>, </a:t>
            </a:r>
            <a:r>
              <a:rPr lang="en-US" altLang="ru-RU" sz="2800" i="1" dirty="0" smtClean="0">
                <a:latin typeface="Times New Roman" pitchFamily="18" charset="0"/>
              </a:rPr>
              <a:t>a</a:t>
            </a:r>
            <a:r>
              <a:rPr lang="en-US" altLang="ru-RU" baseline="-25000" dirty="0" smtClean="0">
                <a:latin typeface="Times New Roman" pitchFamily="18" charset="0"/>
              </a:rPr>
              <a:t>0</a:t>
            </a:r>
            <a:r>
              <a:rPr lang="ru-RU" altLang="ru-RU" sz="2800" dirty="0" smtClean="0">
                <a:latin typeface="Times New Roman" pitchFamily="18" charset="0"/>
              </a:rPr>
              <a:t> –  коэффициенты </a:t>
            </a:r>
            <a:endParaRPr lang="en-US" altLang="ru-RU" sz="28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ru-RU" altLang="ru-RU" sz="2800" b="1" dirty="0" smtClean="0"/>
              <a:t>Рекуррентное соотношение:</a:t>
            </a:r>
            <a:r>
              <a:rPr lang="ru-RU" altLang="ru-RU" b="1" dirty="0" smtClean="0"/>
              <a:t> </a:t>
            </a:r>
            <a:endParaRPr lang="en-US" altLang="ru-RU" b="1" dirty="0" smtClean="0"/>
          </a:p>
          <a:p>
            <a:pPr eaLnBrk="1" hangingPunct="1">
              <a:buFontTx/>
              <a:buNone/>
            </a:pPr>
            <a:endParaRPr lang="pt-BR" altLang="ru-RU" sz="2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pt-BR" altLang="ru-RU" sz="2800" b="1" dirty="0" smtClean="0">
              <a:latin typeface="Courier New" pitchFamily="49" charset="0"/>
            </a:endParaRP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ru-RU" altLang="ru-RU" sz="2800" b="1" dirty="0" smtClean="0"/>
              <a:t>Алгоритм:</a:t>
            </a:r>
            <a:endParaRPr lang="pt-BR" altLang="ru-RU" sz="2800" b="1" dirty="0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 P = a[n];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 for (i = 1; i &lt;= n; i++)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   </a:t>
            </a:r>
            <a:r>
              <a:rPr lang="en-US" altLang="ru-RU" sz="2800" b="1" dirty="0" smtClean="0">
                <a:latin typeface="Courier New" pitchFamily="49" charset="0"/>
              </a:rPr>
              <a:t>P </a:t>
            </a:r>
            <a:r>
              <a:rPr lang="ru-RU" altLang="ru-RU" sz="2800" b="1" dirty="0" smtClean="0">
                <a:latin typeface="Courier New" pitchFamily="49" charset="0"/>
              </a:rPr>
              <a:t>=</a:t>
            </a:r>
            <a:r>
              <a:rPr lang="en-US" altLang="ru-RU" sz="2800" b="1" dirty="0" smtClean="0">
                <a:latin typeface="Courier New" pitchFamily="49" charset="0"/>
              </a:rPr>
              <a:t> P </a:t>
            </a:r>
            <a:r>
              <a:rPr lang="ru-RU" altLang="ru-RU" sz="2800" b="1" dirty="0" smtClean="0">
                <a:latin typeface="Courier New" pitchFamily="49" charset="0"/>
              </a:rPr>
              <a:t>*</a:t>
            </a:r>
            <a:r>
              <a:rPr lang="en-US" altLang="ru-RU" sz="2800" b="1" dirty="0" smtClean="0">
                <a:latin typeface="Courier New" pitchFamily="49" charset="0"/>
              </a:rPr>
              <a:t> x </a:t>
            </a:r>
            <a:r>
              <a:rPr lang="ru-RU" altLang="ru-RU" sz="2800" b="1" dirty="0" smtClean="0">
                <a:latin typeface="Courier New" pitchFamily="49" charset="0"/>
              </a:rPr>
              <a:t>+</a:t>
            </a:r>
            <a:r>
              <a:rPr lang="en-US" altLang="ru-RU" sz="2800" b="1" dirty="0" smtClean="0">
                <a:latin typeface="Courier New" pitchFamily="49" charset="0"/>
              </a:rPr>
              <a:t> a</a:t>
            </a:r>
            <a:r>
              <a:rPr lang="ru-RU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smtClean="0">
                <a:latin typeface="Courier New" pitchFamily="49" charset="0"/>
              </a:rPr>
              <a:t>n</a:t>
            </a:r>
            <a:r>
              <a:rPr lang="ru-RU" altLang="ru-RU" sz="2800" b="1" dirty="0" smtClean="0">
                <a:latin typeface="Courier New" pitchFamily="49" charset="0"/>
              </a:rPr>
              <a:t>-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ru-RU" altLang="ru-RU" sz="2800" b="1" dirty="0" smtClean="0">
                <a:latin typeface="Courier New" pitchFamily="49" charset="0"/>
              </a:rPr>
              <a:t>];</a:t>
            </a:r>
            <a:endParaRPr lang="en-US" altLang="ru-RU" sz="2800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ru-RU" sz="2800" b="1" dirty="0">
                <a:cs typeface="Courier New" panose="02070309020205020404" pitchFamily="49" charset="0"/>
              </a:rPr>
              <a:t>Трудоемкость </a:t>
            </a:r>
            <a:r>
              <a:rPr lang="en-US" sz="2800" b="1" dirty="0"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O(n)</a:t>
            </a:r>
            <a:endParaRPr lang="en-US" altLang="ru-RU" sz="2800" dirty="0" smtClean="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900113" y="765175"/>
          <a:ext cx="5759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Формула" r:id="rId4" imgW="3556000" imgH="330200" progId="Equation.3">
                  <p:embed/>
                </p:oleObj>
              </mc:Choice>
              <mc:Fallback>
                <p:oleObj name="Формула" r:id="rId4" imgW="3556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5759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9160" name="Object 6"/>
          <p:cNvGraphicFramePr>
            <a:graphicFrameLocks noChangeAspect="1"/>
          </p:cNvGraphicFramePr>
          <p:nvPr/>
        </p:nvGraphicFramePr>
        <p:xfrm>
          <a:off x="971550" y="1412875"/>
          <a:ext cx="4856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Формула" r:id="rId6" imgW="2349500" imgH="241300" progId="Equation.3">
                  <p:embed/>
                </p:oleObj>
              </mc:Choice>
              <mc:Fallback>
                <p:oleObj name="Формула" r:id="rId6" imgW="234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48561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91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97732"/>
              </p:ext>
            </p:extLst>
          </p:nvPr>
        </p:nvGraphicFramePr>
        <p:xfrm>
          <a:off x="971550" y="3068960"/>
          <a:ext cx="46085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Формула" r:id="rId8" imgW="2984500" imgH="673100" progId="Equation.3">
                  <p:embed/>
                </p:oleObj>
              </mc:Choice>
              <mc:Fallback>
                <p:oleObj name="Формула" r:id="rId8" imgW="29845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960"/>
                        <a:ext cx="46085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95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Позиционные системы счисления</a:t>
            </a:r>
            <a:endParaRPr lang="ru-RU" sz="4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8064896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dirty="0" smtClean="0">
                    <a:cs typeface="Courier New" panose="02070309020205020404" pitchFamily="49" charset="0"/>
                  </a:rPr>
                  <a:t>Любое 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целое неотрицательное число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 имеет различные 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представления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 в разных 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позиционных системах счисления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>
                    <a:cs typeface="Courier New" panose="02070309020205020404" pitchFamily="49" charset="0"/>
                  </a:rPr>
                  <a:t>В каждой системе счисления определены:</a:t>
                </a:r>
              </a:p>
              <a:p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основание системы </a:t>
                </a:r>
                <a:r>
                  <a:rPr lang="en-US" sz="28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</a:t>
                </a:r>
                <a:endParaRPr lang="ru-RU" sz="280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“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цифр</a:t>
                </a:r>
                <a:r>
                  <a:rPr lang="ru-RU" sz="28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ы</a:t>
                </a:r>
                <a:r>
                  <a:rPr lang="en-US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”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cs typeface="Courier New" panose="02070309020205020404" pitchFamily="49" charset="0"/>
                  </a:rPr>
                  <a:t>– 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целые числа 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в диапазоне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[0, </a:t>
                </a:r>
                <a:r>
                  <a:rPr lang="en-US" sz="28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]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.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ru-RU" sz="2800" dirty="0" smtClean="0">
                    <a:cs typeface="Courier New" panose="02070309020205020404" pitchFamily="49" charset="0"/>
                  </a:rPr>
                  <a:t>Если целое число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  <a:cs typeface="Courier New" panose="02070309020205020404" pitchFamily="49" charset="0"/>
                      </a:rPr>
                      <m:t>≥0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представляется в системе с основанием </a:t>
                </a:r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 последовательностью цифр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sz="280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0≤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ru-RU" sz="2800" dirty="0" smtClean="0">
                    <a:cs typeface="Courier New" panose="02070309020205020404" pitchFamily="49" charset="0"/>
                  </a:rPr>
                  <a:t>, то это значит, что </a:t>
                </a:r>
                <a:r>
                  <a:rPr lang="ru-RU" sz="28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значение</a:t>
                </a:r>
                <a:r>
                  <a:rPr lang="ru-RU" sz="2800" dirty="0" smtClean="0">
                    <a:cs typeface="Courier New" panose="02070309020205020404" pitchFamily="49" charset="0"/>
                  </a:rPr>
                  <a:t> числа равно:</a:t>
                </a:r>
                <a:endParaRPr lang="en-US" sz="2800" i="1" dirty="0">
                  <a:solidFill>
                    <a:srgbClr val="C00000"/>
                  </a:solidFill>
                  <a:latin typeface="Cambria Math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Courier New" panose="02070309020205020404" pitchFamily="49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8064896" cy="5904656"/>
              </a:xfrm>
              <a:blipFill rotWithShape="1">
                <a:blip r:embed="rId3"/>
                <a:stretch>
                  <a:fillRect l="-1512" t="-1032" r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13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" y="116632"/>
            <a:ext cx="8785225" cy="64807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  <a:latin typeface="+mn-lt"/>
              </a:rPr>
              <a:t>Примеры систем счисления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1"/>
            <a:ext cx="8517260" cy="5884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600" dirty="0" smtClean="0"/>
              <a:t>Десятичная: </a:t>
            </a:r>
            <a:r>
              <a:rPr lang="en-US" altLang="ru-RU" sz="2600" i="1" dirty="0" smtClean="0">
                <a:solidFill>
                  <a:srgbClr val="C00000"/>
                </a:solidFill>
              </a:rPr>
              <a:t>p</a:t>
            </a:r>
            <a:r>
              <a:rPr lang="en-US" altLang="ru-RU" sz="2600" dirty="0" smtClean="0">
                <a:solidFill>
                  <a:srgbClr val="C00000"/>
                </a:solidFill>
              </a:rPr>
              <a:t> = 10</a:t>
            </a:r>
            <a:r>
              <a:rPr lang="ru-RU" altLang="ru-RU" sz="2600" dirty="0" smtClean="0"/>
              <a:t>, цифры 0,1,…,8,9</a:t>
            </a:r>
          </a:p>
          <a:p>
            <a:pPr>
              <a:buNone/>
            </a:pPr>
            <a:r>
              <a:rPr lang="ru-RU" altLang="ru-RU" sz="2600" dirty="0" smtClean="0"/>
              <a:t>Двоичная</a:t>
            </a:r>
            <a:r>
              <a:rPr lang="ru-RU" altLang="ru-RU" sz="2600" dirty="0"/>
              <a:t>: </a:t>
            </a:r>
            <a:r>
              <a:rPr lang="en-US" altLang="ru-RU" sz="2600" i="1" dirty="0" smtClean="0">
                <a:solidFill>
                  <a:srgbClr val="C00000"/>
                </a:solidFill>
              </a:rPr>
              <a:t>p</a:t>
            </a:r>
            <a:r>
              <a:rPr lang="en-US" altLang="ru-RU" sz="2600" dirty="0" smtClean="0">
                <a:solidFill>
                  <a:srgbClr val="C00000"/>
                </a:solidFill>
              </a:rPr>
              <a:t> = 2</a:t>
            </a:r>
            <a:r>
              <a:rPr lang="ru-RU" altLang="ru-RU" sz="2600" dirty="0" smtClean="0"/>
              <a:t>, </a:t>
            </a:r>
            <a:r>
              <a:rPr lang="ru-RU" altLang="ru-RU" sz="2600" dirty="0"/>
              <a:t>цифры </a:t>
            </a:r>
            <a:r>
              <a:rPr lang="ru-RU" altLang="ru-RU" sz="2600" dirty="0" smtClean="0"/>
              <a:t>0,1</a:t>
            </a:r>
            <a:endParaRPr lang="ru-RU" altLang="ru-RU" sz="2600" dirty="0"/>
          </a:p>
          <a:p>
            <a:pPr>
              <a:buNone/>
            </a:pPr>
            <a:r>
              <a:rPr lang="ru-RU" altLang="ru-RU" sz="2600" dirty="0" smtClean="0"/>
              <a:t>Шестнадцатеричная</a:t>
            </a:r>
            <a:r>
              <a:rPr lang="ru-RU" altLang="ru-RU" sz="2600" dirty="0"/>
              <a:t>: </a:t>
            </a:r>
            <a:r>
              <a:rPr lang="en-US" altLang="ru-RU" sz="2600" i="1" dirty="0" smtClean="0">
                <a:solidFill>
                  <a:srgbClr val="C00000"/>
                </a:solidFill>
              </a:rPr>
              <a:t>p</a:t>
            </a:r>
            <a:r>
              <a:rPr lang="en-US" altLang="ru-RU" sz="2600" dirty="0" smtClean="0">
                <a:solidFill>
                  <a:srgbClr val="C00000"/>
                </a:solidFill>
              </a:rPr>
              <a:t> = 16</a:t>
            </a:r>
            <a:r>
              <a:rPr lang="ru-RU" altLang="ru-RU" sz="2600" dirty="0" smtClean="0"/>
              <a:t>, </a:t>
            </a:r>
            <a:endParaRPr lang="en-US" altLang="ru-RU" sz="2600" dirty="0" smtClean="0"/>
          </a:p>
          <a:p>
            <a:pPr>
              <a:buNone/>
            </a:pPr>
            <a:r>
              <a:rPr lang="en-US" altLang="ru-RU" sz="2600" dirty="0" smtClean="0"/>
              <a:t>	</a:t>
            </a:r>
            <a:r>
              <a:rPr lang="ru-RU" altLang="ru-RU" sz="2600" dirty="0" smtClean="0"/>
              <a:t>цифры </a:t>
            </a:r>
            <a:r>
              <a:rPr lang="ru-RU" altLang="ru-RU" sz="2600" dirty="0">
                <a:cs typeface="Times New Roman" panose="02020603050405020304" pitchFamily="18" charset="0"/>
              </a:rPr>
              <a:t>0,1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,…, 8, 9, </a:t>
            </a:r>
            <a:r>
              <a:rPr lang="en-US" altLang="ru-RU" sz="2600" dirty="0">
                <a:cs typeface="Times New Roman" panose="02020603050405020304" pitchFamily="18" charset="0"/>
              </a:rPr>
              <a:t>A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,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B,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C,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D,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E,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F </a:t>
            </a:r>
            <a:r>
              <a:rPr lang="ru-RU" altLang="ru-RU" sz="2600" dirty="0" smtClean="0"/>
              <a:t>(буквенные обозначения для </a:t>
            </a:r>
            <a:r>
              <a:rPr lang="en-US" altLang="ru-RU" sz="2600" dirty="0" smtClean="0"/>
              <a:t>“</a:t>
            </a:r>
            <a:r>
              <a:rPr lang="ru-RU" altLang="ru-RU" sz="2600" dirty="0" smtClean="0"/>
              <a:t>цифр</a:t>
            </a:r>
            <a:r>
              <a:rPr lang="en-US" altLang="ru-RU" sz="2600" dirty="0" smtClean="0"/>
              <a:t>”</a:t>
            </a:r>
            <a:r>
              <a:rPr lang="ru-RU" altLang="ru-RU" sz="2600" dirty="0" smtClean="0"/>
              <a:t> от 10 до 15)</a:t>
            </a:r>
            <a:endParaRPr lang="en-US" altLang="ru-RU" sz="2600" dirty="0" smtClean="0"/>
          </a:p>
          <a:p>
            <a:pPr>
              <a:spcBef>
                <a:spcPts val="1200"/>
              </a:spcBef>
              <a:buNone/>
            </a:pPr>
            <a:r>
              <a:rPr lang="ru-RU" altLang="ru-RU" sz="2600" b="1" dirty="0" smtClean="0"/>
              <a:t>Примеры представления чисел</a:t>
            </a:r>
            <a:r>
              <a:rPr lang="ru-RU" altLang="ru-RU" sz="2600" dirty="0" smtClean="0"/>
              <a:t>:</a:t>
            </a:r>
            <a:endParaRPr lang="ru-RU" altLang="ru-RU" sz="2600" dirty="0"/>
          </a:p>
          <a:p>
            <a:pPr eaLnBrk="1" hangingPunct="1">
              <a:buFontTx/>
              <a:buNone/>
            </a:pPr>
            <a:endParaRPr lang="ru-RU" altLang="ru-RU" sz="2400" dirty="0" smtClean="0"/>
          </a:p>
          <a:p>
            <a:pPr eaLnBrk="1" hangingPunct="1">
              <a:buFontTx/>
              <a:buNone/>
            </a:pPr>
            <a:endParaRPr lang="ru-RU" altLang="ru-RU" sz="2400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21632"/>
              </p:ext>
            </p:extLst>
          </p:nvPr>
        </p:nvGraphicFramePr>
        <p:xfrm>
          <a:off x="390364" y="3789040"/>
          <a:ext cx="8363271" cy="28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277"/>
                <a:gridCol w="2588895"/>
                <a:gridCol w="1670255"/>
                <a:gridCol w="2254844"/>
              </a:tblGrid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Десятичные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Двоичные (8 бит)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16-ричные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Константы в С</a:t>
                      </a:r>
                      <a:endParaRPr lang="ru-RU" sz="2000" dirty="0"/>
                    </a:p>
                  </a:txBody>
                  <a:tcPr/>
                </a:tc>
              </a:tr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r>
                        <a:rPr lang="en-US" sz="2000" dirty="0" smtClean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00001010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0x0A</a:t>
                      </a:r>
                      <a:endParaRPr lang="ru-RU" sz="2000" dirty="0"/>
                    </a:p>
                  </a:txBody>
                  <a:tcPr/>
                </a:tc>
              </a:tr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00011110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0x1E</a:t>
                      </a:r>
                      <a:endParaRPr lang="ru-RU" sz="2000" dirty="0"/>
                    </a:p>
                  </a:txBody>
                  <a:tcPr/>
                </a:tc>
              </a:tr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64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01000000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0x40</a:t>
                      </a:r>
                      <a:endParaRPr lang="ru-RU" sz="2000" dirty="0"/>
                    </a:p>
                  </a:txBody>
                  <a:tcPr/>
                </a:tc>
              </a:tr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01111111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7F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0x7F</a:t>
                      </a:r>
                      <a:endParaRPr lang="ru-RU" sz="2000" dirty="0"/>
                    </a:p>
                  </a:txBody>
                  <a:tcPr/>
                </a:tc>
              </a:tr>
              <a:tr h="4692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240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11110000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0xF0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666" y="24867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Целые неотрицательные числа</a:t>
            </a:r>
            <a:endParaRPr lang="ru-RU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688632"/>
              </a:xfrm>
            </p:spPr>
            <p:txBody>
              <a:bodyPr>
                <a:normAutofit/>
              </a:bodyPr>
              <a:lstStyle/>
              <a:p>
                <a:pPr marL="360000" indent="-360000">
                  <a:buNone/>
                </a:pPr>
                <a:r>
                  <a:rPr lang="ru-RU" sz="2600" dirty="0" smtClean="0"/>
                  <a:t>Числа типа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ru-RU" sz="2600" dirty="0" smtClean="0"/>
                  <a:t> занимают 4 байта. Число является неотрицательным, если старший (самый левый) бит в его записи равен 0. </a:t>
                </a:r>
                <a:r>
                  <a:rPr lang="ru-RU" sz="2600" b="1" dirty="0" smtClean="0"/>
                  <a:t>Максимально возможное число </a:t>
                </a:r>
                <a:r>
                  <a:rPr lang="ru-RU" sz="2600" dirty="0" smtClean="0"/>
                  <a:t>содержит 1 нуль и 31 единицу, его значение:</a:t>
                </a:r>
              </a:p>
              <a:p>
                <a:pPr marL="360000" indent="-36000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     2</m:t>
                        </m:r>
                      </m:e>
                      <m:sup>
                        <m:r>
                          <a:rPr lang="ru-RU" sz="2600" b="0" i="1" smtClean="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ru-RU" sz="2600" b="0" i="1" smtClean="0">
                        <a:latin typeface="Cambria Math"/>
                      </a:rPr>
                      <m:t>−1=</m:t>
                    </m:r>
                    <m:r>
                      <m:rPr>
                        <m:nor/>
                      </m:rPr>
                      <a:rPr lang="ru-RU" altLang="ru-RU" sz="2600" dirty="0"/>
                      <m:t>2147483647</m:t>
                    </m:r>
                  </m:oMath>
                </a14:m>
                <a:r>
                  <a:rPr lang="ru-RU" sz="2600" dirty="0" smtClean="0"/>
                  <a:t> = 0</a:t>
                </a:r>
                <a:r>
                  <a:rPr lang="en-US" sz="2600" dirty="0" smtClean="0"/>
                  <a:t>x7FFFFFFF</a:t>
                </a:r>
                <a:endParaRPr lang="ru-RU" sz="2600" dirty="0" smtClean="0"/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dirty="0" smtClean="0"/>
                  <a:t>Числа типа 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unsigned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всегда неотрицательные. </a:t>
                </a:r>
                <a:r>
                  <a:rPr lang="ru-RU" sz="2600" b="1" dirty="0" smtClean="0"/>
                  <a:t>Максимальное значение</a:t>
                </a:r>
                <a:r>
                  <a:rPr lang="ru-RU" sz="2600" dirty="0" smtClean="0"/>
                  <a:t>:</a:t>
                </a:r>
              </a:p>
              <a:p>
                <a:pPr marL="360000" indent="-36000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     </m:t>
                        </m:r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u-RU" sz="2600" i="1">
                            <a:latin typeface="Cambria Math"/>
                          </a:rPr>
                          <m:t>3</m:t>
                        </m:r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sz="2600" i="1">
                        <a:latin typeface="Cambria Math"/>
                      </a:rPr>
                      <m:t>−1=</m:t>
                    </m:r>
                    <m:r>
                      <m:rPr>
                        <m:nor/>
                      </m:rPr>
                      <a:rPr lang="ru-RU" altLang="ru-RU" sz="2600" b="0" i="0" dirty="0" smtClean="0"/>
                      <m:t>4294967295</m:t>
                    </m:r>
                  </m:oMath>
                </a14:m>
                <a:r>
                  <a:rPr lang="ru-RU" sz="2600" dirty="0"/>
                  <a:t> = 0</a:t>
                </a:r>
                <a:r>
                  <a:rPr lang="en-US" sz="2600" dirty="0" err="1" smtClean="0"/>
                  <a:t>x</a:t>
                </a:r>
                <a:r>
                  <a:rPr lang="en-US" sz="2600" dirty="0" err="1"/>
                  <a:t>F</a:t>
                </a:r>
                <a:r>
                  <a:rPr lang="en-US" sz="2600" dirty="0" err="1" smtClean="0"/>
                  <a:t>FFFFFFF</a:t>
                </a:r>
                <a:endParaRPr lang="ru-RU" sz="2600" dirty="0"/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dirty="0"/>
                  <a:t>Числа типа 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 </a:t>
                </a:r>
                <a:r>
                  <a:rPr lang="en-US" sz="2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dirty="0"/>
                  <a:t> </a:t>
                </a:r>
                <a:r>
                  <a:rPr lang="ru-RU" sz="2600" dirty="0"/>
                  <a:t> </a:t>
                </a:r>
                <a:r>
                  <a:rPr lang="ru-RU" sz="2600" dirty="0" smtClean="0"/>
                  <a:t>аналогичны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ru-RU" sz="2600" dirty="0" smtClean="0"/>
                  <a:t>, но занимают 2 байта. </a:t>
                </a:r>
                <a:r>
                  <a:rPr lang="ru-RU" sz="2600" b="1" dirty="0"/>
                  <a:t>Максимальное значение</a:t>
                </a:r>
                <a:r>
                  <a:rPr lang="ru-RU" sz="2600" dirty="0"/>
                  <a:t>:</a:t>
                </a:r>
              </a:p>
              <a:p>
                <a:pPr marL="360000" indent="-36000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     2</m:t>
                        </m:r>
                      </m:e>
                      <m:sup>
                        <m:r>
                          <a:rPr lang="ru-RU" sz="2600" b="0" i="1" smtClean="0">
                            <a:latin typeface="Cambria Math"/>
                          </a:rPr>
                          <m:t>15</m:t>
                        </m:r>
                      </m:sup>
                    </m:sSup>
                    <m:r>
                      <a:rPr lang="ru-RU" sz="2600" i="1">
                        <a:latin typeface="Cambria Math"/>
                      </a:rPr>
                      <m:t>−1=</m:t>
                    </m:r>
                    <m:r>
                      <m:rPr>
                        <m:nor/>
                      </m:rPr>
                      <a:rPr lang="ru-RU" altLang="ru-RU" sz="2600" b="0" i="0" dirty="0" smtClean="0"/>
                      <m:t>32767</m:t>
                    </m:r>
                  </m:oMath>
                </a14:m>
                <a:r>
                  <a:rPr lang="ru-RU" sz="2600" dirty="0"/>
                  <a:t> = 0</a:t>
                </a:r>
                <a:r>
                  <a:rPr lang="en-US" sz="2600" dirty="0" smtClean="0"/>
                  <a:t>x</a:t>
                </a:r>
                <a:r>
                  <a:rPr lang="ru-RU" sz="2600" dirty="0" smtClean="0"/>
                  <a:t>7</a:t>
                </a:r>
                <a:r>
                  <a:rPr lang="en-US" sz="2600" dirty="0" smtClean="0"/>
                  <a:t>FFF</a:t>
                </a:r>
                <a:endParaRPr lang="ru-RU" sz="2600" dirty="0"/>
              </a:p>
              <a:p>
                <a:pPr marL="360000" indent="-360000">
                  <a:buNone/>
                </a:pPr>
                <a:endParaRPr lang="ru-RU" sz="2400" dirty="0" smtClean="0"/>
              </a:p>
              <a:p>
                <a:pPr marL="360000" indent="-36000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688632"/>
              </a:xfrm>
              <a:blipFill rotWithShape="1">
                <a:blip r:embed="rId3"/>
                <a:stretch>
                  <a:fillRect l="-1259" t="-1393" r="-2296" b="-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E445ED-A9C5-49C4-81CE-A0EF226998C5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  <a:latin typeface="+mn-lt"/>
              </a:rPr>
              <a:t>Отрицательные целые числа</a:t>
            </a:r>
            <a:endParaRPr lang="ru-RU" altLang="ru-RU" sz="4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901230"/>
                <a:ext cx="8784976" cy="595677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altLang="ru-RU" sz="2600" dirty="0" smtClean="0"/>
                  <a:t>Если старший бит числа типа </a:t>
                </a:r>
                <a:r>
                  <a:rPr lang="en-US" altLang="ru-RU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равен 1, то считается, </a:t>
                </a:r>
                <a:r>
                  <a:rPr lang="ru-RU" altLang="ru-RU" sz="2600" dirty="0"/>
                  <a:t>что число является отрицательным </a:t>
                </a:r>
                <a:r>
                  <a:rPr lang="ru-RU" altLang="ru-RU" sz="2600" dirty="0" smtClean="0"/>
                  <a:t>и заданным в дополнительном коде.</a:t>
                </a:r>
              </a:p>
              <a:p>
                <a:pPr>
                  <a:spcBef>
                    <a:spcPts val="1800"/>
                  </a:spcBef>
                  <a:buNone/>
                </a:pPr>
                <a:r>
                  <a:rPr lang="ru-RU" altLang="ru-RU" sz="2600" b="1" dirty="0" smtClean="0"/>
                  <a:t>Перевод числа </a:t>
                </a:r>
                <a:r>
                  <a:rPr lang="en-US" altLang="ru-RU" sz="2600" b="1" dirty="0" smtClean="0">
                    <a:solidFill>
                      <a:srgbClr val="C00000"/>
                    </a:solidFill>
                  </a:rPr>
                  <a:t>N = </a:t>
                </a:r>
                <a:r>
                  <a:rPr lang="ru-RU" altLang="ru-RU" sz="2600" b="1" dirty="0" smtClean="0">
                    <a:solidFill>
                      <a:srgbClr val="C00000"/>
                    </a:solidFill>
                  </a:rPr>
                  <a:t>32</a:t>
                </a:r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в дополнительный код для получения представления </a:t>
                </a:r>
                <a:r>
                  <a:rPr lang="en-US" altLang="ru-RU" sz="2600" b="1" dirty="0" smtClean="0">
                    <a:solidFill>
                      <a:srgbClr val="C00000"/>
                    </a:solidFill>
                  </a:rPr>
                  <a:t>–N</a:t>
                </a:r>
                <a:r>
                  <a:rPr lang="ru-RU" altLang="ru-RU" sz="2600" dirty="0" smtClean="0"/>
                  <a:t> (в пределах байта):</a:t>
                </a:r>
              </a:p>
              <a:p>
                <a:r>
                  <a:rPr lang="ru-RU" altLang="ru-RU" sz="2600" dirty="0" smtClean="0"/>
                  <a:t>в двоичном виде</a:t>
                </a:r>
                <a:r>
                  <a:rPr lang="en-US" altLang="ru-RU" sz="2600" dirty="0" smtClean="0"/>
                  <a:t> N = </a:t>
                </a:r>
                <a:r>
                  <a:rPr lang="ru-RU" altLang="ru-RU" sz="2600" dirty="0" smtClean="0"/>
                  <a:t>00100000</a:t>
                </a:r>
              </a:p>
              <a:p>
                <a:r>
                  <a:rPr lang="ru-RU" altLang="ru-RU" sz="2600" dirty="0" smtClean="0"/>
                  <a:t>инвертируем все биты числа и получаем 11011111</a:t>
                </a:r>
              </a:p>
              <a:p>
                <a:r>
                  <a:rPr lang="ru-RU" altLang="ru-RU" sz="2600" dirty="0" smtClean="0"/>
                  <a:t>прибавляем 1 к этому значению,  получим</a:t>
                </a:r>
                <a:r>
                  <a:rPr lang="en-US" altLang="ru-RU" sz="2600" dirty="0" smtClean="0"/>
                  <a:t> 11100000</a:t>
                </a:r>
                <a:endParaRPr lang="ru-RU" altLang="ru-RU" sz="2600" dirty="0" smtClean="0"/>
              </a:p>
              <a:p>
                <a:pPr>
                  <a:spcBef>
                    <a:spcPts val="1800"/>
                  </a:spcBef>
                  <a:buNone/>
                </a:pPr>
                <a:r>
                  <a:rPr lang="ru-RU" altLang="ru-RU" sz="2600" b="1" dirty="0" smtClean="0"/>
                  <a:t>Минимальное целое число</a:t>
                </a:r>
                <a:r>
                  <a:rPr lang="ru-RU" altLang="ru-RU" sz="2600" dirty="0" smtClean="0"/>
                  <a:t> = 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altLang="ru-RU" sz="2600" dirty="0"/>
                      <m:t>214748364</m:t>
                    </m:r>
                    <m:r>
                      <m:rPr>
                        <m:nor/>
                      </m:rPr>
                      <a:rPr lang="ru-RU" altLang="ru-RU" sz="2600" b="0" i="0" dirty="0" smtClean="0"/>
                      <m:t>8</m:t>
                    </m:r>
                  </m:oMath>
                </a14:m>
                <a:r>
                  <a:rPr lang="ru-RU" altLang="ru-RU" sz="2600" dirty="0" smtClean="0"/>
                  <a:t>, единица и 31 нуль или </a:t>
                </a:r>
                <a:r>
                  <a:rPr lang="en-US" altLang="ru-RU" sz="2600" dirty="0" smtClean="0"/>
                  <a:t>0x80000000 </a:t>
                </a:r>
                <a:r>
                  <a:rPr lang="ru-RU" altLang="ru-RU" sz="2600" dirty="0" smtClean="0"/>
                  <a:t>в дополнительном коде</a:t>
                </a:r>
              </a:p>
              <a:p>
                <a:pPr>
                  <a:spcBef>
                    <a:spcPts val="1800"/>
                  </a:spcBef>
                  <a:buNone/>
                </a:pPr>
                <a:r>
                  <a:rPr lang="ru-RU" altLang="ru-RU" sz="2600" b="1" dirty="0" smtClean="0"/>
                  <a:t>Максимальное отрицательное </a:t>
                </a:r>
                <a:r>
                  <a:rPr lang="ru-RU" altLang="ru-RU" sz="2600" b="1" dirty="0"/>
                  <a:t>число</a:t>
                </a:r>
                <a:r>
                  <a:rPr lang="ru-RU" altLang="ru-RU" sz="2600" dirty="0"/>
                  <a:t> = 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altLang="ru-RU" sz="2600" dirty="0"/>
                      <m:t>1</m:t>
                    </m:r>
                  </m:oMath>
                </a14:m>
                <a:r>
                  <a:rPr lang="ru-RU" altLang="ru-RU" sz="2600" dirty="0"/>
                  <a:t>, </a:t>
                </a:r>
                <a:r>
                  <a:rPr lang="ru-RU" altLang="ru-RU" sz="2600" dirty="0" smtClean="0"/>
                  <a:t>32 единицы </a:t>
                </a:r>
                <a:r>
                  <a:rPr lang="ru-RU" altLang="ru-RU" sz="2600" dirty="0"/>
                  <a:t>или </a:t>
                </a:r>
                <a:r>
                  <a:rPr lang="en-US" altLang="ru-RU" sz="2600" dirty="0" smtClean="0"/>
                  <a:t>0xFFFFFFFF </a:t>
                </a:r>
                <a:r>
                  <a:rPr lang="ru-RU" altLang="ru-RU" sz="2600" dirty="0"/>
                  <a:t>в дополнительном ко</a:t>
                </a:r>
                <a:r>
                  <a:rPr lang="ru-RU" altLang="ru-RU" sz="2400" dirty="0"/>
                  <a:t>де</a:t>
                </a:r>
              </a:p>
              <a:p>
                <a:pPr eaLnBrk="1" hangingPunct="1">
                  <a:buFontTx/>
                  <a:buNone/>
                </a:pPr>
                <a:endParaRPr lang="ru-RU" altLang="ru-RU" sz="2400" dirty="0" smtClean="0"/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901230"/>
                <a:ext cx="8784976" cy="5956770"/>
              </a:xfrm>
              <a:blipFill rotWithShape="1">
                <a:blip r:embed="rId3"/>
                <a:stretch>
                  <a:fillRect l="-1179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7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069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E63A43-2AFC-483C-91CB-9CCDF133A99E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993775"/>
          </a:xfrm>
        </p:spPr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chemeClr val="accent1"/>
                </a:solidFill>
                <a:latin typeface="+mn-lt"/>
              </a:rPr>
              <a:t>Вычисление цифр </a:t>
            </a:r>
            <a:r>
              <a:rPr lang="en-US" altLang="ru-RU" sz="3600" i="1" dirty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ru-RU" sz="3600" baseline="-25000" dirty="0">
                <a:solidFill>
                  <a:srgbClr val="C00000"/>
                </a:solidFill>
                <a:latin typeface="Times New Roman" pitchFamily="18" charset="0"/>
              </a:rPr>
              <a:t>0</a:t>
            </a:r>
            <a:r>
              <a:rPr lang="ru-RU" altLang="ru-RU" sz="3600" dirty="0">
                <a:solidFill>
                  <a:srgbClr val="C00000"/>
                </a:solidFill>
                <a:latin typeface="Times New Roman" pitchFamily="18" charset="0"/>
              </a:rPr>
              <a:t>,</a:t>
            </a:r>
            <a:r>
              <a:rPr lang="en-US" altLang="ru-RU" sz="3600" dirty="0">
                <a:solidFill>
                  <a:srgbClr val="C00000"/>
                </a:solidFill>
                <a:latin typeface="Times New Roman" pitchFamily="18" charset="0"/>
              </a:rPr>
              <a:t> </a:t>
            </a:r>
            <a:r>
              <a:rPr lang="en-US" altLang="ru-RU" sz="3600" i="1" dirty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ru-RU" sz="3600" baseline="-25000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ru-RU" altLang="ru-RU" sz="3600" dirty="0">
                <a:solidFill>
                  <a:srgbClr val="C00000"/>
                </a:solidFill>
                <a:latin typeface="Times New Roman" pitchFamily="18" charset="0"/>
              </a:rPr>
              <a:t>, …, </a:t>
            </a:r>
            <a:r>
              <a:rPr lang="en-US" altLang="ru-RU" sz="3600" i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ru-RU" sz="3600" i="1" baseline="-25000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ru-RU" sz="36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ru-RU" altLang="ru-RU" sz="3600" dirty="0" smtClean="0">
                <a:solidFill>
                  <a:schemeClr val="accent1"/>
                </a:solidFill>
                <a:latin typeface="+mn-lt"/>
              </a:rPr>
              <a:t>целого </a:t>
            </a:r>
            <a:r>
              <a:rPr lang="ru-RU" altLang="ru-RU" sz="3600" dirty="0">
                <a:solidFill>
                  <a:schemeClr val="accent1"/>
                </a:solidFill>
                <a:latin typeface="+mn-lt"/>
              </a:rPr>
              <a:t>числа </a:t>
            </a:r>
            <a:r>
              <a:rPr lang="en-US" altLang="ru-RU" sz="3600" i="1" dirty="0" err="1" smtClean="0">
                <a:solidFill>
                  <a:srgbClr val="C00000"/>
                </a:solidFill>
                <a:latin typeface="Times New Roman" pitchFamily="18" charset="0"/>
              </a:rPr>
              <a:t>V</a:t>
            </a:r>
            <a:r>
              <a:rPr lang="en-US" altLang="ru-RU" sz="3600" i="1" baseline="-25000" dirty="0" err="1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ru-RU" altLang="ru-RU" sz="36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ru-RU" sz="3600" dirty="0" smtClean="0">
                <a:solidFill>
                  <a:srgbClr val="C00000"/>
                </a:solidFill>
                <a:latin typeface="Times New Roman" pitchFamily="18" charset="0"/>
              </a:rPr>
              <a:t>&gt; 0 </a:t>
            </a:r>
            <a:r>
              <a:rPr lang="ru-RU" altLang="ru-RU" sz="3600" dirty="0" smtClean="0">
                <a:solidFill>
                  <a:schemeClr val="accent1"/>
                </a:solidFill>
                <a:latin typeface="+mn-lt"/>
              </a:rPr>
              <a:t>в системе счисления с основанием </a:t>
            </a:r>
            <a:r>
              <a:rPr lang="ru-RU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ru-RU" sz="3600" i="1" dirty="0" smtClean="0">
                <a:solidFill>
                  <a:srgbClr val="C00000"/>
                </a:solidFill>
                <a:latin typeface="Times New Roman" pitchFamily="18" charset="0"/>
              </a:rPr>
              <a:t>p</a:t>
            </a:r>
            <a:endParaRPr lang="ru-RU" altLang="ru-RU" sz="3600" dirty="0" smtClean="0">
              <a:solidFill>
                <a:srgbClr val="C00000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38070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altLang="ru-RU" sz="2800" b="1" dirty="0" smtClean="0"/>
              <a:t>Рекуррентное соотношение:</a:t>
            </a:r>
          </a:p>
          <a:p>
            <a:pPr eaLnBrk="1" hangingPunct="1">
              <a:buFontTx/>
              <a:buNone/>
            </a:pPr>
            <a:endParaRPr lang="ru-RU" altLang="ru-RU" sz="2800" b="1" dirty="0"/>
          </a:p>
          <a:p>
            <a:pPr eaLnBrk="1" hangingPunct="1">
              <a:buFontTx/>
              <a:buNone/>
            </a:pPr>
            <a:endParaRPr lang="ru-RU" altLang="ru-RU" sz="2800" b="1" dirty="0" smtClean="0"/>
          </a:p>
          <a:p>
            <a:pPr eaLnBrk="1" hangingPunct="1">
              <a:spcBef>
                <a:spcPts val="1800"/>
              </a:spcBef>
              <a:buFontTx/>
              <a:buNone/>
            </a:pPr>
            <a:endParaRPr lang="en-US" altLang="ru-RU" sz="2800" b="1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800" b="1" dirty="0" smtClean="0"/>
              <a:t>Алгоритм: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V &gt; 0; i++)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V % p;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 /= p;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  <a:endParaRPr lang="ru-RU" alt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pt-BR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46250"/>
              </p:ext>
            </p:extLst>
          </p:nvPr>
        </p:nvGraphicFramePr>
        <p:xfrm>
          <a:off x="535734" y="1844824"/>
          <a:ext cx="673274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Формула" r:id="rId4" imgW="2666880" imgH="482400" progId="Equation.3">
                  <p:embed/>
                </p:oleObj>
              </mc:Choice>
              <mc:Fallback>
                <p:oleObj name="Формула" r:id="rId4" imgW="26668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34" y="1844824"/>
                        <a:ext cx="6732746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5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Двумерные статические массивы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524" y="692696"/>
            <a:ext cx="8568952" cy="6165304"/>
          </a:xfrm>
        </p:spPr>
        <p:txBody>
          <a:bodyPr>
            <a:normAutofit fontScale="92500"/>
          </a:bodyPr>
          <a:lstStyle/>
          <a:p>
            <a:pPr algn="l" eaLnBrk="1" hangingPunct="1"/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Общий формат описания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двумерного статического массива (матрицы):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endParaRPr lang="ru-RU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 </a:t>
            </a:r>
            <a:r>
              <a:rPr lang="ru-RU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имя_массива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число_строк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ru-RU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число_столбцов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alt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тип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тип отдельных элементов</a:t>
            </a:r>
          </a:p>
          <a:p>
            <a:pPr algn="l" eaLnBrk="1" hangingPunct="1"/>
            <a:r>
              <a:rPr lang="ru-RU" altLang="ru-RU" sz="26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имя_массива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идентификатор (имя переменной)</a:t>
            </a:r>
          </a:p>
          <a:p>
            <a:pPr algn="l" eaLnBrk="1" hangingPunct="1"/>
            <a:r>
              <a:rPr lang="ru-RU" altLang="ru-RU" sz="26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число_строк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число_столбцов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константы</a:t>
            </a:r>
          </a:p>
          <a:p>
            <a:pPr algn="l" eaLnBrk="1" hangingPunct="1">
              <a:spcBef>
                <a:spcPts val="180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Примеры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описания и использования:</a:t>
            </a:r>
          </a:p>
          <a:p>
            <a:pPr algn="l" eaLnBrk="1" hangingPunct="1"/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k, a[10][10];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x[20][5], z;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a[5][0]; 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][i+2] = k + 1;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a[j][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(a[k][k] &lt; 0) a[k][k] = 0;</a:t>
            </a:r>
          </a:p>
          <a:p>
            <a:pPr algn="l" eaLnBrk="1" hangingPunct="1"/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x[i+1][4];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][j+2] * 2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.71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&gt;=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y[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8759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Использование части массива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ROW 100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 100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m, x[ROW][COL], a, b,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”Number of rows and cols: ”;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 &gt;&gt; m;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”Value range: ”;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a &gt;&gt; b;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(j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rand() % (b–a+1) + a;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19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5889"/>
            <a:ext cx="8713788" cy="64881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Описание и индексация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836712"/>
            <a:ext cx="8568952" cy="5884763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Общий формат описания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одномерного статического массива: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 </a:t>
            </a:r>
            <a:r>
              <a:rPr lang="ru-RU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имя_массива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длина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alt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тип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тип отдельных элементов</a:t>
            </a:r>
          </a:p>
          <a:p>
            <a:pPr algn="l" eaLnBrk="1" hangingPunct="1"/>
            <a:r>
              <a:rPr lang="ru-RU" altLang="ru-RU" sz="26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имя_массива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идентификатор (имя переменной)</a:t>
            </a:r>
          </a:p>
          <a:p>
            <a:pPr algn="l" eaLnBrk="1" hangingPunct="1"/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длина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число элементов (константа)</a:t>
            </a:r>
          </a:p>
          <a:p>
            <a:pPr algn="l" eaLnBrk="1" hangingPunct="1">
              <a:spcBef>
                <a:spcPts val="180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Примеры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описания и использования:</a:t>
            </a:r>
          </a:p>
          <a:p>
            <a:pPr algn="l" eaLnBrk="1" hangingPunct="1"/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k, a[100];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x[20], y[10];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a[5]; a[i+1] = k + 1; 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a[k++];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(a[k] &lt; 0) a[k] = 0;</a:t>
            </a:r>
          </a:p>
          <a:p>
            <a:pPr algn="l" eaLnBrk="1" hangingPunct="1"/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y[k+2] = x[i-1] * 2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.71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&gt;=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y[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720080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accent1"/>
                </a:solidFill>
              </a:rPr>
              <a:t>Транспонирование квадратной матрицы</a:t>
            </a:r>
            <a:endParaRPr lang="ru-RU" sz="4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229600" cy="60212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600" b="1" i="1" dirty="0" smtClean="0"/>
                  <a:t>Исходная</a:t>
                </a:r>
                <a:r>
                  <a:rPr lang="ru-RU" sz="2600" dirty="0" smtClean="0"/>
                  <a:t>		</a:t>
                </a:r>
                <a:r>
                  <a:rPr lang="ru-RU" sz="2600" b="1" i="1" dirty="0" smtClean="0"/>
                  <a:t>Транспонированная</a:t>
                </a:r>
                <a:r>
                  <a:rPr lang="en-US" sz="2600" b="1" i="1" dirty="0" smtClean="0"/>
                  <a:t> </a:t>
                </a:r>
                <a:r>
                  <a:rPr lang="ru-RU" sz="2600" b="1" i="1" dirty="0" smtClean="0"/>
                  <a:t>матрица</a:t>
                </a:r>
              </a:p>
              <a:p>
                <a:pPr marL="0" indent="0">
                  <a:buNone/>
                </a:pP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 </a:t>
                </a:r>
                <a:r>
                  <a:rPr lang="ru-RU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12 13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14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 </a:t>
                </a:r>
                <a:r>
                  <a:rPr lang="ru-RU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21 31</a:t>
                </a:r>
                <a:r>
                  <a:rPr lang="en-US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41</a:t>
                </a:r>
                <a:endParaRPr lang="ru-RU" sz="2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22 </a:t>
                </a:r>
                <a:r>
                  <a:rPr lang="ru-RU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24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ru-RU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22 </a:t>
                </a:r>
                <a:r>
                  <a:rPr lang="ru-RU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32</a:t>
                </a:r>
                <a:r>
                  <a:rPr lang="en-US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42</a:t>
                </a:r>
                <a:endParaRPr lang="ru-RU" sz="2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31 32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33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34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ru-RU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13 23 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33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43</a:t>
                </a:r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41 42 43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44		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14 24 34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44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Меняем элементы выше и ниже главной диагонали: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 – 1;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for (j </a:t>
                </a:r>
                <a:r>
                  <a:rPr lang="ru-RU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i+1; j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j++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z=x[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][j]; x[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][j]=x[j][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x[j][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z;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  <a:endParaRPr lang="ru-RU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cs typeface="Courier New" panose="02070309020205020404" pitchFamily="49" charset="0"/>
                  </a:rPr>
                  <a:t>Трудоемкость: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i="1"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endParaRPr lang="ru-RU" sz="2400" b="1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229600" cy="6021288"/>
              </a:xfrm>
              <a:blipFill rotWithShape="1">
                <a:blip r:embed="rId3"/>
                <a:stretch>
                  <a:fillRect l="-1333" t="-1619" b="-1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Пример ввода и вывода массива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43061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#define N 10</a:t>
            </a: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ru-RU" sz="2800" b="1" dirty="0" err="1" smtClean="0">
                <a:latin typeface="Courier New" pitchFamily="49" charset="0"/>
              </a:rPr>
              <a:t>int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, </a:t>
            </a:r>
            <a:r>
              <a:rPr lang="en-US" altLang="ru-RU" sz="2800" b="1" dirty="0" err="1" smtClean="0">
                <a:latin typeface="Courier New" pitchFamily="49" charset="0"/>
              </a:rPr>
              <a:t>arr</a:t>
            </a:r>
            <a:r>
              <a:rPr lang="en-US" altLang="ru-RU" sz="2800" b="1" dirty="0" smtClean="0">
                <a:latin typeface="Courier New" pitchFamily="49" charset="0"/>
              </a:rPr>
              <a:t>[N];</a:t>
            </a: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for (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= 0;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&lt; N;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en-US" altLang="ru-RU" sz="2800" b="1" dirty="0" err="1" smtClean="0">
                <a:latin typeface="Courier New" pitchFamily="49" charset="0"/>
              </a:rPr>
              <a:t>cin</a:t>
            </a:r>
            <a:r>
              <a:rPr lang="en-US" altLang="ru-RU" sz="2800" b="1" dirty="0" smtClean="0">
                <a:latin typeface="Courier New" pitchFamily="49" charset="0"/>
              </a:rPr>
              <a:t> &gt;&gt; </a:t>
            </a:r>
            <a:r>
              <a:rPr lang="en-US" altLang="ru-RU" sz="2800" b="1" dirty="0" err="1" smtClean="0">
                <a:latin typeface="Courier New" pitchFamily="49" charset="0"/>
              </a:rPr>
              <a:t>arr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while (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&lt; N)</a:t>
            </a:r>
          </a:p>
          <a:p>
            <a:pPr eaLnBrk="1" hangingPunct="1">
              <a:buFontTx/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en-US" altLang="ru-RU" sz="2800" b="1" dirty="0" err="1" smtClean="0">
                <a:latin typeface="Courier New" pitchFamily="49" charset="0"/>
              </a:rPr>
              <a:t>cout</a:t>
            </a:r>
            <a:r>
              <a:rPr lang="en-US" altLang="ru-RU" sz="2800" b="1" dirty="0" smtClean="0">
                <a:latin typeface="Courier New" pitchFamily="49" charset="0"/>
              </a:rPr>
              <a:t> &lt;&lt; a[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++] &lt;&lt; ” ”;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867"/>
            <a:ext cx="8229600" cy="5968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Генерация случайных чисел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altLang="ru-RU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– детерминированная система, он в принципе не допускает никаких случайностей, случайности он может лишь имитировать!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последовательности </a:t>
            </a:r>
            <a:r>
              <a:rPr lang="ru-RU" altLang="ru-RU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псевдослучайных чисел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(выглядит, как случайная) в С++ определены:</a:t>
            </a:r>
          </a:p>
          <a:p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 </a:t>
            </a:r>
            <a:r>
              <a:rPr lang="en-US" alt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RAND_MAX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(обычно она равна 32767)</a:t>
            </a:r>
          </a:p>
          <a:p>
            <a:pPr>
              <a:lnSpc>
                <a:spcPct val="110000"/>
              </a:lnSpc>
            </a:pP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ru-RU" alt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генерирует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формуле:</a:t>
            </a:r>
            <a:endParaRPr lang="en-US" alt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0">
              <a:buNone/>
            </a:pPr>
            <a:r>
              <a:rPr lang="en-US" alt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(RAND_MAX+1)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0">
              <a:buNone/>
            </a:pP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alt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особые константы (целые числа), </a:t>
            </a:r>
          </a:p>
          <a:p>
            <a:pPr marL="360000" indent="0">
              <a:buNone/>
            </a:pPr>
            <a:r>
              <a:rPr lang="en-US" alt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alt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предыдущий и последующий элементы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последовательности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≤ </a:t>
            </a:r>
            <a:r>
              <a:rPr lang="en-US" alt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RAND_MAX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функция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rand_value</a:t>
            </a:r>
            <a:r>
              <a:rPr lang="en-US" alt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задает начальный элемент последовательности</a:t>
            </a: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Примеры генерации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sz="2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mas[20]; double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1. Целые числа в диапазоне </a:t>
            </a:r>
            <a:r>
              <a:rPr lang="en-US" sz="2600" dirty="0">
                <a:solidFill>
                  <a:srgbClr val="C00000"/>
                </a:solidFill>
                <a:cs typeface="Courier New" panose="02070309020205020404" pitchFamily="49" charset="0"/>
              </a:rPr>
              <a:t>[0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,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RAND_MAX]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20; k++)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mas[k] = rand();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2. Целые </a:t>
            </a:r>
            <a:r>
              <a:rPr 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числа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 диапазоне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[10,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30]:</a:t>
            </a:r>
          </a:p>
          <a:p>
            <a:pPr marL="0" indent="0">
              <a:buNone/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 = 0; k &lt; 20; k++)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mas[k] = rand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% 21 + 10;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3. Вещественные </a:t>
            </a:r>
            <a:r>
              <a:rPr 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числа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 диапазоне </a:t>
            </a:r>
            <a:r>
              <a:rPr lang="en-US" sz="2600" dirty="0">
                <a:solidFill>
                  <a:srgbClr val="C00000"/>
                </a:solidFill>
                <a:cs typeface="Courier New" panose="02070309020205020404" pitchFamily="49" charset="0"/>
              </a:rPr>
              <a:t>[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0.0,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1.0]:</a:t>
            </a:r>
            <a:endParaRPr lang="en-US" sz="2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 = 0; k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(double)(rand()) / RAND_MAX;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Использование части массива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 10000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x[N], a, b;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”Input array length: ”;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”Input value range: ”;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a &gt;&gt; b;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0; k &lt; n; k++)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x[k] = rand() % (b – a + 1) + a;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Пример: сумма элементов массива</a:t>
            </a:r>
            <a:endParaRPr lang="ru-RU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904656"/>
              </a:xfrm>
            </p:spPr>
            <p:txBody>
              <a:bodyPr>
                <a:normAutofit/>
              </a:bodyPr>
              <a:lstStyle/>
              <a:p>
                <a:pPr marL="360000" indent="-360000">
                  <a:lnSpc>
                    <a:spcPct val="110000"/>
                  </a:lnSpc>
                  <a:buNone/>
                </a:pPr>
                <a:r>
                  <a:rPr lang="ru-RU" sz="2600" b="1" dirty="0" smtClean="0"/>
                  <a:t>Сумму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600" b="1" dirty="0" smtClean="0"/>
                  <a:t> </a:t>
                </a:r>
                <a:r>
                  <a:rPr lang="en-US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 b="1" dirty="0" smtClean="0"/>
                  <a:t> </a:t>
                </a:r>
                <a:r>
                  <a:rPr lang="ru-RU" sz="2600" b="1" dirty="0" smtClean="0"/>
                  <a:t>элементов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массива </a:t>
                </a:r>
                <a:r>
                  <a:rPr lang="en-US" sz="2600" dirty="0" smtClean="0"/>
                  <a:t> </a:t>
                </a:r>
                <a:r>
                  <a:rPr lang="en-US" sz="2600" b="1" i="1" dirty="0" smtClean="0"/>
                  <a:t>x</a:t>
                </a:r>
                <a:r>
                  <a:rPr lang="en-US" sz="2600" dirty="0" smtClean="0"/>
                  <a:t>  </a:t>
                </a:r>
                <a:r>
                  <a:rPr lang="ru-RU" sz="2600" dirty="0" smtClean="0"/>
                  <a:t>можно представить рекуррентным соотношением:</a:t>
                </a:r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600" dirty="0"/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600" dirty="0" smtClean="0"/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Алгоритм</a:t>
                </a:r>
                <a:r>
                  <a:rPr lang="en-US" sz="2600" b="1" dirty="0" smtClean="0">
                    <a:cs typeface="Courier New" panose="02070309020205020404" pitchFamily="49" charset="0"/>
                  </a:rPr>
                  <a:t> 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(</a:t>
                </a:r>
                <a:r>
                  <a:rPr lang="en-US" sz="26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 –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число элементов в сумме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)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(S = 0,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n;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S += x[i-1];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или эквивалентный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 =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n) </a:t>
                </a: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S += x[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++; }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Трудоемкость </a:t>
                </a:r>
                <a:r>
                  <a:rPr lang="en-US" sz="2600" b="1" dirty="0" smtClean="0">
                    <a:cs typeface="Courier New" panose="02070309020205020404" pitchFamily="49" charset="0"/>
                  </a:rPr>
                  <a:t>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O(n)</a:t>
                </a:r>
                <a:endPara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904656"/>
              </a:xfrm>
              <a:blipFill rotWithShape="1">
                <a:blip r:embed="rId4"/>
                <a:stretch>
                  <a:fillRect l="-1259" t="-826" b="-1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63238"/>
              </p:ext>
            </p:extLst>
          </p:nvPr>
        </p:nvGraphicFramePr>
        <p:xfrm>
          <a:off x="2051720" y="1844824"/>
          <a:ext cx="42465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Формула" r:id="rId5" imgW="1917360" imgH="482400" progId="Equation.3">
                  <p:embed/>
                </p:oleObj>
              </mc:Choice>
              <mc:Fallback>
                <p:oleObj name="Формула" r:id="rId5" imgW="1917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44824"/>
                        <a:ext cx="42465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Пример: поиск минимума в массиве</a:t>
            </a:r>
            <a:endParaRPr lang="ru-RU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904656"/>
              </a:xfrm>
            </p:spPr>
            <p:txBody>
              <a:bodyPr>
                <a:normAutofit/>
              </a:bodyPr>
              <a:lstStyle/>
              <a:p>
                <a:pPr marL="360000" indent="-360000">
                  <a:lnSpc>
                    <a:spcPct val="110000"/>
                  </a:lnSpc>
                  <a:buNone/>
                </a:pPr>
                <a:r>
                  <a:rPr lang="ru-RU" sz="2600" dirty="0" smtClean="0"/>
                  <a:t>Для </a:t>
                </a:r>
                <a:r>
                  <a:rPr lang="ru-RU" sz="2600" b="1" dirty="0" smtClean="0"/>
                  <a:t>минимального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𝒎𝒊𝒏𝒗𝒂𝒍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600" b="1" dirty="0" smtClean="0"/>
                  <a:t> </a:t>
                </a:r>
                <a:r>
                  <a:rPr lang="ru-RU" sz="2600" dirty="0" smtClean="0"/>
                  <a:t>в массиве</a:t>
                </a:r>
                <a:r>
                  <a:rPr lang="en-US" sz="2600" dirty="0"/>
                  <a:t> </a:t>
                </a:r>
                <a:r>
                  <a:rPr lang="en-US" sz="26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2600" dirty="0"/>
                  <a:t> </a:t>
                </a:r>
                <a:r>
                  <a:rPr lang="ru-RU" sz="2600" dirty="0" smtClean="0"/>
                  <a:t>длины</a:t>
                </a:r>
                <a:r>
                  <a:rPr lang="en-US" sz="2600" b="1" dirty="0" smtClean="0"/>
                  <a:t>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600" b="1" dirty="0" smtClean="0"/>
                  <a:t> </a:t>
                </a:r>
                <a:r>
                  <a:rPr lang="ru-RU" sz="2600" dirty="0" smtClean="0"/>
                  <a:t>выполняется рекуррентное соотношение:</a:t>
                </a:r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600" dirty="0"/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600" dirty="0" smtClean="0"/>
              </a:p>
              <a:p>
                <a:pPr marL="360000" indent="-360000">
                  <a:spcBef>
                    <a:spcPts val="24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Алгоритм</a:t>
                </a:r>
                <a:r>
                  <a:rPr lang="en-US" sz="2600" b="1" dirty="0" smtClean="0">
                    <a:cs typeface="Courier New" panose="02070309020205020404" pitchFamily="49" charset="0"/>
                  </a:rPr>
                  <a:t> (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переменная 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 содержит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текущее значение минимума)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1200"/>
                  </a:spcBef>
                  <a:buNone/>
                </a:pP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x[0];</a:t>
                </a: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60000" indent="-36000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if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x[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  <a:endParaRPr lang="ru-RU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1800"/>
                  </a:spcBef>
                  <a:buNone/>
                </a:pPr>
                <a:r>
                  <a:rPr lang="ru-RU" sz="2600" b="1" dirty="0" smtClean="0">
                    <a:cs typeface="Courier New" panose="02070309020205020404" pitchFamily="49" charset="0"/>
                  </a:rPr>
                  <a:t>Трудоемкость </a:t>
                </a:r>
                <a:r>
                  <a:rPr lang="en-US" sz="2600" b="1" dirty="0" smtClean="0">
                    <a:cs typeface="Courier New" panose="02070309020205020404" pitchFamily="49" charset="0"/>
                  </a:rPr>
                  <a:t>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O(n)</a:t>
                </a:r>
                <a:endPara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904656"/>
              </a:xfrm>
              <a:blipFill rotWithShape="1">
                <a:blip r:embed="rId4"/>
                <a:stretch>
                  <a:fillRect l="-1259" t="-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0705"/>
              </p:ext>
            </p:extLst>
          </p:nvPr>
        </p:nvGraphicFramePr>
        <p:xfrm>
          <a:off x="1304925" y="2276475"/>
          <a:ext cx="6045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Формула" r:id="rId5" imgW="2730240" imgH="482400" progId="Equation.3">
                  <p:embed/>
                </p:oleObj>
              </mc:Choice>
              <mc:Fallback>
                <p:oleObj name="Формула" r:id="rId5" imgW="2730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276475"/>
                        <a:ext cx="60452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16632"/>
                <a:ext cx="8229600" cy="56207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Примеры тестов</m:t>
                      </m:r>
                    </m:oMath>
                  </m:oMathPara>
                </a14:m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16632"/>
                <a:ext cx="8229600" cy="562074"/>
              </a:xfrm>
              <a:blipFill rotWithShape="1"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Тесты по методу </a:t>
            </a:r>
            <a:r>
              <a:rPr lang="ru-RU" altLang="ru-RU" sz="2800" b="1" i="1" kern="0" dirty="0">
                <a:solidFill>
                  <a:srgbClr val="C00000"/>
                </a:solidFill>
                <a:cs typeface="Courier New" panose="02070309020205020404" pitchFamily="49" charset="0"/>
              </a:rPr>
              <a:t>черного </a:t>
            </a:r>
            <a:r>
              <a:rPr lang="ru-RU" altLang="ru-RU" sz="2800" b="1" i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ящика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(внутренняя структура программы неизвестна):</a:t>
            </a:r>
            <a:endParaRPr lang="ru-RU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минимальное</a:t>
            </a:r>
            <a:r>
              <a:rPr lang="ru-RU" altLang="ru-RU" sz="28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например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ru-RU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]=10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altLang="ru-RU" sz="2800" b="1" kern="0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>
                <a:solidFill>
                  <a:srgbClr val="C00000"/>
                </a:solidFill>
                <a:cs typeface="Courier New" panose="02070309020205020404" pitchFamily="49" charset="0"/>
              </a:rPr>
              <a:t>на 1 больше минимального</a:t>
            </a:r>
            <a:r>
              <a:rPr lang="en-US" altLang="ru-RU" sz="2800" kern="0" dirty="0">
                <a:solidFill>
                  <a:srgbClr val="C00000"/>
                </a:solidFill>
                <a:cs typeface="Courier New" panose="02070309020205020404" pitchFamily="49" charset="0"/>
              </a:rPr>
              <a:t>,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например</a:t>
            </a:r>
            <a:r>
              <a:rPr lang="en-US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x[0]=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10,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x[0]=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endParaRPr lang="ru-RU" altLang="ru-RU" sz="2800" b="1" kern="0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большее</a:t>
            </a:r>
            <a:r>
              <a:rPr lang="ru-RU" altLang="ru-RU" sz="2800" kern="0" dirty="0">
                <a:solidFill>
                  <a:srgbClr val="C00000"/>
                </a:solidFill>
                <a:cs typeface="Courier New" panose="02070309020205020404" pitchFamily="49" charset="0"/>
              </a:rPr>
              <a:t>, например,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например</a:t>
            </a:r>
            <a:r>
              <a:rPr lang="en-US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r>
              <a:rPr lang="ru-RU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8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x[0]=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10,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x[2]=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1,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x[3]=-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altLang="ru-RU" sz="2800" b="1" kern="0" dirty="0" smtClean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x[0]=-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0,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x[2]=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1,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x[3]=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7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altLang="ru-RU" sz="2800" b="1" kern="0" dirty="0" smtClean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x[0]=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x[2]=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5,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x[3]=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altLang="ru-RU" sz="2800" b="1" kern="0" dirty="0" smtClean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  <a:buNone/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значения по убыванию, по возрастанию, одинаковые)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endParaRPr lang="ru-RU" altLang="ru-RU" sz="2400" b="1" kern="0" dirty="0">
              <a:solidFill>
                <a:srgbClr val="990033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12953</TotalTime>
  <Words>2602</Words>
  <Application>Microsoft Office PowerPoint</Application>
  <PresentationFormat>Экран (4:3)</PresentationFormat>
  <Paragraphs>295</Paragraphs>
  <Slides>20</Slides>
  <Notes>20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Формула</vt:lpstr>
      <vt:lpstr>Основы программирования</vt:lpstr>
      <vt:lpstr>Описание и индексация</vt:lpstr>
      <vt:lpstr>Пример ввода и вывода массива</vt:lpstr>
      <vt:lpstr>Генерация случайных чисел</vt:lpstr>
      <vt:lpstr>Примеры генерации</vt:lpstr>
      <vt:lpstr>Использование части массива</vt:lpstr>
      <vt:lpstr>Пример: сумма элементов массива</vt:lpstr>
      <vt:lpstr>Пример: поиск минимума в массиве</vt:lpstr>
      <vt:lpstr>Примеры тестов</vt:lpstr>
      <vt:lpstr>Примеры тестов</vt:lpstr>
      <vt:lpstr>Пример: поиск номера  минимального элемента</vt:lpstr>
      <vt:lpstr>Полином от  x  степени  n  в виде формулы Горнера </vt:lpstr>
      <vt:lpstr>Позиционные системы счисления</vt:lpstr>
      <vt:lpstr>Примеры систем счисления</vt:lpstr>
      <vt:lpstr>Целые неотрицательные числа</vt:lpstr>
      <vt:lpstr>Отрицательные целые числа</vt:lpstr>
      <vt:lpstr>Вычисление цифр a0, a1, …, an целого числа Vn &gt; 0 в системе счисления с основанием  p</vt:lpstr>
      <vt:lpstr>Двумерные статические массивы</vt:lpstr>
      <vt:lpstr>Использование части массива</vt:lpstr>
      <vt:lpstr>Транспонирование квадратной матрицы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253</cp:revision>
  <dcterms:created xsi:type="dcterms:W3CDTF">2017-08-01T07:03:16Z</dcterms:created>
  <dcterms:modified xsi:type="dcterms:W3CDTF">2017-08-31T12:34:21Z</dcterms:modified>
</cp:coreProperties>
</file>