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5" r:id="rId3"/>
    <p:sldId id="290" r:id="rId4"/>
    <p:sldId id="292" r:id="rId5"/>
    <p:sldId id="306" r:id="rId6"/>
    <p:sldId id="307" r:id="rId7"/>
    <p:sldId id="262" r:id="rId8"/>
    <p:sldId id="308" r:id="rId9"/>
    <p:sldId id="263" r:id="rId10"/>
    <p:sldId id="309" r:id="rId11"/>
    <p:sldId id="293" r:id="rId12"/>
    <p:sldId id="310" r:id="rId13"/>
    <p:sldId id="276" r:id="rId14"/>
    <p:sldId id="298" r:id="rId15"/>
    <p:sldId id="264" r:id="rId16"/>
    <p:sldId id="265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230" autoAdjust="0"/>
  </p:normalViewPr>
  <p:slideViewPr>
    <p:cSldViewPr>
      <p:cViewPr varScale="1">
        <p:scale>
          <a:sx n="72" d="100"/>
          <a:sy n="72" d="100"/>
        </p:scale>
        <p:origin x="-9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3BBBA-8BC7-45BE-8EFA-F9D27C59A63B}" type="datetimeFigureOut">
              <a:rPr lang="ru-RU" smtClean="0"/>
              <a:t>07.09.2017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631BD-D398-4A4C-A06E-BCF30CEC0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6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25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25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cs typeface="Courier New" panose="02070309020205020404" pitchFamily="49" charset="0"/>
              </a:rPr>
              <a:t>Адрес массива указателей на строки должен сохраняться в переменной типа указатель на указатель, например, </a:t>
            </a:r>
            <a:r>
              <a:rPr lang="en-US" sz="1200" b="1" dirty="0" err="1" smtClean="0"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cs typeface="Courier New" panose="02070309020205020404" pitchFamily="49" charset="0"/>
              </a:rPr>
              <a:t> **x</a:t>
            </a:r>
            <a:r>
              <a:rPr lang="en-US" sz="1200" dirty="0" smtClean="0">
                <a:cs typeface="Courier New" panose="02070309020205020404" pitchFamily="49" charset="0"/>
              </a:rPr>
              <a:t>.</a:t>
            </a:r>
            <a:r>
              <a:rPr lang="ru-RU" sz="1200" dirty="0" smtClean="0">
                <a:cs typeface="Courier New" panose="02070309020205020404" pitchFamily="49" charset="0"/>
              </a:rPr>
              <a:t> Адрес </a:t>
            </a:r>
            <a:r>
              <a:rPr lang="en-US" sz="1200" b="1" dirty="0" err="1" smtClean="0">
                <a:cs typeface="Courier New" panose="02070309020205020404" pitchFamily="49" charset="0"/>
              </a:rPr>
              <a:t>i</a:t>
            </a:r>
            <a:r>
              <a:rPr lang="ru-RU" sz="1200" dirty="0" smtClean="0">
                <a:cs typeface="Courier New" panose="02070309020205020404" pitchFamily="49" charset="0"/>
              </a:rPr>
              <a:t>-й строки должен храниться на </a:t>
            </a:r>
            <a:r>
              <a:rPr lang="en-US" sz="1200" b="1" dirty="0" err="1" smtClean="0">
                <a:cs typeface="Courier New" panose="02070309020205020404" pitchFamily="49" charset="0"/>
              </a:rPr>
              <a:t>i</a:t>
            </a:r>
            <a:r>
              <a:rPr lang="ru-RU" sz="1200" dirty="0" smtClean="0">
                <a:cs typeface="Courier New" panose="02070309020205020404" pitchFamily="49" charset="0"/>
              </a:rPr>
              <a:t>-й позиции в массиве указателей на строки, т.е. в элементе </a:t>
            </a:r>
            <a:r>
              <a:rPr lang="en-US" sz="1200" b="1" dirty="0" smtClean="0">
                <a:cs typeface="Courier New" panose="02070309020205020404" pitchFamily="49" charset="0"/>
              </a:rPr>
              <a:t>x[</a:t>
            </a:r>
            <a:r>
              <a:rPr lang="en-US" sz="1200" b="1" dirty="0" err="1" smtClean="0">
                <a:cs typeface="Courier New" panose="02070309020205020404" pitchFamily="49" charset="0"/>
              </a:rPr>
              <a:t>i</a:t>
            </a:r>
            <a:r>
              <a:rPr lang="en-US" sz="1200" b="1" dirty="0" smtClean="0">
                <a:cs typeface="Courier New" panose="02070309020205020404" pitchFamily="49" charset="0"/>
              </a:rPr>
              <a:t>]</a:t>
            </a:r>
            <a:r>
              <a:rPr lang="ru-RU" sz="1200" dirty="0" smtClean="0">
                <a:cs typeface="Courier New" panose="02070309020205020404" pitchFamily="49" charset="0"/>
              </a:rPr>
              <a:t>.</a:t>
            </a:r>
          </a:p>
          <a:p>
            <a:r>
              <a:rPr lang="ru-RU" dirty="0" smtClean="0"/>
              <a:t>Память для строк выделяется независимо, поэтому: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строки будут располагаться в памяти произвольно (не последовательно)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длины строк, в принципе, могут быть разными (если это необходимо).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25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 smtClean="0"/>
              <a:t>В данном примере описано создание двумерного динамического целочисленного массива </a:t>
            </a:r>
            <a:r>
              <a:rPr lang="en-US" b="1" dirty="0" smtClean="0"/>
              <a:t>x</a:t>
            </a:r>
            <a:r>
              <a:rPr lang="en-US" b="0" dirty="0" smtClean="0"/>
              <a:t> </a:t>
            </a:r>
            <a:r>
              <a:rPr lang="ru-RU" b="0" dirty="0" smtClean="0"/>
              <a:t>с  </a:t>
            </a:r>
            <a:r>
              <a:rPr lang="en-US" b="1" dirty="0" smtClean="0"/>
              <a:t>n</a:t>
            </a:r>
            <a:r>
              <a:rPr lang="ru-RU" b="1" baseline="0" dirty="0" smtClean="0"/>
              <a:t> </a:t>
            </a:r>
            <a:r>
              <a:rPr lang="ru-RU" b="0" baseline="0" dirty="0" smtClean="0"/>
              <a:t>строками и </a:t>
            </a:r>
            <a:r>
              <a:rPr lang="en-US" b="1" dirty="0" smtClean="0"/>
              <a:t>m</a:t>
            </a:r>
            <a:r>
              <a:rPr lang="ru-RU" b="1" dirty="0" smtClean="0"/>
              <a:t> </a:t>
            </a:r>
            <a:r>
              <a:rPr lang="ru-RU" b="0" dirty="0" smtClean="0"/>
              <a:t>столбцами</a:t>
            </a:r>
            <a:r>
              <a:rPr lang="ru-RU" b="0" baseline="0" dirty="0" smtClean="0"/>
              <a:t>, заполнение его случайными значениями и последующее удаление.</a:t>
            </a:r>
            <a:r>
              <a:rPr lang="en-US" b="0" baseline="0" dirty="0" smtClean="0"/>
              <a:t> </a:t>
            </a:r>
            <a:endParaRPr lang="ru-RU" b="0" baseline="0" dirty="0" smtClean="0"/>
          </a:p>
          <a:p>
            <a:r>
              <a:rPr lang="ru-RU" b="0" baseline="0" dirty="0" smtClean="0"/>
              <a:t>После описания переменных сначала создается динамический </a:t>
            </a:r>
            <a:r>
              <a:rPr lang="ru-RU" b="1" baseline="0" dirty="0" smtClean="0"/>
              <a:t>массив указателей на строки </a:t>
            </a:r>
            <a:r>
              <a:rPr lang="ru-RU" b="0" baseline="0" dirty="0" smtClean="0"/>
              <a:t>(</a:t>
            </a:r>
            <a:r>
              <a:rPr lang="en-US" b="1" baseline="0" dirty="0" smtClean="0"/>
              <a:t>n</a:t>
            </a:r>
            <a:r>
              <a:rPr lang="ru-RU" b="0" baseline="0" dirty="0" smtClean="0"/>
              <a:t> элементов типа </a:t>
            </a:r>
            <a:r>
              <a:rPr lang="en-US" b="1" baseline="0" dirty="0" err="1" smtClean="0"/>
              <a:t>int</a:t>
            </a:r>
            <a:r>
              <a:rPr lang="en-US" b="1" baseline="0" dirty="0" smtClean="0"/>
              <a:t>*</a:t>
            </a:r>
            <a:r>
              <a:rPr lang="ru-RU" b="0" baseline="0" dirty="0" smtClean="0"/>
              <a:t>). </a:t>
            </a:r>
            <a:endParaRPr lang="en-US" b="0" baseline="0" dirty="0" smtClean="0"/>
          </a:p>
          <a:p>
            <a:r>
              <a:rPr lang="ru-RU" b="0" baseline="0" dirty="0" smtClean="0"/>
              <a:t>Затем в цикле </a:t>
            </a:r>
            <a:r>
              <a:rPr lang="en-US" b="1" baseline="0" dirty="0" smtClean="0"/>
              <a:t>n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раз выделяется память для всех строк и формируются значения указателей на строки. </a:t>
            </a:r>
            <a:endParaRPr lang="en-US" b="0" baseline="0" dirty="0" smtClean="0"/>
          </a:p>
          <a:p>
            <a:r>
              <a:rPr lang="ru-RU" b="0" baseline="0" dirty="0" smtClean="0"/>
              <a:t>После заполнения массива случайными значениями производится удаление динамического массива с освобождением всей выделенной памяти: сначала удаляются строки, а затем массив указателей на строки. После этого сама переменная </a:t>
            </a:r>
            <a:r>
              <a:rPr lang="en-US" b="1" baseline="0" dirty="0" smtClean="0"/>
              <a:t>x</a:t>
            </a:r>
            <a:r>
              <a:rPr lang="ru-RU" b="0" baseline="0" dirty="0" smtClean="0"/>
              <a:t> (указатель на указатель) все еще существует и ее можно использовать повторно для создания другого двумерного массива.</a:t>
            </a:r>
          </a:p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769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В некоторых случаях бывает удобно использовать одномерный массив для представления матрицы. Если матрица имеет </a:t>
            </a:r>
            <a:r>
              <a:rPr lang="en-US" b="1" dirty="0" smtClean="0"/>
              <a:t>n</a:t>
            </a:r>
            <a:r>
              <a:rPr lang="ru-RU" b="0" dirty="0" smtClean="0"/>
              <a:t> строк и </a:t>
            </a:r>
            <a:r>
              <a:rPr lang="en-US" b="1" dirty="0" smtClean="0"/>
              <a:t>m</a:t>
            </a:r>
            <a:r>
              <a:rPr lang="ru-RU" b="0" dirty="0" smtClean="0"/>
              <a:t> столбцов,</a:t>
            </a:r>
            <a:r>
              <a:rPr lang="ru-RU" b="0" baseline="0" dirty="0" smtClean="0"/>
              <a:t> то соответствующий одномерный массив будет содержать </a:t>
            </a:r>
            <a:r>
              <a:rPr lang="en-US" b="1" baseline="0" dirty="0" smtClean="0"/>
              <a:t>n*m</a:t>
            </a:r>
            <a:r>
              <a:rPr lang="ru-RU" b="0" baseline="0" dirty="0" smtClean="0"/>
              <a:t> элементов. Если считать, что эти элементы располагаются в памяти последовательно «по строкам»</a:t>
            </a:r>
            <a:r>
              <a:rPr lang="en-US" b="0" baseline="0" dirty="0" smtClean="0"/>
              <a:t> (</a:t>
            </a:r>
            <a:r>
              <a:rPr lang="en-US" b="1" baseline="0" dirty="0" smtClean="0"/>
              <a:t>m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значений строки 0, затем </a:t>
            </a:r>
            <a:r>
              <a:rPr lang="en-US" b="1" baseline="0" dirty="0" smtClean="0"/>
              <a:t>m</a:t>
            </a:r>
            <a:r>
              <a:rPr lang="ru-RU" b="0" baseline="0" dirty="0" smtClean="0"/>
              <a:t> значений строки 1 и т.д.), то элементу </a:t>
            </a:r>
            <a:r>
              <a:rPr lang="en-US" b="1" baseline="0" dirty="0" smtClean="0"/>
              <a:t>a[</a:t>
            </a:r>
            <a:r>
              <a:rPr lang="en-US" b="1" baseline="0" dirty="0" err="1" smtClean="0"/>
              <a:t>i</a:t>
            </a:r>
            <a:r>
              <a:rPr lang="en-US" b="1" baseline="0" dirty="0" smtClean="0"/>
              <a:t>][j]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матрицы соответствует элемент </a:t>
            </a:r>
            <a:r>
              <a:rPr lang="en-US" b="1" baseline="0" dirty="0" smtClean="0"/>
              <a:t>a[</a:t>
            </a:r>
            <a:r>
              <a:rPr lang="en-US" b="1" baseline="0" dirty="0" err="1" smtClean="0"/>
              <a:t>i</a:t>
            </a:r>
            <a:r>
              <a:rPr lang="en-US" b="1" baseline="0" dirty="0" smtClean="0"/>
              <a:t>*</a:t>
            </a:r>
            <a:r>
              <a:rPr lang="en-US" b="1" baseline="0" dirty="0" err="1" smtClean="0"/>
              <a:t>m+j</a:t>
            </a:r>
            <a:r>
              <a:rPr lang="en-US" b="1" baseline="0" dirty="0" smtClean="0"/>
              <a:t>]</a:t>
            </a:r>
            <a:r>
              <a:rPr lang="ru-RU" b="1" baseline="0" dirty="0" smtClean="0"/>
              <a:t> </a:t>
            </a:r>
            <a:r>
              <a:rPr lang="ru-RU" b="0" baseline="0" dirty="0" smtClean="0"/>
              <a:t>одномерного массива.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 smtClean="0"/>
              <a:t>На данном слайде приведена реализация предыдущего примера с использованием одномерного динамического массива </a:t>
            </a:r>
            <a:r>
              <a:rPr lang="en-US" b="1" baseline="0" dirty="0" smtClean="0"/>
              <a:t>x</a:t>
            </a:r>
            <a:r>
              <a:rPr lang="ru-RU" b="0" baseline="0" dirty="0" smtClean="0"/>
              <a:t>.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769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0" dirty="0" smtClean="0"/>
              <a:t>Любая переменная С/С++ имеет свою</a:t>
            </a:r>
            <a:r>
              <a:rPr lang="ru-RU" i="0" baseline="0" dirty="0" smtClean="0"/>
              <a:t> «область видимости», т.е. часть программы, в которой эту переменную можно использовать. Область видимости зависит от того, где была описана (определена) переменная. Здесь действуют следующие правила: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i="0" baseline="0" dirty="0" smtClean="0"/>
              <a:t>глобальные переменные (описанные вне функций) видны в любом месте программы и существуют, пока программа не закончит свою работу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i="0" baseline="0" dirty="0" smtClean="0"/>
              <a:t>глобальные переменные с модификатором </a:t>
            </a:r>
            <a:r>
              <a:rPr lang="en-US" b="1" i="0" baseline="0" dirty="0" smtClean="0"/>
              <a:t>static</a:t>
            </a:r>
            <a:r>
              <a:rPr lang="ru-RU" i="0" baseline="0" dirty="0" smtClean="0"/>
              <a:t> видны везде в том файле, где они описаны (программа на С++ может состоять из нескольких файлов), и существуют, пока не закончится программа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i="0" baseline="0" dirty="0" smtClean="0"/>
              <a:t>переменные, описанные внутри любого блока </a:t>
            </a:r>
            <a:r>
              <a:rPr lang="en-US" b="1" i="0" baseline="0" dirty="0" smtClean="0"/>
              <a:t>{…}</a:t>
            </a:r>
            <a:r>
              <a:rPr lang="ru-RU" i="0" baseline="0" dirty="0" smtClean="0"/>
              <a:t> (составного оператора, функции), а также параметры функции, создаются при выполнении данного блока, видны только в нем и удаляются при выходе из блока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i="0" baseline="0" dirty="0" smtClean="0"/>
              <a:t>переменные, описанные внутри блока с модификатором </a:t>
            </a:r>
            <a:r>
              <a:rPr lang="en-US" b="1" i="0" baseline="0" dirty="0" smtClean="0"/>
              <a:t>static</a:t>
            </a:r>
            <a:r>
              <a:rPr lang="ru-RU" i="0" baseline="0" dirty="0" smtClean="0"/>
              <a:t>, существуют, пока выполняется программа, но видны только внутри своего блока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i="0" baseline="0" dirty="0" smtClean="0"/>
              <a:t>переменные, описанные внутри оператора цикла создаются и видны только в цикле, а удаляются при завершении цикла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i="0" baseline="0" dirty="0" smtClean="0"/>
              <a:t>если в блоке или цикле создается новая переменная с таким же именем, как некоторая ранее определенная старая, то новая «перекрывает» старую, т.е. старая (даже глобальная) не будет видна, пока существует новая.</a:t>
            </a:r>
          </a:p>
          <a:p>
            <a:r>
              <a:rPr lang="ru-RU" i="0" baseline="0" dirty="0" smtClean="0"/>
              <a:t>На слайде приведен пример для анализа областей видимости.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877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Время существования и видимость переменных связаны с тем, в какой области памяти они размещены. Перед запуском программы ей выделяется память, в которой можно выделить 4 основные части: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Область кода: здесь находится собственно программа.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Общая область данных </a:t>
                </a:r>
                <a:r>
                  <a:rPr lang="en-US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(</a:t>
                </a:r>
                <a:r>
                  <a:rPr lang="en-US" altLang="ru-RU" sz="1200" b="1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data</a:t>
                </a:r>
                <a:r>
                  <a:rPr lang="en-US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)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: здесь размещаются глобальные и </a:t>
                </a:r>
                <a:r>
                  <a:rPr lang="en-US" altLang="ru-RU" sz="1200" b="1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static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-переменные.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Стек </a:t>
                </a:r>
                <a:r>
                  <a:rPr lang="en-US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(</a:t>
                </a:r>
                <a:r>
                  <a:rPr lang="en-US" altLang="ru-RU" sz="1200" b="1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stack</a:t>
                </a:r>
                <a:r>
                  <a:rPr lang="en-US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)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: область автоматически создаваемых (и удаляемых) переменных. Здесь размещаются локальные (внутренние) переменные всех блоков (функций, составных операторов, циклов), а также параметры функций. Стек работает по принципу «последний зашел – первый вышел», т.е. чем позже была определена переменная, тем раньше она будет удалена.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Куча (</a:t>
                </a:r>
                <a:r>
                  <a:rPr lang="en-US" altLang="ru-RU" sz="1200" b="1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heap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): область динамически выделяемой памяти.</a:t>
                </a:r>
              </a:p>
              <a:p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Среди трех последних областей самый большой размер имеет куча, самый маленький – стек, поэтому большие массивы лучше делать динамическими и не описывать внутри блоков.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При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𝑘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  <a:ea typeface="Cambria Math"/>
                  </a:rPr>
                  <a:t>&gt;1</a:t>
                </a:r>
                <a:r>
                  <a:rPr lang="en-US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сумма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𝑆</a:t>
                </a:r>
                <a:r>
                  <a:rPr lang="ru-RU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_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𝑘=𝑓_1+𝑓_2+…+𝑓_𝑘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. Слагаемые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𝑓</a:t>
                </a:r>
                <a:r>
                  <a:rPr lang="ru-RU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_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𝑘  </a:t>
                </a:r>
                <a:r>
                  <a:rPr lang="ru-RU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при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𝑘&gt;1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вычисляются на основе функции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𝑝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от текущего номера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𝑘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и значения предыдущего слагаемого 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𝑓</a:t>
                </a:r>
                <a:r>
                  <a:rPr lang="ru-RU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_(</a:t>
                </a:r>
                <a:r>
                  <a:rPr lang="en-US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𝑘−1</a:t>
                </a:r>
                <a:r>
                  <a:rPr lang="ru-RU" altLang="ru-RU" sz="1200" b="0" i="0" kern="0" baseline="0" smtClean="0">
                    <a:solidFill>
                      <a:srgbClr val="000000"/>
                    </a:solidFill>
                    <a:latin typeface="Cambria Math"/>
                  </a:rPr>
                  <a:t>)</a:t>
                </a:r>
                <a:r>
                  <a:rPr lang="ru-RU" altLang="ru-RU" sz="1200" b="0" i="0" kern="0" baseline="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.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87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Данные,</a:t>
            </a:r>
            <a:r>
              <a:rPr lang="ru-RU" baseline="0" dirty="0" smtClean="0"/>
              <a:t> которые обрабатывает программа, находятся в памяти компьютера. Описание любой переменной подразумевает выполнение несколько операций: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объявление – задание имени и типа объекта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определение – создание переменной (выделение памяти)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инициализация (не во всех случаях!) – присвоение начального значения переменной.</a:t>
            </a:r>
          </a:p>
          <a:p>
            <a:r>
              <a:rPr lang="ru-RU" baseline="0" dirty="0" smtClean="0"/>
              <a:t>Любая переменная занимает определенное ее типом количество байт, начиная с некоторого адреса. Имя переменной – это, фактически, скрытая ссылка на область памяти, где хранится значение переменной.</a:t>
            </a:r>
          </a:p>
          <a:p>
            <a:r>
              <a:rPr lang="ru-RU" baseline="0" dirty="0" smtClean="0"/>
              <a:t>Но в С/С++ также существует и очень широко используется возможность доступа к объектами непосредственно через их адреса. Реализовать это позволяют </a:t>
            </a:r>
            <a:r>
              <a:rPr lang="ru-RU" b="1" baseline="0" dirty="0" smtClean="0"/>
              <a:t>указатели</a:t>
            </a:r>
            <a:r>
              <a:rPr lang="ru-RU" baseline="0" dirty="0" smtClean="0"/>
              <a:t> – переменные и константы.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133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133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u-RU" sz="1200" dirty="0" smtClean="0"/>
              <a:t>Память для явно описанных переменных и статических массивов выделяется автоматически при сборке или выполнении программы.</a:t>
            </a:r>
          </a:p>
          <a:p>
            <a:pPr>
              <a:buNone/>
            </a:pPr>
            <a:r>
              <a:rPr lang="ru-RU" sz="1200" dirty="0" smtClean="0"/>
              <a:t>В С++ также существует возможность динамического выделения и освобождения памяти в процессе работы программы. Доступ к этой памяти осуществляется с помощью указателей.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133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u-RU" altLang="ru-RU" sz="1200" dirty="0" smtClean="0">
                <a:cs typeface="Times New Roman" panose="02020603050405020304" pitchFamily="18" charset="0"/>
              </a:rPr>
              <a:t>Если в программе описывается статический массив, например, </a:t>
            </a:r>
            <a:r>
              <a:rPr lang="en-US" altLang="ru-RU" sz="1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1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  <a:r>
              <a:rPr lang="en-US" altLang="ru-RU" sz="1200" dirty="0" smtClean="0">
                <a:cs typeface="Times New Roman" panose="02020603050405020304" pitchFamily="18" charset="0"/>
              </a:rPr>
              <a:t> </a:t>
            </a:r>
            <a:r>
              <a:rPr lang="ru-RU" altLang="ru-RU" sz="1200" dirty="0" smtClean="0">
                <a:cs typeface="Times New Roman" panose="02020603050405020304" pitchFamily="18" charset="0"/>
              </a:rPr>
              <a:t>то происходит не только выделение памяти для 50 элементов </a:t>
            </a:r>
            <a:r>
              <a:rPr lang="en-US" altLang="ru-RU" sz="1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dirty="0" smtClean="0">
                <a:cs typeface="Times New Roman" panose="02020603050405020304" pitchFamily="18" charset="0"/>
              </a:rPr>
              <a:t>, но и создается указатель-константа </a:t>
            </a:r>
            <a:r>
              <a:rPr lang="en-US" altLang="ru-RU" sz="1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altLang="ru-RU" sz="1200" dirty="0" smtClean="0">
                <a:cs typeface="Times New Roman" panose="02020603050405020304" pitchFamily="18" charset="0"/>
              </a:rPr>
              <a:t>, хранящий адрес начального байта выделенной памяти (</a:t>
            </a:r>
            <a:r>
              <a:rPr lang="en-US" altLang="ru-RU" sz="1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altLang="ru-RU" sz="1200" dirty="0" smtClean="0">
                <a:cs typeface="Times New Roman" panose="02020603050405020304" pitchFamily="18" charset="0"/>
              </a:rPr>
              <a:t> – константа, поэтому размер и положение массива в памяти изменить нельзя).</a:t>
            </a:r>
          </a:p>
          <a:p>
            <a:pPr>
              <a:buNone/>
            </a:pPr>
            <a:r>
              <a:rPr lang="ru-RU" altLang="ru-RU" sz="1200" dirty="0" smtClean="0">
                <a:cs typeface="Times New Roman" panose="02020603050405020304" pitchFamily="18" charset="0"/>
              </a:rPr>
              <a:t>Если размер массива заранее не известен, то удобно использовать динамический массив, выделяя</a:t>
            </a:r>
            <a:r>
              <a:rPr lang="ru-RU" altLang="ru-RU" sz="1200" baseline="0" dirty="0" smtClean="0">
                <a:cs typeface="Times New Roman" panose="02020603050405020304" pitchFamily="18" charset="0"/>
              </a:rPr>
              <a:t> для него реально необходимую память и освобождая ее, когда потребуется. Освобождение динамически выделенной памяти – это хороший тон в программировании. Если память выделяется, а значение указателя на нее теряется, то происходит «утечка памяти» - память занята, но доступа к ней нет. Такие потерянные участки освобождаются автоматически только при завершении работы программы.</a:t>
            </a:r>
            <a:endParaRPr lang="ru-RU" altLang="ru-RU" sz="1200" dirty="0"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53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ru-RU" sz="1200" b="1" dirty="0" err="1" smtClean="0">
                <a:cs typeface="Courier New" panose="02070309020205020404" pitchFamily="49" charset="0"/>
              </a:rPr>
              <a:t>arr</a:t>
            </a:r>
            <a:r>
              <a:rPr lang="en-US" altLang="ru-RU" sz="1200" dirty="0" smtClean="0">
                <a:cs typeface="Courier New" panose="02070309020205020404" pitchFamily="49" charset="0"/>
              </a:rPr>
              <a:t> </a:t>
            </a:r>
            <a:r>
              <a:rPr lang="ru-RU" altLang="ru-RU" sz="1200" dirty="0" smtClean="0">
                <a:cs typeface="Courier New" panose="02070309020205020404" pitchFamily="49" charset="0"/>
              </a:rPr>
              <a:t>и </a:t>
            </a:r>
            <a:r>
              <a:rPr lang="en-US" altLang="ru-RU" sz="1200" b="1" dirty="0" smtClean="0">
                <a:cs typeface="Courier New" panose="02070309020205020404" pitchFamily="49" charset="0"/>
              </a:rPr>
              <a:t>mas</a:t>
            </a:r>
            <a:r>
              <a:rPr lang="ru-RU" altLang="ru-RU" sz="1200" dirty="0" smtClean="0">
                <a:cs typeface="Courier New" panose="02070309020205020404" pitchFamily="49" charset="0"/>
              </a:rPr>
              <a:t> – это указатели по типу и имена массивов по сути,</a:t>
            </a:r>
            <a:r>
              <a:rPr lang="ru-RU" altLang="ru-RU" sz="1200" baseline="0" dirty="0" smtClean="0">
                <a:cs typeface="Courier New" panose="02070309020205020404" pitchFamily="49" charset="0"/>
              </a:rPr>
              <a:t> поэтому к элементам массивов можно обращаться либо задавая индекс в квадратных скобках, либо используя операции с указателями.</a:t>
            </a:r>
            <a:endParaRPr lang="ru-RU" altLang="ru-RU" sz="1200" dirty="0"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53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</a:t>
            </a:r>
            <a:r>
              <a:rPr lang="ru-RU" baseline="0" dirty="0" smtClean="0"/>
              <a:t> время выполнения программы определяется длина (</a:t>
            </a:r>
            <a:r>
              <a:rPr lang="en-US" b="1" i="1" baseline="0" dirty="0" smtClean="0"/>
              <a:t>n</a:t>
            </a:r>
            <a:r>
              <a:rPr lang="ru-RU" baseline="0" dirty="0" smtClean="0"/>
              <a:t>) и выделяется память для динамического вещественного массива. Затем массив заполняется случайными числами в диапазоне </a:t>
            </a:r>
            <a:r>
              <a:rPr lang="en-US" baseline="0" dirty="0" smtClean="0"/>
              <a:t>[0</a:t>
            </a:r>
            <a:r>
              <a:rPr lang="ru-RU" baseline="0" dirty="0" smtClean="0"/>
              <a:t>.0</a:t>
            </a:r>
            <a:r>
              <a:rPr lang="en-US" baseline="0" dirty="0" smtClean="0"/>
              <a:t>, 1</a:t>
            </a:r>
            <a:r>
              <a:rPr lang="ru-RU" baseline="0" dirty="0" smtClean="0"/>
              <a:t>.0</a:t>
            </a:r>
            <a:r>
              <a:rPr lang="en-US" baseline="0" dirty="0" smtClean="0"/>
              <a:t>]</a:t>
            </a:r>
            <a:r>
              <a:rPr lang="ru-RU" baseline="0" dirty="0" smtClean="0"/>
              <a:t>.</a:t>
            </a:r>
            <a:r>
              <a:rPr lang="en-US" baseline="0" dirty="0" smtClean="0"/>
              <a:t> </a:t>
            </a:r>
            <a:r>
              <a:rPr lang="ru-RU" baseline="0" dirty="0" smtClean="0"/>
              <a:t>Далее массив выводится на экран, при этом используются не индексы, а изменяемый в цикле указатель на текущий элемент массива</a:t>
            </a:r>
            <a:r>
              <a:rPr lang="en-US" baseline="0" dirty="0" smtClean="0"/>
              <a:t> (</a:t>
            </a:r>
            <a:r>
              <a:rPr lang="en-US" b="1" i="1" baseline="0" dirty="0" err="1" smtClean="0"/>
              <a:t>ptr</a:t>
            </a:r>
            <a:r>
              <a:rPr lang="en-US" baseline="0" dirty="0" smtClean="0"/>
              <a:t>)</a:t>
            </a:r>
            <a:r>
              <a:rPr lang="ru-RU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 smtClean="0"/>
              <a:t>После вывода значений динамический массив удаляется (освобождается выделенная для него память). При этом сама переменная-указатель </a:t>
            </a:r>
            <a:r>
              <a:rPr lang="en-US" b="1" baseline="0" dirty="0" smtClean="0"/>
              <a:t>x</a:t>
            </a:r>
            <a:r>
              <a:rPr lang="ru-RU" b="0" baseline="0" dirty="0" smtClean="0"/>
              <a:t> все еще существует и ее можно использовать повторно для создания другого одномерного массива.</a:t>
            </a:r>
            <a:endParaRPr lang="ru-RU" b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2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59F-4E69-4C13-B3E9-337B43D15883}" type="datetime1">
              <a:rPr lang="ru-RU" smtClean="0"/>
              <a:t>07.09.2017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2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D8A6-2DEA-44B6-BE11-C93ABE4578CB}" type="datetime1">
              <a:rPr lang="ru-RU" smtClean="0"/>
              <a:t>07.09.2017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5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AB32-AB76-40D2-91E6-3BDE959F0F21}" type="datetime1">
              <a:rPr lang="ru-RU" smtClean="0"/>
              <a:t>07.09.2017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59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181B-503E-4946-9B23-108626359422}" type="datetime1">
              <a:rPr lang="ru-RU" smtClean="0"/>
              <a:t>07.09.2017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85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F23D-AD02-415C-B5A4-CD3710158ADA}" type="datetime1">
              <a:rPr lang="ru-RU" smtClean="0"/>
              <a:t>07.09.2017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14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4EB2-FA8A-4E47-AB29-A7589D053EA4}" type="datetime1">
              <a:rPr lang="ru-RU" smtClean="0"/>
              <a:t>07.09.2017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8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A6A4-5BAF-4F88-B2FC-7B1263EB046C}" type="datetime1">
              <a:rPr lang="ru-RU" smtClean="0"/>
              <a:t>07.09.2017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8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BA1E-1F6C-41C6-B5FC-B980FFFEA30A}" type="datetime1">
              <a:rPr lang="ru-RU" smtClean="0"/>
              <a:t>07.09.2017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9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68FC-AE0E-4B57-B9D7-FE2DB6AC5056}" type="datetime1">
              <a:rPr lang="ru-RU" smtClean="0"/>
              <a:t>07.09.2017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E407-7786-4C64-B913-F5112C26D8C8}" type="datetime1">
              <a:rPr lang="ru-RU" smtClean="0"/>
              <a:t>07.09.2017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AB6-74E5-4EE9-BCA0-8CE0DC98AEEE}" type="datetime1">
              <a:rPr lang="ru-RU" smtClean="0"/>
              <a:t>07.09.2017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70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19FE-E09C-467F-BC9B-58DBEEF15DFA}" type="datetime1">
              <a:rPr lang="ru-RU" smtClean="0"/>
              <a:t>07.09.2017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3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Основы программирования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501008"/>
            <a:ext cx="8568952" cy="1752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Указатели и динамические массивы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2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Указатель на указатель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600" dirty="0" smtClean="0">
                <a:cs typeface="Courier New" panose="02070309020205020404" pitchFamily="49" charset="0"/>
              </a:rPr>
              <a:t>Переменная-указатель хранится в памяти, как и все переменные других типов, т.е. </a:t>
            </a:r>
            <a:r>
              <a:rPr 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имеет определенный адрес</a:t>
            </a:r>
            <a:r>
              <a:rPr lang="ru-RU" sz="2600" dirty="0" smtClean="0">
                <a:cs typeface="Courier New" panose="02070309020205020404" pitchFamily="49" charset="0"/>
              </a:rPr>
              <a:t>. Для хранения адреса указателя нужно использовать переменную типа </a:t>
            </a:r>
            <a:r>
              <a:rPr 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указатель на указатель </a:t>
            </a:r>
            <a:r>
              <a:rPr lang="ru-RU" sz="2600" dirty="0" smtClean="0">
                <a:cs typeface="Courier New" panose="02070309020205020404" pitchFamily="49" charset="0"/>
              </a:rPr>
              <a:t>(</a:t>
            </a:r>
            <a:r>
              <a:rPr 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двойной указатель</a:t>
            </a:r>
            <a:r>
              <a:rPr lang="ru-RU" sz="2600" dirty="0" smtClean="0">
                <a:cs typeface="Courier New" panose="02070309020205020404" pitchFamily="49" charset="0"/>
              </a:rPr>
              <a:t>):</a:t>
            </a:r>
            <a:endParaRPr lang="en-US" sz="2600" dirty="0" smtClean="0">
              <a:cs typeface="Courier New" panose="02070309020205020404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*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ppx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13;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&amp;x; 		</a:t>
            </a:r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// </a:t>
            </a:r>
            <a:r>
              <a:rPr lang="en-US" sz="2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px</a:t>
            </a:r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ru-RU" sz="26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получает адрес </a:t>
            </a:r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x</a:t>
            </a:r>
            <a:endParaRPr lang="en-US" sz="2600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ppx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// </a:t>
            </a:r>
            <a:r>
              <a:rPr lang="en-US" sz="2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ppx</a:t>
            </a:r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ru-RU" sz="26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получает адрес </a:t>
            </a:r>
            <a:r>
              <a:rPr lang="en-US" sz="2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px</a:t>
            </a:r>
            <a:endParaRPr lang="en-US" sz="26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ppx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6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//</a:t>
            </a:r>
            <a:r>
              <a:rPr lang="ru-RU" sz="26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  <a:r>
              <a:rPr lang="en-US" sz="2600" dirty="0" err="1" smtClean="0">
                <a:solidFill>
                  <a:schemeClr val="accent1"/>
                </a:solidFill>
                <a:cs typeface="Courier New" panose="02070309020205020404" pitchFamily="49" charset="0"/>
              </a:rPr>
              <a:t>px</a:t>
            </a:r>
            <a:r>
              <a:rPr lang="ru-RU" sz="26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 или ее значение</a:t>
            </a:r>
            <a:endParaRPr lang="en-US" sz="26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ppx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//</a:t>
            </a:r>
            <a:r>
              <a:rPr lang="en-US" sz="26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  <a:r>
              <a:rPr lang="en-US" sz="26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x</a:t>
            </a:r>
            <a:r>
              <a:rPr lang="ru-RU" sz="26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  <a:r>
              <a:rPr lang="ru-RU" sz="2600" dirty="0">
                <a:solidFill>
                  <a:schemeClr val="accent1"/>
                </a:solidFill>
                <a:cs typeface="Courier New" panose="02070309020205020404" pitchFamily="49" charset="0"/>
              </a:rPr>
              <a:t>или </a:t>
            </a:r>
            <a:r>
              <a:rPr lang="ru-RU" sz="26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ее значение 1</a:t>
            </a:r>
            <a:r>
              <a:rPr lang="en-US" sz="26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3</a:t>
            </a:r>
            <a:endParaRPr lang="ru-RU" sz="26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10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7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Двумерный массив и указатели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600" dirty="0" smtClean="0">
                <a:cs typeface="Courier New" panose="02070309020205020404" pitchFamily="49" charset="0"/>
              </a:rPr>
              <a:t>Одномерный </a:t>
            </a:r>
            <a:r>
              <a:rPr lang="ru-RU" sz="2600" b="1" dirty="0" smtClean="0">
                <a:cs typeface="Courier New" panose="02070309020205020404" pitchFamily="49" charset="0"/>
              </a:rPr>
              <a:t>статический</a:t>
            </a:r>
            <a:r>
              <a:rPr lang="ru-RU" sz="2600" dirty="0" smtClean="0">
                <a:cs typeface="Courier New" panose="02070309020205020404" pitchFamily="49" charset="0"/>
              </a:rPr>
              <a:t> массив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mas[50];</a:t>
            </a:r>
            <a:endParaRPr 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2600" dirty="0" smtClean="0">
                <a:cs typeface="Courier New" panose="02070309020205020404" pitchFamily="49" charset="0"/>
              </a:rPr>
              <a:t>Здесь </a:t>
            </a:r>
            <a:r>
              <a:rPr lang="en-US" sz="2600" dirty="0" smtClean="0"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600" dirty="0" smtClean="0">
                <a:cs typeface="Courier New" panose="02070309020205020404" pitchFamily="49" charset="0"/>
              </a:rPr>
              <a:t>является константой-указателем на</a:t>
            </a:r>
            <a:r>
              <a:rPr lang="en-US" sz="2600" dirty="0" smtClean="0">
                <a:cs typeface="Courier New" panose="02070309020205020404" pitchFamily="49" charset="0"/>
              </a:rPr>
              <a:t> </a:t>
            </a:r>
            <a:r>
              <a:rPr lang="ru-RU" sz="2600" dirty="0" smtClean="0">
                <a:cs typeface="Courier New" panose="02070309020205020404" pitchFamily="49" charset="0"/>
              </a:rPr>
              <a:t>начальный (нулевой) элемент массива</a:t>
            </a:r>
            <a:r>
              <a:rPr lang="en-US" sz="2600" dirty="0" smtClean="0">
                <a:cs typeface="Courier New" panose="02070309020205020404" pitchFamily="49" charset="0"/>
              </a:rPr>
              <a:t>.  </a:t>
            </a:r>
            <a:endParaRPr lang="ru-RU" sz="2600" dirty="0" smtClean="0">
              <a:cs typeface="Courier New" panose="02070309020205020404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ru-RU" sz="2600" dirty="0">
                <a:cs typeface="Courier New" panose="02070309020205020404" pitchFamily="49" charset="0"/>
              </a:rPr>
              <a:t>Двумерный </a:t>
            </a:r>
            <a:r>
              <a:rPr lang="ru-RU" sz="2600" b="1" dirty="0" smtClean="0">
                <a:cs typeface="Courier New" panose="02070309020205020404" pitchFamily="49" charset="0"/>
              </a:rPr>
              <a:t>статический</a:t>
            </a:r>
            <a:r>
              <a:rPr lang="ru-RU" sz="2600" dirty="0" smtClean="0">
                <a:cs typeface="Courier New" panose="02070309020205020404" pitchFamily="49" charset="0"/>
              </a:rPr>
              <a:t> </a:t>
            </a:r>
            <a:r>
              <a:rPr lang="ru-RU" sz="2600" dirty="0">
                <a:cs typeface="Courier New" panose="02070309020205020404" pitchFamily="49" charset="0"/>
              </a:rPr>
              <a:t>массив </a:t>
            </a:r>
            <a:endParaRPr lang="en-US" sz="2600" dirty="0" smtClean="0"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[10][20]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2600" dirty="0" smtClean="0">
                <a:cs typeface="Courier New" panose="02070309020205020404" pitchFamily="49" charset="0"/>
              </a:rPr>
              <a:t>Здесь 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600" dirty="0" smtClean="0">
                <a:cs typeface="Courier New" panose="02070309020205020404" pitchFamily="49" charset="0"/>
              </a:rPr>
              <a:t> </a:t>
            </a:r>
            <a:r>
              <a:rPr lang="ru-RU" sz="2600" dirty="0" smtClean="0">
                <a:cs typeface="Courier New" panose="02070309020205020404" pitchFamily="49" charset="0"/>
              </a:rPr>
              <a:t>имеет специальный тип: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(*)[20]</a:t>
            </a:r>
            <a:r>
              <a:rPr lang="ru-RU" sz="2600" dirty="0" smtClean="0">
                <a:cs typeface="Courier New" panose="02070309020205020404" pitchFamily="49" charset="0"/>
              </a:rPr>
              <a:t> – это указатель на целочисленный массив длиной 20 (массив массивов).</a:t>
            </a:r>
            <a:r>
              <a:rPr lang="en-US" sz="2600" dirty="0" smtClean="0">
                <a:cs typeface="Courier New" panose="02070309020205020404" pitchFamily="49" charset="0"/>
              </a:rPr>
              <a:t> </a:t>
            </a:r>
            <a:endParaRPr lang="ru-RU" sz="2600" dirty="0" smtClean="0"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600" dirty="0">
                <a:solidFill>
                  <a:srgbClr val="C00000"/>
                </a:solidFill>
                <a:cs typeface="Courier New" panose="02070309020205020404" pitchFamily="49" charset="0"/>
              </a:rPr>
              <a:t> не является указателем на указатель </a:t>
            </a:r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</a:t>
            </a:r>
            <a:r>
              <a:rPr lang="en-US" sz="2600" dirty="0">
                <a:cs typeface="Courier New" panose="02070309020205020404" pitchFamily="49" charset="0"/>
              </a:rPr>
              <a:t>.</a:t>
            </a:r>
            <a:endParaRPr lang="ru-RU" sz="2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2600" dirty="0" smtClean="0">
                <a:cs typeface="Courier New" panose="02070309020205020404" pitchFamily="49" charset="0"/>
              </a:rPr>
              <a:t>10 строк по 20 элементов располагаются в памяти последовательно.</a:t>
            </a:r>
            <a:endParaRPr lang="en-US" sz="2600" dirty="0" smtClean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11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3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891361"/>
            <a:ext cx="11334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464" y="4955257"/>
            <a:ext cx="9144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464" y="4019153"/>
            <a:ext cx="9144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464" y="3443089"/>
            <a:ext cx="9144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11041"/>
            <a:ext cx="7048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811241"/>
            <a:ext cx="7048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875137"/>
            <a:ext cx="7048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747345"/>
            <a:ext cx="7048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299073"/>
            <a:ext cx="7048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315297"/>
            <a:ext cx="7048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379193"/>
            <a:ext cx="7048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Двумерный массив и указатели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23731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600" dirty="0" smtClean="0">
                <a:cs typeface="Courier New" panose="02070309020205020404" pitchFamily="49" charset="0"/>
              </a:rPr>
              <a:t>При создании двумерного </a:t>
            </a:r>
            <a:r>
              <a:rPr lang="ru-RU" sz="2600" b="1" dirty="0" smtClean="0">
                <a:cs typeface="Courier New" panose="02070309020205020404" pitchFamily="49" charset="0"/>
              </a:rPr>
              <a:t>динамического</a:t>
            </a:r>
            <a:r>
              <a:rPr lang="ru-RU" sz="2600" dirty="0" smtClean="0">
                <a:cs typeface="Courier New" panose="02070309020205020404" pitchFamily="49" charset="0"/>
              </a:rPr>
              <a:t> массива с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sz="2600" dirty="0" smtClean="0">
                <a:cs typeface="Courier New" panose="02070309020205020404" pitchFamily="49" charset="0"/>
              </a:rPr>
              <a:t> строками и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600" dirty="0" smtClean="0">
                <a:cs typeface="Courier New" panose="02070309020205020404" pitchFamily="49" charset="0"/>
              </a:rPr>
              <a:t> столбцами необходимо явно выделить память для:</a:t>
            </a:r>
          </a:p>
          <a:p>
            <a:pPr>
              <a:spcBef>
                <a:spcPts val="0"/>
              </a:spcBef>
            </a:pPr>
            <a:r>
              <a:rPr lang="ru-RU" sz="2600" dirty="0" smtClean="0">
                <a:cs typeface="Courier New" panose="02070309020205020404" pitchFamily="49" charset="0"/>
              </a:rPr>
              <a:t>массива длины</a:t>
            </a:r>
            <a:r>
              <a:rPr lang="ru-RU" sz="2600" dirty="0"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sz="2600" dirty="0">
                <a:cs typeface="Courier New" panose="02070309020205020404" pitchFamily="49" charset="0"/>
              </a:rPr>
              <a:t> </a:t>
            </a:r>
            <a:r>
              <a:rPr lang="ru-RU" sz="2600" dirty="0" smtClean="0">
                <a:cs typeface="Courier New" panose="02070309020205020404" pitchFamily="49" charset="0"/>
              </a:rPr>
              <a:t>указателей на строки</a:t>
            </a:r>
          </a:p>
          <a:p>
            <a:pPr>
              <a:spcBef>
                <a:spcPts val="0"/>
              </a:spcBef>
            </a:pP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sz="2600" dirty="0" smtClean="0">
                <a:cs typeface="Courier New" panose="02070309020205020404" pitchFamily="49" charset="0"/>
              </a:rPr>
              <a:t> массивов длины</a:t>
            </a:r>
            <a:r>
              <a:rPr lang="ru-RU" sz="2600" dirty="0"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600" dirty="0" smtClean="0">
                <a:cs typeface="Courier New" panose="02070309020205020404" pitchFamily="49" charset="0"/>
              </a:rPr>
              <a:t> для элементов строк.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38773" y="6381328"/>
            <a:ext cx="2133600" cy="365125"/>
          </a:xfrm>
        </p:spPr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12</a:t>
            </a:fld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77" y="2982466"/>
            <a:ext cx="14001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оле 25"/>
          <p:cNvSpPr txBox="1"/>
          <p:nvPr/>
        </p:nvSpPr>
        <p:spPr>
          <a:xfrm>
            <a:off x="3334256" y="3443724"/>
            <a:ext cx="1381760" cy="561340"/>
          </a:xfrm>
          <a:prstGeom prst="rect">
            <a:avLst/>
          </a:prstGeom>
          <a:solidFill>
            <a:schemeClr val="lt1"/>
          </a:solidFill>
          <a:ln w="2540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ru-RU" sz="1100" dirty="0">
              <a:effectLst/>
              <a:ea typeface="Calibri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612" y="3990578"/>
            <a:ext cx="14001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841" y="4926682"/>
            <a:ext cx="14001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841" y="5862786"/>
            <a:ext cx="14001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751" y="3414514"/>
            <a:ext cx="7334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414514"/>
            <a:ext cx="7334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751" y="3990578"/>
            <a:ext cx="7334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990578"/>
            <a:ext cx="7334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926682"/>
            <a:ext cx="7334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831" y="4926682"/>
            <a:ext cx="7334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926682"/>
            <a:ext cx="7334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862786"/>
            <a:ext cx="7334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831" y="5862786"/>
            <a:ext cx="7334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862786"/>
            <a:ext cx="7334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983" y="3414514"/>
            <a:ext cx="7334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983" y="3990578"/>
            <a:ext cx="7334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Прямая со стрелкой 7"/>
          <p:cNvCxnSpPr>
            <a:stCxn id="6" idx="3"/>
          </p:cNvCxnSpPr>
          <p:nvPr/>
        </p:nvCxnSpPr>
        <p:spPr>
          <a:xfrm>
            <a:off x="4716016" y="3724394"/>
            <a:ext cx="70673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1027" idx="3"/>
            <a:endCxn id="1033" idx="1"/>
          </p:cNvCxnSpPr>
          <p:nvPr/>
        </p:nvCxnSpPr>
        <p:spPr>
          <a:xfrm>
            <a:off x="4734787" y="4285853"/>
            <a:ext cx="6879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1028" idx="3"/>
            <a:endCxn id="1036" idx="1"/>
          </p:cNvCxnSpPr>
          <p:nvPr/>
        </p:nvCxnSpPr>
        <p:spPr>
          <a:xfrm>
            <a:off x="4716016" y="5221957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029" idx="3"/>
            <a:endCxn id="1039" idx="1"/>
          </p:cNvCxnSpPr>
          <p:nvPr/>
        </p:nvCxnSpPr>
        <p:spPr>
          <a:xfrm>
            <a:off x="4716016" y="6158061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026" idx="3"/>
          </p:cNvCxnSpPr>
          <p:nvPr/>
        </p:nvCxnSpPr>
        <p:spPr>
          <a:xfrm>
            <a:off x="2339752" y="3277741"/>
            <a:ext cx="994860" cy="1471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791" y="2867025"/>
            <a:ext cx="8096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867025"/>
            <a:ext cx="6953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9" name="Picture 3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851" y="2867025"/>
            <a:ext cx="6953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806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8928992" cy="56207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Двумерный динамический массив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rmAutofit/>
          </a:bodyPr>
          <a:lstStyle/>
          <a:p>
            <a:pPr marL="360000" indent="-360000">
              <a:spcBef>
                <a:spcPts val="0"/>
              </a:spcBef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 m,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**x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n &gt;&gt; m;</a:t>
            </a:r>
          </a:p>
          <a:p>
            <a:pPr marL="360000" indent="-360000">
              <a:spcBef>
                <a:spcPts val="1200"/>
              </a:spcBef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new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ru-RU" sz="28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// массив указателей</a:t>
            </a:r>
          </a:p>
          <a:p>
            <a:pPr marL="360000" indent="-360000">
              <a:spcBef>
                <a:spcPts val="1200"/>
              </a:spcBef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x[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[m]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8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// массивы целых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1200"/>
              </a:spcBef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(j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x[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][j] = rand();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1200"/>
              </a:spcBef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x[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360000" indent="-360000">
              <a:spcBef>
                <a:spcPts val="1200"/>
              </a:spcBef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0"/>
              </a:spcBef>
              <a:buNone/>
            </a:pPr>
            <a:endParaRPr 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13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2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62074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rgbClr val="0070C0"/>
                </a:solidFill>
              </a:rPr>
              <a:t>Матрица в виде одномерного массива</a:t>
            </a: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/>
          </a:bodyPr>
          <a:lstStyle/>
          <a:p>
            <a:pPr marL="360000" indent="-360000">
              <a:spcBef>
                <a:spcPts val="0"/>
              </a:spcBef>
              <a:buNone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m,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 &gt;&gt; m;</a:t>
            </a:r>
          </a:p>
          <a:p>
            <a:pPr marL="360000" indent="-360000">
              <a:spcBef>
                <a:spcPts val="1200"/>
              </a:spcBef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new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n*m]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r>
              <a:rPr lang="ru-RU" sz="2800" dirty="0">
                <a:solidFill>
                  <a:srgbClr val="C00000"/>
                </a:solidFill>
                <a:cs typeface="Courier New" panose="02070309020205020404" pitchFamily="49" charset="0"/>
              </a:rPr>
              <a:t>// </a:t>
            </a:r>
            <a:r>
              <a:rPr lang="ru-RU" sz="28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массив целых</a:t>
            </a:r>
            <a:endParaRPr lang="ru-RU" sz="2800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marL="360000" indent="-360000">
              <a:spcBef>
                <a:spcPts val="1200"/>
              </a:spcBef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(j = 0; j &lt; m;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0000" indent="-360000">
              <a:spcBef>
                <a:spcPts val="0"/>
              </a:spcBef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m+j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rand();</a:t>
            </a:r>
          </a:p>
          <a:p>
            <a:pPr marL="360000" indent="-360000">
              <a:spcBef>
                <a:spcPts val="1200"/>
              </a:spcBef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14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2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67544" y="0"/>
                <a:ext cx="8229600" cy="562074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Области видимости переменных</m:t>
                      </m:r>
                    </m:oMath>
                  </m:oMathPara>
                </a14:m>
                <a:endParaRPr lang="ru-RU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7544" y="0"/>
                <a:ext cx="8229600" cy="562074"/>
              </a:xfrm>
              <a:blipFill rotWithShape="1">
                <a:blip r:embed="rId3"/>
                <a:stretch>
                  <a:fillRect b="-3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ru-RU" sz="2600" b="1" kern="0" dirty="0" err="1" smtClean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</a:rPr>
              <a:t> a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= 100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;</a:t>
            </a:r>
            <a:endParaRPr lang="en-US" altLang="ru-RU" sz="2600" b="1" kern="0" dirty="0" smtClean="0">
              <a:solidFill>
                <a:srgbClr val="000000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d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ouble fun(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d,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t)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 return a / d + t;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_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tmain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argc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, _TCHAR*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argv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[])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</a:rPr>
              <a:t>float a</a:t>
            </a:r>
            <a:r>
              <a:rPr lang="ru-RU" altLang="ru-RU" sz="2600" b="1" kern="0" dirty="0" smtClean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600" b="1" kern="0" dirty="0" smtClean="0">
                <a:latin typeface="Courier New" pitchFamily="49" charset="0"/>
                <a:cs typeface="Courier New" panose="02070309020205020404" pitchFamily="49" charset="0"/>
              </a:rPr>
              <a:t>= 3.1415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; double *pm;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d = 123, t = 456, k = 0;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 pm = new double [2];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  for (</a:t>
            </a:r>
            <a:r>
              <a:rPr lang="en-US" altLang="ru-RU" sz="2600" b="1" kern="0" dirty="0" err="1" smtClean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</a:rPr>
              <a:t> a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= 0; a &lt; 5; a++) k +=a;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 pm[0] = k + a;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 pm[1] = fun(d, t);</a:t>
            </a:r>
            <a:endParaRPr lang="ru-RU" altLang="ru-RU" sz="2600" b="1" kern="0" dirty="0" smtClean="0">
              <a:solidFill>
                <a:srgbClr val="000000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ru-RU" altLang="ru-RU" sz="26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&lt;&lt; pm[0] &lt;&lt; “ ” &lt;&lt; pm[1];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  return 0;</a:t>
            </a:r>
          </a:p>
          <a:p>
            <a:pPr lvl="0" eaLnBrk="0" fontAlgn="base" hangingPunct="0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15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8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720080"/>
          </a:xfrm>
        </p:spPr>
        <p:txBody>
          <a:bodyPr>
            <a:noAutofit/>
          </a:bodyPr>
          <a:lstStyle/>
          <a:p>
            <a:r>
              <a:rPr lang="ru-RU" altLang="ru-RU" sz="4000" dirty="0" smtClean="0">
                <a:solidFill>
                  <a:schemeClr val="accent1"/>
                </a:solidFill>
              </a:rPr>
              <a:t>Области памяти для переменных</a:t>
            </a:r>
            <a:endParaRPr lang="ru-RU" sz="4000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24744"/>
            <a:ext cx="8856984" cy="5544616"/>
          </a:xfrm>
        </p:spPr>
        <p:txBody>
          <a:bodyPr>
            <a:normAutofit/>
          </a:bodyPr>
          <a:lstStyle/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  <a:buNone/>
            </a:pPr>
            <a:r>
              <a:rPr lang="ru-RU" altLang="ru-RU" sz="2800" b="1" kern="0" dirty="0" smtClean="0">
                <a:solidFill>
                  <a:srgbClr val="000000"/>
                </a:solidFill>
              </a:rPr>
              <a:t>4 основные области памяти</a:t>
            </a:r>
            <a:r>
              <a:rPr lang="ru-RU" altLang="ru-RU" sz="2800" kern="0" dirty="0" smtClean="0">
                <a:solidFill>
                  <a:srgbClr val="000000"/>
                </a:solidFill>
              </a:rPr>
              <a:t>, выделяемые программе:</a:t>
            </a:r>
          </a:p>
          <a:p>
            <a:pPr marL="457200" lvl="0" indent="-457200" eaLnBrk="0" fontAlgn="base" hangingPunct="0">
              <a:spcBef>
                <a:spcPts val="120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800" b="1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Область кода </a:t>
            </a:r>
            <a:r>
              <a:rPr 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– собственно программа</a:t>
            </a:r>
          </a:p>
          <a:p>
            <a:pPr marL="457200" lvl="0" indent="-457200" eaLnBrk="0" fontAlgn="base" hangingPunct="0">
              <a:spcBef>
                <a:spcPts val="120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800" b="1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Область данных</a:t>
            </a:r>
            <a:r>
              <a:rPr 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(</a:t>
            </a:r>
            <a:r>
              <a:rPr lang="en-US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data</a:t>
            </a:r>
            <a:r>
              <a:rPr 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</a:t>
            </a:r>
            <a:r>
              <a:rPr lang="en-US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– глобальные и </a:t>
            </a:r>
            <a:r>
              <a:rPr lang="en-US" sz="2800" b="1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static</a:t>
            </a:r>
            <a:r>
              <a:rPr 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-переменные</a:t>
            </a:r>
          </a:p>
          <a:p>
            <a:pPr marL="457200" lvl="0" indent="-457200" eaLnBrk="0" fontAlgn="base" hangingPunct="0">
              <a:spcBef>
                <a:spcPts val="120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800" b="1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Стек</a:t>
            </a:r>
            <a:r>
              <a:rPr 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(</a:t>
            </a:r>
            <a:r>
              <a:rPr lang="en-US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stack</a:t>
            </a:r>
            <a:r>
              <a:rPr 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 – локальные переменные всех блоков, параметры функций</a:t>
            </a:r>
          </a:p>
          <a:p>
            <a:pPr marL="457200" lvl="0" indent="-457200" eaLnBrk="0" fontAlgn="base" hangingPunct="0">
              <a:spcBef>
                <a:spcPts val="120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sz="2800" b="1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Куча</a:t>
            </a:r>
            <a:r>
              <a:rPr 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(</a:t>
            </a:r>
            <a:r>
              <a:rPr lang="en-US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heap</a:t>
            </a:r>
            <a:r>
              <a:rPr 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 – область динамически выделяемой памяти</a:t>
            </a:r>
            <a:endParaRPr lang="ru-RU" sz="2800" dirty="0"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16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856895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и создание переменных</a:t>
            </a:r>
            <a:endParaRPr lang="ru-RU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568952" cy="6021288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1"/>
                </a:solidFill>
              </a:rPr>
              <a:t>Простое описание числовых переменных</a:t>
            </a:r>
            <a:r>
              <a:rPr lang="ru-RU" sz="28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k; double x;</a:t>
            </a:r>
            <a:endParaRPr lang="ru-RU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sz="28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После создания глобальные переменные по умолчанию инициализируются нулем, а для остальных содержимое выделенной памяти не изменяется.</a:t>
            </a:r>
          </a:p>
          <a:p>
            <a:pPr algn="l">
              <a:spcBef>
                <a:spcPts val="1200"/>
              </a:spcBef>
            </a:pPr>
            <a:r>
              <a:rPr lang="ru-RU" sz="28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Явная инициализация при описании</a:t>
            </a:r>
            <a:r>
              <a:rPr lang="ru-RU" sz="28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</a:p>
          <a:p>
            <a:pPr algn="l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4; double x = 3.1415;</a:t>
            </a:r>
          </a:p>
          <a:p>
            <a:pPr algn="l">
              <a:spcBef>
                <a:spcPts val="1200"/>
              </a:spcBef>
            </a:pPr>
            <a:r>
              <a:rPr lang="ru-RU" sz="28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Раздельное описание и присвоение начального значения</a:t>
            </a:r>
            <a:r>
              <a:rPr lang="ru-RU" sz="28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</a:p>
          <a:p>
            <a:pPr algn="l"/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k; double x;</a:t>
            </a:r>
            <a:endParaRPr lang="ru-RU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4; x = 3.1415; </a:t>
            </a:r>
            <a:r>
              <a:rPr lang="ru-RU" sz="28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или</a:t>
            </a:r>
            <a:r>
              <a:rPr 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k &gt;&gt; x;</a:t>
            </a:r>
            <a:endParaRPr lang="ru-RU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6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5047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Указатели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548680"/>
            <a:ext cx="8568952" cy="6309320"/>
          </a:xfrm>
        </p:spPr>
        <p:txBody>
          <a:bodyPr>
            <a:normAutofit lnSpcReduction="10000"/>
          </a:bodyPr>
          <a:lstStyle/>
          <a:p>
            <a:pPr algn="l" eaLnBrk="1" hangingPunct="1"/>
            <a:r>
              <a:rPr lang="ru-RU" altLang="ru-RU" sz="26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Указатель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– это переменная (константа), значением которой является </a:t>
            </a: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адрес области памяти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, выделенной для переменной или значения </a:t>
            </a:r>
            <a:r>
              <a:rPr lang="ru-RU" altLang="ru-RU" sz="26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определенного типа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</a:p>
          <a:p>
            <a:pPr algn="l" eaLnBrk="1" hangingPunct="1">
              <a:spcBef>
                <a:spcPts val="1200"/>
              </a:spcBef>
            </a:pPr>
            <a:r>
              <a:rPr lang="ru-RU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Общий формат 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описания переменной-указателя:</a:t>
            </a:r>
          </a:p>
          <a:p>
            <a:pPr algn="l" eaLnBrk="1" hangingPunct="1"/>
            <a:r>
              <a:rPr lang="ru-RU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  <a:r>
              <a:rPr lang="ru-RU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ип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ru-RU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имя_переменной</a:t>
            </a:r>
            <a:r>
              <a:rPr lang="ru-RU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ru-RU" sz="2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1200"/>
              </a:spcBef>
            </a:pPr>
            <a:r>
              <a:rPr lang="ru-RU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Пример:</a:t>
            </a:r>
          </a:p>
          <a:p>
            <a:pPr algn="l" eaLnBrk="1" hangingPunct="1"/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 double *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en-US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будет хранить </a:t>
            </a:r>
            <a:r>
              <a:rPr lang="ru-RU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адрес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переменной/значения типа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/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–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адрес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переменной/значения типа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  <a:endParaRPr lang="ru-RU" altLang="ru-RU" sz="2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/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600" dirty="0">
                <a:solidFill>
                  <a:schemeClr val="tx1"/>
                </a:solidFill>
                <a:cs typeface="Courier New" panose="02070309020205020404" pitchFamily="49" charset="0"/>
              </a:rPr>
              <a:t>и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600" dirty="0">
                <a:solidFill>
                  <a:schemeClr val="tx1"/>
                </a:solidFill>
                <a:cs typeface="Courier New" panose="02070309020205020404" pitchFamily="49" charset="0"/>
              </a:rPr>
              <a:t>будет выделена </a:t>
            </a:r>
            <a:r>
              <a:rPr lang="ru-RU" altLang="ru-RU" sz="2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память, необходимая для хранения адреса в памяти (4 или 8 байт), но реальные адреса по умолчанию не задаются.</a:t>
            </a:r>
          </a:p>
          <a:p>
            <a:pPr algn="l">
              <a:spcBef>
                <a:spcPts val="1200"/>
              </a:spcBef>
            </a:pPr>
            <a:r>
              <a:rPr lang="ru-RU" altLang="ru-RU" sz="26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Значения переменным-указателям нужно присваивать явно!</a:t>
            </a:r>
            <a:endParaRPr lang="en-US" altLang="ru-RU" sz="2600" b="1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4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7771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9797A7-1331-4395-A9FD-DB87EDF47087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4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4000" dirty="0" smtClean="0">
                <a:solidFill>
                  <a:schemeClr val="accent1"/>
                </a:solidFill>
              </a:rPr>
              <a:t>Операции с указателями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7"/>
            <a:ext cx="8229600" cy="574074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600" b="1" dirty="0">
                <a:solidFill>
                  <a:srgbClr val="C00000"/>
                </a:solidFill>
              </a:rPr>
              <a:t>Взятие адреса</a:t>
            </a:r>
            <a:r>
              <a:rPr lang="ru-RU" sz="2600" dirty="0">
                <a:solidFill>
                  <a:srgbClr val="C00000"/>
                </a:solidFill>
              </a:rPr>
              <a:t> </a:t>
            </a:r>
            <a:r>
              <a:rPr lang="ru-RU" sz="2600" dirty="0" smtClean="0"/>
              <a:t>–</a:t>
            </a:r>
            <a:r>
              <a:rPr lang="ru-RU" sz="2600" dirty="0"/>
              <a:t> унарный префиксный </a:t>
            </a:r>
            <a:r>
              <a:rPr lang="ru-RU" sz="2600" b="1" dirty="0" smtClean="0">
                <a:solidFill>
                  <a:srgbClr val="C00000"/>
                </a:solidFill>
              </a:rPr>
              <a:t>&amp; </a:t>
            </a:r>
            <a:r>
              <a:rPr lang="ru-RU" sz="2600" dirty="0" smtClean="0"/>
              <a:t>– извлечение </a:t>
            </a:r>
            <a:r>
              <a:rPr lang="ru-RU" sz="2600" dirty="0"/>
              <a:t>адреса </a:t>
            </a:r>
            <a:r>
              <a:rPr lang="ru-RU" sz="2600" b="1" dirty="0">
                <a:solidFill>
                  <a:srgbClr val="C00000"/>
                </a:solidFill>
              </a:rPr>
              <a:t>переменной</a:t>
            </a:r>
            <a:r>
              <a:rPr lang="ru-RU" sz="2600" dirty="0"/>
              <a:t> </a:t>
            </a:r>
            <a:r>
              <a:rPr lang="ru-RU" sz="2600" dirty="0" smtClean="0"/>
              <a:t>(константы хранятся в памяти, но их адреса недоступны в программе):</a:t>
            </a:r>
          </a:p>
          <a:p>
            <a:pPr>
              <a:buNone/>
            </a:pP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2, b, *pa; </a:t>
            </a:r>
          </a:p>
          <a:p>
            <a:pPr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y, x = 3.1415, *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 = &amp;a;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  <a:endParaRPr lang="ru-RU" alt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  <a:buNone/>
            </a:pPr>
            <a:r>
              <a:rPr lang="ru-RU" sz="2600" b="1" dirty="0">
                <a:solidFill>
                  <a:srgbClr val="C00000"/>
                </a:solidFill>
              </a:rPr>
              <a:t>Разыменование</a:t>
            </a:r>
            <a:r>
              <a:rPr lang="ru-RU" sz="2600" dirty="0"/>
              <a:t> – унарная префиксная </a:t>
            </a:r>
            <a:r>
              <a:rPr lang="ru-RU" sz="2600" b="1" dirty="0" smtClean="0">
                <a:solidFill>
                  <a:srgbClr val="C00000"/>
                </a:solidFill>
              </a:rPr>
              <a:t>*</a:t>
            </a:r>
            <a:r>
              <a:rPr lang="ru-RU" sz="2600" b="1" dirty="0" smtClean="0"/>
              <a:t> </a:t>
            </a:r>
            <a:r>
              <a:rPr lang="ru-RU" sz="2600" dirty="0"/>
              <a:t>–</a:t>
            </a:r>
            <a:r>
              <a:rPr lang="ru-RU" sz="2600" b="1" dirty="0" smtClean="0"/>
              <a:t> </a:t>
            </a:r>
            <a:r>
              <a:rPr lang="ru-RU" sz="2600" dirty="0" smtClean="0"/>
              <a:t>ссылка </a:t>
            </a:r>
            <a:r>
              <a:rPr lang="ru-RU" sz="2600" dirty="0"/>
              <a:t>на объект, на который указывает </a:t>
            </a:r>
            <a:r>
              <a:rPr lang="ru-RU" sz="2600" dirty="0" smtClean="0"/>
              <a:t>указатель:</a:t>
            </a:r>
            <a:endParaRPr lang="en-US" sz="2600" dirty="0" smtClean="0"/>
          </a:p>
          <a:p>
            <a:pPr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*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b = (3 + *pa) * 10;</a:t>
            </a:r>
          </a:p>
          <a:p>
            <a:pPr>
              <a:buNone/>
            </a:pP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*pa;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*pa *= 5; *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y * 0.01; 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8919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65879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9797A7-1331-4395-A9FD-DB87EDF47087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4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15"/>
            <a:ext cx="8229600" cy="6480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4000" dirty="0" smtClean="0">
                <a:solidFill>
                  <a:schemeClr val="accent1"/>
                </a:solidFill>
              </a:rPr>
              <a:t>Арифметические операции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4705"/>
            <a:ext cx="8229600" cy="595677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ru-RU" sz="2600" dirty="0" smtClean="0"/>
              <a:t>К указателям можно применять только целочисленное </a:t>
            </a:r>
            <a:r>
              <a:rPr lang="ru-RU" sz="2600" b="1" dirty="0" smtClean="0">
                <a:solidFill>
                  <a:srgbClr val="C00000"/>
                </a:solidFill>
              </a:rPr>
              <a:t>сложение</a:t>
            </a:r>
            <a:r>
              <a:rPr lang="ru-RU" sz="2600" dirty="0" smtClean="0"/>
              <a:t> или </a:t>
            </a:r>
            <a:r>
              <a:rPr lang="ru-RU" sz="2600" b="1" dirty="0" smtClean="0">
                <a:solidFill>
                  <a:srgbClr val="C00000"/>
                </a:solidFill>
              </a:rPr>
              <a:t>вычитание</a:t>
            </a:r>
            <a:r>
              <a:rPr lang="ru-RU" sz="2600" dirty="0" smtClean="0"/>
              <a:t>. </a:t>
            </a:r>
            <a:r>
              <a:rPr lang="ru-RU" sz="2600" dirty="0"/>
              <a:t>При </a:t>
            </a:r>
            <a:r>
              <a:rPr lang="ru-RU" sz="2600" dirty="0">
                <a:solidFill>
                  <a:srgbClr val="C00000"/>
                </a:solidFill>
              </a:rPr>
              <a:t>увеличении (уменьшении) указателя на 1</a:t>
            </a:r>
            <a:r>
              <a:rPr lang="ru-RU" sz="2600" dirty="0"/>
              <a:t> происходит переход не к следующему (предыдущему) байту, а к </a:t>
            </a:r>
            <a:r>
              <a:rPr lang="ru-RU" sz="2600" b="1" dirty="0">
                <a:solidFill>
                  <a:srgbClr val="C00000"/>
                </a:solidFill>
              </a:rPr>
              <a:t>следующему (предыдущему) элементу заданного типа</a:t>
            </a:r>
            <a:r>
              <a:rPr lang="ru-RU" sz="2600" dirty="0"/>
              <a:t>:</a:t>
            </a:r>
            <a:endParaRPr lang="ru-RU" sz="2600" dirty="0" smtClean="0"/>
          </a:p>
          <a:p>
            <a:pPr>
              <a:spcBef>
                <a:spcPts val="1800"/>
              </a:spcBef>
              <a:buNone/>
            </a:pP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*pa, a = 2; double x = 3.1415, *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 = &amp;a;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  <a:endParaRPr lang="ru-RU" alt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altLang="ru-R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dirty="0" smtClean="0">
                <a:cs typeface="Courier New" panose="02070309020205020404" pitchFamily="49" charset="0"/>
              </a:rPr>
              <a:t>//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600" dirty="0" smtClean="0">
                <a:cs typeface="Courier New" panose="02070309020205020404" pitchFamily="49" charset="0"/>
              </a:rPr>
              <a:t>указывает на следующий за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altLang="ru-RU" sz="2600" dirty="0" smtClean="0">
                <a:cs typeface="Courier New" panose="02070309020205020404" pitchFamily="49" charset="0"/>
              </a:rPr>
              <a:t> в памяти элемент 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ru-RU" sz="2600" dirty="0" smtClean="0">
                <a:cs typeface="Courier New" panose="02070309020205020404" pitchFamily="49" charset="0"/>
              </a:rPr>
              <a:t> (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ru-RU" sz="2600" dirty="0" smtClean="0">
                <a:cs typeface="Courier New" panose="02070309020205020404" pitchFamily="49" charset="0"/>
              </a:rPr>
              <a:t> </a:t>
            </a:r>
            <a:r>
              <a:rPr lang="ru-RU" altLang="ru-RU" sz="2600" dirty="0" smtClean="0">
                <a:cs typeface="Courier New" panose="02070309020205020404" pitchFamily="49" charset="0"/>
              </a:rPr>
              <a:t>увеличивается на 8)</a:t>
            </a:r>
            <a:endParaRPr lang="en-US" altLang="ru-RU" sz="2600" dirty="0" smtClean="0"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*(pa+5) = </a:t>
            </a:r>
            <a:r>
              <a:rPr lang="ru-RU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dirty="0" smtClean="0">
                <a:cs typeface="Courier New" panose="02070309020205020404" pitchFamily="49" charset="0"/>
              </a:rPr>
              <a:t>//</a:t>
            </a:r>
            <a:r>
              <a:rPr lang="ru-RU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600" dirty="0" smtClean="0">
                <a:cs typeface="Courier New" panose="02070309020205020404" pitchFamily="49" charset="0"/>
              </a:rPr>
              <a:t>5-му после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2600" dirty="0" smtClean="0">
                <a:cs typeface="Courier New" panose="02070309020205020404" pitchFamily="49" charset="0"/>
              </a:rPr>
              <a:t> в памяти элементу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600" dirty="0" smtClean="0">
                <a:cs typeface="Courier New" panose="02070309020205020404" pitchFamily="49" charset="0"/>
              </a:rPr>
              <a:t> (на расстоянии 5*4 байт от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2600" dirty="0" smtClean="0">
                <a:cs typeface="Courier New" panose="02070309020205020404" pitchFamily="49" charset="0"/>
              </a:rPr>
              <a:t>) присваивается значение 7,</a:t>
            </a:r>
            <a:r>
              <a:rPr lang="en-US" altLang="ru-RU" sz="2600" dirty="0" smtClean="0">
                <a:cs typeface="Courier New" panose="02070309020205020404" pitchFamily="49" charset="0"/>
              </a:rPr>
              <a:t> </a:t>
            </a:r>
            <a:r>
              <a:rPr lang="ru-RU" altLang="ru-RU" sz="2600" dirty="0" smtClean="0">
                <a:cs typeface="Courier New" panose="02070309020205020404" pitchFamily="49" charset="0"/>
              </a:rPr>
              <a:t>значение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en-US" altLang="ru-RU" sz="2600" dirty="0" smtClean="0">
                <a:cs typeface="Courier New" panose="02070309020205020404" pitchFamily="49" charset="0"/>
              </a:rPr>
              <a:t> </a:t>
            </a:r>
            <a:r>
              <a:rPr lang="ru-RU" altLang="ru-RU" sz="2600" dirty="0" smtClean="0">
                <a:cs typeface="Courier New" panose="02070309020205020404" pitchFamily="49" charset="0"/>
              </a:rPr>
              <a:t>не изменяется</a:t>
            </a:r>
            <a:r>
              <a:rPr lang="ru-RU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alt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8919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41232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9797A7-1331-4395-A9FD-DB87EDF47087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15"/>
            <a:ext cx="8229600" cy="61007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4000" dirty="0" smtClean="0">
                <a:solidFill>
                  <a:schemeClr val="accent1"/>
                </a:solidFill>
              </a:rPr>
              <a:t>Операторы для работы с памятью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696"/>
            <a:ext cx="8229600" cy="61653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ru-RU" altLang="ru-RU" sz="2600" b="1" dirty="0" smtClean="0">
                <a:cs typeface="Courier New" panose="02070309020205020404" pitchFamily="49" charset="0"/>
              </a:rPr>
              <a:t>Динамическое выделение памяти</a:t>
            </a:r>
            <a:r>
              <a:rPr lang="ru-RU" altLang="ru-RU" sz="2600" dirty="0" smtClean="0"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ru-RU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указатель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тип</a:t>
            </a:r>
            <a:r>
              <a:rPr lang="en-US" altLang="ru-RU" sz="2600" b="1" dirty="0">
                <a:cs typeface="Courier New" panose="02070309020205020404" pitchFamily="49" charset="0"/>
              </a:rPr>
              <a:t>;</a:t>
            </a:r>
            <a:r>
              <a:rPr lang="en-US" altLang="ru-RU" sz="2600" dirty="0" smtClean="0">
                <a:cs typeface="Courier New" panose="02070309020205020404" pitchFamily="49" charset="0"/>
              </a:rPr>
              <a:t> </a:t>
            </a:r>
            <a:r>
              <a:rPr lang="ru-RU" altLang="ru-RU" sz="2600" dirty="0" smtClean="0">
                <a:cs typeface="Courier New" panose="02070309020205020404" pitchFamily="49" charset="0"/>
              </a:rPr>
              <a:t>// выделяется память, необходимая для 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типа</a:t>
            </a:r>
            <a:r>
              <a:rPr lang="ru-RU" altLang="ru-RU" sz="2600" dirty="0" smtClean="0">
                <a:cs typeface="Courier New" panose="02070309020205020404" pitchFamily="49" charset="0"/>
              </a:rPr>
              <a:t>, адрес начального байта присваивается 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указателю</a:t>
            </a:r>
            <a:r>
              <a:rPr lang="ru-RU" altLang="ru-RU" sz="2600" dirty="0" smtClean="0">
                <a:cs typeface="Courier New" panose="02070309020205020404" pitchFamily="49" charset="0"/>
              </a:rPr>
              <a:t>.</a:t>
            </a:r>
          </a:p>
          <a:p>
            <a:pPr>
              <a:spcBef>
                <a:spcPts val="1800"/>
              </a:spcBef>
              <a:buNone/>
            </a:pPr>
            <a:r>
              <a:rPr lang="ru-RU" altLang="ru-RU" sz="2600" b="1" dirty="0" smtClean="0">
                <a:cs typeface="Courier New" panose="02070309020205020404" pitchFamily="49" charset="0"/>
              </a:rPr>
              <a:t>Освобождение памяти</a:t>
            </a:r>
            <a:r>
              <a:rPr lang="ru-RU" altLang="ru-RU" sz="2600" dirty="0" smtClean="0"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ru-RU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указатель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600" dirty="0" smtClean="0">
                <a:cs typeface="Courier New" panose="02070309020205020404" pitchFamily="49" charset="0"/>
              </a:rPr>
              <a:t>// освобождается память, выделенная оператором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2600" dirty="0" smtClean="0">
                <a:cs typeface="Courier New" panose="02070309020205020404" pitchFamily="49" charset="0"/>
              </a:rPr>
              <a:t> </a:t>
            </a:r>
            <a:r>
              <a:rPr lang="ru-RU" altLang="ru-RU" sz="2600" dirty="0">
                <a:cs typeface="Courier New" panose="02070309020205020404" pitchFamily="49" charset="0"/>
              </a:rPr>
              <a:t>д</a:t>
            </a:r>
            <a:r>
              <a:rPr lang="ru-RU" altLang="ru-RU" sz="2600" dirty="0" smtClean="0">
                <a:cs typeface="Courier New" panose="02070309020205020404" pitchFamily="49" charset="0"/>
              </a:rPr>
              <a:t>ля 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указателя</a:t>
            </a:r>
            <a:r>
              <a:rPr lang="ru-RU" altLang="ru-RU" sz="2600" dirty="0" smtClean="0">
                <a:cs typeface="Courier New" panose="02070309020205020404" pitchFamily="49" charset="0"/>
              </a:rPr>
              <a:t>.</a:t>
            </a:r>
          </a:p>
          <a:p>
            <a:pPr>
              <a:spcBef>
                <a:spcPts val="1800"/>
              </a:spcBef>
              <a:buNone/>
            </a:pPr>
            <a:r>
              <a:rPr lang="ru-RU" altLang="ru-RU" sz="2600" b="1" dirty="0" smtClean="0">
                <a:cs typeface="Courier New" panose="02070309020205020404" pitchFamily="49" charset="0"/>
              </a:rPr>
              <a:t>Примеры</a:t>
            </a:r>
            <a:r>
              <a:rPr lang="ru-RU" altLang="ru-RU" sz="2600" dirty="0" smtClean="0"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*pa; double *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r;</a:t>
            </a:r>
            <a:endParaRPr lang="ru-RU" alt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 = new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double;</a:t>
            </a:r>
          </a:p>
          <a:p>
            <a:pPr>
              <a:buNone/>
            </a:pP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*pa; *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3.1415;</a:t>
            </a:r>
          </a:p>
          <a:p>
            <a:pPr>
              <a:buNone/>
            </a:pP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*pa * *pa; *pa = (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delete pa;</a:t>
            </a:r>
            <a:endParaRPr lang="ru-RU" alt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altLang="ru-RU" sz="2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8919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1747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3867"/>
            <a:ext cx="8856984" cy="596821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rgbClr val="0070C0"/>
                </a:solidFill>
              </a:rPr>
              <a:t>Статические и динамические массивы</a:t>
            </a: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altLang="ru-RU" sz="2600" b="1" dirty="0" smtClean="0">
                <a:cs typeface="Courier New" panose="02070309020205020404" pitchFamily="49" charset="0"/>
              </a:rPr>
              <a:t>Описание статического одномерного массива</a:t>
            </a:r>
            <a:r>
              <a:rPr lang="ru-RU" altLang="ru-RU" sz="2600" dirty="0" smtClean="0"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10000"/>
              </a:lnSpc>
              <a:buNone/>
            </a:pP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  <a:r>
              <a:rPr lang="en-US" altLang="ru-RU" sz="2600" dirty="0" smtClean="0">
                <a:cs typeface="Times New Roman" panose="02020603050405020304" pitchFamily="18" charset="0"/>
              </a:rPr>
              <a:t>  // </a:t>
            </a:r>
            <a:r>
              <a:rPr lang="ru-RU" altLang="ru-RU" sz="2600" dirty="0" smtClean="0">
                <a:cs typeface="Times New Roman" panose="02020603050405020304" pitchFamily="18" charset="0"/>
              </a:rPr>
              <a:t>имя статического массива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altLang="ru-RU" sz="2600" dirty="0" smtClean="0">
                <a:cs typeface="Times New Roman" panose="02020603050405020304" pitchFamily="18" charset="0"/>
              </a:rPr>
              <a:t> </a:t>
            </a:r>
            <a:r>
              <a:rPr lang="en-US" altLang="ru-RU" sz="2600" dirty="0" smtClean="0">
                <a:cs typeface="Times New Roman" panose="02020603050405020304" pitchFamily="18" charset="0"/>
              </a:rPr>
              <a:t>– </a:t>
            </a:r>
            <a:r>
              <a:rPr lang="ru-RU" altLang="ru-RU" sz="2600" dirty="0" smtClean="0">
                <a:cs typeface="Times New Roman" panose="02020603050405020304" pitchFamily="18" charset="0"/>
              </a:rPr>
              <a:t>это </a:t>
            </a:r>
            <a:r>
              <a:rPr lang="ru-RU" altLang="ru-RU" sz="26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указатель-константа</a:t>
            </a:r>
            <a:r>
              <a:rPr lang="ru-RU" altLang="ru-RU" sz="2600" dirty="0" smtClean="0">
                <a:cs typeface="Times New Roman" panose="02020603050405020304" pitchFamily="18" charset="0"/>
              </a:rPr>
              <a:t>, хранящий адрес начального байта массива</a:t>
            </a:r>
          </a:p>
          <a:p>
            <a:pPr>
              <a:spcBef>
                <a:spcPts val="1200"/>
              </a:spcBef>
              <a:buNone/>
            </a:pPr>
            <a:r>
              <a:rPr lang="ru-RU" altLang="ru-RU" sz="2600" b="1" dirty="0">
                <a:cs typeface="Courier New" panose="02070309020205020404" pitchFamily="49" charset="0"/>
              </a:rPr>
              <a:t>Динамическое выделение </a:t>
            </a:r>
            <a:r>
              <a:rPr lang="ru-RU" altLang="ru-RU" sz="2600" b="1" dirty="0" smtClean="0">
                <a:cs typeface="Courier New" panose="02070309020205020404" pitchFamily="49" charset="0"/>
              </a:rPr>
              <a:t>памяти для массива</a:t>
            </a:r>
            <a:r>
              <a:rPr lang="ru-RU" altLang="ru-RU" sz="2600" dirty="0" smtClean="0">
                <a:cs typeface="Courier New" panose="02070309020205020404" pitchFamily="49" charset="0"/>
              </a:rPr>
              <a:t>:</a:t>
            </a:r>
            <a:endParaRPr lang="ru-RU" altLang="ru-RU" sz="2600" dirty="0"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указатель</a:t>
            </a:r>
            <a:r>
              <a:rPr lang="ru-RU" altLang="ru-RU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тип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длина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ru-RU" sz="2600" b="1" dirty="0" smtClean="0">
                <a:cs typeface="Courier New" panose="02070309020205020404" pitchFamily="49" charset="0"/>
              </a:rPr>
              <a:t>;</a:t>
            </a:r>
            <a:r>
              <a:rPr lang="en-US" altLang="ru-RU" sz="2600" dirty="0" smtClean="0">
                <a:cs typeface="Courier New" panose="02070309020205020404" pitchFamily="49" charset="0"/>
              </a:rPr>
              <a:t> </a:t>
            </a:r>
            <a:r>
              <a:rPr lang="ru-RU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altLang="ru-RU" sz="2600" dirty="0">
                <a:cs typeface="Courier New" panose="02070309020205020404" pitchFamily="49" charset="0"/>
              </a:rPr>
              <a:t> выделяется память, необходимая для </a:t>
            </a:r>
            <a:r>
              <a:rPr lang="ru-RU" altLang="ru-RU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длина </a:t>
            </a:r>
            <a:r>
              <a:rPr lang="ru-RU" altLang="ru-RU" sz="2600" dirty="0" smtClean="0">
                <a:cs typeface="Courier New" panose="02070309020205020404" pitchFamily="49" charset="0"/>
              </a:rPr>
              <a:t>элементов </a:t>
            </a:r>
            <a:r>
              <a:rPr lang="ru-RU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типа</a:t>
            </a:r>
            <a:r>
              <a:rPr lang="ru-RU" altLang="ru-RU" sz="2600" dirty="0">
                <a:cs typeface="Courier New" panose="02070309020205020404" pitchFamily="49" charset="0"/>
              </a:rPr>
              <a:t>, адрес начального байта присваивается </a:t>
            </a:r>
            <a:r>
              <a:rPr lang="ru-RU" altLang="ru-RU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указателю</a:t>
            </a:r>
            <a:r>
              <a:rPr lang="ru-RU" altLang="ru-RU" sz="2600" dirty="0" smtClean="0">
                <a:cs typeface="Courier New" panose="02070309020205020404" pitchFamily="49" charset="0"/>
              </a:rPr>
              <a:t>.</a:t>
            </a:r>
            <a:r>
              <a:rPr lang="en-US" altLang="ru-RU" sz="2600" dirty="0" smtClean="0">
                <a:cs typeface="Courier New" panose="02070309020205020404" pitchFamily="49" charset="0"/>
              </a:rPr>
              <a:t> </a:t>
            </a:r>
            <a:r>
              <a:rPr lang="ru-RU" altLang="ru-RU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длина </a:t>
            </a:r>
            <a:r>
              <a:rPr lang="ru-RU" altLang="ru-RU" sz="2600" dirty="0" smtClean="0">
                <a:cs typeface="Courier New" panose="02070309020205020404" pitchFamily="49" charset="0"/>
              </a:rPr>
              <a:t>- это любое целочисленное выражение, константа или переменная.</a:t>
            </a:r>
            <a:endParaRPr lang="ru-RU" altLang="ru-RU" sz="2600" dirty="0"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buNone/>
            </a:pPr>
            <a:r>
              <a:rPr lang="ru-RU" altLang="ru-RU" sz="2600" b="1" dirty="0" smtClean="0">
                <a:cs typeface="Courier New" panose="02070309020205020404" pitchFamily="49" charset="0"/>
              </a:rPr>
              <a:t>Освобождение памяти, занятой массивом</a:t>
            </a:r>
            <a:r>
              <a:rPr lang="ru-RU" altLang="ru-RU" sz="2600" dirty="0" smtClean="0">
                <a:cs typeface="Courier New" panose="02070309020205020404" pitchFamily="49" charset="0"/>
              </a:rPr>
              <a:t>:</a:t>
            </a:r>
            <a:endParaRPr lang="ru-RU" altLang="ru-RU" sz="2600" dirty="0"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ru-RU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указатель</a:t>
            </a:r>
            <a:r>
              <a:rPr lang="en-US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altLang="ru-RU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altLang="ru-RU" sz="2600" dirty="0">
                <a:cs typeface="Courier New" panose="02070309020205020404" pitchFamily="49" charset="0"/>
              </a:rPr>
              <a:t> освобождается память, выделенная оператором </a:t>
            </a:r>
            <a:r>
              <a:rPr lang="en-US" altLang="ru-RU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2600" dirty="0">
                <a:cs typeface="Courier New" panose="02070309020205020404" pitchFamily="49" charset="0"/>
              </a:rPr>
              <a:t> для </a:t>
            </a:r>
            <a:r>
              <a:rPr lang="ru-RU" altLang="ru-RU" sz="2600" dirty="0" smtClean="0">
                <a:cs typeface="Courier New" panose="02070309020205020404" pitchFamily="49" charset="0"/>
              </a:rPr>
              <a:t>массива.</a:t>
            </a:r>
            <a:endParaRPr lang="ru-RU" altLang="ru-RU" sz="2600" dirty="0"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ru-RU" alt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7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8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3867"/>
            <a:ext cx="8856984" cy="596821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rgbClr val="0070C0"/>
                </a:solidFill>
              </a:rPr>
              <a:t>Статические и динамические массивы</a:t>
            </a: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altLang="ru-RU" sz="2800" b="1" dirty="0" smtClean="0">
                <a:cs typeface="Courier New" panose="02070309020205020404" pitchFamily="49" charset="0"/>
              </a:rPr>
              <a:t>Описание и выделение памяти</a:t>
            </a:r>
            <a:r>
              <a:rPr lang="ru-RU" altLang="ru-RU" sz="2800" dirty="0" smtClean="0">
                <a:cs typeface="Courier New" panose="02070309020205020404" pitchFamily="49" charset="0"/>
              </a:rPr>
              <a:t>:</a:t>
            </a:r>
          </a:p>
          <a:p>
            <a:pPr>
              <a:buNone/>
            </a:pP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  <a:r>
              <a:rPr lang="ru-RU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*mas;</a:t>
            </a:r>
          </a:p>
          <a:p>
            <a:pPr>
              <a:buNone/>
            </a:pP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 = new double [100];</a:t>
            </a:r>
            <a:endParaRPr lang="ru-RU" altLang="ru-RU" sz="2800" dirty="0" smtClean="0"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  <a:buNone/>
            </a:pPr>
            <a:r>
              <a:rPr lang="ru-RU" altLang="ru-RU" sz="2800" b="1" dirty="0" smtClean="0">
                <a:cs typeface="Courier New" panose="02070309020205020404" pitchFamily="49" charset="0"/>
              </a:rPr>
              <a:t>Обращение к элементам</a:t>
            </a:r>
            <a:r>
              <a:rPr lang="ru-RU" altLang="ru-RU" sz="2800" dirty="0" smtClean="0">
                <a:cs typeface="Courier New" panose="02070309020205020404" pitchFamily="49" charset="0"/>
              </a:rPr>
              <a:t> (в любых массивах нумерация элементов начинается с 0): </a:t>
            </a:r>
            <a:endParaRPr lang="ru-RU" altLang="ru-RU" sz="2800" dirty="0"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mas[0] </a:t>
            </a:r>
            <a:r>
              <a:rPr lang="ru-RU" altLang="ru-RU" sz="2800" dirty="0">
                <a:solidFill>
                  <a:srgbClr val="C00000"/>
                </a:solidFill>
                <a:cs typeface="Courier New" panose="02070309020205020404" pitchFamily="49" charset="0"/>
              </a:rPr>
              <a:t>эквивалентно</a:t>
            </a:r>
            <a:r>
              <a:rPr lang="ru-RU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*mas</a:t>
            </a:r>
            <a:endParaRPr lang="ru-RU" altLang="ru-R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ru-RU" altLang="ru-RU" sz="28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эквивалентно</a:t>
            </a:r>
            <a:r>
              <a:rPr lang="ru-RU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arr+i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ru-RU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mas[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ru-RU" altLang="ru-RU" sz="2800" dirty="0">
                <a:solidFill>
                  <a:srgbClr val="C00000"/>
                </a:solidFill>
                <a:cs typeface="Courier New" panose="02070309020205020404" pitchFamily="49" charset="0"/>
              </a:rPr>
              <a:t>эквивалентно</a:t>
            </a:r>
            <a:r>
              <a:rPr lang="ru-RU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mas+j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ru-R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arr+i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altLang="ru-RU" sz="28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адрес</a:t>
            </a:r>
            <a:r>
              <a:rPr lang="ru-RU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altLang="ru-RU" sz="2800" dirty="0" smtClean="0">
                <a:cs typeface="Courier New" panose="02070309020205020404" pitchFamily="49" charset="0"/>
              </a:rPr>
              <a:t>-го элемента </a:t>
            </a: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altLang="ru-RU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mas+j</a:t>
            </a:r>
            <a:r>
              <a:rPr lang="en-US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altLang="ru-RU" sz="2800" dirty="0">
                <a:solidFill>
                  <a:srgbClr val="C00000"/>
                </a:solidFill>
                <a:cs typeface="Courier New" panose="02070309020205020404" pitchFamily="49" charset="0"/>
              </a:rPr>
              <a:t>адрес</a:t>
            </a:r>
            <a:r>
              <a:rPr lang="ru-RU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ru-RU" altLang="ru-RU" sz="2800" dirty="0" smtClean="0">
                <a:cs typeface="Courier New" panose="02070309020205020404" pitchFamily="49" charset="0"/>
              </a:rPr>
              <a:t>-го </a:t>
            </a:r>
            <a:r>
              <a:rPr lang="ru-RU" altLang="ru-RU" sz="2800" dirty="0">
                <a:cs typeface="Courier New" panose="02070309020205020404" pitchFamily="49" charset="0"/>
              </a:rPr>
              <a:t>элемента </a:t>
            </a: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</a:t>
            </a:r>
            <a:endParaRPr lang="ru-RU" altLang="ru-RU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  <a:buNone/>
            </a:pPr>
            <a:r>
              <a:rPr lang="ru-RU" altLang="ru-RU" sz="2800" b="1" dirty="0" smtClean="0">
                <a:cs typeface="Courier New" panose="02070309020205020404" pitchFamily="49" charset="0"/>
              </a:rPr>
              <a:t>Освобождение динамического массива:</a:t>
            </a:r>
          </a:p>
          <a:p>
            <a:pPr>
              <a:spcBef>
                <a:spcPts val="0"/>
              </a:spcBef>
              <a:buNone/>
            </a:pPr>
            <a:r>
              <a:rPr lang="en-US" alt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[] mas;</a:t>
            </a:r>
            <a:endParaRPr lang="ru-RU" altLang="ru-RU" sz="2800" dirty="0"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ru-RU" alt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8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4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Пример динамического массива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9036496" cy="594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k, n; double *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“Input array length: ”;</a:t>
            </a:r>
          </a:p>
          <a:p>
            <a:pPr marL="0" indent="0"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double[n];</a:t>
            </a:r>
          </a:p>
          <a:p>
            <a:pPr marL="0" indent="0"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(time(0));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 = 0; k &lt;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n;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k++) 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[k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(double)(rand()) / RAND_MAX;</a:t>
            </a:r>
            <a:endParaRPr lang="ru-R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0; k &lt; n; k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[]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99BD6FF-7E49-4690-9FCD-147576C791B0}" type="slidenum">
              <a:rPr lang="ru-RU" sz="1400" smtClean="0">
                <a:solidFill>
                  <a:schemeClr val="tx1"/>
                </a:solidFill>
              </a:rPr>
              <a:t>9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9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17212</TotalTime>
  <Words>2311</Words>
  <Application>Microsoft Office PowerPoint</Application>
  <PresentationFormat>Экран (4:3)</PresentationFormat>
  <Paragraphs>211</Paragraphs>
  <Slides>16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Основы программирования</vt:lpstr>
      <vt:lpstr>Описание и создание переменных</vt:lpstr>
      <vt:lpstr>Указатели</vt:lpstr>
      <vt:lpstr>Операции с указателями</vt:lpstr>
      <vt:lpstr>Арифметические операции</vt:lpstr>
      <vt:lpstr>Операторы для работы с памятью</vt:lpstr>
      <vt:lpstr>Статические и динамические массивы</vt:lpstr>
      <vt:lpstr>Статические и динамические массивы</vt:lpstr>
      <vt:lpstr>Пример динамического массива</vt:lpstr>
      <vt:lpstr>Указатель на указатель</vt:lpstr>
      <vt:lpstr>Двумерный массив и указатели</vt:lpstr>
      <vt:lpstr>Двумерный массив и указатели</vt:lpstr>
      <vt:lpstr>Двумерный динамический массив</vt:lpstr>
      <vt:lpstr>Матрица в виде одномерного массива</vt:lpstr>
      <vt:lpstr>Области видимости переменных</vt:lpstr>
      <vt:lpstr>Области памяти для переменных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Введение: алгоритмы и программы</dc:title>
  <dc:creator>alex</dc:creator>
  <cp:lastModifiedBy>alex</cp:lastModifiedBy>
  <cp:revision>352</cp:revision>
  <dcterms:created xsi:type="dcterms:W3CDTF">2017-08-01T07:03:16Z</dcterms:created>
  <dcterms:modified xsi:type="dcterms:W3CDTF">2017-09-07T07:01:42Z</dcterms:modified>
</cp:coreProperties>
</file>