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290" r:id="rId4"/>
    <p:sldId id="309" r:id="rId5"/>
    <p:sldId id="292" r:id="rId6"/>
    <p:sldId id="306" r:id="rId7"/>
    <p:sldId id="310" r:id="rId8"/>
    <p:sldId id="311" r:id="rId9"/>
    <p:sldId id="312" r:id="rId10"/>
    <p:sldId id="313" r:id="rId11"/>
    <p:sldId id="307" r:id="rId12"/>
    <p:sldId id="262" r:id="rId13"/>
    <p:sldId id="308" r:id="rId14"/>
    <p:sldId id="263" r:id="rId15"/>
    <p:sldId id="314" r:id="rId16"/>
    <p:sldId id="293" r:id="rId17"/>
    <p:sldId id="276" r:id="rId18"/>
    <p:sldId id="298" r:id="rId19"/>
    <p:sldId id="31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30" autoAdjust="0"/>
  </p:normalViewPr>
  <p:slideViewPr>
    <p:cSldViewPr>
      <p:cViewPr varScale="1">
        <p:scale>
          <a:sx n="72" d="100"/>
          <a:sy n="72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09.09.2017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 С/С++ –  это отдельная подпрограмма (фрагмент кода), выполняющая определенную последовательность операций. Алгоритм любой</a:t>
            </a:r>
            <a:r>
              <a:rPr lang="ru-RU" baseline="0" dirty="0" smtClean="0"/>
              <a:t> функции является функционально достаточным и не зависит от других алгоритмов программы.</a:t>
            </a:r>
          </a:p>
          <a:p>
            <a:r>
              <a:rPr lang="ru-RU" baseline="0" dirty="0" smtClean="0"/>
              <a:t>Функция может иметь свой собственный вход – набор параметров, а также выход – возвращаемое значение.</a:t>
            </a:r>
          </a:p>
          <a:p>
            <a:r>
              <a:rPr lang="ru-RU" baseline="0" dirty="0" smtClean="0"/>
              <a:t>Функции позволяют сделать большую программу модульной, т.е. разбить ее на отдельные фрагменты, которые в совокупности решают всю задачу. Это позволяет существенно упростить процесс отладки.</a:t>
            </a:r>
          </a:p>
          <a:p>
            <a:r>
              <a:rPr lang="ru-RU" baseline="0" dirty="0" smtClean="0"/>
              <a:t>Кроме того, любую функцию можно многократно использовать (вызывать), передавая ей различные значения параметров. Это позволяет намного сократить объем кода программы.</a:t>
            </a:r>
          </a:p>
          <a:p>
            <a:r>
              <a:rPr lang="ru-RU" baseline="0" dirty="0" smtClean="0"/>
              <a:t>Один раз созданную и отлаженную функцию можно переносить в другие программы.</a:t>
            </a:r>
          </a:p>
          <a:p>
            <a:r>
              <a:rPr lang="ru-RU" baseline="0" dirty="0" smtClean="0"/>
              <a:t>В библиотеках С++ реализовано большое количество стандартных функций, но в настоящем разделе мы рассмотрим вопросы создания пользовательских функций.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последнем примере указание длины массива не играет никакой роли: эта величина никуда не передается, в функции не проверяется правильность значений индексов – это должен учитывать сам программист.</a:t>
            </a:r>
          </a:p>
          <a:p>
            <a:r>
              <a:rPr lang="ru-RU" dirty="0" smtClean="0"/>
              <a:t>Во всех трех случаях в теле функции параметр </a:t>
            </a:r>
            <a:r>
              <a:rPr lang="en-US" b="1" dirty="0" err="1" smtClean="0"/>
              <a:t>arr</a:t>
            </a:r>
            <a:r>
              <a:rPr lang="ru-RU" dirty="0" smtClean="0"/>
              <a:t> рассматривается</a:t>
            </a:r>
            <a:r>
              <a:rPr lang="ru-RU" baseline="0" dirty="0" smtClean="0"/>
              <a:t> как указатель на </a:t>
            </a:r>
            <a:r>
              <a:rPr lang="en-US" b="1" baseline="0" dirty="0" smtClean="0"/>
              <a:t>double</a:t>
            </a:r>
            <a:r>
              <a:rPr lang="en-US" baseline="0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функции </a:t>
            </a:r>
            <a:r>
              <a:rPr lang="en-US" b="1" dirty="0" err="1" smtClean="0"/>
              <a:t>getmin</a:t>
            </a:r>
            <a:r>
              <a:rPr lang="ru-RU" dirty="0" smtClean="0"/>
              <a:t> выделен собственно алгоритм поиска минимума в массиве. Он был рассмотрен ранее в разделе «Статические массивы».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altLang="ru-RU" sz="1200" dirty="0" smtClean="0">
                <a:cs typeface="Times New Roman" panose="02020603050405020304" pitchFamily="18" charset="0"/>
              </a:rPr>
              <a:t>Здесь </a:t>
            </a:r>
            <a:r>
              <a:rPr lang="en-US" altLang="ru-RU" sz="1200" b="1" dirty="0" err="1" smtClean="0">
                <a:cs typeface="Times New Roman" panose="02020603050405020304" pitchFamily="18" charset="0"/>
              </a:rPr>
              <a:t>nrow</a:t>
            </a:r>
            <a:r>
              <a:rPr lang="en-US" altLang="ru-RU" sz="1200" dirty="0" smtClean="0">
                <a:cs typeface="Times New Roman" panose="02020603050405020304" pitchFamily="18" charset="0"/>
              </a:rPr>
              <a:t> 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и </a:t>
            </a:r>
            <a:r>
              <a:rPr lang="en-US" altLang="ru-RU" sz="1200" b="1" dirty="0" err="1" smtClean="0">
                <a:cs typeface="Times New Roman" panose="02020603050405020304" pitchFamily="18" charset="0"/>
              </a:rPr>
              <a:t>ncol</a:t>
            </a:r>
            <a:r>
              <a:rPr lang="ru-RU" altLang="ru-RU" sz="1200" b="1" dirty="0" smtClean="0">
                <a:cs typeface="Times New Roman" panose="02020603050405020304" pitchFamily="18" charset="0"/>
              </a:rPr>
              <a:t> 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– это количество строк и столбцов матрицы, соответственно.</a:t>
            </a:r>
          </a:p>
          <a:p>
            <a:pPr>
              <a:buNone/>
            </a:pPr>
            <a:r>
              <a:rPr lang="ru-RU" altLang="ru-RU" sz="1200" dirty="0" smtClean="0">
                <a:cs typeface="Times New Roman" panose="02020603050405020304" pitchFamily="18" charset="0"/>
              </a:rPr>
              <a:t>При вызове </a:t>
            </a:r>
            <a:r>
              <a:rPr lang="en-US" altLang="ru-RU" sz="1200" b="1" dirty="0" err="1" smtClean="0">
                <a:cs typeface="Times New Roman" panose="02020603050405020304" pitchFamily="18" charset="0"/>
              </a:rPr>
              <a:t>func</a:t>
            </a:r>
            <a:r>
              <a:rPr lang="en-US" altLang="ru-RU" sz="1200" dirty="0" smtClean="0">
                <a:cs typeface="Times New Roman" panose="02020603050405020304" pitchFamily="18" charset="0"/>
              </a:rPr>
              <a:t> 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можно передавать</a:t>
            </a:r>
            <a:r>
              <a:rPr lang="ru-RU" altLang="ru-RU" sz="1200" baseline="0" dirty="0" smtClean="0">
                <a:cs typeface="Times New Roman" panose="02020603050405020304" pitchFamily="18" charset="0"/>
              </a:rPr>
              <a:t> значение </a:t>
            </a:r>
            <a:r>
              <a:rPr lang="en-US" altLang="ru-RU" sz="1200" b="1" baseline="0" dirty="0" err="1" smtClean="0">
                <a:cs typeface="Times New Roman" panose="02020603050405020304" pitchFamily="18" charset="0"/>
              </a:rPr>
              <a:t>ncol</a:t>
            </a:r>
            <a:r>
              <a:rPr lang="en-US" altLang="ru-RU" sz="1200" b="1" baseline="0" dirty="0" smtClean="0">
                <a:cs typeface="Times New Roman" panose="02020603050405020304" pitchFamily="18" charset="0"/>
              </a:rPr>
              <a:t> &lt; </a:t>
            </a:r>
            <a:r>
              <a:rPr lang="en-US" altLang="ru-RU" sz="1200" b="1" baseline="0" dirty="0" smtClean="0">
                <a:cs typeface="Times New Roman" panose="02020603050405020304" pitchFamily="18" charset="0"/>
              </a:rPr>
              <a:t>8</a:t>
            </a:r>
            <a:r>
              <a:rPr lang="ru-RU" altLang="ru-RU" sz="1200" baseline="0" dirty="0" smtClean="0">
                <a:cs typeface="Times New Roman" panose="02020603050405020304" pitchFamily="18" charset="0"/>
              </a:rPr>
              <a:t>, </a:t>
            </a:r>
            <a:r>
              <a:rPr lang="ru-RU" altLang="ru-RU" sz="1200" baseline="0" dirty="0" smtClean="0">
                <a:cs typeface="Times New Roman" panose="02020603050405020304" pitchFamily="18" charset="0"/>
              </a:rPr>
              <a:t>а значение </a:t>
            </a:r>
            <a:r>
              <a:rPr lang="en-US" altLang="ru-RU" sz="1200" b="1" baseline="0" dirty="0" err="1" smtClean="0">
                <a:cs typeface="Times New Roman" panose="02020603050405020304" pitchFamily="18" charset="0"/>
              </a:rPr>
              <a:t>nrow</a:t>
            </a:r>
            <a:r>
              <a:rPr lang="ru-RU" altLang="ru-RU" sz="1200" baseline="0" dirty="0" smtClean="0">
                <a:cs typeface="Times New Roman" panose="02020603050405020304" pitchFamily="18" charset="0"/>
              </a:rPr>
              <a:t> – меньше реального числа строк, тогда будет обрабатываться «левый верхний угол» матрицы.</a:t>
            </a:r>
            <a:endParaRPr lang="ru-RU" altLang="ru-RU" sz="1200" dirty="0"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5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altLang="ru-RU" sz="1200" dirty="0" smtClean="0">
                <a:cs typeface="Times New Roman" panose="02020603050405020304" pitchFamily="18" charset="0"/>
              </a:rPr>
              <a:t>С помощью функции </a:t>
            </a:r>
            <a:r>
              <a:rPr lang="en-US" altLang="ru-RU" sz="1200" b="1" dirty="0" err="1" smtClean="0">
                <a:cs typeface="Times New Roman" panose="02020603050405020304" pitchFamily="18" charset="0"/>
              </a:rPr>
              <a:t>prinstat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 можно выводить матрицы с любым числом строк</a:t>
            </a:r>
            <a:r>
              <a:rPr lang="ru-RU" altLang="ru-RU" sz="1200" baseline="0" dirty="0" smtClean="0">
                <a:cs typeface="Times New Roman" panose="02020603050405020304" pitchFamily="18" charset="0"/>
              </a:rPr>
              <a:t> и 4 столбцами.</a:t>
            </a:r>
            <a:endParaRPr lang="ru-RU" altLang="ru-RU" sz="1200" dirty="0"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53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altLang="ru-RU" sz="1200" dirty="0" smtClean="0">
                <a:cs typeface="Times New Roman" panose="02020603050405020304" pitchFamily="18" charset="0"/>
              </a:rPr>
              <a:t>Данная</a:t>
            </a:r>
            <a:r>
              <a:rPr lang="ru-RU" altLang="ru-RU" sz="1200" baseline="0" dirty="0" smtClean="0">
                <a:cs typeface="Times New Roman" panose="02020603050405020304" pitchFamily="18" charset="0"/>
              </a:rPr>
              <a:t> функция является более универсальной, потому что она может использоваться для вывода любого статического двумерного массива. Необходимо только в качестве </a:t>
            </a:r>
            <a:r>
              <a:rPr lang="en-US" altLang="ru-RU" sz="1200" b="1" baseline="0" dirty="0" err="1" smtClean="0">
                <a:cs typeface="Times New Roman" panose="02020603050405020304" pitchFamily="18" charset="0"/>
              </a:rPr>
              <a:t>ncol</a:t>
            </a:r>
            <a:r>
              <a:rPr lang="ru-RU" altLang="ru-RU" sz="1200" baseline="0" dirty="0" smtClean="0">
                <a:cs typeface="Times New Roman" panose="02020603050405020304" pitchFamily="18" charset="0"/>
              </a:rPr>
              <a:t> передавать реальное количество элементов в строке.</a:t>
            </a:r>
            <a:endParaRPr lang="ru-RU" altLang="ru-RU" sz="1200" dirty="0"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5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Функция может вернуть только одно значение, но иногда требуется вычислить или изменить несколько. В этом случае необходимые переменные можно передать через параметры. Значения этих переменных должны изменяться в функции, поэтому они должны передаваться </a:t>
            </a:r>
            <a:r>
              <a:rPr lang="ru-RU" b="1" dirty="0" smtClean="0"/>
              <a:t>по указателю </a:t>
            </a:r>
            <a:r>
              <a:rPr lang="ru-RU" b="0" dirty="0" smtClean="0"/>
              <a:t>или </a:t>
            </a:r>
            <a:r>
              <a:rPr lang="ru-RU" b="1" dirty="0" smtClean="0"/>
              <a:t>по ссылке</a:t>
            </a:r>
            <a:r>
              <a:rPr lang="ru-RU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На данном слайде приведена функция</a:t>
            </a:r>
            <a:r>
              <a:rPr lang="en-US" b="0" dirty="0" smtClean="0"/>
              <a:t> </a:t>
            </a:r>
            <a:r>
              <a:rPr lang="en-US" b="1" dirty="0" err="1" smtClean="0"/>
              <a:t>mincoor</a:t>
            </a:r>
            <a:r>
              <a:rPr lang="ru-RU" b="0" dirty="0" smtClean="0"/>
              <a:t>, которая вычисляет номера строки </a:t>
            </a:r>
            <a:r>
              <a:rPr lang="en-US" b="1" dirty="0" err="1" smtClean="0"/>
              <a:t>rmin</a:t>
            </a:r>
            <a:r>
              <a:rPr lang="en-US" b="0" dirty="0" smtClean="0"/>
              <a:t> </a:t>
            </a:r>
            <a:r>
              <a:rPr lang="ru-RU" b="0" dirty="0" smtClean="0"/>
              <a:t>и столбца </a:t>
            </a:r>
            <a:r>
              <a:rPr lang="en-US" b="1" dirty="0" err="1" smtClean="0"/>
              <a:t>cmin</a:t>
            </a:r>
            <a:r>
              <a:rPr lang="ru-RU" b="0" dirty="0" smtClean="0"/>
              <a:t> (координаты) минимального элемента динамического двумерного массива </a:t>
            </a:r>
            <a:r>
              <a:rPr lang="en-US" b="1" smtClean="0"/>
              <a:t>x</a:t>
            </a:r>
            <a:r>
              <a:rPr lang="en-US" b="0" smtClean="0"/>
              <a:t> </a:t>
            </a:r>
            <a:r>
              <a:rPr lang="ru-RU" b="0" dirty="0" smtClean="0"/>
              <a:t>с </a:t>
            </a:r>
            <a:r>
              <a:rPr lang="en-US" b="1" dirty="0" err="1" smtClean="0"/>
              <a:t>nrow</a:t>
            </a:r>
            <a:r>
              <a:rPr lang="en-US" b="0" dirty="0" smtClean="0"/>
              <a:t> </a:t>
            </a:r>
            <a:r>
              <a:rPr lang="ru-RU" b="0" dirty="0" smtClean="0"/>
              <a:t>строками и </a:t>
            </a:r>
            <a:r>
              <a:rPr lang="en-US" b="1" dirty="0" err="1" smtClean="0"/>
              <a:t>ncol</a:t>
            </a:r>
            <a:r>
              <a:rPr lang="ru-RU" b="0" dirty="0" smtClean="0"/>
              <a:t> столбцами.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Параметры </a:t>
            </a:r>
            <a:r>
              <a:rPr lang="en-US" b="1" dirty="0" err="1" smtClean="0"/>
              <a:t>rmin</a:t>
            </a:r>
            <a:r>
              <a:rPr lang="en-US" b="0" dirty="0" smtClean="0"/>
              <a:t> </a:t>
            </a:r>
            <a:r>
              <a:rPr lang="ru-RU" b="0" dirty="0" smtClean="0"/>
              <a:t>и </a:t>
            </a:r>
            <a:r>
              <a:rPr lang="en-US" b="1" dirty="0" err="1" smtClean="0"/>
              <a:t>cmin</a:t>
            </a:r>
            <a:r>
              <a:rPr lang="ru-RU" b="0" dirty="0" smtClean="0"/>
              <a:t> передаются через </a:t>
            </a:r>
            <a:r>
              <a:rPr lang="ru-RU" b="1" dirty="0" smtClean="0"/>
              <a:t>указатели</a:t>
            </a:r>
            <a:r>
              <a:rPr lang="ru-RU" b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Текущие значения координат вычисляются в локальных переменных </a:t>
            </a:r>
            <a:r>
              <a:rPr lang="en-US" b="1" dirty="0" err="1" smtClean="0"/>
              <a:t>rm</a:t>
            </a:r>
            <a:r>
              <a:rPr lang="en-US" b="0" dirty="0" smtClean="0"/>
              <a:t> </a:t>
            </a:r>
            <a:r>
              <a:rPr lang="ru-RU" b="0" dirty="0" smtClean="0"/>
              <a:t>и</a:t>
            </a:r>
            <a:r>
              <a:rPr lang="en-US" b="0" dirty="0" smtClean="0"/>
              <a:t> </a:t>
            </a:r>
            <a:r>
              <a:rPr lang="en-US" b="1" dirty="0" smtClean="0"/>
              <a:t>cm</a:t>
            </a:r>
            <a:r>
              <a:rPr lang="ru-RU" b="0" dirty="0" smtClean="0"/>
              <a:t>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Программа</a:t>
            </a:r>
            <a:r>
              <a:rPr lang="ru-RU" b="0" baseline="0" dirty="0" smtClean="0"/>
              <a:t> и функция, эквивалентные предыдущим, но с передачей параметров</a:t>
            </a:r>
            <a:r>
              <a:rPr lang="ru-RU" b="0" dirty="0" smtClean="0"/>
              <a:t> </a:t>
            </a:r>
            <a:r>
              <a:rPr lang="ru-RU" b="1" dirty="0" smtClean="0"/>
              <a:t>по ссылке</a:t>
            </a:r>
            <a:r>
              <a:rPr lang="ru-RU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Локальные переменные </a:t>
            </a:r>
            <a:r>
              <a:rPr lang="en-US" b="1" dirty="0" err="1" smtClean="0"/>
              <a:t>rm</a:t>
            </a:r>
            <a:r>
              <a:rPr lang="en-US" b="0" dirty="0" smtClean="0"/>
              <a:t> </a:t>
            </a:r>
            <a:r>
              <a:rPr lang="ru-RU" b="0" dirty="0" smtClean="0"/>
              <a:t>и</a:t>
            </a:r>
            <a:r>
              <a:rPr lang="en-US" b="0" dirty="0" smtClean="0"/>
              <a:t> </a:t>
            </a:r>
            <a:r>
              <a:rPr lang="en-US" b="1" dirty="0" smtClean="0"/>
              <a:t>cm</a:t>
            </a:r>
            <a:r>
              <a:rPr lang="ru-RU" b="0" dirty="0" smtClean="0"/>
              <a:t> здесь не нужны.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Файлы с исходными модулями программ на С обычно содержат одну или несколько функций. Все функции являются независимыми, никакая функция не может быть внутренней часть другой, но может из нее вызываться. Отличие функции </a:t>
            </a:r>
            <a:r>
              <a:rPr lang="en-US" b="1" baseline="0" dirty="0" smtClean="0"/>
              <a:t>main</a:t>
            </a:r>
            <a:r>
              <a:rPr lang="en-US" baseline="0" dirty="0" smtClean="0"/>
              <a:t> (</a:t>
            </a:r>
            <a:r>
              <a:rPr lang="ru-RU" b="1" baseline="0" dirty="0" smtClean="0"/>
              <a:t>_</a:t>
            </a:r>
            <a:r>
              <a:rPr lang="en-US" b="1" baseline="0" dirty="0" err="1" smtClean="0"/>
              <a:t>tmain</a:t>
            </a:r>
            <a:r>
              <a:rPr lang="en-US" baseline="0" dirty="0" smtClean="0"/>
              <a:t>)</a:t>
            </a:r>
            <a:r>
              <a:rPr lang="ru-RU" baseline="0" dirty="0" smtClean="0"/>
              <a:t> от остальных заключается только в том, что она определяет </a:t>
            </a:r>
            <a:r>
              <a:rPr lang="ru-RU" b="1" baseline="0" dirty="0" smtClean="0"/>
              <a:t>точку входа в программу</a:t>
            </a:r>
            <a:r>
              <a:rPr lang="ru-RU" baseline="0" dirty="0" smtClean="0"/>
              <a:t>, т.е. с нее начинается выполнение программы.</a:t>
            </a:r>
            <a:endParaRPr lang="ru-RU" dirty="0" smtClean="0"/>
          </a:p>
          <a:p>
            <a:r>
              <a:rPr lang="ru-RU" dirty="0" smtClean="0"/>
              <a:t>Работа с</a:t>
            </a:r>
            <a:r>
              <a:rPr lang="ru-RU" baseline="0" dirty="0" smtClean="0"/>
              <a:t> любой функцией включает выполнение нескольких операций: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baseline="0" dirty="0" smtClean="0"/>
              <a:t>объявление</a:t>
            </a:r>
            <a:r>
              <a:rPr lang="ru-RU" baseline="0" dirty="0" smtClean="0"/>
              <a:t> – задание заголовка функции, т.е. ее имени, типов всех параметров и возвращаемого значения (объявление может совмещаться с определением функции)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baseline="0" dirty="0" smtClean="0"/>
              <a:t>определение</a:t>
            </a:r>
            <a:r>
              <a:rPr lang="ru-RU" baseline="0" dirty="0" smtClean="0"/>
              <a:t> – задание полного заголовка с именами параметров и исходного кода (тела функции)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baseline="0" dirty="0" smtClean="0"/>
              <a:t>вызов функции </a:t>
            </a:r>
            <a:r>
              <a:rPr lang="ru-RU" baseline="0" dirty="0" smtClean="0"/>
              <a:t>– функции передаются значения параметров, а затем управление (т.е. начинает выполняться тело функции).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Вызвать функцию можно только после ее объявления или определения.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связано с тем, что транслятор просматривает код программы от начала до конца только один раз, поэтому объявление и/или определение любого объекта (функции, переменной) должно проводиться до его первого использования.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Входными параметрами для функции </a:t>
                </a:r>
                <a:r>
                  <a:rPr lang="en-US" b="1" dirty="0" smtClean="0"/>
                  <a:t>power</a:t>
                </a:r>
                <a:r>
                  <a:rPr lang="en-US" dirty="0" smtClean="0"/>
                  <a:t> </a:t>
                </a:r>
                <a:r>
                  <a:rPr lang="ru-RU" dirty="0" smtClean="0"/>
                  <a:t>являются</a:t>
                </a:r>
                <a:r>
                  <a:rPr lang="ru-RU" baseline="0" dirty="0" smtClean="0"/>
                  <a:t> вещественное число </a:t>
                </a:r>
                <a:r>
                  <a:rPr lang="en-US" b="1" baseline="0" dirty="0" smtClean="0"/>
                  <a:t>x</a:t>
                </a:r>
                <a:r>
                  <a:rPr lang="ru-RU" b="1" baseline="0" dirty="0" smtClean="0"/>
                  <a:t> </a:t>
                </a:r>
                <a:r>
                  <a:rPr lang="ru-RU" baseline="0" dirty="0" smtClean="0"/>
                  <a:t>и целочисленный показатель степени </a:t>
                </a:r>
                <a:r>
                  <a:rPr lang="en-US" b="1" baseline="0" dirty="0" smtClean="0"/>
                  <a:t>p</a:t>
                </a:r>
                <a:r>
                  <a:rPr lang="ru-RU" baseline="0" dirty="0" smtClean="0"/>
                  <a:t>. Выходное (возвращаемое) значение –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baseline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baseline="0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 baseline="0" smtClean="0">
                            <a:latin typeface="Cambria Math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baseline="0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Входными параметрами для функции </a:t>
                </a:r>
                <a:r>
                  <a:rPr lang="en-US" b="1" dirty="0" smtClean="0"/>
                  <a:t>power</a:t>
                </a:r>
                <a:r>
                  <a:rPr lang="en-US" dirty="0" smtClean="0"/>
                  <a:t> </a:t>
                </a:r>
                <a:r>
                  <a:rPr lang="ru-RU" dirty="0" smtClean="0"/>
                  <a:t>являются</a:t>
                </a:r>
                <a:r>
                  <a:rPr lang="ru-RU" baseline="0" dirty="0" smtClean="0"/>
                  <a:t> вещественное число </a:t>
                </a:r>
                <a:r>
                  <a:rPr lang="en-US" b="1" baseline="0" dirty="0" smtClean="0"/>
                  <a:t>x</a:t>
                </a:r>
                <a:r>
                  <a:rPr lang="ru-RU" b="1" baseline="0" dirty="0" smtClean="0"/>
                  <a:t> </a:t>
                </a:r>
                <a:r>
                  <a:rPr lang="ru-RU" baseline="0" dirty="0" smtClean="0"/>
                  <a:t>и целочисленный показатель степени </a:t>
                </a:r>
                <a:r>
                  <a:rPr lang="en-US" b="1" baseline="0" dirty="0" smtClean="0"/>
                  <a:t>p</a:t>
                </a:r>
                <a:r>
                  <a:rPr lang="ru-RU" baseline="0" dirty="0" smtClean="0"/>
                  <a:t>. Выходное (возвращаемое) значение – величина </a:t>
                </a:r>
                <a:r>
                  <a:rPr lang="en-US" b="1" i="0" baseline="0" smtClean="0">
                    <a:latin typeface="Cambria Math"/>
                  </a:rPr>
                  <a:t>𝒙</a:t>
                </a:r>
                <a:r>
                  <a:rPr lang="ru-RU" b="1" i="0" baseline="0" smtClean="0">
                    <a:latin typeface="Cambria Math"/>
                  </a:rPr>
                  <a:t>^</a:t>
                </a:r>
                <a:r>
                  <a:rPr lang="en-US" b="1" i="0" baseline="0" smtClean="0">
                    <a:latin typeface="Cambria Math"/>
                  </a:rPr>
                  <a:t>𝒑</a:t>
                </a:r>
                <a:r>
                  <a:rPr lang="en-US" baseline="0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Переменные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i</a:t>
            </a:r>
            <a:r>
              <a:rPr lang="ru-RU" dirty="0" smtClean="0"/>
              <a:t> в функциях </a:t>
            </a:r>
            <a:r>
              <a:rPr lang="en-US" b="1" dirty="0" smtClean="0"/>
              <a:t>main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power</a:t>
            </a:r>
            <a:r>
              <a:rPr lang="ru-RU" baseline="0" dirty="0" smtClean="0"/>
              <a:t> – это </a:t>
            </a:r>
            <a:r>
              <a:rPr lang="ru-RU" b="1" baseline="0" dirty="0" smtClean="0">
                <a:solidFill>
                  <a:srgbClr val="C00000"/>
                </a:solidFill>
              </a:rPr>
              <a:t>разные объекты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На слайде показаны переменные функции </a:t>
            </a:r>
            <a:r>
              <a:rPr lang="en-US" b="1" baseline="0" dirty="0" smtClean="0"/>
              <a:t>main</a:t>
            </a:r>
            <a:r>
              <a:rPr lang="ru-RU" baseline="0" dirty="0" smtClean="0"/>
              <a:t>, а также переменные, которые создаются в стеке при вызове </a:t>
            </a:r>
            <a:r>
              <a:rPr lang="en-US" b="1" baseline="0" dirty="0" smtClean="0"/>
              <a:t>power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и удаляются при ее завершении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Кроме внутренних переменных и параметров в стеке также выделяется память для возвращаемого значения и адреса возврата в вызывающую функцию (на рисунке они не указаны).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b="1" dirty="0" smtClean="0"/>
              <a:t>swap</a:t>
            </a:r>
            <a:r>
              <a:rPr lang="ru-RU" dirty="0" smtClean="0"/>
              <a:t> получает через параметры </a:t>
            </a:r>
            <a:r>
              <a:rPr lang="en-US" b="1" dirty="0" smtClean="0"/>
              <a:t>a</a:t>
            </a:r>
            <a:r>
              <a:rPr lang="ru-RU" dirty="0" smtClean="0"/>
              <a:t> и </a:t>
            </a:r>
            <a:r>
              <a:rPr lang="en-US" b="1" dirty="0" smtClean="0"/>
              <a:t>b</a:t>
            </a:r>
            <a:r>
              <a:rPr lang="ru-RU" dirty="0" smtClean="0"/>
              <a:t> не</a:t>
            </a:r>
            <a:r>
              <a:rPr lang="ru-RU" baseline="0" dirty="0" smtClean="0"/>
              <a:t> переменные </a:t>
            </a:r>
            <a:r>
              <a:rPr lang="en-US" b="1" baseline="0" dirty="0" smtClean="0"/>
              <a:t>x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y</a:t>
            </a:r>
            <a:r>
              <a:rPr lang="ru-RU" baseline="0" dirty="0" smtClean="0"/>
              <a:t>, а копии их значений. Обмен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b</a:t>
            </a:r>
            <a:r>
              <a:rPr lang="ru-RU" baseline="0" dirty="0" smtClean="0"/>
              <a:t> никак не влияет на переменные функции </a:t>
            </a:r>
            <a:r>
              <a:rPr lang="en-US" b="1" baseline="0" dirty="0" smtClean="0"/>
              <a:t>main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непосредственного доступа к переменным, заданным вне функции, необходимо передавать в функцию в качестве параметров указатели с адресами этих переменных.</a:t>
            </a:r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en-US" b="1" dirty="0" smtClean="0"/>
              <a:t>swap</a:t>
            </a:r>
            <a:r>
              <a:rPr lang="ru-RU" dirty="0" smtClean="0"/>
              <a:t> получает через параметры </a:t>
            </a:r>
            <a:r>
              <a:rPr lang="en-US" b="1" dirty="0" smtClean="0"/>
              <a:t>a</a:t>
            </a:r>
            <a:r>
              <a:rPr lang="ru-RU" dirty="0" smtClean="0"/>
              <a:t> и </a:t>
            </a:r>
            <a:r>
              <a:rPr lang="en-US" b="1" dirty="0" smtClean="0"/>
              <a:t>b</a:t>
            </a:r>
            <a:r>
              <a:rPr lang="ru-RU" dirty="0" smtClean="0"/>
              <a:t> адреса</a:t>
            </a:r>
            <a:r>
              <a:rPr lang="ru-RU" baseline="0" dirty="0" smtClean="0"/>
              <a:t> переменных </a:t>
            </a:r>
            <a:r>
              <a:rPr lang="en-US" b="1" baseline="0" dirty="0" smtClean="0"/>
              <a:t>x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y</a:t>
            </a:r>
            <a:r>
              <a:rPr lang="ru-RU" b="0" baseline="0" dirty="0" smtClean="0"/>
              <a:t>, а с помощью операции разыменования – доступ к их значениям</a:t>
            </a:r>
            <a:r>
              <a:rPr lang="ru-RU" baseline="0" dirty="0" smtClean="0"/>
              <a:t>. Указатели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b</a:t>
            </a:r>
            <a:r>
              <a:rPr lang="ru-RU" baseline="0" dirty="0" smtClean="0"/>
              <a:t> в функции </a:t>
            </a:r>
            <a:r>
              <a:rPr lang="en-US" b="1" baseline="0" dirty="0" smtClean="0"/>
              <a:t>swap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не изменяются</a:t>
            </a:r>
            <a:r>
              <a:rPr lang="en-US" baseline="0" dirty="0" smtClean="0"/>
              <a:t>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в функции </a:t>
            </a:r>
            <a:r>
              <a:rPr lang="en-US" b="1" dirty="0" smtClean="0"/>
              <a:t>swap</a:t>
            </a:r>
            <a:r>
              <a:rPr lang="ru-RU" dirty="0" smtClean="0"/>
              <a:t> параметры </a:t>
            </a:r>
            <a:r>
              <a:rPr lang="en-US" b="1" dirty="0" smtClean="0"/>
              <a:t>a</a:t>
            </a:r>
            <a:r>
              <a:rPr lang="ru-RU" dirty="0" smtClean="0"/>
              <a:t> и </a:t>
            </a:r>
            <a:r>
              <a:rPr lang="en-US" b="1" dirty="0" smtClean="0"/>
              <a:t>b</a:t>
            </a:r>
            <a:r>
              <a:rPr lang="ru-RU" b="0" dirty="0" smtClean="0"/>
              <a:t> не являются ни явными </a:t>
            </a:r>
            <a:r>
              <a:rPr lang="ru-RU" dirty="0" smtClean="0"/>
              <a:t>адресами, ни значениями</a:t>
            </a:r>
            <a:r>
              <a:rPr lang="ru-RU" baseline="0" dirty="0" smtClean="0"/>
              <a:t> переменных </a:t>
            </a:r>
            <a:r>
              <a:rPr lang="en-US" b="1" baseline="0" dirty="0" smtClean="0"/>
              <a:t>x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y</a:t>
            </a:r>
            <a:r>
              <a:rPr lang="ru-RU" b="0" baseline="0" dirty="0" smtClean="0"/>
              <a:t>, а рассматриваются как другие имена</a:t>
            </a:r>
            <a:r>
              <a:rPr lang="ru-RU" baseline="0" dirty="0" smtClean="0"/>
              <a:t> </a:t>
            </a:r>
            <a:r>
              <a:rPr lang="en-US" b="1" baseline="0" dirty="0" smtClean="0"/>
              <a:t>x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y</a:t>
            </a:r>
            <a:r>
              <a:rPr lang="ru-RU" b="0" baseline="0" dirty="0" smtClean="0"/>
              <a:t>. Поэтому в теле функции</a:t>
            </a:r>
            <a:r>
              <a:rPr lang="ru-RU" dirty="0" smtClean="0"/>
              <a:t> </a:t>
            </a:r>
            <a:r>
              <a:rPr lang="en-US" b="1" dirty="0" smtClean="0"/>
              <a:t>swap</a:t>
            </a:r>
            <a:r>
              <a:rPr lang="ru-RU" dirty="0" smtClean="0"/>
              <a:t> не</a:t>
            </a:r>
            <a:r>
              <a:rPr lang="ru-RU" b="0" baseline="0" dirty="0" smtClean="0"/>
              <a:t> требуется никакого разыменования, а при ее вызове указываются сами переменные</a:t>
            </a:r>
            <a:r>
              <a:rPr lang="ru-RU" baseline="0" dirty="0" smtClean="0"/>
              <a:t> </a:t>
            </a:r>
            <a:r>
              <a:rPr lang="en-US" b="1" baseline="0" dirty="0" smtClean="0"/>
              <a:t>x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y</a:t>
            </a:r>
            <a:r>
              <a:rPr lang="ru-RU" b="0" baseline="0" dirty="0" smtClean="0"/>
              <a:t>, а не их адреса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09.09.2017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09.09.2017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09.09.2017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09.09.2017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09.09.2017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09.09.2017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С/С++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15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Передача одномерного массива</a:t>
            </a:r>
            <a:endParaRPr lang="ru-RU" alt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696"/>
            <a:ext cx="8229600" cy="6165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ru-RU" altLang="ru-RU" sz="2600" dirty="0" smtClean="0">
                <a:cs typeface="Courier New" panose="02070309020205020404" pitchFamily="49" charset="0"/>
              </a:rPr>
              <a:t>Если в функцию передается одномерный массив, то он никогда не дублируется: в качестве параметра передается </a:t>
            </a:r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указатель</a:t>
            </a:r>
            <a:r>
              <a:rPr lang="ru-RU" altLang="ru-RU" sz="2600" dirty="0" smtClean="0">
                <a:cs typeface="Courier New" panose="02070309020205020404" pitchFamily="49" charset="0"/>
              </a:rPr>
              <a:t> с адресом начала массива (статического или динамического). Кроме того, как правило, в функцию </a:t>
            </a:r>
            <a:r>
              <a:rPr lang="ru-RU" altLang="ru-RU" sz="2600" dirty="0">
                <a:cs typeface="Courier New" panose="02070309020205020404" pitchFamily="49" charset="0"/>
              </a:rPr>
              <a:t>необходимо передать и </a:t>
            </a:r>
            <a:r>
              <a:rPr lang="ru-RU" altLang="ru-RU" sz="2600" dirty="0" smtClean="0">
                <a:cs typeface="Courier New" panose="02070309020205020404" pitchFamily="49" charset="0"/>
              </a:rPr>
              <a:t>текущую длину массива.</a:t>
            </a:r>
          </a:p>
          <a:p>
            <a:pPr>
              <a:spcBef>
                <a:spcPts val="1800"/>
              </a:spcBef>
              <a:buNone/>
            </a:pP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Эквивалентные способы </a:t>
            </a:r>
            <a:r>
              <a:rPr lang="ru-RU" altLang="ru-RU" sz="2600" dirty="0" smtClean="0">
                <a:cs typeface="Courier New" panose="02070309020205020404" pitchFamily="49" charset="0"/>
              </a:rPr>
              <a:t>описания заголовка функции, которая получает вещественный массив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 длины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600" dirty="0" smtClean="0"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1200"/>
              </a:spcBef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pPr>
              <a:spcBef>
                <a:spcPts val="1200"/>
              </a:spcBef>
              <a:buNone/>
            </a:pP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pPr>
              <a:spcBef>
                <a:spcPts val="1200"/>
              </a:spcBef>
              <a:buNone/>
            </a:pP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[1000]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690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0615"/>
            <a:ext cx="8928992" cy="53806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200" dirty="0" smtClean="0">
                <a:solidFill>
                  <a:schemeClr val="accent1"/>
                </a:solidFill>
              </a:rPr>
              <a:t>Функция вычисления минимума в массиве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8680"/>
            <a:ext cx="8229600" cy="63093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getmin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*x,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double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altLang="ru-RU" sz="2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minval </a:t>
            </a:r>
            <a:r>
              <a:rPr lang="nn-NO" altLang="ru-RU" sz="2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x[0];</a:t>
            </a:r>
          </a:p>
          <a:p>
            <a:pPr>
              <a:spcBef>
                <a:spcPts val="0"/>
              </a:spcBef>
              <a:buNone/>
            </a:pPr>
            <a:r>
              <a:rPr lang="ru-RU" altLang="ru-RU" sz="2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altLang="ru-RU" sz="2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altLang="ru-RU" sz="2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 1; i &lt; n; i++)</a:t>
            </a:r>
          </a:p>
          <a:p>
            <a:pPr>
              <a:spcBef>
                <a:spcPts val="0"/>
              </a:spcBef>
              <a:buNone/>
            </a:pPr>
            <a:r>
              <a:rPr lang="nn-NO" altLang="ru-RU" sz="2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2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altLang="ru-RU" sz="2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nn-NO" altLang="ru-RU" sz="2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(minval &gt; x[i]) minval = x[i</a:t>
            </a:r>
            <a:r>
              <a:rPr lang="nn-NO" altLang="ru-RU" sz="2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nn-NO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minval;</a:t>
            </a:r>
          </a:p>
          <a:p>
            <a:pPr>
              <a:spcBef>
                <a:spcPts val="0"/>
              </a:spcBef>
              <a:buNone/>
            </a:pPr>
            <a:r>
              <a:rPr lang="nn-NO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main(…)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z, a[100], *b;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k; b = new double[k];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	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alt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заполнение массивов </a:t>
            </a:r>
            <a:r>
              <a:rPr lang="en-US" altLang="ru-RU" sz="2600" b="1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a</a:t>
            </a:r>
            <a:r>
              <a:rPr lang="ru-RU" alt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и </a:t>
            </a:r>
            <a:r>
              <a:rPr lang="en-US" altLang="ru-RU" sz="2600" b="1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b</a:t>
            </a:r>
            <a:endParaRPr lang="en-US" altLang="ru-RU" sz="2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getmin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100);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getmin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k);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747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3867"/>
            <a:ext cx="8856984" cy="596821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Передача </a:t>
            </a:r>
            <a:r>
              <a:rPr lang="ru-RU" sz="3600" dirty="0" smtClean="0">
                <a:solidFill>
                  <a:srgbClr val="0070C0"/>
                </a:solidFill>
              </a:rPr>
              <a:t>двумерного </a:t>
            </a:r>
            <a:r>
              <a:rPr lang="ru-RU" sz="3600" dirty="0">
                <a:solidFill>
                  <a:srgbClr val="0070C0"/>
                </a:solidFill>
              </a:rPr>
              <a:t>массива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424936" cy="602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altLang="ru-RU" sz="2600" dirty="0" smtClean="0">
                <a:cs typeface="Courier New" panose="02070309020205020404" pitchFamily="49" charset="0"/>
              </a:rPr>
              <a:t>При передаче в функцию</a:t>
            </a:r>
            <a:r>
              <a:rPr lang="ru-RU" altLang="ru-RU" sz="2600" b="1" dirty="0" smtClean="0">
                <a:cs typeface="Courier New" panose="02070309020205020404" pitchFamily="49" charset="0"/>
              </a:rPr>
              <a:t> двумерного статического массива</a:t>
            </a:r>
            <a:r>
              <a:rPr lang="ru-RU" altLang="ru-RU" sz="2600" dirty="0" smtClean="0">
                <a:cs typeface="Courier New" panose="02070309020205020404" pitchFamily="49" charset="0"/>
              </a:rPr>
              <a:t> необходимо явно указать в соответствующем параметре число элементов в строке. Это связано с тем, что такой массив является, фактически «массивом массивов фиксированной длины», поэтому и функция может обрабатывать только матрицы с одинаковым числом столбцов. Кроме того, в функцию нужно непосредственно передавать </a:t>
            </a:r>
            <a:r>
              <a:rPr lang="ru-RU" altLang="ru-RU" sz="2600" b="1" dirty="0" smtClean="0">
                <a:cs typeface="Courier New" panose="02070309020205020404" pitchFamily="49" charset="0"/>
              </a:rPr>
              <a:t>количество строк и столбцов</a:t>
            </a:r>
            <a:r>
              <a:rPr lang="ru-RU" altLang="ru-RU" sz="2600" dirty="0" smtClean="0">
                <a:cs typeface="Courier New" panose="02070309020205020404" pitchFamily="49" charset="0"/>
              </a:rPr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ru-RU" altLang="ru-RU" sz="2600" b="1" dirty="0" smtClean="0">
                <a:cs typeface="Courier New" panose="02070309020205020404" pitchFamily="49" charset="0"/>
              </a:rPr>
              <a:t>Примеры эквивалентных заголовков</a:t>
            </a:r>
            <a:r>
              <a:rPr lang="ru-RU" altLang="ru-RU" sz="2600" dirty="0" smtClean="0"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400" dirty="0" smtClean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12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3867"/>
            <a:ext cx="8856984" cy="596821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Функция для вывода матрицы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prinstat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x[][4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  <a:endParaRPr lang="en-US" alt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j &lt;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altLang="ru-RU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";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main(…)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a[5][4];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prinstat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5, 4);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ru-RU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13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57606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Передача матрицы как одномерного массива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6021288"/>
          </a:xfrm>
        </p:spPr>
        <p:txBody>
          <a:bodyPr>
            <a:normAutofit/>
          </a:bodyPr>
          <a:lstStyle/>
          <a:p>
            <a:pPr marL="324000" indent="-324000"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В статическом двумерном массиве строки располагаются в памяти последовательно. Массив с 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n</a:t>
            </a:r>
            <a:r>
              <a:rPr lang="ru-RU" sz="2600" dirty="0" smtClean="0">
                <a:cs typeface="Courier New" panose="02070309020205020404" pitchFamily="49" charset="0"/>
              </a:rPr>
              <a:t> строками и 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m</a:t>
            </a:r>
            <a:r>
              <a:rPr lang="ru-RU" sz="2600" dirty="0" smtClean="0">
                <a:cs typeface="Courier New" panose="02070309020205020404" pitchFamily="49" charset="0"/>
              </a:rPr>
              <a:t> столбцами – это 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n*m</a:t>
            </a:r>
            <a:r>
              <a:rPr lang="ru-RU" sz="2600" dirty="0" smtClean="0">
                <a:cs typeface="Courier New" panose="02070309020205020404" pitchFamily="49" charset="0"/>
              </a:rPr>
              <a:t> последовательных элементов, которые можно рассматривать как одномерный массив длины </a:t>
            </a:r>
            <a:r>
              <a:rPr lang="en-US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n*m</a:t>
            </a:r>
            <a:r>
              <a:rPr lang="ru-RU" sz="2600" dirty="0" smtClean="0">
                <a:cs typeface="Courier New" panose="02070309020205020404" pitchFamily="49" charset="0"/>
              </a:rPr>
              <a:t>. Поэтому функцию для работы с матрицей можно построить по-другому:</a:t>
            </a:r>
          </a:p>
          <a:p>
            <a:r>
              <a:rPr lang="ru-RU" sz="2600" dirty="0">
                <a:cs typeface="Courier New" panose="02070309020205020404" pitchFamily="49" charset="0"/>
              </a:rPr>
              <a:t>в</a:t>
            </a:r>
            <a:r>
              <a:rPr lang="ru-RU" sz="2600" dirty="0" smtClean="0">
                <a:cs typeface="Courier New" panose="02070309020205020404" pitchFamily="49" charset="0"/>
              </a:rPr>
              <a:t> качестве формальных параметров задать 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одномерный массив</a:t>
            </a:r>
            <a:r>
              <a:rPr lang="ru-RU" sz="2600" dirty="0" smtClean="0">
                <a:cs typeface="Courier New" panose="02070309020205020404" pitchFamily="49" charset="0"/>
              </a:rPr>
              <a:t>, а также число строк и столбцов матрицы</a:t>
            </a:r>
          </a:p>
          <a:p>
            <a:r>
              <a:rPr lang="ru-RU" sz="2600" dirty="0" smtClean="0">
                <a:cs typeface="Courier New" panose="02070309020205020404" pitchFamily="49" charset="0"/>
              </a:rPr>
              <a:t>в теле функции 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изменить индексацию </a:t>
            </a:r>
            <a:r>
              <a:rPr lang="ru-RU" sz="2600" dirty="0" smtClean="0">
                <a:cs typeface="Courier New" panose="02070309020205020404" pitchFamily="49" charset="0"/>
              </a:rPr>
              <a:t>на одномерную</a:t>
            </a:r>
          </a:p>
          <a:p>
            <a:r>
              <a:rPr lang="ru-RU" sz="2600" dirty="0" smtClean="0">
                <a:cs typeface="Courier New" panose="02070309020205020404" pitchFamily="49" charset="0"/>
              </a:rPr>
              <a:t>при вызове функции передавать ей не матрицу, а 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адрес ее начального элемента</a:t>
            </a:r>
          </a:p>
          <a:p>
            <a:pPr marL="324000" indent="-32400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14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3867"/>
            <a:ext cx="8856984" cy="596821"/>
          </a:xfrm>
        </p:spPr>
        <p:txBody>
          <a:bodyPr>
            <a:noAutofit/>
          </a:bodyPr>
          <a:lstStyle/>
          <a:p>
            <a:r>
              <a:rPr lang="ru-RU" sz="3400" dirty="0" smtClean="0">
                <a:solidFill>
                  <a:srgbClr val="0070C0"/>
                </a:solidFill>
              </a:rPr>
              <a:t>Вывод матрицы как одномерного массива</a:t>
            </a:r>
            <a:endParaRPr lang="ru-RU" sz="34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60932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prin1dim(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  <a:endParaRPr lang="en-US" alt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j &lt;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ncol+j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main(…)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a[5][4];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prin1dim(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&amp;a[0][0]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5, 4);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ru-RU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15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6206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Передача динамического массива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b="1" dirty="0" smtClean="0">
                <a:cs typeface="Courier New" panose="02070309020205020404" pitchFamily="49" charset="0"/>
              </a:rPr>
              <a:t>Двумерный динамический массив </a:t>
            </a:r>
            <a:r>
              <a:rPr lang="ru-RU" sz="2600" dirty="0" smtClean="0">
                <a:cs typeface="Courier New" panose="02070309020205020404" pitchFamily="49" charset="0"/>
              </a:rPr>
              <a:t>фактически является </a:t>
            </a:r>
            <a:r>
              <a:rPr lang="ru-RU" sz="2600" dirty="0" err="1" smtClean="0">
                <a:cs typeface="Courier New" panose="02070309020205020404" pitchFamily="49" charset="0"/>
              </a:rPr>
              <a:t>самоопределенным</a:t>
            </a:r>
            <a:r>
              <a:rPr lang="ru-RU" sz="2600" dirty="0" smtClean="0">
                <a:cs typeface="Courier New" panose="02070309020205020404" pitchFamily="49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двойной указатель (имя массива) хранит адрес массива указателей на строки</a:t>
            </a:r>
          </a:p>
          <a:p>
            <a:pPr>
              <a:spcBef>
                <a:spcPts val="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каждый элемент последнего массива является указателем на одномерный массив (строку).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Поэтому в функцию надо передать просто 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имя массива, число строк и столбцов</a:t>
            </a:r>
            <a:r>
              <a:rPr lang="ru-RU" sz="2600" dirty="0" smtClean="0">
                <a:cs typeface="Courier New" panose="02070309020205020404" pitchFamily="49" charset="0"/>
              </a:rPr>
              <a:t>. В теле функции нужно использовать обычную двойную индексацию.</a:t>
            </a:r>
            <a:endParaRPr lang="en-US" sz="2600" dirty="0" smtClean="0"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16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615"/>
            <a:ext cx="8928992" cy="56207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Вывод двумерного динамического массива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prindyn</a:t>
            </a:r>
            <a:r>
              <a:rPr lang="en-US" alt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5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ru-RU" altLang="ru-RU" sz="2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(j = 0; j &lt;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ru-RU" sz="2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altLang="ru-RU" sz="25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altLang="ru-RU" sz="2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main(…)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m, </a:t>
            </a:r>
            <a:r>
              <a:rPr lang="en-US" sz="2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 &gt;&gt; m;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= new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[n]; </a:t>
            </a:r>
            <a:endParaRPr lang="ru-RU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0"/>
              </a:spcBef>
              <a:buNone/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[m];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ru-RU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prindyn</a:t>
            </a:r>
            <a:r>
              <a:rPr lang="en-US" alt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n, m);</a:t>
            </a:r>
            <a:endParaRPr lang="en-US" altLang="ru-RU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17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867"/>
            <a:ext cx="9144000" cy="562074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Координаты минимума в матрице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>
            <a:normAutofit lnSpcReduction="10000"/>
          </a:bodyPr>
          <a:lstStyle/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mincoor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**x,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cm = 0;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(j = 0; j 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(x[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][cm] &gt; x[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][j])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cm = j; }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*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cm;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main(…)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**a;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mincoor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 ” 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18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867"/>
            <a:ext cx="9144000" cy="562074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Координаты минимума в матрице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>
            <a:normAutofit lnSpcReduction="10000"/>
          </a:bodyPr>
          <a:lstStyle/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mincoor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**x,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(j = 0; j 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][j])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j; }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main(…)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**a;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mincoor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indent="-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 ” 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19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0"/>
            <a:ext cx="856895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и вызов функции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568952" cy="6165304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2600" b="1" dirty="0" smtClean="0">
                <a:solidFill>
                  <a:schemeClr val="tx1"/>
                </a:solidFill>
              </a:rPr>
              <a:t>Формат объявления функции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тип_возвр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имя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тип1, тип2,…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тип_возвр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тип возвращаемого значения,</a:t>
            </a:r>
          </a:p>
          <a:p>
            <a:pPr algn="l">
              <a:spcBef>
                <a:spcPts val="0"/>
              </a:spcBef>
            </a:pP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имя функции,</a:t>
            </a:r>
          </a:p>
          <a:p>
            <a:pPr algn="l">
              <a:spcBef>
                <a:spcPts val="0"/>
              </a:spcBef>
            </a:pP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тип1, тип2,…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типы </a:t>
            </a:r>
            <a:r>
              <a:rPr 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формальных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параметров функции</a:t>
            </a:r>
          </a:p>
          <a:p>
            <a:pPr algn="l">
              <a:spcBef>
                <a:spcPts val="1200"/>
              </a:spcBef>
            </a:pPr>
            <a:r>
              <a:rPr 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Фо</a:t>
            </a:r>
            <a:r>
              <a:rPr lang="ru-RU" sz="2600" b="1" dirty="0">
                <a:solidFill>
                  <a:schemeClr val="tx1"/>
                </a:solidFill>
                <a:cs typeface="Courier New" panose="02070309020205020404" pitchFamily="49" charset="0"/>
              </a:rPr>
              <a:t>р</a:t>
            </a:r>
            <a:r>
              <a:rPr 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мат определения функции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ru-RU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тип_возвр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имя</a:t>
            </a:r>
            <a:r>
              <a:rPr lang="ru-RU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тип1  форм_п1,  тип2  форм_п2,…</a:t>
            </a:r>
            <a:r>
              <a:rPr lang="ru-RU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тело функции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форм_п1, форм_п2,…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</a:t>
            </a:r>
            <a:r>
              <a:rPr 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формальные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параметры</a:t>
            </a:r>
            <a:endParaRPr lang="en-US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Вызов функции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имя(факт_п1</a:t>
            </a:r>
            <a:r>
              <a:rPr 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факт_п2,…)</a:t>
            </a:r>
            <a:endParaRPr 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факт_п1</a:t>
            </a:r>
            <a:r>
              <a:rPr 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факт_п2,… </a:t>
            </a:r>
            <a:r>
              <a:rPr 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фактические параметры, </a:t>
            </a:r>
            <a:r>
              <a:rPr 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значения</a:t>
            </a:r>
            <a:r>
              <a:rPr 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которых передаются в функцию</a:t>
            </a:r>
            <a:endParaRPr lang="ru-RU" sz="2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047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Формальные и фактические параметры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620688"/>
            <a:ext cx="8568952" cy="6237312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Формальные параметры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это внутренние входные переменные функции. Они создаются при вызове функции перед началом ее работы, получают </a:t>
            </a: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значения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от </a:t>
            </a: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фактических параметров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видны только в теле функции и удаляются при выходе из функции.</a:t>
            </a:r>
          </a:p>
          <a:p>
            <a:pPr algn="l" eaLnBrk="1" hangingPunct="1">
              <a:spcBef>
                <a:spcPts val="1200"/>
              </a:spcBef>
            </a:pP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Число параметров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при определении и вызове функции должно быть </a:t>
            </a: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одинаковым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 </a:t>
            </a:r>
          </a:p>
          <a:p>
            <a:pPr algn="l" eaLnBrk="1" hangingPunct="1">
              <a:spcBef>
                <a:spcPts val="1200"/>
              </a:spcBef>
            </a:pP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Фактическим параметром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может быть константа, переменная или выражение такого же типа, как у соответствующего формального, или приводимого к нему (например, константа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для параметра типа 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).</a:t>
            </a:r>
            <a:endParaRPr lang="en-US" altLang="ru-RU" sz="2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120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Передача параметров в С (не С++) всегда производится </a:t>
            </a: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по значению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т.е. формальные параметры получают </a:t>
            </a: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копии значений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фактических параметров.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7771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047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Возвращаемое значение функции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620688"/>
            <a:ext cx="8568952" cy="6237312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Тип возвращаемого значения 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– это любой тип С/С++ или специальный пустой тип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 В последнем случае считается, что функция не возвращает значение (аналог процедуры в Паскале).</a:t>
            </a:r>
          </a:p>
          <a:p>
            <a:pPr algn="l" eaLnBrk="1" hangingPunct="1">
              <a:spcBef>
                <a:spcPts val="120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Выход из функции осуществляет оператор</a:t>
            </a:r>
            <a:r>
              <a:rPr lang="en-US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algn="l" eaLnBrk="1" hangingPunct="1">
              <a:spcBef>
                <a:spcPts val="600"/>
              </a:spcBef>
            </a:pP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r>
              <a:rPr lang="ru-RU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для возвращаемого типа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 </a:t>
            </a:r>
          </a:p>
          <a:p>
            <a:pPr algn="l" eaLnBrk="1" hangingPunct="1">
              <a:spcBef>
                <a:spcPts val="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он должен стоять везде, где возможен этот выход, чтобы функция обязательно возвращала значение.</a:t>
            </a:r>
          </a:p>
          <a:p>
            <a:pPr algn="l" eaLnBrk="1" hangingPunct="1">
              <a:spcBef>
                <a:spcPts val="1200"/>
              </a:spcBef>
            </a:pP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Значение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это константа, переменная или выражение возвращаемого типа или приводимого к нему по умолчанию. </a:t>
            </a: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Результатом вызова функции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является именно это </a:t>
            </a:r>
            <a:r>
              <a:rPr lang="ru-RU" altLang="ru-RU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значение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поэтому вызов может стоять в выражениях в правой части присваиваний, в операторах вывода и т.д.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6845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15516" y="116632"/>
                <a:ext cx="8712968" cy="720080"/>
              </a:xfrm>
            </p:spPr>
            <p:txBody>
              <a:bodyPr>
                <a:normAutofit fontScale="90000"/>
              </a:bodyPr>
              <a:lstStyle/>
              <a:p>
                <a:pPr eaLnBrk="1" hangingPunct="1"/>
                <a:r>
                  <a:rPr lang="ru-RU" altLang="ru-RU" sz="4000" dirty="0" smtClean="0">
                    <a:solidFill>
                      <a:schemeClr val="accent1"/>
                    </a:solidFill>
                  </a:rPr>
                  <a:t>Пример: возведение числа в целую неотрицательную степень</a:t>
                </a:r>
                <a:r>
                  <a:rPr lang="en-US" altLang="ru-RU" sz="4000" dirty="0" smtClean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40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4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ru-RU" sz="4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ru-RU" altLang="ru-RU" sz="40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91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5516" y="116632"/>
                <a:ext cx="8712968" cy="720080"/>
              </a:xfrm>
              <a:blipFill rotWithShape="1">
                <a:blip r:embed="rId3"/>
                <a:stretch>
                  <a:fillRect t="-44915" b="-65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59673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power(double x,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res;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(p &lt; 0)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(res = 1,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p;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 *= x;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res;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 = 3.14, z;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= power(x, i-1);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z;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power(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6);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return;		</a:t>
            </a:r>
            <a:r>
              <a:rPr lang="en-US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//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можно опустить</a:t>
            </a:r>
            <a:endParaRPr lang="en-US" altLang="ru-RU" sz="2600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6587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15"/>
            <a:ext cx="8229600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</a:rPr>
              <a:t>Что происходит в памяти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19"/>
            <a:ext cx="8229600" cy="58127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altLang="ru-RU" sz="2600" dirty="0" smtClean="0"/>
              <a:t>Переменные и параметры обеих функций – </a:t>
            </a:r>
            <a:r>
              <a:rPr lang="ru-RU" altLang="ru-RU" sz="2600" b="1" dirty="0" smtClean="0"/>
              <a:t>локальные</a:t>
            </a:r>
            <a:r>
              <a:rPr lang="ru-RU" altLang="ru-RU" sz="2600" dirty="0" smtClean="0"/>
              <a:t>, они создаются в стеке</a:t>
            </a:r>
          </a:p>
          <a:p>
            <a:pPr>
              <a:spcBef>
                <a:spcPts val="1800"/>
              </a:spcBef>
              <a:buNone/>
            </a:pPr>
            <a:r>
              <a:rPr lang="en-US" altLang="ru-RU" sz="2600" dirty="0" smtClean="0">
                <a:cs typeface="Courier New" panose="02070309020205020404" pitchFamily="49" charset="0"/>
              </a:rPr>
              <a:t>       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ru-RU" sz="2600" dirty="0" smtClean="0">
                <a:cs typeface="Courier New" panose="02070309020205020404" pitchFamily="49" charset="0"/>
              </a:rPr>
              <a:t>             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ru-RU" sz="2600" dirty="0" smtClean="0">
                <a:cs typeface="Courier New" panose="02070309020205020404" pitchFamily="49" charset="0"/>
              </a:rPr>
              <a:t> (1)            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ru-RU" sz="2600" dirty="0" smtClean="0">
                <a:cs typeface="Courier New" panose="02070309020205020404" pitchFamily="49" charset="0"/>
              </a:rPr>
              <a:t> (2)</a:t>
            </a:r>
          </a:p>
          <a:p>
            <a:pPr>
              <a:spcBef>
                <a:spcPts val="2400"/>
              </a:spcBef>
              <a:buNone/>
            </a:pPr>
            <a:r>
              <a:rPr lang="en-US" altLang="ru-RU" sz="2600" dirty="0">
                <a:cs typeface="Courier New" panose="02070309020205020404" pitchFamily="49" charset="0"/>
              </a:rPr>
              <a:t>	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res			res</a:t>
            </a:r>
          </a:p>
          <a:p>
            <a:pPr>
              <a:spcBef>
                <a:spcPts val="240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z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	 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240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			 p			  p</a:t>
            </a:r>
          </a:p>
          <a:p>
            <a:pPr>
              <a:spcBef>
                <a:spcPts val="240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x			  x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50418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70498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90578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05" y="4710658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83" y="3990578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83" y="3270498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50418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70498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10658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50418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90578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2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15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altLang="ru-RU" sz="4000" dirty="0">
                <a:solidFill>
                  <a:schemeClr val="accent1"/>
                </a:solidFill>
              </a:rPr>
              <a:t>Обмен значениями - </a:t>
            </a:r>
            <a:r>
              <a:rPr lang="ru-RU" altLang="ru-RU" sz="4000" dirty="0">
                <a:solidFill>
                  <a:srgbClr val="C00000"/>
                </a:solidFill>
              </a:rPr>
              <a:t>ошибка</a:t>
            </a:r>
            <a:endParaRPr lang="ru-RU" alt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19"/>
            <a:ext cx="8229600" cy="58127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a; a = b; b = c;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main(…)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3, y =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swap(x, y);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ru-RU" sz="2600" dirty="0" smtClean="0">
                <a:cs typeface="Courier New" panose="02070309020205020404" pitchFamily="49" charset="0"/>
              </a:rPr>
              <a:t> 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ru-RU" sz="2600" dirty="0" smtClean="0">
                <a:cs typeface="Courier New" panose="02070309020205020404" pitchFamily="49" charset="0"/>
              </a:rPr>
              <a:t>          </a:t>
            </a:r>
            <a:r>
              <a:rPr lang="ru-RU" altLang="ru-RU" sz="2600" dirty="0" smtClean="0">
                <a:cs typeface="Courier New" panose="02070309020205020404" pitchFamily="49" charset="0"/>
              </a:rPr>
              <a:t>  </a:t>
            </a:r>
            <a:r>
              <a:rPr lang="en-US" altLang="ru-RU" sz="2600" dirty="0" smtClean="0"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(вход)</a:t>
            </a:r>
            <a:r>
              <a:rPr lang="en-US" altLang="ru-RU" sz="2600" dirty="0" smtClean="0">
                <a:cs typeface="Courier New" panose="02070309020205020404" pitchFamily="49" charset="0"/>
              </a:rPr>
              <a:t>        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(выход)</a:t>
            </a:r>
            <a:endParaRPr lang="en-US" altLang="ru-RU" sz="2600" dirty="0" smtClean="0"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ru-RU" sz="2600" dirty="0">
                <a:cs typeface="Courier New" panose="02070309020205020404" pitchFamily="49" charset="0"/>
              </a:rPr>
              <a:t>	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		   	a			a</a:t>
            </a:r>
          </a:p>
          <a:p>
            <a:pPr>
              <a:spcBef>
                <a:spcPts val="240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		   	b			b	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59" y="4854674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51" y="5573167"/>
            <a:ext cx="7318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83" y="4853087"/>
            <a:ext cx="7318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89240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74754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63" y="4854674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15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altLang="ru-RU" sz="4000" dirty="0">
                <a:solidFill>
                  <a:schemeClr val="accent1"/>
                </a:solidFill>
              </a:rPr>
              <a:t>Обмен значениями </a:t>
            </a:r>
            <a:r>
              <a:rPr lang="ru-RU" altLang="ru-RU" sz="4000" dirty="0" smtClean="0">
                <a:solidFill>
                  <a:schemeClr val="accent1"/>
                </a:solidFill>
              </a:rPr>
              <a:t>через указатели</a:t>
            </a:r>
            <a:endParaRPr lang="ru-RU" alt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19"/>
            <a:ext cx="8229600" cy="58127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main(…)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3, y =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&amp;y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ru-RU" sz="2600" dirty="0" smtClean="0">
                <a:cs typeface="Courier New" panose="02070309020205020404" pitchFamily="49" charset="0"/>
              </a:rPr>
              <a:t> 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ru-RU" sz="2600" dirty="0" smtClean="0">
                <a:cs typeface="Courier New" panose="02070309020205020404" pitchFamily="49" charset="0"/>
              </a:rPr>
              <a:t>          </a:t>
            </a:r>
            <a:r>
              <a:rPr lang="ru-RU" altLang="ru-RU" sz="2600" dirty="0" smtClean="0">
                <a:cs typeface="Courier New" panose="02070309020205020404" pitchFamily="49" charset="0"/>
              </a:rPr>
              <a:t>  </a:t>
            </a:r>
            <a:r>
              <a:rPr lang="en-US" altLang="ru-RU" sz="2600" dirty="0" smtClean="0">
                <a:cs typeface="Courier New" panose="02070309020205020404" pitchFamily="49" charset="0"/>
              </a:rPr>
              <a:t>   	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altLang="ru-RU" sz="2600" dirty="0" smtClean="0">
                <a:cs typeface="Courier New" panose="02070309020205020404" pitchFamily="49" charset="0"/>
              </a:rPr>
              <a:t>        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после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</a:p>
          <a:p>
            <a:pPr>
              <a:spcBef>
                <a:spcPts val="2400"/>
              </a:spcBef>
              <a:buNone/>
            </a:pPr>
            <a:r>
              <a:rPr lang="en-US" altLang="ru-RU" sz="2600" dirty="0">
                <a:cs typeface="Courier New" panose="02070309020205020404" pitchFamily="49" charset="0"/>
              </a:rPr>
              <a:t>	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		   	a			x</a:t>
            </a:r>
          </a:p>
          <a:p>
            <a:pPr>
              <a:spcBef>
                <a:spcPts val="240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		   	b			y	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51" y="5573167"/>
            <a:ext cx="7318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83" y="4853087"/>
            <a:ext cx="7318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81" y="4869160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81" y="5574754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74754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63" y="4854674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5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15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Передача параметров по ссылке</a:t>
            </a:r>
            <a:endParaRPr lang="ru-RU" alt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5"/>
            <a:ext cx="8229600" cy="595677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ru-RU" altLang="ru-RU" sz="2600" dirty="0" smtClean="0">
                <a:cs typeface="Courier New" panose="02070309020205020404" pitchFamily="49" charset="0"/>
              </a:rPr>
              <a:t>В С++ возможен еще один способ передачи параметров в функцию –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по ссылке</a:t>
            </a:r>
            <a:r>
              <a:rPr lang="ru-RU" altLang="ru-RU" sz="2600" dirty="0" smtClean="0">
                <a:cs typeface="Courier New" panose="02070309020205020404" pitchFamily="49" charset="0"/>
              </a:rPr>
              <a:t>. Ссылка – это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скрытый указатель</a:t>
            </a:r>
            <a:r>
              <a:rPr lang="ru-RU" altLang="ru-RU" sz="2600" dirty="0" smtClean="0">
                <a:cs typeface="Courier New" panose="02070309020205020404" pitchFamily="49" charset="0"/>
              </a:rPr>
              <a:t>, который используется, как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другое имя</a:t>
            </a:r>
            <a:r>
              <a:rPr lang="ru-RU" altLang="ru-RU" sz="2600" dirty="0" smtClean="0">
                <a:cs typeface="Courier New" panose="02070309020205020404" pitchFamily="49" charset="0"/>
              </a:rPr>
              <a:t> передаваемой переменной. Поэтому фактическими параметрами, которые передаются в функцию по ссылке, могут быть только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переменные</a:t>
            </a:r>
            <a:r>
              <a:rPr lang="ru-RU" altLang="ru-RU" sz="2600" dirty="0" smtClean="0">
                <a:cs typeface="Courier New" panose="02070309020205020404" pitchFamily="49" charset="0"/>
              </a:rPr>
              <a:t>.</a:t>
            </a:r>
            <a:endParaRPr lang="ru-RU" altLang="ru-RU" sz="2600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&amp;b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main(…)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3, y =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swap(x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4762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17628</TotalTime>
  <Words>1990</Words>
  <Application>Microsoft Office PowerPoint</Application>
  <PresentationFormat>Экран (4:3)</PresentationFormat>
  <Paragraphs>277</Paragraphs>
  <Slides>19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Основы программирования</vt:lpstr>
      <vt:lpstr>Описание и вызов функции</vt:lpstr>
      <vt:lpstr>Формальные и фактические параметры</vt:lpstr>
      <vt:lpstr>Возвращаемое значение функции</vt:lpstr>
      <vt:lpstr>Пример: возведение числа в целую неотрицательную степень  x^p</vt:lpstr>
      <vt:lpstr>Что происходит в памяти</vt:lpstr>
      <vt:lpstr>Обмен значениями - ошибка</vt:lpstr>
      <vt:lpstr>Обмен значениями через указатели</vt:lpstr>
      <vt:lpstr>Передача параметров по ссылке</vt:lpstr>
      <vt:lpstr>Передача одномерного массива</vt:lpstr>
      <vt:lpstr>Функция вычисления минимума в массиве</vt:lpstr>
      <vt:lpstr>Передача двумерного массива</vt:lpstr>
      <vt:lpstr>Функция для вывода матрицы</vt:lpstr>
      <vt:lpstr>Передача матрицы как одномерного массива</vt:lpstr>
      <vt:lpstr>Вывод матрицы как одномерного массива</vt:lpstr>
      <vt:lpstr>Передача динамического массива</vt:lpstr>
      <vt:lpstr>Вывод двумерного динамического массива</vt:lpstr>
      <vt:lpstr>Координаты минимума в матрице</vt:lpstr>
      <vt:lpstr>Координаты минимума в матрице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407</cp:revision>
  <dcterms:created xsi:type="dcterms:W3CDTF">2017-08-01T07:03:16Z</dcterms:created>
  <dcterms:modified xsi:type="dcterms:W3CDTF">2017-09-09T12:42:45Z</dcterms:modified>
</cp:coreProperties>
</file>