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305" r:id="rId4"/>
    <p:sldId id="290" r:id="rId5"/>
    <p:sldId id="316" r:id="rId6"/>
    <p:sldId id="317" r:id="rId7"/>
    <p:sldId id="309" r:id="rId8"/>
    <p:sldId id="318" r:id="rId9"/>
    <p:sldId id="292" r:id="rId10"/>
    <p:sldId id="319" r:id="rId11"/>
    <p:sldId id="320" r:id="rId12"/>
    <p:sldId id="321"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30" autoAdjust="0"/>
  </p:normalViewPr>
  <p:slideViewPr>
    <p:cSldViewPr>
      <p:cViewPr varScale="1">
        <p:scale>
          <a:sx n="72" d="100"/>
          <a:sy n="72" d="100"/>
        </p:scale>
        <p:origin x="-96"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3BBBA-8BC7-45BE-8EFA-F9D27C59A63B}" type="datetimeFigureOut">
              <a:rPr lang="ru-RU" smtClean="0"/>
              <a:t>12.09.2017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631BD-D398-4A4C-A06E-BCF30CEC0D55}" type="slidenum">
              <a:rPr lang="ru-RU" smtClean="0"/>
              <a:t>‹#›</a:t>
            </a:fld>
            <a:endParaRPr lang="ru-RU"/>
          </a:p>
        </p:txBody>
      </p:sp>
    </p:spTree>
    <p:extLst>
      <p:ext uri="{BB962C8B-B14F-4D97-AF65-F5344CB8AC3E}">
        <p14:creationId xmlns:p14="http://schemas.microsoft.com/office/powerpoint/2010/main" val="54765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Рекурсивный</a:t>
            </a:r>
            <a:r>
              <a:rPr lang="ru-RU" baseline="0" dirty="0" smtClean="0"/>
              <a:t> объект – это объект, который является частью самого себя. Классический пример бесконечной рекурсии – это изображение, которое формируется в двух направленных друг на друга зеркалах.</a:t>
            </a:r>
          </a:p>
          <a:p>
            <a:r>
              <a:rPr lang="ru-RU" baseline="0" dirty="0" smtClean="0"/>
              <a:t>В информатике рекурсивным называют алгоритм, который в процессе выполнения вызывает сам себя. Очевидно, что при этом:</a:t>
            </a:r>
          </a:p>
          <a:p>
            <a:pPr marL="171450" indent="-171450">
              <a:buFont typeface="Arial" panose="020B0604020202020204" pitchFamily="34" charset="0"/>
              <a:buChar char="•"/>
            </a:pPr>
            <a:r>
              <a:rPr lang="ru-RU" baseline="0" dirty="0" smtClean="0"/>
              <a:t>рекурсивный алгоритм должен быть оформлен в виде функции (чтобы его можно было вызвать)</a:t>
            </a:r>
          </a:p>
          <a:p>
            <a:pPr marL="171450" indent="-171450">
              <a:buFont typeface="Arial" panose="020B0604020202020204" pitchFamily="34" charset="0"/>
              <a:buChar char="•"/>
            </a:pPr>
            <a:r>
              <a:rPr lang="ru-RU" baseline="0" dirty="0" smtClean="0"/>
              <a:t>рекурсивная функция должна содержать по крайней мере один параметр, значения которого изменяются при каждом последующем вызове функции, пока не дойдут до такого значения, при котором очередной рекурсивный вызов уже не производится (иначе рекурсия будет бесконечной).</a:t>
            </a:r>
          </a:p>
          <a:p>
            <a:r>
              <a:rPr lang="ru-RU" baseline="0" dirty="0" smtClean="0"/>
              <a:t>Рекурсия позволяет описать потенциально бесконечные вычисления без копирования частей программы и без циклов. Во многих случаях рекурсия позволяет построить простой и изящный алгоритм.</a:t>
            </a:r>
          </a:p>
          <a:p>
            <a:r>
              <a:rPr lang="ru-RU" baseline="0" dirty="0" smtClean="0"/>
              <a:t>Рекурсия может быть прямой (функция вызывает саму себя) и косвенной (например, имеются функции </a:t>
            </a:r>
            <a:r>
              <a:rPr lang="en-US" b="1" baseline="0" dirty="0" smtClean="0"/>
              <a:t>F1</a:t>
            </a:r>
            <a:r>
              <a:rPr lang="ru-RU" baseline="0" dirty="0" smtClean="0"/>
              <a:t> и </a:t>
            </a:r>
            <a:r>
              <a:rPr lang="en-US" b="1" baseline="0" dirty="0" smtClean="0"/>
              <a:t>F2</a:t>
            </a:r>
            <a:r>
              <a:rPr lang="ru-RU" baseline="0" dirty="0" smtClean="0"/>
              <a:t>, при этом </a:t>
            </a:r>
            <a:r>
              <a:rPr lang="en-US" b="1" baseline="0" dirty="0" smtClean="0"/>
              <a:t>F1</a:t>
            </a:r>
            <a:r>
              <a:rPr lang="ru-RU" baseline="0" dirty="0" smtClean="0"/>
              <a:t> вызывает </a:t>
            </a:r>
            <a:r>
              <a:rPr lang="en-US" b="1" baseline="0" dirty="0" smtClean="0"/>
              <a:t>F2</a:t>
            </a:r>
            <a:r>
              <a:rPr lang="ru-RU" baseline="0" dirty="0" smtClean="0"/>
              <a:t>, а </a:t>
            </a:r>
            <a:r>
              <a:rPr lang="en-US" b="1" baseline="0" dirty="0" smtClean="0"/>
              <a:t>F</a:t>
            </a:r>
            <a:r>
              <a:rPr lang="ru-RU" b="1" baseline="0" dirty="0" smtClean="0"/>
              <a:t>2</a:t>
            </a:r>
            <a:r>
              <a:rPr lang="ru-RU" baseline="0" dirty="0" smtClean="0"/>
              <a:t> вызывает </a:t>
            </a:r>
            <a:r>
              <a:rPr lang="en-US" b="1" baseline="0" dirty="0" smtClean="0"/>
              <a:t>F</a:t>
            </a:r>
            <a:r>
              <a:rPr lang="ru-RU" b="1" baseline="0" dirty="0" smtClean="0"/>
              <a:t>1</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1</a:t>
            </a:fld>
            <a:endParaRPr lang="ru-RU"/>
          </a:p>
        </p:txBody>
      </p:sp>
    </p:spTree>
    <p:extLst>
      <p:ext uri="{BB962C8B-B14F-4D97-AF65-F5344CB8AC3E}">
        <p14:creationId xmlns:p14="http://schemas.microsoft.com/office/powerpoint/2010/main" val="132534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Данный алгоритм использует дополнительный массив, в котором сохраняются все числа Фибоначчи вплоть до </a:t>
            </a:r>
            <a:r>
              <a:rPr lang="en-US" b="1" dirty="0" smtClean="0"/>
              <a:t>n</a:t>
            </a:r>
            <a:r>
              <a:rPr lang="ru-RU" dirty="0" smtClean="0"/>
              <a:t>-</a:t>
            </a:r>
            <a:r>
              <a:rPr lang="ru-RU" dirty="0" err="1" smtClean="0"/>
              <a:t>го</a:t>
            </a:r>
            <a:r>
              <a:rPr lang="ru-RU" dirty="0" smtClean="0"/>
              <a:t>. Каждое число вычисляется один раз.</a:t>
            </a:r>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11</a:t>
            </a:fld>
            <a:endParaRPr lang="ru-RU"/>
          </a:p>
        </p:txBody>
      </p:sp>
    </p:spTree>
    <p:extLst>
      <p:ext uri="{BB962C8B-B14F-4D97-AF65-F5344CB8AC3E}">
        <p14:creationId xmlns:p14="http://schemas.microsoft.com/office/powerpoint/2010/main" val="383905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Рекурсивный алгоритм часто строится на основе некоторой рекуррентной последовательности. При этом способы использования рекуррентного соотношения различаются:</a:t>
            </a:r>
          </a:p>
          <a:p>
            <a:pPr marL="171450" indent="-171450">
              <a:buFont typeface="Arial" panose="020B0604020202020204" pitchFamily="34" charset="0"/>
              <a:buChar char="•"/>
            </a:pPr>
            <a:r>
              <a:rPr lang="ru-RU" dirty="0" smtClean="0"/>
              <a:t>рекуррентные вычисления – это вычисления «снизу-вверх», от начальных</a:t>
            </a:r>
            <a:r>
              <a:rPr lang="ru-RU" baseline="0" dirty="0" smtClean="0"/>
              <a:t> членов последовательности к следующим (1! </a:t>
            </a:r>
            <a:r>
              <a:rPr lang="en-US" baseline="0" dirty="0" smtClean="0"/>
              <a:t>-&gt; 2! -&gt; 3! -&gt;…-&gt; (n-1)! -&gt; </a:t>
            </a:r>
            <a:r>
              <a:rPr lang="en-US" b="1" baseline="0" dirty="0" smtClean="0"/>
              <a:t>n!</a:t>
            </a:r>
            <a:r>
              <a:rPr lang="en-US" baseline="0" dirty="0" smtClean="0"/>
              <a:t>)</a:t>
            </a:r>
            <a:endParaRPr lang="ru-RU" baseline="0" dirty="0" smtClean="0"/>
          </a:p>
          <a:p>
            <a:pPr marL="171450" indent="-171450">
              <a:buFont typeface="Arial" panose="020B0604020202020204" pitchFamily="34" charset="0"/>
              <a:buChar char="•"/>
            </a:pPr>
            <a:r>
              <a:rPr lang="ru-RU" baseline="0" dirty="0" smtClean="0"/>
              <a:t>рекурсивные вычисления проводятся «сверху-вниз», когда делается попытка непосредственно вычислить конечное значение через предыдущие, а затем продолжить этот процесс, пока не будут получены известные начальные значения последовательности</a:t>
            </a:r>
            <a:r>
              <a:rPr lang="en-US" baseline="0" dirty="0" smtClean="0"/>
              <a:t> (n! -&gt; (n-1)! -&gt;…-&gt; 3! -&gt; 2! -&gt; 1! -&gt; </a:t>
            </a:r>
            <a:r>
              <a:rPr lang="en-US" b="1" baseline="0" dirty="0" smtClean="0"/>
              <a:t>0</a:t>
            </a:r>
            <a:r>
              <a:rPr lang="en-US" b="1" baseline="0" dirty="0" smtClean="0"/>
              <a:t>!</a:t>
            </a:r>
            <a:r>
              <a:rPr lang="en-US" baseline="0" dirty="0" smtClean="0"/>
              <a:t>)</a:t>
            </a:r>
            <a:r>
              <a:rPr lang="ru-RU" baseline="0" dirty="0" smtClean="0"/>
              <a:t>; после этого начинается обратный процесс – функция возвращает управление и вычисленное значение в точку своего вызова.</a:t>
            </a:r>
            <a:endParaRPr lang="en-US" baseline="0" dirty="0" smtClean="0"/>
          </a:p>
          <a:p>
            <a:r>
              <a:rPr lang="ru-RU" dirty="0" smtClean="0"/>
              <a:t>Последовательный</a:t>
            </a:r>
            <a:r>
              <a:rPr lang="ru-RU" baseline="0" dirty="0" smtClean="0"/>
              <a:t> вызов рекурсивной функцией самой себя называют рекурсивным спуском. </a:t>
            </a:r>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2</a:t>
            </a:fld>
            <a:endParaRPr lang="ru-RU"/>
          </a:p>
        </p:txBody>
      </p:sp>
    </p:spTree>
    <p:extLst>
      <p:ext uri="{BB962C8B-B14F-4D97-AF65-F5344CB8AC3E}">
        <p14:creationId xmlns:p14="http://schemas.microsoft.com/office/powerpoint/2010/main" val="132534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При каждом новом вызове рекурсивной функции в стеке выделяется память для хранения параметров, локальных переменных и возвращаемого значения. При этом вызывающая функция еще не завершила свою работу, поэтому выделенная для нее память не освобождается. </a:t>
            </a:r>
          </a:p>
          <a:p>
            <a:r>
              <a:rPr lang="ru-RU" dirty="0" smtClean="0"/>
              <a:t>Например, при вызове </a:t>
            </a:r>
            <a:r>
              <a:rPr lang="en-US" b="1" dirty="0" smtClean="0"/>
              <a:t>fact(2)</a:t>
            </a:r>
            <a:r>
              <a:rPr lang="en-US" dirty="0" smtClean="0"/>
              <a:t> </a:t>
            </a:r>
            <a:r>
              <a:rPr lang="ru-RU" dirty="0" smtClean="0"/>
              <a:t>в стеке выделяется память для параметра </a:t>
            </a:r>
            <a:r>
              <a:rPr lang="en-US" b="1" dirty="0" smtClean="0"/>
              <a:t>n=2</a:t>
            </a:r>
            <a:r>
              <a:rPr lang="en-US" dirty="0" smtClean="0"/>
              <a:t> </a:t>
            </a:r>
            <a:r>
              <a:rPr lang="ru-RU" dirty="0" smtClean="0"/>
              <a:t>и возвращаемого значения </a:t>
            </a:r>
            <a:r>
              <a:rPr lang="en-US" b="1" dirty="0" smtClean="0"/>
              <a:t>f</a:t>
            </a:r>
            <a:r>
              <a:rPr lang="ru-RU" dirty="0" smtClean="0"/>
              <a:t>.</a:t>
            </a:r>
            <a:r>
              <a:rPr lang="ru-RU" baseline="0" dirty="0" smtClean="0"/>
              <a:t> Но в это время </a:t>
            </a:r>
            <a:r>
              <a:rPr lang="ru-RU" dirty="0" smtClean="0"/>
              <a:t>еще</a:t>
            </a:r>
            <a:r>
              <a:rPr lang="ru-RU" baseline="0" dirty="0" smtClean="0"/>
              <a:t> не завершено выполнение </a:t>
            </a:r>
            <a:r>
              <a:rPr lang="en-US" b="1" baseline="0" dirty="0" smtClean="0"/>
              <a:t>fact(3)</a:t>
            </a:r>
            <a:r>
              <a:rPr lang="ru-RU" baseline="0" dirty="0" smtClean="0"/>
              <a:t>, поэтому ранее выделенная память для </a:t>
            </a:r>
            <a:r>
              <a:rPr lang="en-US" b="1" baseline="0" dirty="0" smtClean="0"/>
              <a:t>n=3</a:t>
            </a:r>
            <a:r>
              <a:rPr lang="ru-RU" baseline="0" dirty="0" smtClean="0"/>
              <a:t> и возвращаемого значения не освобождается.</a:t>
            </a:r>
          </a:p>
          <a:p>
            <a:r>
              <a:rPr lang="ru-RU" baseline="0" dirty="0" smtClean="0"/>
              <a:t>При вызове </a:t>
            </a:r>
            <a:r>
              <a:rPr lang="en-US" b="1" baseline="0" dirty="0" smtClean="0"/>
              <a:t>fact(0)</a:t>
            </a:r>
            <a:r>
              <a:rPr lang="en-US" baseline="0" dirty="0" smtClean="0"/>
              <a:t> </a:t>
            </a:r>
            <a:r>
              <a:rPr lang="ru-RU" baseline="0" dirty="0" smtClean="0"/>
              <a:t>возвращаемое значение </a:t>
            </a:r>
            <a:r>
              <a:rPr lang="en-US" b="1" baseline="0" dirty="0" smtClean="0"/>
              <a:t>f=1</a:t>
            </a:r>
            <a:r>
              <a:rPr lang="ru-RU" baseline="0" dirty="0" smtClean="0"/>
              <a:t> вычисляется непосредственно, поэтому рекурсивный спуск завершается.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Количество вложенных вызовов рекурсивной функции называется </a:t>
            </a:r>
            <a:r>
              <a:rPr lang="ru-RU" b="1" baseline="0" dirty="0" smtClean="0"/>
              <a:t>глубиной рекурсии</a:t>
            </a:r>
            <a:r>
              <a:rPr lang="ru-RU"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Глубина рекурсии определяет не только трудоемкость алгоритма, но и затраты памяти на его выполнение.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данном примере глубина рекурсии равна 4.</a:t>
            </a:r>
          </a:p>
          <a:p>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3</a:t>
            </a:fld>
            <a:endParaRPr lang="ru-RU"/>
          </a:p>
        </p:txBody>
      </p:sp>
    </p:spTree>
    <p:extLst>
      <p:ext uri="{BB962C8B-B14F-4D97-AF65-F5344CB8AC3E}">
        <p14:creationId xmlns:p14="http://schemas.microsoft.com/office/powerpoint/2010/main" val="247806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fact(</a:t>
            </a:r>
            <a:r>
              <a:rPr lang="ru-RU" b="1" dirty="0" smtClean="0"/>
              <a:t>0</a:t>
            </a:r>
            <a:r>
              <a:rPr lang="en-US" b="1" dirty="0" smtClean="0"/>
              <a:t>)</a:t>
            </a:r>
            <a:r>
              <a:rPr lang="en-US" dirty="0" smtClean="0"/>
              <a:t> </a:t>
            </a:r>
            <a:r>
              <a:rPr lang="ru-RU" dirty="0" smtClean="0"/>
              <a:t>возвращает в вызывающую функцию </a:t>
            </a:r>
            <a:r>
              <a:rPr lang="en-US" b="1" dirty="0" smtClean="0"/>
              <a:t>fact(1)</a:t>
            </a:r>
            <a:r>
              <a:rPr lang="en-US" dirty="0" smtClean="0"/>
              <a:t> </a:t>
            </a:r>
            <a:r>
              <a:rPr lang="ru-RU" dirty="0" smtClean="0"/>
              <a:t>значение </a:t>
            </a:r>
            <a:r>
              <a:rPr lang="ru-RU" b="1" dirty="0" smtClean="0"/>
              <a:t>1</a:t>
            </a:r>
            <a:r>
              <a:rPr lang="ru-RU" dirty="0" smtClean="0"/>
              <a:t>, которое умножается на текущее </a:t>
            </a:r>
            <a:r>
              <a:rPr lang="en-US" b="1" dirty="0" smtClean="0"/>
              <a:t>n=1</a:t>
            </a:r>
            <a:r>
              <a:rPr lang="ru-RU" dirty="0" smtClean="0"/>
              <a:t>,</a:t>
            </a:r>
            <a:r>
              <a:rPr lang="ru-RU" baseline="0" dirty="0" smtClean="0"/>
              <a:t> и формируется</a:t>
            </a:r>
            <a:r>
              <a:rPr lang="ru-RU" dirty="0" smtClean="0"/>
              <a:t> новое возвращаемое значение </a:t>
            </a:r>
            <a:r>
              <a:rPr lang="en-US" b="1" dirty="0" smtClean="0"/>
              <a:t>f=1</a:t>
            </a:r>
            <a:r>
              <a:rPr lang="ru-RU" dirty="0" smtClean="0"/>
              <a:t>. После этого участок</a:t>
            </a:r>
            <a:r>
              <a:rPr lang="ru-RU" baseline="0" dirty="0" smtClean="0"/>
              <a:t> стека, выделенный для </a:t>
            </a:r>
            <a:r>
              <a:rPr lang="en-US" b="1" baseline="0" dirty="0" smtClean="0"/>
              <a:t>fact(1)</a:t>
            </a:r>
            <a:r>
              <a:rPr lang="ru-RU" baseline="0" dirty="0" smtClean="0"/>
              <a:t>, освобождается с передачей возвращаемого значения в </a:t>
            </a:r>
            <a:r>
              <a:rPr lang="en-US" b="1" baseline="0" dirty="0" smtClean="0"/>
              <a:t>fact(2)</a:t>
            </a:r>
            <a:r>
              <a:rPr lang="ru-RU" baseline="0" dirty="0" smtClean="0"/>
              <a:t>. </a:t>
            </a:r>
            <a:r>
              <a:rPr lang="ru-RU" dirty="0" smtClean="0"/>
              <a:t>Процесс продолжается</a:t>
            </a:r>
            <a:r>
              <a:rPr lang="ru-RU" baseline="0" dirty="0" smtClean="0"/>
              <a:t>, пока </a:t>
            </a:r>
            <a:r>
              <a:rPr lang="en-US" b="1" baseline="0" dirty="0" smtClean="0"/>
              <a:t>fact(3)</a:t>
            </a:r>
            <a:r>
              <a:rPr lang="ru-RU" baseline="0" dirty="0" smtClean="0"/>
              <a:t> не сформирует и не передаст в функцию </a:t>
            </a:r>
            <a:r>
              <a:rPr lang="en-US" b="1" baseline="0" dirty="0" smtClean="0"/>
              <a:t>main</a:t>
            </a:r>
            <a:r>
              <a:rPr lang="ru-RU" baseline="0" dirty="0" smtClean="0"/>
              <a:t> значение </a:t>
            </a:r>
            <a:r>
              <a:rPr lang="ru-RU" b="1" baseline="0" dirty="0" smtClean="0"/>
              <a:t>3!=6</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4</a:t>
            </a:fld>
            <a:endParaRPr lang="ru-RU"/>
          </a:p>
        </p:txBody>
      </p:sp>
    </p:spTree>
    <p:extLst>
      <p:ext uri="{BB962C8B-B14F-4D97-AF65-F5344CB8AC3E}">
        <p14:creationId xmlns:p14="http://schemas.microsoft.com/office/powerpoint/2010/main" val="247806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3F22617-7C12-49F7-A05E-D987CA9D01C2}" type="slidenum">
              <a:rPr lang="ru-RU" altLang="ru-RU" smtClean="0"/>
              <a:pPr eaLnBrk="1" hangingPunct="1">
                <a:spcBef>
                  <a:spcPct val="0"/>
                </a:spcBef>
              </a:pPr>
              <a:t>5</a:t>
            </a:fld>
            <a:endParaRPr lang="ru-RU" altLang="ru-RU" smtClean="0"/>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C7E9AC8-B2FA-4F88-9B01-2DEF0A596831}" type="slidenum">
              <a:rPr lang="ru-RU" altLang="ru-RU"/>
              <a:pPr algn="r" eaLnBrk="1" hangingPunct="1">
                <a:spcBef>
                  <a:spcPct val="0"/>
                </a:spcBef>
              </a:pPr>
              <a:t>5</a:t>
            </a:fld>
            <a:endParaRPr lang="ru-RU" altLang="ru-RU"/>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altLang="ru-RU" dirty="0" smtClean="0"/>
              <a:t>Метод математической индукции используется для доказательства некоторых утверждений и исследования работы циклов и рекурсивных функций</a:t>
            </a:r>
            <a:r>
              <a:rPr lang="ru-RU" altLang="ru-RU" dirty="0" smtClean="0"/>
              <a:t>.</a:t>
            </a:r>
            <a:r>
              <a:rPr lang="en-US" altLang="ru-RU" dirty="0" smtClean="0"/>
              <a:t> </a:t>
            </a:r>
            <a:r>
              <a:rPr lang="ru-RU" altLang="ru-RU" dirty="0" smtClean="0"/>
              <a:t>Он</a:t>
            </a:r>
            <a:r>
              <a:rPr lang="ru-RU" altLang="ru-RU" baseline="0" dirty="0" smtClean="0"/>
              <a:t> включает 3 основных этапа.</a:t>
            </a:r>
            <a:endParaRPr lang="ru-RU" altLang="ru-RU"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6</a:t>
            </a:fld>
            <a:endParaRPr lang="ru-RU"/>
          </a:p>
        </p:txBody>
      </p:sp>
    </p:spTree>
    <p:extLst>
      <p:ext uri="{BB962C8B-B14F-4D97-AF65-F5344CB8AC3E}">
        <p14:creationId xmlns:p14="http://schemas.microsoft.com/office/powerpoint/2010/main" val="247806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dirty="0" smtClean="0"/>
                  <a:t>Функция </a:t>
                </a:r>
                <a:r>
                  <a:rPr lang="en-US" b="1" dirty="0" err="1" smtClean="0"/>
                  <a:t>hanoi</a:t>
                </a:r>
                <a:r>
                  <a:rPr lang="ru-RU" dirty="0" smtClean="0"/>
                  <a:t> выводит порядок перекладывания дисков по ходам: с какого колышка перекладывается диск и на какой колышек.</a:t>
                </a:r>
                <a:endParaRPr lang="en-US" dirty="0" smtClean="0"/>
              </a:p>
              <a:p>
                <a:r>
                  <a:rPr lang="ru-RU" dirty="0" smtClean="0"/>
                  <a:t>Параметры</a:t>
                </a:r>
                <a:r>
                  <a:rPr lang="ru-RU" baseline="0" dirty="0" smtClean="0"/>
                  <a:t> в заголовке функции </a:t>
                </a:r>
                <a:r>
                  <a:rPr lang="en-US" b="1" baseline="0" dirty="0" err="1" smtClean="0"/>
                  <a:t>hanoi</a:t>
                </a:r>
                <a:r>
                  <a:rPr lang="en-US" baseline="0" dirty="0" smtClean="0"/>
                  <a:t>:</a:t>
                </a:r>
                <a:endParaRPr lang="ru-RU" baseline="0" dirty="0" smtClean="0"/>
              </a:p>
              <a:p>
                <a:pPr marL="171450" indent="-171450">
                  <a:buFont typeface="Arial" panose="020B0604020202020204" pitchFamily="34" charset="0"/>
                  <a:buChar char="•"/>
                </a:pPr>
                <a:r>
                  <a:rPr lang="en-US" b="1" baseline="0" dirty="0" smtClean="0"/>
                  <a:t>n</a:t>
                </a:r>
                <a:r>
                  <a:rPr lang="ru-RU" baseline="0" dirty="0" smtClean="0"/>
                  <a:t> – число дисков на колышке </a:t>
                </a:r>
                <a:r>
                  <a:rPr lang="en-US" b="1" baseline="0" dirty="0" smtClean="0"/>
                  <a:t>a</a:t>
                </a:r>
              </a:p>
              <a:p>
                <a:pPr marL="171450" indent="-171450">
                  <a:buFont typeface="Arial" panose="020B0604020202020204" pitchFamily="34" charset="0"/>
                  <a:buChar char="•"/>
                </a:pPr>
                <a:r>
                  <a:rPr lang="en-US" b="1" dirty="0" smtClean="0"/>
                  <a:t>a</a:t>
                </a:r>
                <a:r>
                  <a:rPr lang="ru-RU" dirty="0" smtClean="0"/>
                  <a:t> – колышек, </a:t>
                </a:r>
                <a:r>
                  <a:rPr lang="ru-RU" b="1" dirty="0" smtClean="0"/>
                  <a:t>с которого</a:t>
                </a:r>
                <a:r>
                  <a:rPr lang="ru-RU" dirty="0" smtClean="0"/>
                  <a:t> будут перекладываться диски</a:t>
                </a:r>
                <a:endParaRPr lang="en-US" dirty="0" smtClean="0"/>
              </a:p>
              <a:p>
                <a:pPr marL="171450" indent="-171450">
                  <a:buFont typeface="Arial" panose="020B0604020202020204" pitchFamily="34" charset="0"/>
                  <a:buChar char="•"/>
                </a:pPr>
                <a:r>
                  <a:rPr lang="en-US" b="1" dirty="0" smtClean="0"/>
                  <a:t>b</a:t>
                </a:r>
                <a:r>
                  <a:rPr lang="ru-RU" dirty="0" smtClean="0"/>
                  <a:t> </a:t>
                </a:r>
                <a:r>
                  <a:rPr lang="en-US" dirty="0" smtClean="0"/>
                  <a:t>– </a:t>
                </a:r>
                <a:r>
                  <a:rPr lang="ru-RU" dirty="0" smtClean="0"/>
                  <a:t>промежуточный</a:t>
                </a:r>
                <a:r>
                  <a:rPr lang="ru-RU" baseline="0" dirty="0" smtClean="0"/>
                  <a:t> колышек</a:t>
                </a:r>
                <a:endParaRPr lang="en-US" dirty="0" smtClean="0"/>
              </a:p>
              <a:p>
                <a:pPr marL="171450" indent="-171450">
                  <a:buFont typeface="Arial" panose="020B0604020202020204" pitchFamily="34" charset="0"/>
                  <a:buChar char="•"/>
                </a:pPr>
                <a:r>
                  <a:rPr lang="en-US" b="1" dirty="0" smtClean="0"/>
                  <a:t>c</a:t>
                </a:r>
                <a:r>
                  <a:rPr lang="ru-RU" baseline="0" dirty="0" smtClean="0"/>
                  <a:t> – колышек, </a:t>
                </a:r>
                <a:r>
                  <a:rPr lang="ru-RU" b="1" baseline="0" dirty="0" smtClean="0"/>
                  <a:t>на который </a:t>
                </a:r>
                <a:r>
                  <a:rPr lang="ru-RU" baseline="0" dirty="0" smtClean="0"/>
                  <a:t>будут перекладываться диски с </a:t>
                </a:r>
                <a:r>
                  <a:rPr lang="en-US" b="1" baseline="0" dirty="0" smtClean="0"/>
                  <a:t>a</a:t>
                </a:r>
                <a:r>
                  <a:rPr lang="ru-RU" baseline="0" dirty="0" smtClean="0"/>
                  <a:t>.</a:t>
                </a:r>
                <a:endParaRPr lang="en-US" baseline="0" dirty="0" smtClean="0"/>
              </a:p>
              <a:p>
                <a:endParaRPr lang="en-US" dirty="0" smtClean="0"/>
              </a:p>
              <a:p>
                <a:endParaRPr lang="en-US" dirty="0" smtClean="0"/>
              </a:p>
              <a:p>
                <a:endParaRPr lang="ru-RU" dirty="0"/>
              </a:p>
            </p:txBody>
          </p:sp>
        </mc:Choice>
        <mc:Fallback xmlns="">
          <p:sp>
            <p:nvSpPr>
              <p:cNvPr id="3" name="Заметки 2"/>
              <p:cNvSpPr>
                <a:spLocks noGrp="1"/>
              </p:cNvSpPr>
              <p:nvPr>
                <p:ph type="body" idx="1"/>
              </p:nvPr>
            </p:nvSpPr>
            <p:spPr/>
            <p:txBody>
              <a:bodyPr/>
              <a:lstStyle/>
              <a:p>
                <a:r>
                  <a:rPr lang="ru-RU" dirty="0" smtClean="0"/>
                  <a:t>Входными параметрами для функции </a:t>
                </a:r>
                <a:r>
                  <a:rPr lang="en-US" b="1" dirty="0" smtClean="0"/>
                  <a:t>power</a:t>
                </a:r>
                <a:r>
                  <a:rPr lang="en-US" dirty="0" smtClean="0"/>
                  <a:t> </a:t>
                </a:r>
                <a:r>
                  <a:rPr lang="ru-RU" dirty="0" smtClean="0"/>
                  <a:t>являются</a:t>
                </a:r>
                <a:r>
                  <a:rPr lang="ru-RU" baseline="0" dirty="0" smtClean="0"/>
                  <a:t> вещественное число </a:t>
                </a:r>
                <a:r>
                  <a:rPr lang="en-US" b="1" baseline="0" dirty="0" smtClean="0"/>
                  <a:t>x</a:t>
                </a:r>
                <a:r>
                  <a:rPr lang="ru-RU" b="1" baseline="0" dirty="0" smtClean="0"/>
                  <a:t> </a:t>
                </a:r>
                <a:r>
                  <a:rPr lang="ru-RU" baseline="0" dirty="0" smtClean="0"/>
                  <a:t>и целочисленный показатель степени </a:t>
                </a:r>
                <a:r>
                  <a:rPr lang="en-US" b="1" baseline="0" dirty="0" smtClean="0"/>
                  <a:t>p</a:t>
                </a:r>
                <a:r>
                  <a:rPr lang="ru-RU" baseline="0" dirty="0" smtClean="0"/>
                  <a:t>. Выходное (возвращаемое) значение – величина </a:t>
                </a:r>
                <a:r>
                  <a:rPr lang="en-US" b="1" i="0" baseline="0" smtClean="0">
                    <a:latin typeface="Cambria Math"/>
                  </a:rPr>
                  <a:t>𝒙</a:t>
                </a:r>
                <a:r>
                  <a:rPr lang="ru-RU" b="1" i="0" baseline="0" smtClean="0">
                    <a:latin typeface="Cambria Math"/>
                  </a:rPr>
                  <a:t>^</a:t>
                </a:r>
                <a:r>
                  <a:rPr lang="en-US" b="1" i="0" baseline="0" smtClean="0">
                    <a:latin typeface="Cambria Math"/>
                  </a:rPr>
                  <a:t>𝒑</a:t>
                </a:r>
                <a:r>
                  <a:rPr lang="en-US" baseline="0" dirty="0" smtClean="0"/>
                  <a:t>.</a:t>
                </a:r>
                <a:endParaRPr lang="ru-RU" dirty="0"/>
              </a:p>
            </p:txBody>
          </p:sp>
        </mc:Fallback>
      </mc:AlternateContent>
      <p:sp>
        <p:nvSpPr>
          <p:cNvPr id="4" name="Номер слайда 3"/>
          <p:cNvSpPr>
            <a:spLocks noGrp="1"/>
          </p:cNvSpPr>
          <p:nvPr>
            <p:ph type="sldNum" sz="quarter" idx="10"/>
          </p:nvPr>
        </p:nvSpPr>
        <p:spPr/>
        <p:txBody>
          <a:bodyPr/>
          <a:lstStyle/>
          <a:p>
            <a:fld id="{546631BD-D398-4A4C-A06E-BCF30CEC0D55}" type="slidenum">
              <a:rPr lang="ru-RU" smtClean="0"/>
              <a:t>8</a:t>
            </a:fld>
            <a:endParaRPr lang="ru-RU"/>
          </a:p>
        </p:txBody>
      </p:sp>
    </p:spTree>
    <p:extLst>
      <p:ext uri="{BB962C8B-B14F-4D97-AF65-F5344CB8AC3E}">
        <p14:creationId xmlns:p14="http://schemas.microsoft.com/office/powerpoint/2010/main" val="258613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Количество перекладываний </a:t>
            </a:r>
            <a:r>
              <a:rPr lang="en-US" b="1" baseline="0" dirty="0" smtClean="0"/>
              <a:t>n</a:t>
            </a:r>
            <a:r>
              <a:rPr lang="ru-RU" baseline="0" dirty="0" smtClean="0"/>
              <a:t> дисков составляет </a:t>
            </a:r>
            <a:r>
              <a:rPr lang="en-US" b="1" i="1" baseline="0" dirty="0" smtClean="0"/>
              <a:t>H(n)</a:t>
            </a:r>
            <a:r>
              <a:rPr lang="en-US" dirty="0" smtClean="0"/>
              <a:t>.</a:t>
            </a:r>
            <a:r>
              <a:rPr lang="ru-RU" dirty="0" smtClean="0"/>
              <a:t> Это минимально возможное количество перекладываний. </a:t>
            </a:r>
            <a:endParaRPr lang="en-US" dirty="0" smtClean="0"/>
          </a:p>
          <a:p>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9</a:t>
            </a:fld>
            <a:endParaRPr lang="ru-RU"/>
          </a:p>
        </p:txBody>
      </p:sp>
    </p:spTree>
    <p:extLst>
      <p:ext uri="{BB962C8B-B14F-4D97-AF65-F5344CB8AC3E}">
        <p14:creationId xmlns:p14="http://schemas.microsoft.com/office/powerpoint/2010/main" val="157934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Рекуррентное соотношение для чисел Фибоначчи, приведенное в разделе «Рекуррентные алгоритмы», можно использовать и для рекурсивной реализации алгоритма (поэтому рекуррентные отношения называют также рекурсивными).</a:t>
            </a:r>
          </a:p>
          <a:p>
            <a:r>
              <a:rPr lang="ru-RU" dirty="0" smtClean="0"/>
              <a:t>Трудоемкость рекуррентного</a:t>
            </a:r>
            <a:r>
              <a:rPr lang="ru-RU" baseline="0" dirty="0" smtClean="0"/>
              <a:t> алгоритма составляет </a:t>
            </a:r>
            <a:r>
              <a:rPr lang="en-US" b="1" baseline="0" dirty="0" smtClean="0"/>
              <a:t>O(n)</a:t>
            </a:r>
            <a:r>
              <a:rPr lang="ru-RU" baseline="0" dirty="0" smtClean="0"/>
              <a:t>, а у рекурсивного она экспоненциальная (при увеличении </a:t>
            </a:r>
            <a:r>
              <a:rPr lang="en-US" b="1" baseline="0" dirty="0" smtClean="0"/>
              <a:t>n</a:t>
            </a:r>
            <a:r>
              <a:rPr lang="en-US" baseline="0" dirty="0" smtClean="0"/>
              <a:t> </a:t>
            </a:r>
            <a:r>
              <a:rPr lang="ru-RU" baseline="0" dirty="0" smtClean="0"/>
              <a:t>на 1 трудоемкость возрастает приблизительно в 1.6 раза). Высокая трудоемкость связана с тем, что одни и те же числа Фибоначчи вычисляются многократно.</a:t>
            </a:r>
            <a:endParaRPr lang="ru-RU" dirty="0"/>
          </a:p>
        </p:txBody>
      </p:sp>
      <p:sp>
        <p:nvSpPr>
          <p:cNvPr id="4" name="Номер слайда 3"/>
          <p:cNvSpPr>
            <a:spLocks noGrp="1"/>
          </p:cNvSpPr>
          <p:nvPr>
            <p:ph type="sldNum" sz="quarter" idx="10"/>
          </p:nvPr>
        </p:nvSpPr>
        <p:spPr/>
        <p:txBody>
          <a:bodyPr/>
          <a:lstStyle/>
          <a:p>
            <a:fld id="{546631BD-D398-4A4C-A06E-BCF30CEC0D55}" type="slidenum">
              <a:rPr lang="ru-RU" smtClean="0"/>
              <a:t>10</a:t>
            </a:fld>
            <a:endParaRPr lang="ru-RU"/>
          </a:p>
        </p:txBody>
      </p:sp>
    </p:spTree>
    <p:extLst>
      <p:ext uri="{BB962C8B-B14F-4D97-AF65-F5344CB8AC3E}">
        <p14:creationId xmlns:p14="http://schemas.microsoft.com/office/powerpoint/2010/main" val="383905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79A359F-4E69-4C13-B3E9-337B43D15883}" type="datetime1">
              <a:rPr lang="ru-RU" smtClean="0"/>
              <a:t>12.09.2017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3433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90AD8A6-2DEA-44B6-BE11-C93ABE4578CB}" type="datetime1">
              <a:rPr lang="ru-RU" smtClean="0"/>
              <a:t>12.09.2017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359356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3AEAB32-AB76-40D2-91E6-3BDE959F0F21}" type="datetime1">
              <a:rPr lang="ru-RU" smtClean="0"/>
              <a:t>12.09.2017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105959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784FBD-0CA0-40FA-8183-7CB99837FBED}"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208190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757700-C1AF-48EB-B2DE-276B5375A8CB}"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304146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87DE38B-F0FD-47C9-8101-CCF7BD5FB891}"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37365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DE65F4-EB53-4616-A630-0DCBDCCBAD51}"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824264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89F1262-1C93-4987-A39E-732553533679}"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90545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D751066-01BB-41D3-BFBB-9727C912BF55}"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979315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A2D6329-9841-45DB-8C77-5C2D886B027A}"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426349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31B0888-5B46-4FF1-9B8F-89C5129D75A9}"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82677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B98181B-503E-4946-9B23-108626359422}" type="datetime1">
              <a:rPr lang="ru-RU" smtClean="0"/>
              <a:t>12.09.2017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3922855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E9A5500-36D7-4097-B82F-EFDD15453C6C}"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525319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57692A5-1297-4C6A-ACCF-8704A1631A8A}"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2100234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98DAA2-E901-4E2D-9647-464ACFA24191}"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29154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19AB57-D5D1-4631-B5BF-F2C650ABC18A}" type="slidenum">
              <a:rPr lang="ru-RU" altLang="ru-RU">
                <a:solidFill>
                  <a:srgbClr val="000000"/>
                </a:solidFill>
              </a:rPr>
              <a:pPr>
                <a:defRPr/>
              </a:pPr>
              <a:t>‹#›</a:t>
            </a:fld>
            <a:endParaRPr lang="ru-RU" altLang="ru-RU">
              <a:solidFill>
                <a:srgbClr val="000000"/>
              </a:solidFill>
            </a:endParaRPr>
          </a:p>
        </p:txBody>
      </p:sp>
    </p:spTree>
    <p:extLst>
      <p:ext uri="{BB962C8B-B14F-4D97-AF65-F5344CB8AC3E}">
        <p14:creationId xmlns:p14="http://schemas.microsoft.com/office/powerpoint/2010/main" val="19507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E84F23D-AD02-415C-B5A4-CD3710158ADA}" type="datetime1">
              <a:rPr lang="ru-RU" smtClean="0"/>
              <a:t>12.09.2017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358814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65C4EB2-FA8A-4E47-AB29-A7589D053EA4}" type="datetime1">
              <a:rPr lang="ru-RU" smtClean="0"/>
              <a:t>12.09.2017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75848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A60A6A4-5BAF-4F88-B2FC-7B1263EB046C}" type="datetime1">
              <a:rPr lang="ru-RU" smtClean="0"/>
              <a:t>12.09.2017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371586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D37BA1E-1F6C-41C6-B5FC-B980FFFEA30A}" type="datetime1">
              <a:rPr lang="ru-RU" smtClean="0"/>
              <a:t>12.09.2017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19169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76868FC-AE0E-4B57-B9D7-FE2DB6AC5056}" type="datetime1">
              <a:rPr lang="ru-RU" smtClean="0"/>
              <a:t>12.09.2017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95539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1AEE407-7786-4C64-B913-F5112C26D8C8}" type="datetime1">
              <a:rPr lang="ru-RU" smtClean="0"/>
              <a:t>12.09.2017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1243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C807AB6-74E5-4EE9-BCA0-8CE0DC98AEEE}" type="datetime1">
              <a:rPr lang="ru-RU" smtClean="0"/>
              <a:t>12.09.2017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99BD6FF-7E49-4690-9FCD-147576C791B0}" type="slidenum">
              <a:rPr lang="ru-RU" smtClean="0"/>
              <a:t>‹#›</a:t>
            </a:fld>
            <a:endParaRPr lang="ru-RU"/>
          </a:p>
        </p:txBody>
      </p:sp>
    </p:spTree>
    <p:extLst>
      <p:ext uri="{BB962C8B-B14F-4D97-AF65-F5344CB8AC3E}">
        <p14:creationId xmlns:p14="http://schemas.microsoft.com/office/powerpoint/2010/main" val="254870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219FE-E09C-467F-BC9B-58DBEEF15DFA}" type="datetime1">
              <a:rPr lang="ru-RU" smtClean="0"/>
              <a:t>12.09.2017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BD6FF-7E49-4690-9FCD-147576C791B0}" type="slidenum">
              <a:rPr lang="ru-RU" smtClean="0"/>
              <a:t>‹#›</a:t>
            </a:fld>
            <a:endParaRPr lang="ru-RU"/>
          </a:p>
        </p:txBody>
      </p:sp>
    </p:spTree>
    <p:extLst>
      <p:ext uri="{BB962C8B-B14F-4D97-AF65-F5344CB8AC3E}">
        <p14:creationId xmlns:p14="http://schemas.microsoft.com/office/powerpoint/2010/main" val="1456830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defRPr/>
            </a:pPr>
            <a:endParaRPr lang="ru-RU" altLang="ru-RU">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defRPr/>
            </a:pPr>
            <a:endParaRPr lang="ru-RU" altLang="ru-RU">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defRPr/>
            </a:pPr>
            <a:fld id="{8297CF09-7E86-4C52-AD8A-D12E90F12C80}" type="slidenum">
              <a:rPr lang="ru-RU" altLang="ru-RU">
                <a:solidFill>
                  <a:srgbClr val="000000"/>
                </a:solidFill>
              </a:rPr>
              <a:pPr fontAlgn="base">
                <a:spcBef>
                  <a:spcPct val="0"/>
                </a:spcBef>
                <a:spcAft>
                  <a:spcPct val="0"/>
                </a:spcAft>
                <a:defRPr/>
              </a:pPr>
              <a:t>‹#›</a:t>
            </a:fld>
            <a:endParaRPr lang="ru-RU" altLang="ru-RU">
              <a:solidFill>
                <a:srgbClr val="000000"/>
              </a:solidFill>
            </a:endParaRPr>
          </a:p>
        </p:txBody>
      </p:sp>
    </p:spTree>
    <p:extLst>
      <p:ext uri="{BB962C8B-B14F-4D97-AF65-F5344CB8AC3E}">
        <p14:creationId xmlns:p14="http://schemas.microsoft.com/office/powerpoint/2010/main" val="1380189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628800"/>
            <a:ext cx="7772400" cy="1470025"/>
          </a:xfrm>
        </p:spPr>
        <p:txBody>
          <a:bodyPr>
            <a:normAutofit/>
          </a:bodyPr>
          <a:lstStyle/>
          <a:p>
            <a:r>
              <a:rPr lang="ru-RU" dirty="0" smtClean="0">
                <a:latin typeface="Arial" panose="020B0604020202020204" pitchFamily="34" charset="0"/>
                <a:cs typeface="Arial" panose="020B0604020202020204" pitchFamily="34" charset="0"/>
              </a:rPr>
              <a:t>Основы программирования</a:t>
            </a:r>
            <a:endParaRPr lang="ru-RU" dirty="0">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a:xfrm>
            <a:off x="323528" y="3501008"/>
            <a:ext cx="8568952" cy="1752600"/>
          </a:xfrm>
        </p:spPr>
        <p:txBody>
          <a:bodyPr>
            <a:normAutofit/>
          </a:bodyPr>
          <a:lstStyle/>
          <a:p>
            <a:r>
              <a:rPr lang="ru-RU" sz="4000" dirty="0" smtClean="0">
                <a:solidFill>
                  <a:schemeClr val="tx1"/>
                </a:solidFill>
                <a:latin typeface="Arial" panose="020B0604020202020204" pitchFamily="34" charset="0"/>
                <a:cs typeface="Arial" panose="020B0604020202020204" pitchFamily="34" charset="0"/>
              </a:rPr>
              <a:t>Рекурсивные алгоритмы</a:t>
            </a:r>
            <a:endParaRPr lang="ru-RU" sz="4000" dirty="0">
              <a:solidFill>
                <a:schemeClr val="tx1"/>
              </a:solidFill>
            </a:endParaRPr>
          </a:p>
        </p:txBody>
      </p:sp>
      <p:sp>
        <p:nvSpPr>
          <p:cNvPr id="4" name="Номер слайда 3"/>
          <p:cNvSpPr>
            <a:spLocks noGrp="1"/>
          </p:cNvSpPr>
          <p:nvPr>
            <p:ph type="sldNum" sz="quarter" idx="12"/>
          </p:nvPr>
        </p:nvSpPr>
        <p:spPr/>
        <p:txBody>
          <a:bodyPr/>
          <a:lstStyle/>
          <a:p>
            <a:fld id="{099BD6FF-7E49-4690-9FCD-147576C791B0}" type="slidenum">
              <a:rPr lang="ru-RU" smtClean="0"/>
              <a:t>1</a:t>
            </a:fld>
            <a:endParaRPr lang="ru-RU"/>
          </a:p>
        </p:txBody>
      </p:sp>
    </p:spTree>
    <p:extLst>
      <p:ext uri="{BB962C8B-B14F-4D97-AF65-F5344CB8AC3E}">
        <p14:creationId xmlns:p14="http://schemas.microsoft.com/office/powerpoint/2010/main" val="3064221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pPr>
              <a:defRPr/>
            </a:pPr>
            <a:fld id="{A98ECE74-CFF0-4003-AFBA-627B2456C5FF}" type="slidenum">
              <a:rPr lang="ru-RU" altLang="ru-RU"/>
              <a:pPr>
                <a:defRPr/>
              </a:pPr>
              <a:t>10</a:t>
            </a:fld>
            <a:endParaRPr lang="ru-RU" altLang="ru-RU"/>
          </a:p>
        </p:txBody>
      </p:sp>
      <p:sp>
        <p:nvSpPr>
          <p:cNvPr id="43011" name="Rectangle 2"/>
          <p:cNvSpPr>
            <a:spLocks noGrp="1" noChangeArrowheads="1"/>
          </p:cNvSpPr>
          <p:nvPr>
            <p:ph type="title"/>
          </p:nvPr>
        </p:nvSpPr>
        <p:spPr>
          <a:xfrm>
            <a:off x="0" y="0"/>
            <a:ext cx="9144000" cy="692695"/>
          </a:xfrm>
        </p:spPr>
        <p:txBody>
          <a:bodyPr>
            <a:normAutofit fontScale="90000"/>
          </a:bodyPr>
          <a:lstStyle/>
          <a:p>
            <a:pPr eaLnBrk="1" hangingPunct="1"/>
            <a:r>
              <a:rPr lang="ru-RU" altLang="ru-RU" sz="3600" dirty="0" smtClean="0">
                <a:solidFill>
                  <a:schemeClr val="accent1"/>
                </a:solidFill>
              </a:rPr>
              <a:t>Рекурсивное вычисление чисел Фибоначчи</a:t>
            </a:r>
            <a:r>
              <a:rPr lang="ru-RU" altLang="ru-RU" sz="4000" dirty="0" smtClean="0"/>
              <a:t> </a:t>
            </a:r>
          </a:p>
        </p:txBody>
      </p:sp>
      <p:sp>
        <p:nvSpPr>
          <p:cNvPr id="43012" name="Rectangle 3"/>
          <p:cNvSpPr>
            <a:spLocks noGrp="1" noChangeArrowheads="1"/>
          </p:cNvSpPr>
          <p:nvPr>
            <p:ph type="body" idx="1"/>
          </p:nvPr>
        </p:nvSpPr>
        <p:spPr>
          <a:xfrm>
            <a:off x="457200" y="764704"/>
            <a:ext cx="8229600" cy="6093295"/>
          </a:xfrm>
        </p:spPr>
        <p:txBody>
          <a:bodyPr>
            <a:normAutofit/>
          </a:bodyPr>
          <a:lstStyle/>
          <a:p>
            <a:pPr>
              <a:lnSpc>
                <a:spcPct val="80000"/>
              </a:lnSpc>
              <a:buNone/>
            </a:pPr>
            <a:r>
              <a:rPr lang="en-US" altLang="ru-RU" sz="2600" b="1" dirty="0" err="1">
                <a:latin typeface="Courier New" pitchFamily="49" charset="0"/>
              </a:rPr>
              <a:t>int</a:t>
            </a:r>
            <a:r>
              <a:rPr lang="en-US" altLang="ru-RU" sz="2600" b="1" dirty="0">
                <a:latin typeface="Courier New" pitchFamily="49" charset="0"/>
              </a:rPr>
              <a:t> fib(</a:t>
            </a:r>
            <a:r>
              <a:rPr lang="en-US" altLang="ru-RU" sz="2600" b="1" dirty="0" err="1">
                <a:latin typeface="Courier New" pitchFamily="49" charset="0"/>
              </a:rPr>
              <a:t>int</a:t>
            </a:r>
            <a:r>
              <a:rPr lang="en-US" altLang="ru-RU" sz="2600" b="1" dirty="0">
                <a:latin typeface="Courier New" pitchFamily="49" charset="0"/>
              </a:rPr>
              <a:t> n)</a:t>
            </a:r>
          </a:p>
          <a:p>
            <a:pPr>
              <a:lnSpc>
                <a:spcPct val="80000"/>
              </a:lnSpc>
              <a:buNone/>
            </a:pPr>
            <a:r>
              <a:rPr lang="en-US" altLang="ru-RU" sz="2600" b="1" dirty="0">
                <a:latin typeface="Courier New" pitchFamily="49" charset="0"/>
              </a:rPr>
              <a:t>{</a:t>
            </a:r>
          </a:p>
          <a:p>
            <a:pPr>
              <a:lnSpc>
                <a:spcPct val="80000"/>
              </a:lnSpc>
              <a:buNone/>
            </a:pPr>
            <a:r>
              <a:rPr lang="en-US" altLang="ru-RU" sz="2600" b="1" dirty="0">
                <a:latin typeface="Courier New" pitchFamily="49" charset="0"/>
              </a:rPr>
              <a:t>	if (!n) return 0;</a:t>
            </a:r>
          </a:p>
          <a:p>
            <a:pPr>
              <a:lnSpc>
                <a:spcPct val="80000"/>
              </a:lnSpc>
              <a:buNone/>
            </a:pPr>
            <a:r>
              <a:rPr lang="en-US" altLang="ru-RU" sz="2600" b="1" dirty="0">
                <a:latin typeface="Courier New" pitchFamily="49" charset="0"/>
              </a:rPr>
              <a:t>	else if (n == 1) return 1;</a:t>
            </a:r>
          </a:p>
          <a:p>
            <a:pPr>
              <a:lnSpc>
                <a:spcPct val="80000"/>
              </a:lnSpc>
              <a:buNone/>
            </a:pPr>
            <a:r>
              <a:rPr lang="en-US" altLang="ru-RU" sz="2600" b="1" dirty="0">
                <a:latin typeface="Courier New" pitchFamily="49" charset="0"/>
              </a:rPr>
              <a:t>	else return fib(n-1) + fib(n-2);</a:t>
            </a:r>
          </a:p>
          <a:p>
            <a:pPr>
              <a:lnSpc>
                <a:spcPct val="80000"/>
              </a:lnSpc>
              <a:buNone/>
            </a:pPr>
            <a:r>
              <a:rPr lang="en-US" altLang="ru-RU" sz="2600" b="1" dirty="0">
                <a:latin typeface="Courier New" pitchFamily="49" charset="0"/>
              </a:rPr>
              <a:t>}</a:t>
            </a:r>
          </a:p>
          <a:p>
            <a:pPr>
              <a:spcBef>
                <a:spcPts val="1200"/>
              </a:spcBef>
              <a:buNone/>
            </a:pPr>
            <a:r>
              <a:rPr lang="ru-RU" altLang="ru-RU" sz="2600" dirty="0" smtClean="0"/>
              <a:t>Количество рекурсивных вызовов  </a:t>
            </a:r>
            <a:r>
              <a:rPr lang="en-US" altLang="ru-RU" sz="2600" i="1" dirty="0" smtClean="0">
                <a:latin typeface="Times New Roman" pitchFamily="18" charset="0"/>
              </a:rPr>
              <a:t>R</a:t>
            </a:r>
            <a:r>
              <a:rPr lang="en-US" altLang="ru-RU" sz="2600" i="1" baseline="-25000" dirty="0" smtClean="0">
                <a:latin typeface="Times New Roman" pitchFamily="18" charset="0"/>
              </a:rPr>
              <a:t>n</a:t>
            </a:r>
            <a:r>
              <a:rPr lang="ru-RU" altLang="ru-RU" sz="2600" i="1" baseline="-25000" dirty="0" smtClean="0">
                <a:latin typeface="Times New Roman" pitchFamily="18" charset="0"/>
              </a:rPr>
              <a:t> </a:t>
            </a:r>
            <a:r>
              <a:rPr lang="ru-RU" altLang="ru-RU" sz="2600" dirty="0"/>
              <a:t> </a:t>
            </a:r>
            <a:r>
              <a:rPr lang="ru-RU" altLang="ru-RU" sz="2600" dirty="0" smtClean="0"/>
              <a:t>и их связь с числами Фибоначчи</a:t>
            </a:r>
            <a:r>
              <a:rPr lang="ru-RU" altLang="ru-RU" sz="2600" dirty="0" smtClean="0">
                <a:latin typeface="Times New Roman" pitchFamily="18" charset="0"/>
              </a:rPr>
              <a:t> </a:t>
            </a:r>
            <a:r>
              <a:rPr lang="en-US" altLang="ru-RU" sz="2600" i="1" dirty="0" err="1" smtClean="0">
                <a:latin typeface="Times New Roman" pitchFamily="18" charset="0"/>
              </a:rPr>
              <a:t>F</a:t>
            </a:r>
            <a:r>
              <a:rPr lang="en-US" altLang="ru-RU" sz="2600" i="1" baseline="-25000" dirty="0" err="1" smtClean="0">
                <a:latin typeface="Times New Roman" pitchFamily="18" charset="0"/>
              </a:rPr>
              <a:t>n</a:t>
            </a:r>
            <a:r>
              <a:rPr lang="ru-RU" altLang="ru-RU" sz="2600" i="1" baseline="-25000" dirty="0" smtClean="0">
                <a:latin typeface="Times New Roman" pitchFamily="18" charset="0"/>
              </a:rPr>
              <a:t> </a:t>
            </a:r>
            <a:r>
              <a:rPr lang="ru-RU" altLang="ru-RU" sz="2600" dirty="0" smtClean="0">
                <a:latin typeface="Times New Roman" pitchFamily="18" charset="0"/>
              </a:rPr>
              <a:t>:</a:t>
            </a:r>
          </a:p>
          <a:p>
            <a:pPr eaLnBrk="1" hangingPunct="1">
              <a:lnSpc>
                <a:spcPct val="80000"/>
              </a:lnSpc>
              <a:buFontTx/>
              <a:buNone/>
            </a:pPr>
            <a:endParaRPr lang="ru-RU" altLang="ru-RU" sz="2600" dirty="0" smtClean="0">
              <a:latin typeface="Times New Roman" pitchFamily="18" charset="0"/>
            </a:endParaRPr>
          </a:p>
          <a:p>
            <a:pPr eaLnBrk="1" hangingPunct="1">
              <a:lnSpc>
                <a:spcPct val="80000"/>
              </a:lnSpc>
              <a:buFontTx/>
              <a:buNone/>
            </a:pPr>
            <a:endParaRPr lang="ru-RU" altLang="ru-RU" sz="2600" i="1" dirty="0" smtClean="0">
              <a:latin typeface="Times New Roman" pitchFamily="18" charset="0"/>
            </a:endParaRPr>
          </a:p>
          <a:p>
            <a:pPr eaLnBrk="1" hangingPunct="1">
              <a:lnSpc>
                <a:spcPct val="80000"/>
              </a:lnSpc>
              <a:spcBef>
                <a:spcPts val="600"/>
              </a:spcBef>
              <a:buFontTx/>
              <a:buNone/>
            </a:pPr>
            <a:endParaRPr lang="ru-RU" altLang="ru-RU" sz="2600" i="1" dirty="0" smtClean="0">
              <a:latin typeface="Times New Roman" pitchFamily="18" charset="0"/>
            </a:endParaRPr>
          </a:p>
          <a:p>
            <a:pPr eaLnBrk="1" hangingPunct="1">
              <a:spcBef>
                <a:spcPts val="1200"/>
              </a:spcBef>
              <a:buFontTx/>
              <a:buNone/>
            </a:pPr>
            <a:r>
              <a:rPr lang="en-US" altLang="ru-RU" sz="2600" i="1" dirty="0" smtClean="0">
                <a:latin typeface="Times New Roman" pitchFamily="18" charset="0"/>
              </a:rPr>
              <a:t>R</a:t>
            </a:r>
            <a:r>
              <a:rPr lang="en-US" altLang="ru-RU" sz="2600" i="1" baseline="-25000" dirty="0" smtClean="0">
                <a:latin typeface="Times New Roman" pitchFamily="18" charset="0"/>
              </a:rPr>
              <a:t>n</a:t>
            </a:r>
            <a:r>
              <a:rPr lang="en-US" altLang="ru-RU" sz="2600" i="1" dirty="0" smtClean="0">
                <a:latin typeface="Times New Roman" pitchFamily="18" charset="0"/>
              </a:rPr>
              <a:t> </a:t>
            </a:r>
            <a:r>
              <a:rPr lang="ru-RU" altLang="ru-RU" sz="2600" b="1" dirty="0" smtClean="0">
                <a:latin typeface="Courier New" panose="02070309020205020404" pitchFamily="49" charset="0"/>
                <a:cs typeface="Courier New" panose="02070309020205020404" pitchFamily="49" charset="0"/>
              </a:rPr>
              <a:t>: 1, 1, 3, 5, 9, 15, 25, 41, 67,...</a:t>
            </a:r>
            <a:endParaRPr lang="en-US" altLang="ru-RU" sz="2600" i="1" dirty="0" smtClean="0">
              <a:latin typeface="Courier New" panose="02070309020205020404" pitchFamily="49" charset="0"/>
              <a:cs typeface="Courier New" panose="02070309020205020404" pitchFamily="49" charset="0"/>
            </a:endParaRPr>
          </a:p>
          <a:p>
            <a:pPr eaLnBrk="1" hangingPunct="1">
              <a:spcBef>
                <a:spcPts val="0"/>
              </a:spcBef>
              <a:buFontTx/>
              <a:buNone/>
            </a:pPr>
            <a:r>
              <a:rPr lang="en-US" altLang="ru-RU" sz="2600" i="1" dirty="0" err="1" smtClean="0">
                <a:latin typeface="Times New Roman" pitchFamily="18" charset="0"/>
              </a:rPr>
              <a:t>F</a:t>
            </a:r>
            <a:r>
              <a:rPr lang="en-US" altLang="ru-RU" sz="2600" i="1" baseline="-25000" dirty="0" err="1" smtClean="0">
                <a:latin typeface="Times New Roman" pitchFamily="18" charset="0"/>
              </a:rPr>
              <a:t>n</a:t>
            </a:r>
            <a:r>
              <a:rPr lang="en-US" altLang="ru-RU" sz="2600" i="1" baseline="-25000" dirty="0" smtClean="0">
                <a:latin typeface="Times New Roman" pitchFamily="18" charset="0"/>
              </a:rPr>
              <a:t> </a:t>
            </a:r>
            <a:r>
              <a:rPr lang="ru-RU" altLang="ru-RU" sz="2600" b="1" dirty="0" smtClean="0">
                <a:latin typeface="Courier New" panose="02070309020205020404" pitchFamily="49" charset="0"/>
                <a:cs typeface="Courier New" panose="02070309020205020404" pitchFamily="49" charset="0"/>
              </a:rPr>
              <a:t>: 0, 1, 1, 2, 3,  5,  8, 13, 21,...</a:t>
            </a:r>
            <a:endParaRPr lang="en-US" altLang="ru-RU" sz="2600" i="1" dirty="0" smtClean="0">
              <a:latin typeface="Courier New" panose="02070309020205020404" pitchFamily="49" charset="0"/>
              <a:cs typeface="Courier New" panose="02070309020205020404" pitchFamily="49" charset="0"/>
            </a:endParaRPr>
          </a:p>
          <a:p>
            <a:pPr eaLnBrk="1" hangingPunct="1">
              <a:lnSpc>
                <a:spcPct val="80000"/>
              </a:lnSpc>
              <a:spcBef>
                <a:spcPts val="1200"/>
              </a:spcBef>
              <a:buFontTx/>
              <a:buNone/>
            </a:pPr>
            <a:r>
              <a:rPr lang="ru-RU" altLang="ru-RU" sz="2600" i="1" dirty="0" smtClean="0">
                <a:latin typeface="Times New Roman" pitchFamily="18" charset="0"/>
              </a:rPr>
              <a:t>                        </a:t>
            </a:r>
            <a:r>
              <a:rPr lang="en-US" altLang="ru-RU" sz="2600" i="1" dirty="0" smtClean="0">
                <a:latin typeface="Times New Roman" pitchFamily="18" charset="0"/>
              </a:rPr>
              <a:t>R</a:t>
            </a:r>
            <a:r>
              <a:rPr lang="en-US" altLang="ru-RU" sz="2600" i="1" baseline="-25000" dirty="0" smtClean="0">
                <a:latin typeface="Times New Roman" pitchFamily="18" charset="0"/>
              </a:rPr>
              <a:t>n</a:t>
            </a:r>
            <a:r>
              <a:rPr lang="ru-RU" altLang="ru-RU" sz="2600" dirty="0" smtClean="0">
                <a:latin typeface="Times New Roman" pitchFamily="18" charset="0"/>
              </a:rPr>
              <a:t> = </a:t>
            </a:r>
            <a:r>
              <a:rPr lang="en-US" altLang="ru-RU" sz="2600" dirty="0" smtClean="0">
                <a:latin typeface="Times New Roman" pitchFamily="18" charset="0"/>
              </a:rPr>
              <a:t>2</a:t>
            </a:r>
            <a:r>
              <a:rPr lang="en-US" altLang="ru-RU" sz="2600" i="1" dirty="0" smtClean="0">
                <a:latin typeface="Times New Roman" pitchFamily="18" charset="0"/>
              </a:rPr>
              <a:t>F</a:t>
            </a:r>
            <a:r>
              <a:rPr lang="en-US" altLang="ru-RU" sz="2600" i="1" baseline="-25000" dirty="0" smtClean="0">
                <a:latin typeface="Times New Roman" pitchFamily="18" charset="0"/>
              </a:rPr>
              <a:t>n</a:t>
            </a:r>
            <a:r>
              <a:rPr lang="ru-RU" altLang="ru-RU" sz="2600" baseline="-25000" dirty="0" smtClean="0">
                <a:latin typeface="Times New Roman" pitchFamily="18" charset="0"/>
              </a:rPr>
              <a:t>+1</a:t>
            </a:r>
            <a:r>
              <a:rPr lang="ru-RU" altLang="ru-RU" sz="2600" dirty="0" smtClean="0">
                <a:latin typeface="Times New Roman" pitchFamily="18" charset="0"/>
              </a:rPr>
              <a:t> – 1</a:t>
            </a:r>
            <a:r>
              <a:rPr lang="ru-RU" altLang="ru-RU" sz="2600" dirty="0" smtClean="0"/>
              <a:t>  </a:t>
            </a:r>
          </a:p>
        </p:txBody>
      </p:sp>
      <p:sp>
        <p:nvSpPr>
          <p:cNvPr id="430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latin typeface="Times New Roman" pitchFamily="18" charset="0"/>
            </a:endParaRPr>
          </a:p>
        </p:txBody>
      </p:sp>
      <p:graphicFrame>
        <p:nvGraphicFramePr>
          <p:cNvPr id="43014" name="Object 5"/>
          <p:cNvGraphicFramePr>
            <a:graphicFrameLocks noChangeAspect="1"/>
          </p:cNvGraphicFramePr>
          <p:nvPr>
            <p:extLst>
              <p:ext uri="{D42A27DB-BD31-4B8C-83A1-F6EECF244321}">
                <p14:modId xmlns:p14="http://schemas.microsoft.com/office/powerpoint/2010/main" val="2577699093"/>
              </p:ext>
            </p:extLst>
          </p:nvPr>
        </p:nvGraphicFramePr>
        <p:xfrm>
          <a:off x="1691680" y="4181450"/>
          <a:ext cx="4897437" cy="1047750"/>
        </p:xfrm>
        <a:graphic>
          <a:graphicData uri="http://schemas.openxmlformats.org/presentationml/2006/ole">
            <mc:AlternateContent xmlns:mc="http://schemas.openxmlformats.org/markup-compatibility/2006">
              <mc:Choice xmlns:v="urn:schemas-microsoft-com:vml" Requires="v">
                <p:oleObj spid="_x0000_s6157" name="Формула" r:id="rId4" imgW="3162300" imgH="673100" progId="Equation.3">
                  <p:embed/>
                </p:oleObj>
              </mc:Choice>
              <mc:Fallback>
                <p:oleObj name="Формула" r:id="rId4" imgW="3162300" imgH="673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181450"/>
                        <a:ext cx="4897437"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5896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pPr>
              <a:defRPr/>
            </a:pPr>
            <a:fld id="{A98ECE74-CFF0-4003-AFBA-627B2456C5FF}" type="slidenum">
              <a:rPr lang="ru-RU" altLang="ru-RU"/>
              <a:pPr>
                <a:defRPr/>
              </a:pPr>
              <a:t>11</a:t>
            </a:fld>
            <a:endParaRPr lang="ru-RU" altLang="ru-RU"/>
          </a:p>
        </p:txBody>
      </p:sp>
      <p:sp>
        <p:nvSpPr>
          <p:cNvPr id="43011" name="Rectangle 2"/>
          <p:cNvSpPr>
            <a:spLocks noGrp="1" noChangeArrowheads="1"/>
          </p:cNvSpPr>
          <p:nvPr>
            <p:ph type="title"/>
          </p:nvPr>
        </p:nvSpPr>
        <p:spPr>
          <a:xfrm>
            <a:off x="0" y="1"/>
            <a:ext cx="9144000" cy="548679"/>
          </a:xfrm>
        </p:spPr>
        <p:txBody>
          <a:bodyPr>
            <a:normAutofit fontScale="90000"/>
          </a:bodyPr>
          <a:lstStyle/>
          <a:p>
            <a:pPr eaLnBrk="1" hangingPunct="1"/>
            <a:r>
              <a:rPr lang="ru-RU" altLang="ru-RU" sz="3600" dirty="0" smtClean="0">
                <a:solidFill>
                  <a:schemeClr val="accent1"/>
                </a:solidFill>
              </a:rPr>
              <a:t>Рекурсивный алгоритм с массивом</a:t>
            </a:r>
            <a:r>
              <a:rPr lang="ru-RU" altLang="ru-RU" sz="4000" dirty="0" smtClean="0"/>
              <a:t> </a:t>
            </a:r>
          </a:p>
        </p:txBody>
      </p:sp>
      <p:sp>
        <p:nvSpPr>
          <p:cNvPr id="43012" name="Rectangle 3"/>
          <p:cNvSpPr>
            <a:spLocks noGrp="1" noChangeArrowheads="1"/>
          </p:cNvSpPr>
          <p:nvPr>
            <p:ph type="body" idx="1"/>
          </p:nvPr>
        </p:nvSpPr>
        <p:spPr>
          <a:xfrm>
            <a:off x="251520" y="620688"/>
            <a:ext cx="8640960" cy="6237312"/>
          </a:xfrm>
        </p:spPr>
        <p:txBody>
          <a:bodyPr>
            <a:normAutofit lnSpcReduction="10000"/>
          </a:bodyPr>
          <a:lstStyle/>
          <a:p>
            <a:pPr>
              <a:lnSpc>
                <a:spcPct val="110000"/>
              </a:lnSpc>
              <a:spcBef>
                <a:spcPts val="0"/>
              </a:spcBef>
              <a:buNone/>
            </a:pPr>
            <a:r>
              <a:rPr lang="en-US" altLang="ru-RU" sz="2600" b="1" dirty="0" err="1">
                <a:latin typeface="Courier New" panose="02070309020205020404" pitchFamily="49" charset="0"/>
                <a:cs typeface="Courier New" panose="02070309020205020404" pitchFamily="49" charset="0"/>
              </a:rPr>
              <a:t>int</a:t>
            </a:r>
            <a:r>
              <a:rPr lang="en-US" altLang="ru-RU" sz="2600" b="1" dirty="0">
                <a:latin typeface="Courier New" panose="02070309020205020404" pitchFamily="49" charset="0"/>
                <a:cs typeface="Courier New" panose="02070309020205020404" pitchFamily="49" charset="0"/>
              </a:rPr>
              <a:t> F[50];</a:t>
            </a:r>
          </a:p>
          <a:p>
            <a:pPr>
              <a:lnSpc>
                <a:spcPct val="110000"/>
              </a:lnSpc>
              <a:spcBef>
                <a:spcPts val="600"/>
              </a:spcBef>
              <a:buNone/>
            </a:pPr>
            <a:r>
              <a:rPr lang="en-US" altLang="ru-RU" sz="2600" b="1" dirty="0" err="1">
                <a:latin typeface="Courier New" panose="02070309020205020404" pitchFamily="49" charset="0"/>
                <a:cs typeface="Courier New" panose="02070309020205020404" pitchFamily="49" charset="0"/>
              </a:rPr>
              <a:t>int</a:t>
            </a:r>
            <a:r>
              <a:rPr lang="en-US" altLang="ru-RU" sz="2600" b="1" dirty="0">
                <a:latin typeface="Courier New" panose="02070309020205020404" pitchFamily="49" charset="0"/>
                <a:cs typeface="Courier New" panose="02070309020205020404" pitchFamily="49" charset="0"/>
              </a:rPr>
              <a:t> fib(</a:t>
            </a:r>
            <a:r>
              <a:rPr lang="en-US" altLang="ru-RU" sz="2600" b="1" dirty="0" err="1">
                <a:latin typeface="Courier New" panose="02070309020205020404" pitchFamily="49" charset="0"/>
                <a:cs typeface="Courier New" panose="02070309020205020404" pitchFamily="49" charset="0"/>
              </a:rPr>
              <a:t>int</a:t>
            </a:r>
            <a:r>
              <a:rPr lang="en-US" altLang="ru-RU" sz="2600" b="1" dirty="0">
                <a:latin typeface="Courier New" panose="02070309020205020404" pitchFamily="49" charset="0"/>
                <a:cs typeface="Courier New" panose="02070309020205020404" pitchFamily="49" charset="0"/>
              </a:rPr>
              <a:t> n)</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if (!n) return F[0] = 0;</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else if (n == 1) return F[1] = 1;</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else if (F[n] &gt; 0) return F[n];</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else return F[n] = fib(n-1) + fib(n-2);</a:t>
            </a:r>
          </a:p>
          <a:p>
            <a:pPr>
              <a:lnSpc>
                <a:spcPct val="110000"/>
              </a:lnSpc>
              <a:spcBef>
                <a:spcPts val="0"/>
              </a:spcBef>
              <a:buNone/>
            </a:pPr>
            <a:r>
              <a:rPr lang="en-US" altLang="ru-RU" sz="2600" b="1" dirty="0" smtClean="0">
                <a:latin typeface="Courier New" panose="02070309020205020404" pitchFamily="49" charset="0"/>
                <a:cs typeface="Courier New" panose="02070309020205020404" pitchFamily="49" charset="0"/>
              </a:rPr>
              <a:t>}</a:t>
            </a:r>
            <a:endParaRPr lang="ru-RU" altLang="ru-RU" sz="2600" b="1" dirty="0" smtClean="0">
              <a:latin typeface="Courier New" panose="02070309020205020404" pitchFamily="49" charset="0"/>
              <a:cs typeface="Courier New" panose="02070309020205020404" pitchFamily="49" charset="0"/>
            </a:endParaRPr>
          </a:p>
          <a:p>
            <a:pPr>
              <a:lnSpc>
                <a:spcPct val="110000"/>
              </a:lnSpc>
              <a:spcBef>
                <a:spcPts val="600"/>
              </a:spcBef>
              <a:buNone/>
            </a:pPr>
            <a:r>
              <a:rPr lang="en-US" altLang="ru-RU" sz="2600" b="1" dirty="0" smtClean="0">
                <a:latin typeface="Courier New" panose="02070309020205020404" pitchFamily="49" charset="0"/>
                <a:cs typeface="Courier New" panose="02070309020205020404" pitchFamily="49" charset="0"/>
              </a:rPr>
              <a:t>void main(…)</a:t>
            </a:r>
          </a:p>
          <a:p>
            <a:pPr>
              <a:lnSpc>
                <a:spcPct val="110000"/>
              </a:lnSpc>
              <a:spcBef>
                <a:spcPts val="0"/>
              </a:spcBef>
              <a:buNone/>
            </a:pPr>
            <a:r>
              <a:rPr lang="en-US" altLang="ru-RU" sz="2600" b="1" dirty="0" smtClean="0">
                <a:latin typeface="Courier New" panose="02070309020205020404" pitchFamily="49" charset="0"/>
                <a:cs typeface="Courier New" panose="02070309020205020404" pitchFamily="49" charset="0"/>
              </a:rPr>
              <a:t>{</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int</a:t>
            </a: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i</a:t>
            </a:r>
            <a:r>
              <a:rPr lang="en-US" altLang="ru-RU" sz="2600" b="1" dirty="0" smtClean="0">
                <a:latin typeface="Courier New" panose="02070309020205020404" pitchFamily="49" charset="0"/>
                <a:cs typeface="Courier New" panose="02070309020205020404" pitchFamily="49" charset="0"/>
              </a:rPr>
              <a:t>, n; </a:t>
            </a:r>
            <a:r>
              <a:rPr lang="en-US" altLang="ru-RU" sz="2600" b="1" dirty="0" err="1" smtClean="0">
                <a:latin typeface="Courier New" panose="02070309020205020404" pitchFamily="49" charset="0"/>
                <a:cs typeface="Courier New" panose="02070309020205020404" pitchFamily="49" charset="0"/>
              </a:rPr>
              <a:t>cin</a:t>
            </a:r>
            <a:r>
              <a:rPr lang="en-US" altLang="ru-RU" sz="2600" b="1" dirty="0" smtClean="0">
                <a:latin typeface="Courier New" panose="02070309020205020404" pitchFamily="49" charset="0"/>
                <a:cs typeface="Courier New" panose="02070309020205020404" pitchFamily="49" charset="0"/>
              </a:rPr>
              <a:t> &gt;&gt; n;</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for (</a:t>
            </a:r>
            <a:r>
              <a:rPr lang="en-US" altLang="ru-RU" sz="2600" b="1" dirty="0" err="1" smtClean="0">
                <a:latin typeface="Courier New" panose="02070309020205020404" pitchFamily="49" charset="0"/>
                <a:cs typeface="Courier New" panose="02070309020205020404" pitchFamily="49" charset="0"/>
              </a:rPr>
              <a:t>i</a:t>
            </a:r>
            <a:r>
              <a:rPr lang="en-US" altLang="ru-RU" sz="2600" b="1" dirty="0" smtClean="0">
                <a:latin typeface="Courier New" panose="02070309020205020404" pitchFamily="49" charset="0"/>
                <a:cs typeface="Courier New" panose="02070309020205020404" pitchFamily="49" charset="0"/>
              </a:rPr>
              <a:t> = 0; </a:t>
            </a:r>
            <a:r>
              <a:rPr lang="en-US" altLang="ru-RU" sz="2600" b="1" dirty="0" err="1" smtClean="0">
                <a:latin typeface="Courier New" panose="02070309020205020404" pitchFamily="49" charset="0"/>
                <a:cs typeface="Courier New" panose="02070309020205020404" pitchFamily="49" charset="0"/>
              </a:rPr>
              <a:t>i</a:t>
            </a:r>
            <a:r>
              <a:rPr lang="en-US" altLang="ru-RU" sz="2600" b="1" dirty="0" smtClean="0">
                <a:latin typeface="Courier New" panose="02070309020205020404" pitchFamily="49" charset="0"/>
                <a:cs typeface="Courier New" panose="02070309020205020404" pitchFamily="49" charset="0"/>
              </a:rPr>
              <a:t> &lt; n; </a:t>
            </a:r>
            <a:r>
              <a:rPr lang="en-US" altLang="ru-RU" sz="2600" b="1" dirty="0" err="1" smtClean="0">
                <a:latin typeface="Courier New" panose="02070309020205020404" pitchFamily="49" charset="0"/>
                <a:cs typeface="Courier New" panose="02070309020205020404" pitchFamily="49" charset="0"/>
              </a:rPr>
              <a:t>i</a:t>
            </a:r>
            <a:r>
              <a:rPr lang="en-US" altLang="ru-RU" sz="2600" b="1" dirty="0" smtClean="0">
                <a:latin typeface="Courier New" panose="02070309020205020404" pitchFamily="49" charset="0"/>
                <a:cs typeface="Courier New" panose="02070309020205020404" pitchFamily="49" charset="0"/>
              </a:rPr>
              <a:t>++) F[</a:t>
            </a:r>
            <a:r>
              <a:rPr lang="en-US" altLang="ru-RU" sz="2600" b="1" dirty="0" err="1" smtClean="0">
                <a:latin typeface="Courier New" panose="02070309020205020404" pitchFamily="49" charset="0"/>
                <a:cs typeface="Courier New" panose="02070309020205020404" pitchFamily="49" charset="0"/>
              </a:rPr>
              <a:t>i</a:t>
            </a:r>
            <a:r>
              <a:rPr lang="en-US" altLang="ru-RU" sz="2600" b="1" dirty="0" smtClean="0">
                <a:latin typeface="Courier New" panose="02070309020205020404" pitchFamily="49" charset="0"/>
                <a:cs typeface="Courier New" panose="02070309020205020404" pitchFamily="49" charset="0"/>
              </a:rPr>
              <a:t>] = 0;</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cout</a:t>
            </a:r>
            <a:r>
              <a:rPr lang="en-US" altLang="ru-RU" sz="2600" b="1" dirty="0" smtClean="0">
                <a:latin typeface="Courier New" panose="02070309020205020404" pitchFamily="49" charset="0"/>
                <a:cs typeface="Courier New" panose="02070309020205020404" pitchFamily="49" charset="0"/>
              </a:rPr>
              <a:t> &lt;&lt; fib(n);</a:t>
            </a:r>
          </a:p>
          <a:p>
            <a:pPr>
              <a:lnSpc>
                <a:spcPct val="110000"/>
              </a:lnSpc>
              <a:spcBef>
                <a:spcPts val="0"/>
              </a:spcBef>
              <a:buNone/>
            </a:pPr>
            <a:r>
              <a:rPr lang="en-US" altLang="ru-RU" sz="2600" b="1" dirty="0">
                <a:latin typeface="Courier New" panose="02070309020205020404" pitchFamily="49" charset="0"/>
                <a:cs typeface="Courier New" panose="02070309020205020404" pitchFamily="49" charset="0"/>
              </a:rPr>
              <a:t>}</a:t>
            </a:r>
            <a:endParaRPr lang="ru-RU" altLang="ru-RU" sz="2600" b="1" dirty="0" smtClean="0">
              <a:latin typeface="Courier New" panose="02070309020205020404" pitchFamily="49" charset="0"/>
              <a:cs typeface="Courier New" panose="02070309020205020404" pitchFamily="49" charset="0"/>
            </a:endParaRPr>
          </a:p>
        </p:txBody>
      </p:sp>
      <p:sp>
        <p:nvSpPr>
          <p:cNvPr id="430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latin typeface="Times New Roman" pitchFamily="18" charset="0"/>
            </a:endParaRPr>
          </a:p>
        </p:txBody>
      </p:sp>
    </p:spTree>
    <p:extLst>
      <p:ext uri="{BB962C8B-B14F-4D97-AF65-F5344CB8AC3E}">
        <p14:creationId xmlns:p14="http://schemas.microsoft.com/office/powerpoint/2010/main" val="419245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0"/>
            <a:ext cx="8568952" cy="548680"/>
          </a:xfrm>
        </p:spPr>
        <p:txBody>
          <a:bodyPr>
            <a:normAutofit fontScale="90000"/>
          </a:bodyPr>
          <a:lstStyle/>
          <a:p>
            <a:r>
              <a:rPr lang="ru-RU" dirty="0" smtClean="0">
                <a:solidFill>
                  <a:schemeClr val="accent1"/>
                </a:solidFill>
                <a:latin typeface="Arial" panose="020B0604020202020204" pitchFamily="34" charset="0"/>
                <a:cs typeface="Arial" panose="020B0604020202020204" pitchFamily="34" charset="0"/>
              </a:rPr>
              <a:t>Пример: вычисление факториала</a:t>
            </a:r>
            <a:endParaRPr lang="ru-RU" dirty="0">
              <a:solidFill>
                <a:schemeClr val="accent1"/>
              </a:solidFill>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a:xfrm>
            <a:off x="179512" y="620688"/>
            <a:ext cx="8856984" cy="6237312"/>
          </a:xfrm>
        </p:spPr>
        <p:txBody>
          <a:bodyPr>
            <a:noAutofit/>
          </a:bodyPr>
          <a:lstStyle/>
          <a:p>
            <a:pPr algn="l">
              <a:spcBef>
                <a:spcPts val="0"/>
              </a:spcBef>
            </a:pPr>
            <a:r>
              <a:rPr lang="ru-RU" sz="2400" dirty="0" smtClean="0">
                <a:solidFill>
                  <a:schemeClr val="tx1"/>
                </a:solidFill>
                <a:cs typeface="Courier New" panose="02070309020205020404" pitchFamily="49" charset="0"/>
              </a:rPr>
              <a:t>Эквивалентные рекуррентные соотношения для </a:t>
            </a:r>
            <a:r>
              <a:rPr lang="en-US" sz="2400" dirty="0" smtClean="0">
                <a:solidFill>
                  <a:srgbClr val="C00000"/>
                </a:solidFill>
                <a:cs typeface="Courier New" panose="02070309020205020404" pitchFamily="49" charset="0"/>
              </a:rPr>
              <a:t>n!</a:t>
            </a:r>
            <a:r>
              <a:rPr lang="ru-RU" sz="2400" dirty="0" smtClean="0">
                <a:solidFill>
                  <a:schemeClr val="tx1"/>
                </a:solidFill>
                <a:cs typeface="Courier New" panose="02070309020205020404" pitchFamily="49" charset="0"/>
              </a:rPr>
              <a:t>:</a:t>
            </a:r>
          </a:p>
          <a:p>
            <a:pPr algn="l">
              <a:spcBef>
                <a:spcPts val="0"/>
              </a:spcBef>
            </a:pPr>
            <a:endParaRPr lang="ru-RU" sz="2400" dirty="0">
              <a:solidFill>
                <a:schemeClr val="tx1"/>
              </a:solidFill>
              <a:cs typeface="Courier New" panose="02070309020205020404" pitchFamily="49" charset="0"/>
            </a:endParaRPr>
          </a:p>
          <a:p>
            <a:pPr algn="l">
              <a:spcBef>
                <a:spcPts val="0"/>
              </a:spcBef>
            </a:pPr>
            <a:endParaRPr lang="ru-RU" sz="2400" dirty="0" smtClean="0">
              <a:solidFill>
                <a:schemeClr val="tx1"/>
              </a:solidFill>
              <a:cs typeface="Courier New" panose="02070309020205020404" pitchFamily="49" charset="0"/>
            </a:endParaRPr>
          </a:p>
          <a:p>
            <a:pPr algn="l">
              <a:spcBef>
                <a:spcPts val="0"/>
              </a:spcBef>
            </a:pPr>
            <a:endParaRPr lang="ru-RU" sz="2400" dirty="0">
              <a:solidFill>
                <a:schemeClr val="tx1"/>
              </a:solidFill>
              <a:cs typeface="Courier New" panose="02070309020205020404" pitchFamily="49" charset="0"/>
            </a:endParaRPr>
          </a:p>
          <a:p>
            <a:pPr algn="l">
              <a:spcBef>
                <a:spcPts val="600"/>
              </a:spcBef>
            </a:pPr>
            <a:r>
              <a:rPr lang="ru-RU" sz="2400" dirty="0" smtClean="0">
                <a:solidFill>
                  <a:schemeClr val="tx1"/>
                </a:solidFill>
                <a:cs typeface="Courier New" panose="02070309020205020404" pitchFamily="49" charset="0"/>
              </a:rPr>
              <a:t>можно использовать для построения не только рекуррентного (на основе цикла), но и рекурсивного алгоритма (вычислить </a:t>
            </a:r>
            <a:r>
              <a:rPr lang="en-US" sz="2400" dirty="0" smtClean="0">
                <a:solidFill>
                  <a:schemeClr val="tx1"/>
                </a:solidFill>
                <a:cs typeface="Courier New" panose="02070309020205020404" pitchFamily="49" charset="0"/>
              </a:rPr>
              <a:t>n! </a:t>
            </a:r>
            <a:r>
              <a:rPr lang="ru-RU" sz="2400" dirty="0">
                <a:solidFill>
                  <a:schemeClr val="tx1"/>
                </a:solidFill>
                <a:cs typeface="Courier New" panose="02070309020205020404" pitchFamily="49" charset="0"/>
              </a:rPr>
              <a:t>ч</a:t>
            </a:r>
            <a:r>
              <a:rPr lang="ru-RU" sz="2400" dirty="0" smtClean="0">
                <a:solidFill>
                  <a:schemeClr val="tx1"/>
                </a:solidFill>
                <a:cs typeface="Courier New" panose="02070309020205020404" pitchFamily="49" charset="0"/>
              </a:rPr>
              <a:t>ерез </a:t>
            </a:r>
            <a:r>
              <a:rPr lang="en-US" sz="2400" dirty="0" smtClean="0">
                <a:solidFill>
                  <a:schemeClr val="tx1"/>
                </a:solidFill>
                <a:cs typeface="Courier New" panose="02070309020205020404" pitchFamily="49" charset="0"/>
              </a:rPr>
              <a:t>(n-1)!</a:t>
            </a:r>
            <a:r>
              <a:rPr lang="ru-RU" sz="2400" dirty="0" smtClean="0">
                <a:solidFill>
                  <a:schemeClr val="tx1"/>
                </a:solidFill>
                <a:cs typeface="Courier New" panose="02070309020205020404" pitchFamily="49" charset="0"/>
              </a:rPr>
              <a:t> </a:t>
            </a:r>
            <a:r>
              <a:rPr lang="ru-RU" sz="2400" dirty="0">
                <a:solidFill>
                  <a:schemeClr val="tx1"/>
                </a:solidFill>
                <a:cs typeface="Courier New" panose="02070309020205020404" pitchFamily="49" charset="0"/>
              </a:rPr>
              <a:t>и</a:t>
            </a:r>
            <a:r>
              <a:rPr lang="ru-RU" sz="2400" dirty="0" smtClean="0">
                <a:solidFill>
                  <a:schemeClr val="tx1"/>
                </a:solidFill>
                <a:cs typeface="Courier New" panose="02070309020205020404" pitchFamily="49" charset="0"/>
              </a:rPr>
              <a:t> т.д.).</a:t>
            </a:r>
          </a:p>
          <a:p>
            <a:pPr algn="l">
              <a:spcBef>
                <a:spcPts val="1200"/>
              </a:spcBef>
            </a:pPr>
            <a:r>
              <a:rPr lang="en-US" sz="2400" b="1" dirty="0" err="1" smtClean="0">
                <a:solidFill>
                  <a:srgbClr val="C00000"/>
                </a:solidFill>
                <a:latin typeface="Courier New" panose="02070309020205020404" pitchFamily="49" charset="0"/>
                <a:cs typeface="Courier New" panose="02070309020205020404" pitchFamily="49" charset="0"/>
              </a:rPr>
              <a:t>int</a:t>
            </a:r>
            <a:r>
              <a:rPr lang="en-US" sz="2400" b="1" dirty="0" smtClean="0">
                <a:solidFill>
                  <a:srgbClr val="C00000"/>
                </a:solidFill>
                <a:latin typeface="Courier New" panose="02070309020205020404" pitchFamily="49" charset="0"/>
                <a:cs typeface="Courier New" panose="02070309020205020404" pitchFamily="49" charset="0"/>
              </a:rPr>
              <a:t> fact(</a:t>
            </a:r>
            <a:r>
              <a:rPr lang="en-US" sz="2400" b="1" dirty="0" err="1" smtClean="0">
                <a:solidFill>
                  <a:srgbClr val="C00000"/>
                </a:solidFill>
                <a:latin typeface="Courier New" panose="02070309020205020404" pitchFamily="49" charset="0"/>
                <a:cs typeface="Courier New" panose="02070309020205020404" pitchFamily="49" charset="0"/>
              </a:rPr>
              <a:t>int</a:t>
            </a:r>
            <a:r>
              <a:rPr lang="en-US" sz="2400" b="1" dirty="0" smtClean="0">
                <a:solidFill>
                  <a:srgbClr val="C00000"/>
                </a:solidFill>
                <a:latin typeface="Courier New" panose="02070309020205020404" pitchFamily="49" charset="0"/>
                <a:cs typeface="Courier New" panose="02070309020205020404" pitchFamily="49" charset="0"/>
              </a:rPr>
              <a:t> n)</a:t>
            </a:r>
          </a:p>
          <a:p>
            <a:pPr algn="l">
              <a:spcBef>
                <a:spcPts val="0"/>
              </a:spcBef>
            </a:pPr>
            <a:r>
              <a:rPr lang="en-US" sz="2400" b="1" dirty="0" smtClean="0">
                <a:solidFill>
                  <a:schemeClr val="tx1"/>
                </a:solidFill>
                <a:latin typeface="Courier New" panose="02070309020205020404" pitchFamily="49" charset="0"/>
                <a:cs typeface="Courier New" panose="02070309020205020404" pitchFamily="49" charset="0"/>
              </a:rPr>
              <a:t>{</a:t>
            </a:r>
          </a:p>
          <a:p>
            <a:pPr algn="l">
              <a:spcBef>
                <a:spcPts val="0"/>
              </a:spcBef>
            </a:pPr>
            <a:r>
              <a:rPr lang="en-US" sz="2400" b="1" dirty="0">
                <a:solidFill>
                  <a:schemeClr val="tx1"/>
                </a:solidFill>
                <a:latin typeface="Courier New" panose="02070309020205020404" pitchFamily="49" charset="0"/>
                <a:cs typeface="Courier New" panose="02070309020205020404" pitchFamily="49" charset="0"/>
              </a:rPr>
              <a:t> </a:t>
            </a:r>
            <a:r>
              <a:rPr lang="en-US" sz="2400" b="1" dirty="0" smtClean="0">
                <a:solidFill>
                  <a:schemeClr val="tx1"/>
                </a:solidFill>
                <a:latin typeface="Courier New" panose="02070309020205020404" pitchFamily="49" charset="0"/>
                <a:cs typeface="Courier New" panose="02070309020205020404" pitchFamily="49" charset="0"/>
              </a:rPr>
              <a:t>  if (n &lt;= 0) return 1;</a:t>
            </a:r>
          </a:p>
          <a:p>
            <a:pPr algn="l">
              <a:spcBef>
                <a:spcPts val="0"/>
              </a:spcBef>
            </a:pPr>
            <a:r>
              <a:rPr lang="en-US" sz="2400" b="1" dirty="0">
                <a:solidFill>
                  <a:schemeClr val="tx1"/>
                </a:solidFill>
                <a:latin typeface="Courier New" panose="02070309020205020404" pitchFamily="49" charset="0"/>
                <a:cs typeface="Courier New" panose="02070309020205020404" pitchFamily="49" charset="0"/>
              </a:rPr>
              <a:t> </a:t>
            </a:r>
            <a:r>
              <a:rPr lang="en-US" sz="2400" b="1" dirty="0" smtClean="0">
                <a:solidFill>
                  <a:schemeClr val="tx1"/>
                </a:solidFill>
                <a:latin typeface="Courier New" panose="02070309020205020404" pitchFamily="49" charset="0"/>
                <a:cs typeface="Courier New" panose="02070309020205020404" pitchFamily="49" charset="0"/>
              </a:rPr>
              <a:t>  else return </a:t>
            </a:r>
            <a:r>
              <a:rPr lang="en-US" sz="2400" b="1" dirty="0" smtClean="0">
                <a:solidFill>
                  <a:srgbClr val="C00000"/>
                </a:solidFill>
                <a:latin typeface="Courier New" panose="02070309020205020404" pitchFamily="49" charset="0"/>
                <a:cs typeface="Courier New" panose="02070309020205020404" pitchFamily="49" charset="0"/>
              </a:rPr>
              <a:t>fact(n-1)</a:t>
            </a:r>
            <a:r>
              <a:rPr lang="en-US" sz="2400" b="1" dirty="0" smtClean="0">
                <a:solidFill>
                  <a:schemeClr val="tx1"/>
                </a:solidFill>
                <a:latin typeface="Courier New" panose="02070309020205020404" pitchFamily="49" charset="0"/>
                <a:cs typeface="Courier New" panose="02070309020205020404" pitchFamily="49" charset="0"/>
              </a:rPr>
              <a:t> * n;</a:t>
            </a:r>
          </a:p>
          <a:p>
            <a:pPr algn="l">
              <a:spcBef>
                <a:spcPts val="0"/>
              </a:spcBef>
            </a:pPr>
            <a:r>
              <a:rPr lang="en-US" sz="2400" b="1" dirty="0" smtClean="0">
                <a:solidFill>
                  <a:schemeClr val="tx1"/>
                </a:solidFill>
                <a:latin typeface="Courier New" panose="02070309020205020404" pitchFamily="49" charset="0"/>
                <a:cs typeface="Courier New" panose="02070309020205020404" pitchFamily="49" charset="0"/>
              </a:rPr>
              <a:t>}</a:t>
            </a:r>
          </a:p>
          <a:p>
            <a:pPr algn="l">
              <a:spcBef>
                <a:spcPts val="0"/>
              </a:spcBef>
            </a:pPr>
            <a:r>
              <a:rPr lang="en-US" sz="2400" b="1" dirty="0" smtClean="0">
                <a:solidFill>
                  <a:schemeClr val="tx1"/>
                </a:solidFill>
                <a:latin typeface="Courier New" panose="02070309020205020404" pitchFamily="49" charset="0"/>
                <a:cs typeface="Courier New" panose="02070309020205020404" pitchFamily="49" charset="0"/>
              </a:rPr>
              <a:t>void main(…)</a:t>
            </a:r>
          </a:p>
          <a:p>
            <a:pPr algn="l">
              <a:spcBef>
                <a:spcPts val="0"/>
              </a:spcBef>
            </a:pPr>
            <a:r>
              <a:rPr lang="en-US" sz="2400" b="1" dirty="0" smtClean="0">
                <a:solidFill>
                  <a:schemeClr val="tx1"/>
                </a:solidFill>
                <a:latin typeface="Courier New" panose="02070309020205020404" pitchFamily="49" charset="0"/>
                <a:cs typeface="Courier New" panose="02070309020205020404" pitchFamily="49" charset="0"/>
              </a:rPr>
              <a:t>{</a:t>
            </a:r>
          </a:p>
          <a:p>
            <a:pPr algn="l">
              <a:spcBef>
                <a:spcPts val="0"/>
              </a:spcBef>
            </a:pPr>
            <a:r>
              <a:rPr lang="en-US" sz="2400" b="1" dirty="0">
                <a:solidFill>
                  <a:schemeClr val="tx1"/>
                </a:solidFill>
                <a:latin typeface="Courier New" panose="02070309020205020404" pitchFamily="49" charset="0"/>
                <a:cs typeface="Courier New" panose="02070309020205020404" pitchFamily="49" charset="0"/>
              </a:rPr>
              <a:t> </a:t>
            </a:r>
            <a:r>
              <a:rPr lang="en-US" sz="2400" b="1" dirty="0" smtClean="0">
                <a:solidFill>
                  <a:schemeClr val="tx1"/>
                </a:solidFill>
                <a:latin typeface="Courier New" panose="02070309020205020404" pitchFamily="49" charset="0"/>
                <a:cs typeface="Courier New" panose="02070309020205020404" pitchFamily="49" charset="0"/>
              </a:rPr>
              <a:t>  </a:t>
            </a:r>
            <a:r>
              <a:rPr lang="en-US" sz="2400" b="1" dirty="0" err="1" smtClean="0">
                <a:solidFill>
                  <a:schemeClr val="tx1"/>
                </a:solidFill>
                <a:latin typeface="Courier New" panose="02070309020205020404" pitchFamily="49" charset="0"/>
                <a:cs typeface="Courier New" panose="02070309020205020404" pitchFamily="49" charset="0"/>
              </a:rPr>
              <a:t>cout</a:t>
            </a:r>
            <a:r>
              <a:rPr lang="en-US" sz="2400" b="1" dirty="0" smtClean="0">
                <a:solidFill>
                  <a:schemeClr val="tx1"/>
                </a:solidFill>
                <a:latin typeface="Courier New" panose="02070309020205020404" pitchFamily="49" charset="0"/>
                <a:cs typeface="Courier New" panose="02070309020205020404" pitchFamily="49" charset="0"/>
              </a:rPr>
              <a:t> &lt;&lt; </a:t>
            </a:r>
            <a:r>
              <a:rPr lang="en-US" sz="2400" b="1" dirty="0" smtClean="0">
                <a:solidFill>
                  <a:srgbClr val="C00000"/>
                </a:solidFill>
                <a:latin typeface="Courier New" panose="02070309020205020404" pitchFamily="49" charset="0"/>
                <a:cs typeface="Courier New" panose="02070309020205020404" pitchFamily="49" charset="0"/>
              </a:rPr>
              <a:t>fact(3)</a:t>
            </a:r>
            <a:r>
              <a:rPr lang="en-US" sz="2400" b="1" dirty="0" smtClean="0">
                <a:solidFill>
                  <a:schemeClr val="tx1"/>
                </a:solidFill>
                <a:latin typeface="Courier New" panose="02070309020205020404" pitchFamily="49" charset="0"/>
                <a:cs typeface="Courier New" panose="02070309020205020404" pitchFamily="49" charset="0"/>
              </a:rPr>
              <a:t>;</a:t>
            </a:r>
          </a:p>
          <a:p>
            <a:pPr algn="l">
              <a:spcBef>
                <a:spcPts val="0"/>
              </a:spcBef>
            </a:pPr>
            <a:r>
              <a:rPr lang="en-US" sz="2400" b="1" dirty="0">
                <a:solidFill>
                  <a:schemeClr val="tx1"/>
                </a:solidFill>
                <a:latin typeface="Courier New" panose="02070309020205020404" pitchFamily="49" charset="0"/>
                <a:cs typeface="Courier New" panose="02070309020205020404" pitchFamily="49" charset="0"/>
              </a:rPr>
              <a:t>}</a:t>
            </a:r>
            <a:endParaRPr lang="ru-RU" sz="2400" b="1" dirty="0">
              <a:solidFill>
                <a:schemeClr val="tx1"/>
              </a:solidFill>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2"/>
          </p:nvPr>
        </p:nvSpPr>
        <p:spPr/>
        <p:txBody>
          <a:bodyPr/>
          <a:lstStyle/>
          <a:p>
            <a:fld id="{099BD6FF-7E49-4690-9FCD-147576C791B0}" type="slidenum">
              <a:rPr lang="ru-RU" smtClean="0"/>
              <a:t>2</a:t>
            </a:fld>
            <a:endParaRPr lang="ru-RU"/>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4019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405" y="1085106"/>
            <a:ext cx="4029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66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7800B2B-0B99-41D9-AF10-52C69AA67F26}" type="slidenum">
              <a:rPr lang="ru-RU" altLang="ru-RU" sz="1400" smtClean="0"/>
              <a:pPr eaLnBrk="1" hangingPunct="1">
                <a:spcBef>
                  <a:spcPct val="0"/>
                </a:spcBef>
                <a:buFontTx/>
                <a:buNone/>
              </a:pPr>
              <a:t>3</a:t>
            </a:fld>
            <a:endParaRPr lang="ru-RU" altLang="ru-RU" sz="1400" smtClean="0"/>
          </a:p>
        </p:txBody>
      </p:sp>
      <p:sp>
        <p:nvSpPr>
          <p:cNvPr id="37891" name="Rectangle 2"/>
          <p:cNvSpPr>
            <a:spLocks noGrp="1" noChangeArrowheads="1"/>
          </p:cNvSpPr>
          <p:nvPr>
            <p:ph type="ctrTitle"/>
          </p:nvPr>
        </p:nvSpPr>
        <p:spPr>
          <a:xfrm>
            <a:off x="215106" y="0"/>
            <a:ext cx="8713788" cy="504799"/>
          </a:xfrm>
        </p:spPr>
        <p:txBody>
          <a:bodyPr>
            <a:normAutofit fontScale="90000"/>
          </a:bodyPr>
          <a:lstStyle/>
          <a:p>
            <a:pPr eaLnBrk="1" hangingPunct="1"/>
            <a:r>
              <a:rPr lang="ru-RU" altLang="ru-RU" sz="3600" dirty="0" smtClean="0">
                <a:solidFill>
                  <a:schemeClr val="accent1"/>
                </a:solidFill>
              </a:rPr>
              <a:t>Стек при рекурсивном спуске</a:t>
            </a:r>
          </a:p>
        </p:txBody>
      </p:sp>
      <p:sp>
        <p:nvSpPr>
          <p:cNvPr id="37892" name="Rectangle 3"/>
          <p:cNvSpPr>
            <a:spLocks noGrp="1" noChangeArrowheads="1"/>
          </p:cNvSpPr>
          <p:nvPr>
            <p:ph type="subTitle" idx="1"/>
          </p:nvPr>
        </p:nvSpPr>
        <p:spPr>
          <a:xfrm>
            <a:off x="179512" y="620688"/>
            <a:ext cx="8712968" cy="6237312"/>
          </a:xfrm>
        </p:spPr>
        <p:txBody>
          <a:bodyPr>
            <a:normAutofit/>
          </a:bodyPr>
          <a:lstStyle/>
          <a:p>
            <a:pPr algn="l" eaLnBrk="1" hangingPunct="1"/>
            <a:r>
              <a:rPr lang="ru-RU" altLang="ru-RU" sz="2600" dirty="0" smtClean="0">
                <a:solidFill>
                  <a:schemeClr val="tx1"/>
                </a:solidFill>
                <a:cs typeface="Courier New" panose="02070309020205020404" pitchFamily="49" charset="0"/>
              </a:rPr>
              <a:t>Последовательные вызовы рекурсивной</a:t>
            </a:r>
          </a:p>
          <a:p>
            <a:pPr algn="l" eaLnBrk="1" hangingPunct="1"/>
            <a:r>
              <a:rPr lang="ru-RU" altLang="ru-RU" sz="2600" dirty="0" smtClean="0">
                <a:solidFill>
                  <a:schemeClr val="tx1"/>
                </a:solidFill>
                <a:cs typeface="Courier New" panose="02070309020205020404" pitchFamily="49" charset="0"/>
              </a:rPr>
              <a:t>функции с параметром </a:t>
            </a:r>
            <a:r>
              <a:rPr lang="en-US" altLang="ru-RU" sz="2600" b="1" dirty="0" smtClean="0">
                <a:solidFill>
                  <a:srgbClr val="C00000"/>
                </a:solidFill>
                <a:cs typeface="Courier New" panose="02070309020205020404" pitchFamily="49" charset="0"/>
              </a:rPr>
              <a:t>n</a:t>
            </a:r>
            <a:r>
              <a:rPr lang="ru-RU" altLang="ru-RU" sz="2600" dirty="0" smtClean="0">
                <a:solidFill>
                  <a:schemeClr val="tx1"/>
                </a:solidFill>
                <a:cs typeface="Courier New" panose="02070309020205020404" pitchFamily="49" charset="0"/>
              </a:rPr>
              <a:t> и возвращаемым</a:t>
            </a:r>
          </a:p>
          <a:p>
            <a:pPr algn="l" eaLnBrk="1" hangingPunct="1"/>
            <a:r>
              <a:rPr lang="ru-RU" altLang="ru-RU" sz="2600" dirty="0" smtClean="0">
                <a:solidFill>
                  <a:schemeClr val="tx1"/>
                </a:solidFill>
                <a:cs typeface="Courier New" panose="02070309020205020404" pitchFamily="49" charset="0"/>
              </a:rPr>
              <a:t>значением </a:t>
            </a:r>
            <a:r>
              <a:rPr lang="en-US" altLang="ru-RU" sz="2600" b="1" dirty="0" smtClean="0">
                <a:solidFill>
                  <a:srgbClr val="C00000"/>
                </a:solidFill>
                <a:cs typeface="Courier New" panose="02070309020205020404" pitchFamily="49" charset="0"/>
              </a:rPr>
              <a:t>f </a:t>
            </a:r>
            <a:r>
              <a:rPr lang="en-US" altLang="ru-RU" sz="2600" dirty="0" smtClean="0">
                <a:solidFill>
                  <a:schemeClr val="tx1"/>
                </a:solidFill>
                <a:cs typeface="Courier New" panose="02070309020205020404" pitchFamily="49" charset="0"/>
              </a:rPr>
              <a:t>(</a:t>
            </a:r>
            <a:r>
              <a:rPr lang="ru-RU" altLang="ru-RU" sz="2600" dirty="0" smtClean="0">
                <a:solidFill>
                  <a:schemeClr val="tx1"/>
                </a:solidFill>
                <a:cs typeface="Courier New" panose="02070309020205020404" pitchFamily="49" charset="0"/>
              </a:rPr>
              <a:t>условное имя)</a:t>
            </a:r>
            <a:endParaRPr lang="en-US" altLang="ru-RU" sz="2600" b="1" dirty="0" smtClean="0">
              <a:solidFill>
                <a:schemeClr val="tx1"/>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spcBef>
                <a:spcPts val="1200"/>
              </a:spcBef>
            </a:pPr>
            <a:r>
              <a:rPr lang="en-US" altLang="ru-RU" sz="2600" b="1" dirty="0" smtClean="0">
                <a:solidFill>
                  <a:srgbClr val="C00000"/>
                </a:solidFill>
                <a:latin typeface="Courier New" panose="02070309020205020404" pitchFamily="49" charset="0"/>
                <a:cs typeface="Courier New" panose="02070309020205020404" pitchFamily="49" charset="0"/>
              </a:rPr>
              <a:t> </a:t>
            </a:r>
            <a:endParaRPr lang="ru-RU" altLang="ru-RU" sz="2600" b="1" dirty="0" smtClean="0">
              <a:solidFill>
                <a:srgbClr val="C00000"/>
              </a:solidFill>
              <a:latin typeface="Courier New" panose="02070309020205020404" pitchFamily="49" charset="0"/>
              <a:cs typeface="Courier New" panose="02070309020205020404" pitchFamily="49" charset="0"/>
            </a:endParaRPr>
          </a:p>
          <a:p>
            <a:pPr algn="l" eaLnBrk="1" hangingPunct="1">
              <a:spcBef>
                <a:spcPts val="600"/>
              </a:spcBef>
            </a:pPr>
            <a:r>
              <a:rPr lang="ru-RU" altLang="ru-RU" sz="2600" b="1" dirty="0" smtClean="0">
                <a:solidFill>
                  <a:srgbClr val="C00000"/>
                </a:solidFill>
                <a:latin typeface="Courier New" panose="02070309020205020404" pitchFamily="49" charset="0"/>
                <a:cs typeface="Courier New" panose="02070309020205020404" pitchFamily="49" charset="0"/>
              </a:rPr>
              <a:t>  </a:t>
            </a:r>
            <a:r>
              <a:rPr lang="en-US" altLang="ru-RU" sz="2600" b="1" dirty="0" smtClean="0">
                <a:solidFill>
                  <a:srgbClr val="C00000"/>
                </a:solidFill>
                <a:latin typeface="Courier New" panose="02070309020205020404" pitchFamily="49" charset="0"/>
                <a:cs typeface="Courier New" panose="02070309020205020404" pitchFamily="49" charset="0"/>
              </a:rPr>
              <a:t>fact(3)    fact(2)    fact(1)    fact(0)</a:t>
            </a:r>
            <a:endParaRPr lang="ru-RU" altLang="ru-RU" sz="2600" b="1" dirty="0" smtClean="0">
              <a:solidFill>
                <a:srgbClr val="C00000"/>
              </a:solidFill>
              <a:latin typeface="Courier New" panose="02070309020205020404" pitchFamily="49" charset="0"/>
              <a:cs typeface="Courier New" panose="02070309020205020404" pitchFamily="49" charset="0"/>
            </a:endParaRPr>
          </a:p>
        </p:txBody>
      </p:sp>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7895" name="Номер слайда 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ru-RU" altLang="ru-RU" sz="1400"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96"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532"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1"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677"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181"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429"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4"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41"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6"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532" y="2329061"/>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532" y="3481189"/>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532" y="4633317"/>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9"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6532" y="3985245"/>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0352" y="2833117"/>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1"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1295" y="1176933"/>
            <a:ext cx="7191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2" name="Picture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1680989"/>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3"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4709517"/>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4"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7254" y="471269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5"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5006" y="471269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6" name="Picture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89502" y="471269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7"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104" y="2329061"/>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 name="Picture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2697" y="3481189"/>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3481189"/>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2697" y="4633317"/>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1" name="Picture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4633317"/>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2"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5616" y="4633317"/>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3" name="Picture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0449" y="3985245"/>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4" name="Picture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8104" y="3985245"/>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5"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104" y="2833117"/>
            <a:ext cx="7191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6" name="Picture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7254" y="3488556"/>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7"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7254" y="233642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8" name="Picture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25006" y="3488556"/>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 name="Picture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9502" y="350100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0" name="Picture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9502" y="233642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1" name="Picture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9502" y="1184300"/>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2" name="Picture 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7254" y="399261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3" name="Picture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7254" y="2840484"/>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4" name="Picture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502" y="399261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5" name="Picture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502" y="2840484"/>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6" name="Picture 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502" y="1688356"/>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7" name="Picture 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25006" y="399261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188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7800B2B-0B99-41D9-AF10-52C69AA67F26}" type="slidenum">
              <a:rPr lang="ru-RU" altLang="ru-RU" sz="1400" smtClean="0"/>
              <a:pPr eaLnBrk="1" hangingPunct="1">
                <a:spcBef>
                  <a:spcPct val="0"/>
                </a:spcBef>
                <a:buFontTx/>
                <a:buNone/>
              </a:pPr>
              <a:t>4</a:t>
            </a:fld>
            <a:endParaRPr lang="ru-RU" altLang="ru-RU" sz="1400" smtClean="0"/>
          </a:p>
        </p:txBody>
      </p:sp>
      <p:sp>
        <p:nvSpPr>
          <p:cNvPr id="37891" name="Rectangle 2"/>
          <p:cNvSpPr>
            <a:spLocks noGrp="1" noChangeArrowheads="1"/>
          </p:cNvSpPr>
          <p:nvPr>
            <p:ph type="ctrTitle"/>
          </p:nvPr>
        </p:nvSpPr>
        <p:spPr>
          <a:xfrm>
            <a:off x="215106" y="0"/>
            <a:ext cx="8713788" cy="504799"/>
          </a:xfrm>
        </p:spPr>
        <p:txBody>
          <a:bodyPr>
            <a:normAutofit fontScale="90000"/>
          </a:bodyPr>
          <a:lstStyle/>
          <a:p>
            <a:pPr eaLnBrk="1" hangingPunct="1"/>
            <a:r>
              <a:rPr lang="ru-RU" altLang="ru-RU" sz="3600" dirty="0" smtClean="0">
                <a:solidFill>
                  <a:schemeClr val="accent1"/>
                </a:solidFill>
              </a:rPr>
              <a:t>Стек при рекурсивном подъеме</a:t>
            </a:r>
          </a:p>
        </p:txBody>
      </p:sp>
      <p:sp>
        <p:nvSpPr>
          <p:cNvPr id="37892" name="Rectangle 3"/>
          <p:cNvSpPr>
            <a:spLocks noGrp="1" noChangeArrowheads="1"/>
          </p:cNvSpPr>
          <p:nvPr>
            <p:ph type="subTitle" idx="1"/>
          </p:nvPr>
        </p:nvSpPr>
        <p:spPr>
          <a:xfrm>
            <a:off x="179512" y="620688"/>
            <a:ext cx="8712968" cy="6237312"/>
          </a:xfrm>
        </p:spPr>
        <p:txBody>
          <a:bodyPr>
            <a:normAutofit/>
          </a:bodyPr>
          <a:lstStyle/>
          <a:p>
            <a:pPr algn="l" eaLnBrk="1" hangingPunct="1"/>
            <a:r>
              <a:rPr lang="ru-RU" altLang="ru-RU" sz="2600" dirty="0" smtClean="0">
                <a:solidFill>
                  <a:schemeClr val="tx1"/>
                </a:solidFill>
                <a:cs typeface="Courier New" panose="02070309020205020404" pitchFamily="49" charset="0"/>
              </a:rPr>
              <a:t>Состояние перед освобождением стека и возвратом </a:t>
            </a:r>
          </a:p>
          <a:p>
            <a:pPr algn="l" eaLnBrk="1" hangingPunct="1"/>
            <a:r>
              <a:rPr lang="ru-RU" altLang="ru-RU" sz="2600" dirty="0" smtClean="0">
                <a:solidFill>
                  <a:schemeClr val="tx1"/>
                </a:solidFill>
                <a:cs typeface="Courier New" panose="02070309020205020404" pitchFamily="49" charset="0"/>
              </a:rPr>
              <a:t>в вызывающую функцию с передачей возвращаемого значения </a:t>
            </a:r>
            <a:r>
              <a:rPr lang="en-US" altLang="ru-RU" sz="2600" b="1" dirty="0" smtClean="0">
                <a:solidFill>
                  <a:srgbClr val="C00000"/>
                </a:solidFill>
                <a:cs typeface="Courier New" panose="02070309020205020404" pitchFamily="49" charset="0"/>
              </a:rPr>
              <a:t>f</a:t>
            </a:r>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endParaRPr lang="en-US" altLang="ru-RU" sz="2600" b="1" dirty="0" smtClean="0">
              <a:solidFill>
                <a:srgbClr val="C00000"/>
              </a:solidFill>
              <a:cs typeface="Courier New" panose="02070309020205020404" pitchFamily="49" charset="0"/>
            </a:endParaRPr>
          </a:p>
          <a:p>
            <a:pPr algn="l" eaLnBrk="1" hangingPunct="1"/>
            <a:endParaRPr lang="en-US" altLang="ru-RU" sz="2600" b="1" dirty="0">
              <a:solidFill>
                <a:srgbClr val="C00000"/>
              </a:solidFill>
              <a:cs typeface="Courier New" panose="02070309020205020404" pitchFamily="49" charset="0"/>
            </a:endParaRPr>
          </a:p>
          <a:p>
            <a:pPr algn="l" eaLnBrk="1" hangingPunct="1">
              <a:spcBef>
                <a:spcPts val="1200"/>
              </a:spcBef>
            </a:pPr>
            <a:r>
              <a:rPr lang="en-US" altLang="ru-RU" sz="2600" b="1" dirty="0" smtClean="0">
                <a:solidFill>
                  <a:srgbClr val="C00000"/>
                </a:solidFill>
                <a:latin typeface="Courier New" panose="02070309020205020404" pitchFamily="49" charset="0"/>
                <a:cs typeface="Courier New" panose="02070309020205020404" pitchFamily="49" charset="0"/>
              </a:rPr>
              <a:t> </a:t>
            </a:r>
            <a:endParaRPr lang="ru-RU" altLang="ru-RU" sz="2600" b="1" dirty="0" smtClean="0">
              <a:solidFill>
                <a:srgbClr val="C00000"/>
              </a:solidFill>
              <a:latin typeface="Courier New" panose="02070309020205020404" pitchFamily="49" charset="0"/>
              <a:cs typeface="Courier New" panose="02070309020205020404" pitchFamily="49" charset="0"/>
            </a:endParaRPr>
          </a:p>
          <a:p>
            <a:pPr algn="l" eaLnBrk="1" hangingPunct="1">
              <a:spcBef>
                <a:spcPts val="600"/>
              </a:spcBef>
            </a:pPr>
            <a:r>
              <a:rPr lang="ru-RU" altLang="ru-RU" sz="2600" b="1" dirty="0" smtClean="0">
                <a:solidFill>
                  <a:srgbClr val="C00000"/>
                </a:solidFill>
                <a:latin typeface="Courier New" panose="02070309020205020404" pitchFamily="49" charset="0"/>
                <a:cs typeface="Courier New" panose="02070309020205020404" pitchFamily="49" charset="0"/>
              </a:rPr>
              <a:t>  </a:t>
            </a:r>
          </a:p>
          <a:p>
            <a:pPr algn="l" eaLnBrk="1" hangingPunct="1">
              <a:spcBef>
                <a:spcPts val="600"/>
              </a:spcBef>
            </a:pPr>
            <a:r>
              <a:rPr lang="ru-RU" altLang="ru-RU" sz="2600" b="1" dirty="0" smtClean="0">
                <a:solidFill>
                  <a:srgbClr val="C00000"/>
                </a:solidFill>
                <a:latin typeface="Courier New" panose="02070309020205020404" pitchFamily="49" charset="0"/>
                <a:cs typeface="Courier New" panose="02070309020205020404" pitchFamily="49" charset="0"/>
              </a:rPr>
              <a:t>     </a:t>
            </a:r>
            <a:r>
              <a:rPr lang="en-US" altLang="ru-RU" sz="2600" b="1" dirty="0" smtClean="0">
                <a:solidFill>
                  <a:srgbClr val="C00000"/>
                </a:solidFill>
                <a:latin typeface="Courier New" panose="02070309020205020404" pitchFamily="49" charset="0"/>
                <a:cs typeface="Courier New" panose="02070309020205020404" pitchFamily="49" charset="0"/>
              </a:rPr>
              <a:t>fact(</a:t>
            </a:r>
            <a:r>
              <a:rPr lang="ru-RU" altLang="ru-RU" sz="2600" b="1" dirty="0" smtClean="0">
                <a:solidFill>
                  <a:srgbClr val="C00000"/>
                </a:solidFill>
                <a:latin typeface="Courier New" panose="02070309020205020404" pitchFamily="49" charset="0"/>
                <a:cs typeface="Courier New" panose="02070309020205020404" pitchFamily="49" charset="0"/>
              </a:rPr>
              <a:t>1</a:t>
            </a:r>
            <a:r>
              <a:rPr lang="en-US" altLang="ru-RU" sz="2600" b="1" dirty="0" smtClean="0">
                <a:solidFill>
                  <a:srgbClr val="C00000"/>
                </a:solidFill>
                <a:latin typeface="Courier New" panose="02070309020205020404" pitchFamily="49" charset="0"/>
                <a:cs typeface="Courier New" panose="02070309020205020404" pitchFamily="49" charset="0"/>
              </a:rPr>
              <a:t>)   </a:t>
            </a:r>
            <a:r>
              <a:rPr lang="ru-RU" altLang="ru-RU" sz="2600" b="1" dirty="0" smtClean="0">
                <a:solidFill>
                  <a:srgbClr val="C00000"/>
                </a:solidFill>
                <a:latin typeface="Courier New" panose="02070309020205020404" pitchFamily="49" charset="0"/>
                <a:cs typeface="Courier New" panose="02070309020205020404" pitchFamily="49" charset="0"/>
              </a:rPr>
              <a:t> </a:t>
            </a:r>
            <a:r>
              <a:rPr lang="en-US" altLang="ru-RU" sz="2600" b="1" dirty="0" smtClean="0">
                <a:solidFill>
                  <a:srgbClr val="C00000"/>
                </a:solidFill>
                <a:latin typeface="Courier New" panose="02070309020205020404" pitchFamily="49" charset="0"/>
                <a:cs typeface="Courier New" panose="02070309020205020404" pitchFamily="49" charset="0"/>
              </a:rPr>
              <a:t> fact(</a:t>
            </a:r>
            <a:r>
              <a:rPr lang="ru-RU" altLang="ru-RU" sz="2600" b="1" dirty="0" smtClean="0">
                <a:solidFill>
                  <a:srgbClr val="C00000"/>
                </a:solidFill>
                <a:latin typeface="Courier New" panose="02070309020205020404" pitchFamily="49" charset="0"/>
                <a:cs typeface="Courier New" panose="02070309020205020404" pitchFamily="49" charset="0"/>
              </a:rPr>
              <a:t>2</a:t>
            </a:r>
            <a:r>
              <a:rPr lang="en-US" altLang="ru-RU" sz="2600" b="1" dirty="0" smtClean="0">
                <a:solidFill>
                  <a:srgbClr val="C00000"/>
                </a:solidFill>
                <a:latin typeface="Courier New" panose="02070309020205020404" pitchFamily="49" charset="0"/>
                <a:cs typeface="Courier New" panose="02070309020205020404" pitchFamily="49" charset="0"/>
              </a:rPr>
              <a:t>)  </a:t>
            </a:r>
            <a:r>
              <a:rPr lang="ru-RU" altLang="ru-RU" sz="2600" b="1" dirty="0" smtClean="0">
                <a:solidFill>
                  <a:srgbClr val="C00000"/>
                </a:solidFill>
                <a:latin typeface="Courier New" panose="02070309020205020404" pitchFamily="49" charset="0"/>
                <a:cs typeface="Courier New" panose="02070309020205020404" pitchFamily="49" charset="0"/>
              </a:rPr>
              <a:t> </a:t>
            </a:r>
            <a:r>
              <a:rPr lang="en-US" altLang="ru-RU" sz="2600" b="1" dirty="0" smtClean="0">
                <a:solidFill>
                  <a:srgbClr val="C00000"/>
                </a:solidFill>
                <a:latin typeface="Courier New" panose="02070309020205020404" pitchFamily="49" charset="0"/>
                <a:cs typeface="Courier New" panose="02070309020205020404" pitchFamily="49" charset="0"/>
              </a:rPr>
              <a:t>  fact(</a:t>
            </a:r>
            <a:r>
              <a:rPr lang="ru-RU" altLang="ru-RU" sz="2600" b="1" dirty="0" smtClean="0">
                <a:solidFill>
                  <a:srgbClr val="C00000"/>
                </a:solidFill>
                <a:latin typeface="Courier New" panose="02070309020205020404" pitchFamily="49" charset="0"/>
                <a:cs typeface="Courier New" panose="02070309020205020404" pitchFamily="49" charset="0"/>
              </a:rPr>
              <a:t>3</a:t>
            </a:r>
            <a:r>
              <a:rPr lang="en-US" altLang="ru-RU" sz="2600" b="1" dirty="0" smtClean="0">
                <a:solidFill>
                  <a:srgbClr val="C00000"/>
                </a:solidFill>
                <a:latin typeface="Courier New" panose="02070309020205020404" pitchFamily="49" charset="0"/>
                <a:cs typeface="Courier New" panose="02070309020205020404" pitchFamily="49" charset="0"/>
              </a:rPr>
              <a:t>)</a:t>
            </a:r>
            <a:endParaRPr lang="ru-RU" altLang="ru-RU" sz="2600" b="1" dirty="0" smtClean="0">
              <a:solidFill>
                <a:srgbClr val="C00000"/>
              </a:solidFill>
              <a:latin typeface="Courier New" panose="02070309020205020404" pitchFamily="49" charset="0"/>
              <a:cs typeface="Courier New" panose="02070309020205020404" pitchFamily="49" charset="0"/>
            </a:endParaRPr>
          </a:p>
        </p:txBody>
      </p:sp>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7895" name="Номер слайда 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ru-RU" altLang="ru-RU" sz="1400" dirty="0"/>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860"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116"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380" y="5137373"/>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261"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25"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4"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005" y="5141565"/>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1"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623" y="2329061"/>
            <a:ext cx="7191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3"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4005" y="4709517"/>
            <a:ext cx="4476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4"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50" y="471269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5"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5086" y="471269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6273" y="3481189"/>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1"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0529" y="4633317"/>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2"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6273" y="4633317"/>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3"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529" y="3985245"/>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4" name="Picture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6273" y="3985245"/>
            <a:ext cx="725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5"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623" y="2833117"/>
            <a:ext cx="7191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6" name="Picture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0830" y="3488556"/>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7" name="Picture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0830" y="2336428"/>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8" name="Picture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5086" y="3488556"/>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2" name="Picture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624" y="399261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3" name="Picture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0830" y="2840484"/>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7" name="Picture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086" y="3992612"/>
            <a:ext cx="4508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179" y="3481189"/>
            <a:ext cx="7318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8380" y="4633317"/>
            <a:ext cx="723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75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158334D-8A43-453B-AD56-9C31F4D9DC77}" type="slidenum">
              <a:rPr lang="ru-RU" altLang="ru-RU" sz="1400" smtClean="0"/>
              <a:pPr eaLnBrk="1" hangingPunct="1">
                <a:spcBef>
                  <a:spcPct val="0"/>
                </a:spcBef>
                <a:buFontTx/>
                <a:buNone/>
              </a:pPr>
              <a:t>5</a:t>
            </a:fld>
            <a:endParaRPr lang="ru-RU" altLang="ru-RU" sz="1400" smtClean="0"/>
          </a:p>
        </p:txBody>
      </p:sp>
      <p:sp>
        <p:nvSpPr>
          <p:cNvPr id="21507" name="Rectangle 2"/>
          <p:cNvSpPr>
            <a:spLocks noGrp="1" noChangeArrowheads="1"/>
          </p:cNvSpPr>
          <p:nvPr>
            <p:ph type="title" idx="4294967295"/>
          </p:nvPr>
        </p:nvSpPr>
        <p:spPr>
          <a:xfrm>
            <a:off x="457200" y="0"/>
            <a:ext cx="8229600" cy="836613"/>
          </a:xfrm>
        </p:spPr>
        <p:txBody>
          <a:bodyPr/>
          <a:lstStyle/>
          <a:p>
            <a:pPr eaLnBrk="1" hangingPunct="1"/>
            <a:r>
              <a:rPr lang="ru-RU" altLang="ru-RU" sz="3200" b="1" dirty="0" smtClean="0">
                <a:solidFill>
                  <a:schemeClr val="accent1"/>
                </a:solidFill>
              </a:rPr>
              <a:t>Метод математической индукции</a:t>
            </a:r>
          </a:p>
        </p:txBody>
      </p:sp>
      <p:sp>
        <p:nvSpPr>
          <p:cNvPr id="21508" name="Rectangle 3"/>
          <p:cNvSpPr>
            <a:spLocks noGrp="1" noChangeArrowheads="1"/>
          </p:cNvSpPr>
          <p:nvPr>
            <p:ph type="body" idx="4294967295"/>
          </p:nvPr>
        </p:nvSpPr>
        <p:spPr>
          <a:xfrm>
            <a:off x="250825" y="908050"/>
            <a:ext cx="8785225" cy="5545138"/>
          </a:xfrm>
        </p:spPr>
        <p:txBody>
          <a:bodyPr>
            <a:normAutofit/>
          </a:bodyPr>
          <a:lstStyle/>
          <a:p>
            <a:pPr eaLnBrk="1" hangingPunct="1">
              <a:buFontTx/>
              <a:buNone/>
            </a:pPr>
            <a:r>
              <a:rPr lang="ru-RU" altLang="ru-RU" sz="2600" dirty="0" smtClean="0"/>
              <a:t>3 основных этапа метода математической индукции:</a:t>
            </a:r>
          </a:p>
          <a:p>
            <a:pPr eaLnBrk="1" hangingPunct="1">
              <a:buFontTx/>
              <a:buNone/>
            </a:pPr>
            <a:r>
              <a:rPr lang="ru-RU" altLang="ru-RU" sz="2600" dirty="0" smtClean="0"/>
              <a:t>1</a:t>
            </a:r>
            <a:r>
              <a:rPr lang="ru-RU" altLang="ru-RU" sz="2600" dirty="0" smtClean="0"/>
              <a:t>) </a:t>
            </a:r>
            <a:r>
              <a:rPr lang="ru-RU" altLang="ru-RU" sz="2600" dirty="0" smtClean="0">
                <a:solidFill>
                  <a:srgbClr val="C00000"/>
                </a:solidFill>
              </a:rPr>
              <a:t>базис</a:t>
            </a:r>
            <a:r>
              <a:rPr lang="ru-RU" altLang="ru-RU" sz="2600" dirty="0" smtClean="0"/>
              <a:t>, 2) </a:t>
            </a:r>
            <a:r>
              <a:rPr lang="ru-RU" altLang="ru-RU" sz="2600" dirty="0" smtClean="0">
                <a:solidFill>
                  <a:srgbClr val="C00000"/>
                </a:solidFill>
              </a:rPr>
              <a:t>предположение</a:t>
            </a:r>
            <a:r>
              <a:rPr lang="ru-RU" altLang="ru-RU" sz="2600" dirty="0" smtClean="0"/>
              <a:t>, 3) </a:t>
            </a:r>
            <a:r>
              <a:rPr lang="ru-RU" altLang="ru-RU" sz="2600" dirty="0" smtClean="0">
                <a:solidFill>
                  <a:srgbClr val="C00000"/>
                </a:solidFill>
              </a:rPr>
              <a:t>индуктивный вывод</a:t>
            </a:r>
            <a:r>
              <a:rPr lang="ru-RU" altLang="ru-RU" sz="2600" dirty="0" smtClean="0"/>
              <a:t>. </a:t>
            </a:r>
          </a:p>
          <a:p>
            <a:pPr eaLnBrk="1" hangingPunct="1">
              <a:spcBef>
                <a:spcPts val="1200"/>
              </a:spcBef>
              <a:buFontTx/>
              <a:buNone/>
            </a:pPr>
            <a:r>
              <a:rPr lang="ru-RU" altLang="ru-RU" sz="2600" dirty="0" smtClean="0"/>
              <a:t>На этапе </a:t>
            </a:r>
            <a:r>
              <a:rPr lang="ru-RU" altLang="ru-RU" sz="2600" b="1" dirty="0" smtClean="0">
                <a:solidFill>
                  <a:srgbClr val="C00000"/>
                </a:solidFill>
              </a:rPr>
              <a:t>базиса</a:t>
            </a:r>
            <a:r>
              <a:rPr lang="ru-RU" altLang="ru-RU" sz="2600" i="1" dirty="0" smtClean="0">
                <a:solidFill>
                  <a:srgbClr val="660033"/>
                </a:solidFill>
              </a:rPr>
              <a:t> </a:t>
            </a:r>
            <a:r>
              <a:rPr lang="ru-RU" altLang="ru-RU" sz="2600" dirty="0" smtClean="0"/>
              <a:t>проверяют, что доказываемое утверждение  </a:t>
            </a:r>
            <a:r>
              <a:rPr lang="en-US" altLang="ru-RU" sz="2600" b="1" i="1" dirty="0" smtClean="0"/>
              <a:t>P</a:t>
            </a:r>
            <a:r>
              <a:rPr lang="ru-RU" altLang="ru-RU" sz="2600" b="1" dirty="0" smtClean="0"/>
              <a:t>(</a:t>
            </a:r>
            <a:r>
              <a:rPr lang="en-US" altLang="ru-RU" sz="2600" b="1" i="1" dirty="0" smtClean="0"/>
              <a:t>n</a:t>
            </a:r>
            <a:r>
              <a:rPr lang="ru-RU" altLang="ru-RU" sz="2600" b="1" dirty="0" smtClean="0"/>
              <a:t>)</a:t>
            </a:r>
            <a:r>
              <a:rPr lang="ru-RU" altLang="ru-RU" sz="2600" dirty="0" smtClean="0"/>
              <a:t>  относительно параметра индукции  </a:t>
            </a:r>
            <a:r>
              <a:rPr lang="en-US" altLang="ru-RU" sz="2600" b="1" i="1" dirty="0" smtClean="0"/>
              <a:t>n</a:t>
            </a:r>
            <a:r>
              <a:rPr lang="en-US" altLang="ru-RU" sz="2600" i="1" dirty="0" smtClean="0"/>
              <a:t> </a:t>
            </a:r>
            <a:r>
              <a:rPr lang="ru-RU" altLang="ru-RU" sz="2600" dirty="0" smtClean="0"/>
              <a:t> справедливо при  </a:t>
            </a:r>
            <a:r>
              <a:rPr lang="en-US" altLang="ru-RU" sz="2600" b="1" i="1" dirty="0" smtClean="0"/>
              <a:t>n</a:t>
            </a:r>
            <a:r>
              <a:rPr lang="ru-RU" altLang="ru-RU" sz="2600" b="1" dirty="0" smtClean="0"/>
              <a:t> = </a:t>
            </a:r>
            <a:r>
              <a:rPr lang="en-US" altLang="ru-RU" sz="2600" b="1" i="1" dirty="0" smtClean="0"/>
              <a:t>n</a:t>
            </a:r>
            <a:r>
              <a:rPr lang="ru-RU" altLang="ru-RU" sz="2600" b="1" baseline="-25000" dirty="0" smtClean="0"/>
              <a:t>0</a:t>
            </a:r>
            <a:r>
              <a:rPr lang="ru-RU" altLang="ru-RU" sz="2600" dirty="0" smtClean="0"/>
              <a:t>.</a:t>
            </a:r>
          </a:p>
          <a:p>
            <a:pPr eaLnBrk="1" hangingPunct="1">
              <a:spcBef>
                <a:spcPts val="1200"/>
              </a:spcBef>
              <a:buFontTx/>
              <a:buNone/>
            </a:pPr>
            <a:r>
              <a:rPr lang="ru-RU" altLang="ru-RU" sz="2600" dirty="0" smtClean="0"/>
              <a:t>На втором этапе делается </a:t>
            </a:r>
            <a:r>
              <a:rPr lang="ru-RU" altLang="ru-RU" sz="2600" b="1" dirty="0" smtClean="0">
                <a:solidFill>
                  <a:srgbClr val="C00000"/>
                </a:solidFill>
              </a:rPr>
              <a:t>предположение</a:t>
            </a:r>
            <a:r>
              <a:rPr lang="ru-RU" altLang="ru-RU" sz="2600" dirty="0" smtClean="0"/>
              <a:t>, что утверждение  </a:t>
            </a:r>
            <a:r>
              <a:rPr lang="en-US" altLang="ru-RU" sz="2600" b="1" i="1" dirty="0" smtClean="0"/>
              <a:t>P</a:t>
            </a:r>
            <a:r>
              <a:rPr lang="ru-RU" altLang="ru-RU" sz="2600" b="1" dirty="0" smtClean="0"/>
              <a:t>(</a:t>
            </a:r>
            <a:r>
              <a:rPr lang="en-US" altLang="ru-RU" sz="2600" b="1" i="1" dirty="0" smtClean="0"/>
              <a:t>n</a:t>
            </a:r>
            <a:r>
              <a:rPr lang="ru-RU" altLang="ru-RU" sz="2600" b="1" dirty="0" smtClean="0"/>
              <a:t>)</a:t>
            </a:r>
            <a:r>
              <a:rPr lang="ru-RU" altLang="ru-RU" sz="2600" dirty="0" smtClean="0"/>
              <a:t>  </a:t>
            </a:r>
            <a:r>
              <a:rPr lang="ru-RU" altLang="ru-RU" sz="2600" i="1" dirty="0" smtClean="0"/>
              <a:t>справедливо  для  всех  значений  </a:t>
            </a:r>
            <a:r>
              <a:rPr lang="en-US" altLang="ru-RU" sz="2600" b="1" i="1" dirty="0" smtClean="0"/>
              <a:t>n</a:t>
            </a:r>
            <a:r>
              <a:rPr lang="ru-RU" altLang="ru-RU" sz="2600" i="1" dirty="0" smtClean="0"/>
              <a:t>,  </a:t>
            </a:r>
            <a:r>
              <a:rPr lang="ru-RU" altLang="ru-RU" sz="2600" b="1" i="1" dirty="0" smtClean="0">
                <a:solidFill>
                  <a:srgbClr val="C00000"/>
                </a:solidFill>
              </a:rPr>
              <a:t>не  </a:t>
            </a:r>
            <a:r>
              <a:rPr lang="ru-RU" altLang="ru-RU" sz="2600" b="1" i="1" dirty="0" err="1" smtClean="0">
                <a:solidFill>
                  <a:srgbClr val="C00000"/>
                </a:solidFill>
              </a:rPr>
              <a:t>бóльших</a:t>
            </a:r>
            <a:r>
              <a:rPr lang="ru-RU" altLang="ru-RU" sz="2600" i="1" dirty="0" smtClean="0"/>
              <a:t>,  чем  некоторое  </a:t>
            </a:r>
            <a:r>
              <a:rPr lang="en-US" altLang="ru-RU" sz="2600" b="1" i="1" dirty="0" smtClean="0"/>
              <a:t>k</a:t>
            </a:r>
            <a:r>
              <a:rPr lang="ru-RU" altLang="ru-RU" sz="2600" dirty="0" smtClean="0"/>
              <a:t>,</a:t>
            </a:r>
            <a:r>
              <a:rPr lang="ru-RU" altLang="ru-RU" sz="2600" i="1" dirty="0" smtClean="0"/>
              <a:t>   </a:t>
            </a:r>
            <a:r>
              <a:rPr lang="en-US" altLang="ru-RU" sz="2600" b="1" i="1" dirty="0" smtClean="0"/>
              <a:t>k</a:t>
            </a:r>
            <a:r>
              <a:rPr lang="ru-RU" altLang="ru-RU" sz="2600" b="1" dirty="0" smtClean="0"/>
              <a:t> ≥ </a:t>
            </a:r>
            <a:r>
              <a:rPr lang="en-US" altLang="ru-RU" sz="2600" b="1" i="1" dirty="0" smtClean="0"/>
              <a:t>n</a:t>
            </a:r>
            <a:r>
              <a:rPr lang="ru-RU" altLang="ru-RU" sz="2600" b="1" dirty="0" smtClean="0"/>
              <a:t> ≥ </a:t>
            </a:r>
            <a:r>
              <a:rPr lang="en-US" altLang="ru-RU" sz="2600" b="1" i="1" dirty="0" smtClean="0"/>
              <a:t>n</a:t>
            </a:r>
            <a:r>
              <a:rPr lang="ru-RU" altLang="ru-RU" sz="2600" b="1" baseline="-25000" dirty="0" smtClean="0"/>
              <a:t>0</a:t>
            </a:r>
            <a:r>
              <a:rPr lang="ru-RU" altLang="ru-RU" sz="2600" dirty="0" smtClean="0"/>
              <a:t>.</a:t>
            </a:r>
          </a:p>
          <a:p>
            <a:pPr eaLnBrk="1" hangingPunct="1">
              <a:spcBef>
                <a:spcPts val="1200"/>
              </a:spcBef>
              <a:buFontTx/>
              <a:buNone/>
            </a:pPr>
            <a:r>
              <a:rPr lang="ru-RU" altLang="ru-RU" sz="2600" dirty="0" smtClean="0"/>
              <a:t>На этапе </a:t>
            </a:r>
            <a:r>
              <a:rPr lang="ru-RU" altLang="ru-RU" sz="2600" b="1" dirty="0" smtClean="0">
                <a:solidFill>
                  <a:srgbClr val="C00000"/>
                </a:solidFill>
              </a:rPr>
              <a:t>индуктивного вывода </a:t>
            </a:r>
            <a:r>
              <a:rPr lang="ru-RU" altLang="ru-RU" sz="2600" dirty="0" smtClean="0"/>
              <a:t>доказывается, что  </a:t>
            </a:r>
            <a:r>
              <a:rPr lang="en-US" altLang="ru-RU" sz="2600" b="1" i="1" dirty="0" smtClean="0"/>
              <a:t>P</a:t>
            </a:r>
            <a:r>
              <a:rPr lang="ru-RU" altLang="ru-RU" sz="2600" b="1" dirty="0" smtClean="0"/>
              <a:t>(</a:t>
            </a:r>
            <a:r>
              <a:rPr lang="en-US" altLang="ru-RU" sz="2600" b="1" i="1" dirty="0" smtClean="0"/>
              <a:t>n</a:t>
            </a:r>
            <a:r>
              <a:rPr lang="ru-RU" altLang="ru-RU" sz="2600" b="1" dirty="0" smtClean="0"/>
              <a:t>)</a:t>
            </a:r>
            <a:r>
              <a:rPr lang="ru-RU" altLang="ru-RU" sz="2600" dirty="0" smtClean="0"/>
              <a:t>  будет справедливо при  </a:t>
            </a:r>
            <a:r>
              <a:rPr lang="en-US" altLang="ru-RU" sz="2600" b="1" i="1" dirty="0" smtClean="0"/>
              <a:t>n</a:t>
            </a:r>
            <a:r>
              <a:rPr lang="ru-RU" altLang="ru-RU" sz="2600" b="1" dirty="0" smtClean="0"/>
              <a:t> = </a:t>
            </a:r>
            <a:r>
              <a:rPr lang="en-US" altLang="ru-RU" sz="2600" b="1" i="1" dirty="0" smtClean="0"/>
              <a:t>k</a:t>
            </a:r>
            <a:r>
              <a:rPr lang="ru-RU" altLang="ru-RU" sz="2600" b="1" dirty="0" smtClean="0"/>
              <a:t> + 1 &gt; </a:t>
            </a:r>
            <a:r>
              <a:rPr lang="en-US" altLang="ru-RU" sz="2600" b="1" i="1" dirty="0" smtClean="0"/>
              <a:t>n</a:t>
            </a:r>
            <a:r>
              <a:rPr lang="ru-RU" altLang="ru-RU" sz="2600" b="1" baseline="-25000" dirty="0" smtClean="0"/>
              <a:t>0</a:t>
            </a:r>
            <a:r>
              <a:rPr lang="ru-RU" altLang="ru-RU" sz="2600" dirty="0" smtClean="0"/>
              <a:t>.  Из этого следует, что утверждение  </a:t>
            </a:r>
            <a:r>
              <a:rPr lang="en-US" altLang="ru-RU" sz="2600" b="1" i="1" dirty="0" smtClean="0"/>
              <a:t>P</a:t>
            </a:r>
            <a:r>
              <a:rPr lang="ru-RU" altLang="ru-RU" sz="2600" b="1" dirty="0" smtClean="0"/>
              <a:t>(</a:t>
            </a:r>
            <a:r>
              <a:rPr lang="en-US" altLang="ru-RU" sz="2600" b="1" i="1" dirty="0" smtClean="0"/>
              <a:t>n</a:t>
            </a:r>
            <a:r>
              <a:rPr lang="ru-RU" altLang="ru-RU" sz="2600" b="1" dirty="0" smtClean="0"/>
              <a:t>)</a:t>
            </a:r>
            <a:r>
              <a:rPr lang="ru-RU" altLang="ru-RU" sz="2600" dirty="0" smtClean="0"/>
              <a:t>  справедливо для  </a:t>
            </a:r>
            <a:r>
              <a:rPr lang="ru-RU" altLang="ru-RU" sz="2600" i="1" dirty="0" smtClean="0"/>
              <a:t>любого</a:t>
            </a:r>
            <a:r>
              <a:rPr lang="ru-RU" altLang="ru-RU" sz="2600" dirty="0" smtClean="0"/>
              <a:t>  </a:t>
            </a:r>
            <a:r>
              <a:rPr lang="en-US" altLang="ru-RU" sz="2600" b="1" i="1" dirty="0" smtClean="0"/>
              <a:t>n</a:t>
            </a:r>
            <a:r>
              <a:rPr lang="ru-RU" altLang="ru-RU" sz="2600" b="1" i="1" dirty="0" smtClean="0"/>
              <a:t> </a:t>
            </a:r>
            <a:r>
              <a:rPr lang="ru-RU" altLang="ru-RU" sz="2600" b="1" dirty="0" smtClean="0"/>
              <a:t>≥ </a:t>
            </a:r>
            <a:r>
              <a:rPr lang="en-US" altLang="ru-RU" sz="2600" b="1" i="1" dirty="0" smtClean="0"/>
              <a:t>n</a:t>
            </a:r>
            <a:r>
              <a:rPr lang="ru-RU" altLang="ru-RU" sz="2600" b="1" baseline="-25000" dirty="0" smtClean="0"/>
              <a:t>0</a:t>
            </a:r>
            <a:r>
              <a:rPr lang="ru-RU" altLang="ru-RU" sz="2600" dirty="0" smtClean="0"/>
              <a:t>.</a:t>
            </a:r>
          </a:p>
        </p:txBody>
      </p:sp>
      <p:sp>
        <p:nvSpPr>
          <p:cNvPr id="21509" name="Номер слайда 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fld id="{C7D8CDE4-431E-4CB2-BB5E-C51D9A55F93B}" type="slidenum">
              <a:rPr lang="ru-RU" altLang="ru-RU" sz="1400"/>
              <a:pPr algn="r" eaLnBrk="1" hangingPunct="1">
                <a:spcBef>
                  <a:spcPct val="0"/>
                </a:spcBef>
                <a:buFontTx/>
                <a:buNone/>
              </a:pPr>
              <a:t>5</a:t>
            </a:fld>
            <a:endParaRPr lang="ru-RU" altLang="ru-RU" sz="1400"/>
          </a:p>
        </p:txBody>
      </p:sp>
    </p:spTree>
    <p:extLst>
      <p:ext uri="{BB962C8B-B14F-4D97-AF65-F5344CB8AC3E}">
        <p14:creationId xmlns:p14="http://schemas.microsoft.com/office/powerpoint/2010/main" val="4186283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E7800B2B-0B99-41D9-AF10-52C69AA67F26}" type="slidenum">
              <a:rPr lang="ru-RU" altLang="ru-RU" sz="1400" smtClean="0"/>
              <a:pPr eaLnBrk="1" hangingPunct="1">
                <a:spcBef>
                  <a:spcPct val="0"/>
                </a:spcBef>
                <a:buFontTx/>
                <a:buNone/>
              </a:pPr>
              <a:t>6</a:t>
            </a:fld>
            <a:endParaRPr lang="ru-RU" altLang="ru-RU" sz="1400" smtClean="0"/>
          </a:p>
        </p:txBody>
      </p:sp>
      <p:sp>
        <p:nvSpPr>
          <p:cNvPr id="37891" name="Rectangle 2"/>
          <p:cNvSpPr>
            <a:spLocks noGrp="1" noChangeArrowheads="1"/>
          </p:cNvSpPr>
          <p:nvPr>
            <p:ph type="ctrTitle"/>
          </p:nvPr>
        </p:nvSpPr>
        <p:spPr>
          <a:xfrm>
            <a:off x="215106" y="0"/>
            <a:ext cx="8713788" cy="504799"/>
          </a:xfrm>
        </p:spPr>
        <p:txBody>
          <a:bodyPr>
            <a:normAutofit fontScale="90000"/>
          </a:bodyPr>
          <a:lstStyle/>
          <a:p>
            <a:r>
              <a:rPr lang="ru-RU" altLang="ru-RU" sz="3600" dirty="0">
                <a:solidFill>
                  <a:schemeClr val="accent1"/>
                </a:solidFill>
              </a:rPr>
              <a:t>Задача «Ханойские башни»</a:t>
            </a:r>
            <a:endParaRPr lang="ru-RU" altLang="ru-RU" sz="3600" dirty="0" smtClean="0">
              <a:solidFill>
                <a:schemeClr val="accent1"/>
              </a:solidFill>
            </a:endParaRPr>
          </a:p>
        </p:txBody>
      </p:sp>
      <p:sp>
        <p:nvSpPr>
          <p:cNvPr id="37892" name="Rectangle 3"/>
          <p:cNvSpPr>
            <a:spLocks noGrp="1" noChangeArrowheads="1"/>
          </p:cNvSpPr>
          <p:nvPr>
            <p:ph type="subTitle" idx="1"/>
          </p:nvPr>
        </p:nvSpPr>
        <p:spPr>
          <a:xfrm>
            <a:off x="323528" y="620688"/>
            <a:ext cx="8568952" cy="6237312"/>
          </a:xfrm>
        </p:spPr>
        <p:txBody>
          <a:bodyPr>
            <a:normAutofit fontScale="92500" lnSpcReduction="20000"/>
          </a:bodyPr>
          <a:lstStyle/>
          <a:p>
            <a:pPr algn="l">
              <a:lnSpc>
                <a:spcPct val="110000"/>
              </a:lnSpc>
              <a:spcBef>
                <a:spcPts val="1200"/>
              </a:spcBef>
            </a:pPr>
            <a:r>
              <a:rPr lang="ru-RU" altLang="ru-RU" sz="2600" dirty="0">
                <a:solidFill>
                  <a:schemeClr val="tx1"/>
                </a:solidFill>
                <a:cs typeface="Courier New" panose="02070309020205020404" pitchFamily="49" charset="0"/>
              </a:rPr>
              <a:t>Имеется три колышка:  </a:t>
            </a:r>
            <a:r>
              <a:rPr lang="ru-RU" altLang="ru-RU" sz="2600" b="1" dirty="0">
                <a:solidFill>
                  <a:schemeClr val="tx1"/>
                </a:solidFill>
                <a:cs typeface="Courier New" panose="02070309020205020404" pitchFamily="49" charset="0"/>
              </a:rPr>
              <a:t>a, b, c</a:t>
            </a:r>
            <a:r>
              <a:rPr lang="ru-RU" altLang="ru-RU" sz="2600" dirty="0">
                <a:solidFill>
                  <a:schemeClr val="tx1"/>
                </a:solidFill>
                <a:cs typeface="Courier New" panose="02070309020205020404" pitchFamily="49" charset="0"/>
              </a:rPr>
              <a:t>.  </a:t>
            </a:r>
            <a:r>
              <a:rPr lang="ru-RU" altLang="ru-RU" sz="2600" dirty="0" smtClean="0">
                <a:solidFill>
                  <a:schemeClr val="tx1"/>
                </a:solidFill>
                <a:cs typeface="Courier New" panose="02070309020205020404" pitchFamily="49" charset="0"/>
              </a:rPr>
              <a:t>На </a:t>
            </a:r>
            <a:r>
              <a:rPr lang="ru-RU" altLang="ru-RU" sz="2600" dirty="0">
                <a:solidFill>
                  <a:schemeClr val="tx1"/>
                </a:solidFill>
                <a:cs typeface="Courier New" panose="02070309020205020404" pitchFamily="49" charset="0"/>
              </a:rPr>
              <a:t>колышке  </a:t>
            </a:r>
            <a:r>
              <a:rPr lang="ru-RU" altLang="ru-RU" sz="2600" b="1" dirty="0">
                <a:solidFill>
                  <a:schemeClr val="tx1"/>
                </a:solidFill>
                <a:cs typeface="Courier New" panose="02070309020205020404" pitchFamily="49" charset="0"/>
              </a:rPr>
              <a:t>a</a:t>
            </a:r>
            <a:r>
              <a:rPr lang="ru-RU" altLang="ru-RU" sz="2600" dirty="0">
                <a:solidFill>
                  <a:schemeClr val="tx1"/>
                </a:solidFill>
                <a:cs typeface="Courier New" panose="02070309020205020404" pitchFamily="49" charset="0"/>
              </a:rPr>
              <a:t> </a:t>
            </a:r>
            <a:r>
              <a:rPr lang="ru-RU" altLang="ru-RU" sz="2600" dirty="0" smtClean="0">
                <a:solidFill>
                  <a:schemeClr val="tx1"/>
                </a:solidFill>
                <a:cs typeface="Courier New" panose="02070309020205020404" pitchFamily="49" charset="0"/>
              </a:rPr>
              <a:t>расположено </a:t>
            </a:r>
            <a:r>
              <a:rPr lang="ru-RU" altLang="ru-RU" sz="2600" b="1" i="1" dirty="0">
                <a:solidFill>
                  <a:schemeClr val="tx1"/>
                </a:solidFill>
                <a:cs typeface="Courier New" panose="02070309020205020404" pitchFamily="49" charset="0"/>
              </a:rPr>
              <a:t>n</a:t>
            </a:r>
            <a:r>
              <a:rPr lang="ru-RU" altLang="ru-RU" sz="2600" dirty="0">
                <a:solidFill>
                  <a:schemeClr val="tx1"/>
                </a:solidFill>
                <a:cs typeface="Courier New" panose="02070309020205020404" pitchFamily="49" charset="0"/>
              </a:rPr>
              <a:t>  дисков в виде башни.</a:t>
            </a:r>
          </a:p>
          <a:p>
            <a:pPr algn="l">
              <a:lnSpc>
                <a:spcPct val="110000"/>
              </a:lnSpc>
              <a:spcBef>
                <a:spcPts val="1200"/>
              </a:spcBef>
            </a:pPr>
            <a:r>
              <a:rPr lang="ru-RU" altLang="ru-RU" sz="2600" b="1" dirty="0">
                <a:solidFill>
                  <a:schemeClr val="tx1"/>
                </a:solidFill>
                <a:cs typeface="Courier New" panose="02070309020205020404" pitchFamily="49" charset="0"/>
              </a:rPr>
              <a:t>Задача</a:t>
            </a:r>
            <a:r>
              <a:rPr lang="ru-RU" altLang="ru-RU" sz="2600" dirty="0">
                <a:solidFill>
                  <a:schemeClr val="tx1"/>
                </a:solidFill>
                <a:cs typeface="Courier New" panose="02070309020205020404" pitchFamily="49" charset="0"/>
              </a:rPr>
              <a:t>: Переложить всю башню на колышек </a:t>
            </a:r>
            <a:r>
              <a:rPr lang="ru-RU" altLang="ru-RU" sz="2600" b="1" dirty="0">
                <a:solidFill>
                  <a:schemeClr val="tx1"/>
                </a:solidFill>
                <a:cs typeface="Courier New" panose="02070309020205020404" pitchFamily="49" charset="0"/>
              </a:rPr>
              <a:t>c</a:t>
            </a:r>
            <a:r>
              <a:rPr lang="ru-RU" altLang="ru-RU" sz="2600" dirty="0">
                <a:solidFill>
                  <a:schemeClr val="tx1"/>
                </a:solidFill>
                <a:cs typeface="Courier New" panose="02070309020205020404" pitchFamily="49" charset="0"/>
              </a:rPr>
              <a:t>, перекладывая по одному диску так, чтобы любой диск большего размера </a:t>
            </a:r>
            <a:r>
              <a:rPr lang="ru-RU" altLang="ru-RU" sz="2600" b="1" dirty="0">
                <a:solidFill>
                  <a:schemeClr val="tx1"/>
                </a:solidFill>
                <a:cs typeface="Courier New" panose="02070309020205020404" pitchFamily="49" charset="0"/>
              </a:rPr>
              <a:t>не лежал </a:t>
            </a:r>
            <a:r>
              <a:rPr lang="ru-RU" altLang="ru-RU" sz="2600" dirty="0">
                <a:solidFill>
                  <a:schemeClr val="tx1"/>
                </a:solidFill>
                <a:cs typeface="Courier New" panose="02070309020205020404" pitchFamily="49" charset="0"/>
              </a:rPr>
              <a:t>на меньшем диске</a:t>
            </a:r>
            <a:r>
              <a:rPr lang="ru-RU" altLang="ru-RU" sz="2600" dirty="0" smtClean="0">
                <a:solidFill>
                  <a:schemeClr val="tx1"/>
                </a:solidFill>
                <a:cs typeface="Courier New" panose="02070309020205020404" pitchFamily="49" charset="0"/>
              </a:rPr>
              <a:t>.</a:t>
            </a:r>
          </a:p>
          <a:p>
            <a:pPr marL="342900" lvl="0" indent="-342900" algn="l" fontAlgn="base">
              <a:lnSpc>
                <a:spcPct val="110000"/>
              </a:lnSpc>
              <a:spcBef>
                <a:spcPts val="1800"/>
              </a:spcBef>
              <a:spcAft>
                <a:spcPct val="0"/>
              </a:spcAft>
            </a:pPr>
            <a:r>
              <a:rPr lang="ru-RU" altLang="ru-RU" sz="2600" kern="0" dirty="0" smtClean="0">
                <a:solidFill>
                  <a:srgbClr val="000000"/>
                </a:solidFill>
              </a:rPr>
              <a:t>Решение на основе математической индукции:</a:t>
            </a:r>
          </a:p>
          <a:p>
            <a:pPr marL="342900" lvl="0" indent="-342900" algn="l" fontAlgn="base">
              <a:lnSpc>
                <a:spcPct val="110000"/>
              </a:lnSpc>
              <a:spcBef>
                <a:spcPts val="1800"/>
              </a:spcBef>
              <a:spcAft>
                <a:spcPct val="0"/>
              </a:spcAft>
            </a:pPr>
            <a:r>
              <a:rPr lang="ru-RU" altLang="ru-RU" sz="2600" b="1" kern="0" dirty="0" smtClean="0">
                <a:solidFill>
                  <a:srgbClr val="C00000"/>
                </a:solidFill>
              </a:rPr>
              <a:t>Базис</a:t>
            </a:r>
            <a:r>
              <a:rPr lang="ru-RU" altLang="ru-RU" sz="2600" i="1" kern="0" dirty="0">
                <a:solidFill>
                  <a:srgbClr val="000000"/>
                </a:solidFill>
              </a:rPr>
              <a:t>.</a:t>
            </a:r>
            <a:r>
              <a:rPr lang="ru-RU" altLang="ru-RU" sz="2600" kern="0" dirty="0">
                <a:solidFill>
                  <a:srgbClr val="000000"/>
                </a:solidFill>
              </a:rPr>
              <a:t> Число дисков  </a:t>
            </a:r>
            <a:r>
              <a:rPr lang="en-US" altLang="ru-RU" sz="2600" b="1" i="1" kern="0" dirty="0" smtClean="0">
                <a:solidFill>
                  <a:srgbClr val="000000"/>
                </a:solidFill>
              </a:rPr>
              <a:t>n</a:t>
            </a:r>
            <a:r>
              <a:rPr lang="ru-RU" altLang="ru-RU" sz="2600" b="1" i="1" kern="0" dirty="0" smtClean="0">
                <a:solidFill>
                  <a:srgbClr val="000000"/>
                </a:solidFill>
              </a:rPr>
              <a:t> </a:t>
            </a:r>
            <a:r>
              <a:rPr lang="ru-RU" altLang="ru-RU" sz="2600" b="1" kern="0" dirty="0" smtClean="0">
                <a:solidFill>
                  <a:srgbClr val="000000"/>
                </a:solidFill>
              </a:rPr>
              <a:t>= 1</a:t>
            </a:r>
            <a:r>
              <a:rPr lang="ru-RU" altLang="ru-RU" sz="2600" kern="0" dirty="0">
                <a:solidFill>
                  <a:srgbClr val="000000"/>
                </a:solidFill>
              </a:rPr>
              <a:t>.  Переложить диск с колышка  </a:t>
            </a:r>
            <a:r>
              <a:rPr lang="en-US" altLang="ru-RU" sz="2600" b="1" kern="0" dirty="0">
                <a:solidFill>
                  <a:srgbClr val="000000"/>
                </a:solidFill>
              </a:rPr>
              <a:t>a</a:t>
            </a:r>
            <a:r>
              <a:rPr lang="en-US" altLang="ru-RU" sz="2600" kern="0" dirty="0">
                <a:solidFill>
                  <a:srgbClr val="000000"/>
                </a:solidFill>
              </a:rPr>
              <a:t> </a:t>
            </a:r>
            <a:r>
              <a:rPr lang="ru-RU" altLang="ru-RU" sz="2600" kern="0" dirty="0">
                <a:solidFill>
                  <a:srgbClr val="000000"/>
                </a:solidFill>
              </a:rPr>
              <a:t>на колышек </a:t>
            </a:r>
            <a:r>
              <a:rPr lang="en-US" altLang="ru-RU" sz="2600" b="1" kern="0" dirty="0">
                <a:solidFill>
                  <a:srgbClr val="000000"/>
                </a:solidFill>
              </a:rPr>
              <a:t>c</a:t>
            </a:r>
            <a:r>
              <a:rPr lang="ru-RU" altLang="ru-RU" sz="2600" kern="0" dirty="0">
                <a:solidFill>
                  <a:srgbClr val="000000"/>
                </a:solidFill>
              </a:rPr>
              <a:t>.</a:t>
            </a:r>
            <a:endParaRPr lang="ru-RU" altLang="ru-RU" sz="2600" i="1" kern="0" dirty="0">
              <a:solidFill>
                <a:srgbClr val="000000"/>
              </a:solidFill>
            </a:endParaRPr>
          </a:p>
          <a:p>
            <a:pPr marL="342900" lvl="0" indent="-342900" algn="l" fontAlgn="base">
              <a:lnSpc>
                <a:spcPct val="110000"/>
              </a:lnSpc>
              <a:spcBef>
                <a:spcPts val="1800"/>
              </a:spcBef>
              <a:spcAft>
                <a:spcPct val="0"/>
              </a:spcAft>
            </a:pPr>
            <a:r>
              <a:rPr lang="ru-RU" altLang="ru-RU" sz="2600" b="1" kern="0" dirty="0">
                <a:solidFill>
                  <a:srgbClr val="C00000"/>
                </a:solidFill>
              </a:rPr>
              <a:t>Предположение</a:t>
            </a:r>
            <a:r>
              <a:rPr lang="ru-RU" altLang="ru-RU" sz="2600" i="1" kern="0" dirty="0">
                <a:solidFill>
                  <a:srgbClr val="000000"/>
                </a:solidFill>
              </a:rPr>
              <a:t>.</a:t>
            </a:r>
            <a:r>
              <a:rPr lang="ru-RU" altLang="ru-RU" sz="2600" kern="0" dirty="0">
                <a:solidFill>
                  <a:srgbClr val="000000"/>
                </a:solidFill>
              </a:rPr>
              <a:t> Пусть алгоритм умеет перекладывать башни из  </a:t>
            </a:r>
            <a:r>
              <a:rPr lang="en-US" altLang="ru-RU" sz="2600" b="1" i="1" kern="0" dirty="0" smtClean="0">
                <a:solidFill>
                  <a:srgbClr val="000000"/>
                </a:solidFill>
              </a:rPr>
              <a:t>n</a:t>
            </a:r>
            <a:r>
              <a:rPr lang="ru-RU" altLang="ru-RU" sz="2600" b="1" kern="0" dirty="0" smtClean="0">
                <a:solidFill>
                  <a:srgbClr val="000000"/>
                </a:solidFill>
              </a:rPr>
              <a:t> = </a:t>
            </a:r>
            <a:r>
              <a:rPr lang="en-US" altLang="ru-RU" sz="2600" b="1" i="1" kern="0" dirty="0" smtClean="0">
                <a:solidFill>
                  <a:srgbClr val="000000"/>
                </a:solidFill>
              </a:rPr>
              <a:t>k</a:t>
            </a:r>
            <a:r>
              <a:rPr lang="ru-RU" altLang="ru-RU" sz="2600" b="1" kern="0" dirty="0" smtClean="0">
                <a:solidFill>
                  <a:srgbClr val="000000"/>
                </a:solidFill>
              </a:rPr>
              <a:t> ≥ 1</a:t>
            </a:r>
            <a:r>
              <a:rPr lang="ru-RU" altLang="ru-RU" sz="2600" kern="0" dirty="0">
                <a:solidFill>
                  <a:srgbClr val="000000"/>
                </a:solidFill>
              </a:rPr>
              <a:t>.</a:t>
            </a:r>
            <a:endParaRPr lang="ru-RU" altLang="ru-RU" sz="2600" i="1" kern="0" dirty="0">
              <a:solidFill>
                <a:srgbClr val="000000"/>
              </a:solidFill>
            </a:endParaRPr>
          </a:p>
          <a:p>
            <a:pPr marL="342900" lvl="0" indent="-342900" algn="l" fontAlgn="base">
              <a:lnSpc>
                <a:spcPct val="110000"/>
              </a:lnSpc>
              <a:spcBef>
                <a:spcPts val="1800"/>
              </a:spcBef>
              <a:spcAft>
                <a:spcPct val="0"/>
              </a:spcAft>
            </a:pPr>
            <a:r>
              <a:rPr lang="ru-RU" altLang="ru-RU" sz="2600" b="1" kern="0" dirty="0">
                <a:solidFill>
                  <a:srgbClr val="C00000"/>
                </a:solidFill>
              </a:rPr>
              <a:t>Индукция</a:t>
            </a:r>
            <a:r>
              <a:rPr lang="ru-RU" altLang="ru-RU" sz="2600" i="1" kern="0" dirty="0">
                <a:solidFill>
                  <a:srgbClr val="000000"/>
                </a:solidFill>
              </a:rPr>
              <a:t>. </a:t>
            </a:r>
            <a:r>
              <a:rPr lang="ru-RU" altLang="ru-RU" sz="2600" kern="0" dirty="0">
                <a:solidFill>
                  <a:srgbClr val="000000"/>
                </a:solidFill>
              </a:rPr>
              <a:t>Пусть  </a:t>
            </a:r>
            <a:r>
              <a:rPr lang="en-US" altLang="ru-RU" sz="2600" b="1" i="1" kern="0" dirty="0" smtClean="0">
                <a:solidFill>
                  <a:srgbClr val="000000"/>
                </a:solidFill>
              </a:rPr>
              <a:t>n</a:t>
            </a:r>
            <a:r>
              <a:rPr lang="ru-RU" altLang="ru-RU" sz="2600" b="1" i="1" kern="0" dirty="0" smtClean="0">
                <a:solidFill>
                  <a:srgbClr val="000000"/>
                </a:solidFill>
              </a:rPr>
              <a:t> </a:t>
            </a:r>
            <a:r>
              <a:rPr lang="ru-RU" altLang="ru-RU" sz="2600" b="1" kern="0" dirty="0" smtClean="0">
                <a:solidFill>
                  <a:srgbClr val="000000"/>
                </a:solidFill>
              </a:rPr>
              <a:t>= </a:t>
            </a:r>
            <a:r>
              <a:rPr lang="en-US" altLang="ru-RU" sz="2600" b="1" i="1" kern="0" dirty="0" smtClean="0">
                <a:solidFill>
                  <a:srgbClr val="000000"/>
                </a:solidFill>
              </a:rPr>
              <a:t>k</a:t>
            </a:r>
            <a:r>
              <a:rPr lang="ru-RU" altLang="ru-RU" sz="2600" b="1" kern="0" dirty="0" smtClean="0">
                <a:solidFill>
                  <a:srgbClr val="000000"/>
                </a:solidFill>
              </a:rPr>
              <a:t>+1 ≥ 2</a:t>
            </a:r>
            <a:r>
              <a:rPr lang="ru-RU" altLang="ru-RU" sz="2600" kern="0" dirty="0">
                <a:solidFill>
                  <a:srgbClr val="000000"/>
                </a:solidFill>
              </a:rPr>
              <a:t>. Перекладываем башню из  </a:t>
            </a:r>
            <a:r>
              <a:rPr lang="en-US" altLang="ru-RU" sz="2600" b="1" i="1" kern="0" dirty="0">
                <a:solidFill>
                  <a:srgbClr val="000000"/>
                </a:solidFill>
              </a:rPr>
              <a:t>k</a:t>
            </a:r>
            <a:r>
              <a:rPr lang="en-US" altLang="ru-RU" sz="2600" kern="0" dirty="0">
                <a:solidFill>
                  <a:srgbClr val="000000"/>
                </a:solidFill>
              </a:rPr>
              <a:t> </a:t>
            </a:r>
            <a:r>
              <a:rPr lang="ru-RU" altLang="ru-RU" sz="2600" kern="0" dirty="0">
                <a:solidFill>
                  <a:srgbClr val="000000"/>
                </a:solidFill>
              </a:rPr>
              <a:t>дисков с колышка  </a:t>
            </a:r>
            <a:r>
              <a:rPr lang="en-US" altLang="ru-RU" sz="2600" b="1" kern="0" dirty="0">
                <a:solidFill>
                  <a:srgbClr val="000000"/>
                </a:solidFill>
              </a:rPr>
              <a:t>a</a:t>
            </a:r>
            <a:r>
              <a:rPr lang="en-US" altLang="ru-RU" sz="2600" kern="0" dirty="0">
                <a:solidFill>
                  <a:srgbClr val="000000"/>
                </a:solidFill>
              </a:rPr>
              <a:t> </a:t>
            </a:r>
            <a:r>
              <a:rPr lang="ru-RU" altLang="ru-RU" sz="2600" kern="0" dirty="0">
                <a:solidFill>
                  <a:srgbClr val="000000"/>
                </a:solidFill>
              </a:rPr>
              <a:t>на колышек  </a:t>
            </a:r>
            <a:r>
              <a:rPr lang="en-US" altLang="ru-RU" sz="2600" b="1" kern="0" dirty="0">
                <a:solidFill>
                  <a:srgbClr val="000000"/>
                </a:solidFill>
              </a:rPr>
              <a:t>b</a:t>
            </a:r>
            <a:r>
              <a:rPr lang="ru-RU" altLang="ru-RU" sz="2600" kern="0" dirty="0">
                <a:solidFill>
                  <a:srgbClr val="000000"/>
                </a:solidFill>
              </a:rPr>
              <a:t>,  затем один диск с колышка  </a:t>
            </a:r>
            <a:r>
              <a:rPr lang="en-US" altLang="ru-RU" sz="2600" b="1" kern="0" dirty="0">
                <a:solidFill>
                  <a:srgbClr val="000000"/>
                </a:solidFill>
              </a:rPr>
              <a:t>a</a:t>
            </a:r>
            <a:r>
              <a:rPr lang="en-US" altLang="ru-RU" sz="2600" kern="0" dirty="0">
                <a:solidFill>
                  <a:srgbClr val="000000"/>
                </a:solidFill>
              </a:rPr>
              <a:t> </a:t>
            </a:r>
            <a:r>
              <a:rPr lang="ru-RU" altLang="ru-RU" sz="2600" kern="0" dirty="0">
                <a:solidFill>
                  <a:srgbClr val="000000"/>
                </a:solidFill>
              </a:rPr>
              <a:t>на колышек  </a:t>
            </a:r>
            <a:r>
              <a:rPr lang="en-US" altLang="ru-RU" sz="2600" b="1" kern="0" dirty="0">
                <a:solidFill>
                  <a:srgbClr val="000000"/>
                </a:solidFill>
              </a:rPr>
              <a:t>c</a:t>
            </a:r>
            <a:r>
              <a:rPr lang="ru-RU" altLang="ru-RU" sz="2600" kern="0" dirty="0">
                <a:solidFill>
                  <a:srgbClr val="000000"/>
                </a:solidFill>
              </a:rPr>
              <a:t>  и, наконец, башню из  </a:t>
            </a:r>
            <a:r>
              <a:rPr lang="en-US" altLang="ru-RU" sz="2600" b="1" i="1" kern="0" dirty="0">
                <a:solidFill>
                  <a:srgbClr val="000000"/>
                </a:solidFill>
              </a:rPr>
              <a:t>k</a:t>
            </a:r>
            <a:r>
              <a:rPr lang="en-US" altLang="ru-RU" sz="2600" kern="0" dirty="0">
                <a:solidFill>
                  <a:srgbClr val="000000"/>
                </a:solidFill>
              </a:rPr>
              <a:t> </a:t>
            </a:r>
            <a:r>
              <a:rPr lang="ru-RU" altLang="ru-RU" sz="2600" kern="0" dirty="0">
                <a:solidFill>
                  <a:srgbClr val="000000"/>
                </a:solidFill>
              </a:rPr>
              <a:t>дисков с колышка  </a:t>
            </a:r>
            <a:r>
              <a:rPr lang="en-US" altLang="ru-RU" sz="2600" b="1" kern="0" dirty="0">
                <a:solidFill>
                  <a:srgbClr val="000000"/>
                </a:solidFill>
              </a:rPr>
              <a:t>b</a:t>
            </a:r>
            <a:r>
              <a:rPr lang="en-US" altLang="ru-RU" sz="2600" kern="0" dirty="0">
                <a:solidFill>
                  <a:srgbClr val="000000"/>
                </a:solidFill>
              </a:rPr>
              <a:t> </a:t>
            </a:r>
            <a:r>
              <a:rPr lang="ru-RU" altLang="ru-RU" sz="2600" kern="0" dirty="0">
                <a:solidFill>
                  <a:srgbClr val="000000"/>
                </a:solidFill>
              </a:rPr>
              <a:t>на колышек  </a:t>
            </a:r>
            <a:r>
              <a:rPr lang="en-US" altLang="ru-RU" sz="2600" b="1" kern="0" dirty="0">
                <a:solidFill>
                  <a:srgbClr val="000000"/>
                </a:solidFill>
              </a:rPr>
              <a:t>c</a:t>
            </a:r>
            <a:r>
              <a:rPr lang="ru-RU" altLang="ru-RU" sz="2600" kern="0" dirty="0" smtClean="0">
                <a:solidFill>
                  <a:srgbClr val="000000"/>
                </a:solidFill>
              </a:rPr>
              <a:t>.</a:t>
            </a:r>
            <a:endParaRPr lang="ru-RU" altLang="ru-RU" sz="2400" dirty="0" smtClean="0">
              <a:solidFill>
                <a:srgbClr val="C00000"/>
              </a:solidFill>
              <a:cs typeface="Courier New" panose="02070309020205020404" pitchFamily="49" charset="0"/>
            </a:endParaRPr>
          </a:p>
        </p:txBody>
      </p:sp>
      <p:sp>
        <p:nvSpPr>
          <p:cNvPr id="3789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7895" name="Номер слайда 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ru-RU" altLang="ru-RU" sz="1400" dirty="0"/>
          </a:p>
        </p:txBody>
      </p:sp>
    </p:spTree>
    <p:extLst>
      <p:ext uri="{BB962C8B-B14F-4D97-AF65-F5344CB8AC3E}">
        <p14:creationId xmlns:p14="http://schemas.microsoft.com/office/powerpoint/2010/main" val="2684526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pPr>
              <a:defRPr/>
            </a:pPr>
            <a:fld id="{7582749D-B05E-483E-9C43-8FA310295852}" type="slidenum">
              <a:rPr lang="ru-RU" altLang="ru-RU">
                <a:solidFill>
                  <a:srgbClr val="000000"/>
                </a:solidFill>
              </a:rPr>
              <a:pPr>
                <a:defRPr/>
              </a:pPr>
              <a:t>7</a:t>
            </a:fld>
            <a:endParaRPr lang="ru-RU" altLang="ru-RU">
              <a:solidFill>
                <a:srgbClr val="000000"/>
              </a:solidFill>
            </a:endParaRPr>
          </a:p>
        </p:txBody>
      </p:sp>
      <p:sp>
        <p:nvSpPr>
          <p:cNvPr id="39939" name="Rectangle 2"/>
          <p:cNvSpPr>
            <a:spLocks noGrp="1" noChangeArrowheads="1"/>
          </p:cNvSpPr>
          <p:nvPr>
            <p:ph type="title"/>
          </p:nvPr>
        </p:nvSpPr>
        <p:spPr>
          <a:xfrm>
            <a:off x="457200" y="0"/>
            <a:ext cx="8229600" cy="476250"/>
          </a:xfrm>
        </p:spPr>
        <p:txBody>
          <a:bodyPr/>
          <a:lstStyle/>
          <a:p>
            <a:pPr eaLnBrk="1" hangingPunct="1"/>
            <a:r>
              <a:rPr lang="ru-RU" altLang="ru-RU" sz="4000" dirty="0" smtClean="0">
                <a:solidFill>
                  <a:srgbClr val="0070C0"/>
                </a:solidFill>
              </a:rPr>
              <a:t>Иллюстрация для шага индукции</a:t>
            </a:r>
          </a:p>
        </p:txBody>
      </p:sp>
      <p:sp>
        <p:nvSpPr>
          <p:cNvPr id="39940" name="Rectangle 3"/>
          <p:cNvSpPr>
            <a:spLocks noGrp="1" noChangeArrowheads="1"/>
          </p:cNvSpPr>
          <p:nvPr>
            <p:ph type="body" idx="1"/>
          </p:nvPr>
        </p:nvSpPr>
        <p:spPr>
          <a:xfrm>
            <a:off x="457200" y="549275"/>
            <a:ext cx="8229600" cy="6119813"/>
          </a:xfrm>
        </p:spPr>
        <p:txBody>
          <a:bodyPr/>
          <a:lstStyle/>
          <a:p>
            <a:pPr marL="0" indent="0" eaLnBrk="1" hangingPunct="1">
              <a:buNone/>
            </a:pPr>
            <a:r>
              <a:rPr lang="ru-RU" altLang="ru-RU" dirty="0" smtClean="0"/>
              <a:t> </a:t>
            </a:r>
          </a:p>
        </p:txBody>
      </p:sp>
      <p:sp>
        <p:nvSpPr>
          <p:cNvPr id="3994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fontAlgn="base" hangingPunct="1">
              <a:spcBef>
                <a:spcPct val="0"/>
              </a:spcBef>
              <a:spcAft>
                <a:spcPct val="0"/>
              </a:spcAft>
              <a:buFontTx/>
              <a:buNone/>
            </a:pPr>
            <a:endParaRPr lang="ru-RU" altLang="ru-RU" sz="1800" smtClean="0">
              <a:solidFill>
                <a:srgbClr val="000000"/>
              </a:solidFill>
              <a:latin typeface="Times New Roman" pitchFamily="18" charset="0"/>
            </a:endParaRPr>
          </a:p>
        </p:txBody>
      </p:sp>
      <p:graphicFrame>
        <p:nvGraphicFramePr>
          <p:cNvPr id="39942" name="Object 5"/>
          <p:cNvGraphicFramePr>
            <a:graphicFrameLocks noChangeAspect="1"/>
          </p:cNvGraphicFramePr>
          <p:nvPr>
            <p:extLst>
              <p:ext uri="{D42A27DB-BD31-4B8C-83A1-F6EECF244321}">
                <p14:modId xmlns:p14="http://schemas.microsoft.com/office/powerpoint/2010/main" val="1541355924"/>
              </p:ext>
            </p:extLst>
          </p:nvPr>
        </p:nvGraphicFramePr>
        <p:xfrm>
          <a:off x="1979712" y="620688"/>
          <a:ext cx="4691063" cy="5976937"/>
        </p:xfrm>
        <a:graphic>
          <a:graphicData uri="http://schemas.openxmlformats.org/presentationml/2006/ole">
            <mc:AlternateContent xmlns:mc="http://schemas.openxmlformats.org/markup-compatibility/2006">
              <mc:Choice xmlns:v="urn:schemas-microsoft-com:vml" Requires="v">
                <p:oleObj spid="_x0000_s4113" r:id="rId3" imgW="2798064" imgH="3575304" progId="Visio.Drawing.6">
                  <p:embed/>
                </p:oleObj>
              </mc:Choice>
              <mc:Fallback>
                <p:oleObj r:id="rId3" imgW="2798064" imgH="357530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620688"/>
                        <a:ext cx="4691063"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141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99797A7-1331-4395-A9FD-DB87EDF47087}" type="slidenum">
              <a:rPr lang="ru-RU" altLang="ru-RU" sz="1400" smtClean="0"/>
              <a:pPr eaLnBrk="1" hangingPunct="1">
                <a:spcBef>
                  <a:spcPct val="0"/>
                </a:spcBef>
                <a:buFontTx/>
                <a:buNone/>
              </a:pPr>
              <a:t>8</a:t>
            </a:fld>
            <a:endParaRPr lang="ru-RU" altLang="ru-RU" sz="1400" smtClean="0"/>
          </a:p>
        </p:txBody>
      </p:sp>
      <p:sp>
        <p:nvSpPr>
          <p:cNvPr id="38915" name="Rectangle 2"/>
          <p:cNvSpPr>
            <a:spLocks noGrp="1" noChangeArrowheads="1"/>
          </p:cNvSpPr>
          <p:nvPr>
            <p:ph type="title"/>
          </p:nvPr>
        </p:nvSpPr>
        <p:spPr>
          <a:xfrm>
            <a:off x="215516" y="0"/>
            <a:ext cx="8712968" cy="648072"/>
          </a:xfrm>
        </p:spPr>
        <p:txBody>
          <a:bodyPr>
            <a:normAutofit fontScale="90000"/>
          </a:bodyPr>
          <a:lstStyle/>
          <a:p>
            <a:pPr eaLnBrk="1" hangingPunct="1"/>
            <a:r>
              <a:rPr lang="ru-RU" altLang="ru-RU" sz="4000" dirty="0" smtClean="0">
                <a:solidFill>
                  <a:schemeClr val="accent1"/>
                </a:solidFill>
              </a:rPr>
              <a:t>Рекурсивная функция</a:t>
            </a:r>
          </a:p>
        </p:txBody>
      </p:sp>
      <p:sp>
        <p:nvSpPr>
          <p:cNvPr id="38916" name="Rectangle 3"/>
          <p:cNvSpPr>
            <a:spLocks noGrp="1" noChangeArrowheads="1"/>
          </p:cNvSpPr>
          <p:nvPr>
            <p:ph type="body" idx="1"/>
          </p:nvPr>
        </p:nvSpPr>
        <p:spPr>
          <a:xfrm>
            <a:off x="457200" y="692696"/>
            <a:ext cx="8229600" cy="6028778"/>
          </a:xfrm>
        </p:spPr>
        <p:txBody>
          <a:bodyPr>
            <a:normAutofit lnSpcReduction="10000"/>
          </a:bodyPr>
          <a:lstStyle/>
          <a:p>
            <a:pPr>
              <a:spcBef>
                <a:spcPts val="0"/>
              </a:spcBef>
              <a:buNone/>
            </a:pPr>
            <a:r>
              <a:rPr lang="en-US" altLang="ru-RU" sz="2600" b="1" dirty="0" smtClean="0">
                <a:latin typeface="Courier New" panose="02070309020205020404" pitchFamily="49" charset="0"/>
                <a:cs typeface="Courier New" panose="02070309020205020404" pitchFamily="49" charset="0"/>
              </a:rPr>
              <a:t>void </a:t>
            </a:r>
            <a:r>
              <a:rPr lang="en-US" altLang="ru-RU" sz="2600" b="1" dirty="0" err="1" smtClean="0">
                <a:latin typeface="Courier New" panose="02070309020205020404" pitchFamily="49" charset="0"/>
                <a:cs typeface="Courier New" panose="02070309020205020404" pitchFamily="49" charset="0"/>
              </a:rPr>
              <a:t>hanoi</a:t>
            </a:r>
            <a:r>
              <a:rPr lang="en-US" altLang="ru-RU" sz="2600" b="1" dirty="0" smtClean="0">
                <a:latin typeface="Courier New" panose="02070309020205020404" pitchFamily="49" charset="0"/>
                <a:cs typeface="Courier New" panose="02070309020205020404" pitchFamily="49" charset="0"/>
              </a:rPr>
              <a:t>(</a:t>
            </a:r>
            <a:r>
              <a:rPr lang="en-US" altLang="ru-RU" sz="2600" b="1" dirty="0" err="1" smtClean="0">
                <a:latin typeface="Courier New" panose="02070309020205020404" pitchFamily="49" charset="0"/>
                <a:cs typeface="Courier New" panose="02070309020205020404" pitchFamily="49" charset="0"/>
              </a:rPr>
              <a:t>int</a:t>
            </a:r>
            <a:r>
              <a:rPr lang="en-US" altLang="ru-RU" sz="2600" b="1" dirty="0" smtClean="0">
                <a:latin typeface="Courier New" panose="02070309020205020404" pitchFamily="49" charset="0"/>
                <a:cs typeface="Courier New" panose="02070309020205020404" pitchFamily="49" charset="0"/>
              </a:rPr>
              <a:t> n, </a:t>
            </a:r>
            <a:r>
              <a:rPr lang="en-US" altLang="ru-RU" sz="2600" b="1" dirty="0" err="1" smtClean="0">
                <a:latin typeface="Courier New" panose="02070309020205020404" pitchFamily="49" charset="0"/>
                <a:cs typeface="Courier New" panose="02070309020205020404" pitchFamily="49" charset="0"/>
              </a:rPr>
              <a:t>int</a:t>
            </a:r>
            <a:r>
              <a:rPr lang="en-US" altLang="ru-RU" sz="2600" b="1" dirty="0" smtClean="0">
                <a:latin typeface="Courier New" panose="02070309020205020404" pitchFamily="49" charset="0"/>
                <a:cs typeface="Courier New" panose="02070309020205020404" pitchFamily="49" charset="0"/>
              </a:rPr>
              <a:t> a, </a:t>
            </a:r>
            <a:r>
              <a:rPr lang="en-US" altLang="ru-RU" sz="2600" b="1" dirty="0" err="1" smtClean="0">
                <a:latin typeface="Courier New" panose="02070309020205020404" pitchFamily="49" charset="0"/>
                <a:cs typeface="Courier New" panose="02070309020205020404" pitchFamily="49" charset="0"/>
              </a:rPr>
              <a:t>int</a:t>
            </a:r>
            <a:r>
              <a:rPr lang="en-US" altLang="ru-RU" sz="2600" b="1" dirty="0" smtClean="0">
                <a:latin typeface="Courier New" panose="02070309020205020404" pitchFamily="49" charset="0"/>
                <a:cs typeface="Courier New" panose="02070309020205020404" pitchFamily="49" charset="0"/>
              </a:rPr>
              <a:t> b, </a:t>
            </a:r>
            <a:r>
              <a:rPr lang="en-US" altLang="ru-RU" sz="2600" b="1" dirty="0" err="1" smtClean="0">
                <a:latin typeface="Courier New" panose="02070309020205020404" pitchFamily="49" charset="0"/>
                <a:cs typeface="Courier New" panose="02070309020205020404" pitchFamily="49" charset="0"/>
              </a:rPr>
              <a:t>int</a:t>
            </a:r>
            <a:r>
              <a:rPr lang="en-US" altLang="ru-RU" sz="2600" b="1" dirty="0" smtClean="0">
                <a:latin typeface="Courier New" panose="02070309020205020404" pitchFamily="49" charset="0"/>
                <a:cs typeface="Courier New" panose="02070309020205020404" pitchFamily="49" charset="0"/>
              </a:rPr>
              <a:t> c)</a:t>
            </a:r>
          </a:p>
          <a:p>
            <a:pPr>
              <a:spcBef>
                <a:spcPts val="0"/>
              </a:spcBef>
              <a:buNone/>
            </a:pPr>
            <a:r>
              <a:rPr lang="en-US" altLang="ru-RU" sz="2600" b="1" dirty="0" smtClean="0">
                <a:latin typeface="Courier New" panose="02070309020205020404" pitchFamily="49" charset="0"/>
                <a:cs typeface="Courier New" panose="02070309020205020404" pitchFamily="49" charset="0"/>
              </a:rPr>
              <a:t>{</a:t>
            </a:r>
          </a:p>
          <a:p>
            <a:pPr>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if (n == 1) </a:t>
            </a:r>
          </a:p>
          <a:p>
            <a:pPr>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cout</a:t>
            </a:r>
            <a:r>
              <a:rPr lang="en-US" altLang="ru-RU" sz="2600" b="1" dirty="0" smtClean="0">
                <a:latin typeface="Courier New" panose="02070309020205020404" pitchFamily="49" charset="0"/>
                <a:cs typeface="Courier New" panose="02070309020205020404" pitchFamily="49" charset="0"/>
              </a:rPr>
              <a:t> &lt;&lt; a &lt;&lt; “-&gt;” &lt;&lt; c &lt;&lt; </a:t>
            </a:r>
            <a:r>
              <a:rPr lang="en-US" altLang="ru-RU" sz="2600" b="1" dirty="0" err="1" smtClean="0">
                <a:latin typeface="Courier New" panose="02070309020205020404" pitchFamily="49" charset="0"/>
                <a:cs typeface="Courier New" panose="02070309020205020404" pitchFamily="49" charset="0"/>
              </a:rPr>
              <a:t>endl</a:t>
            </a:r>
            <a:r>
              <a:rPr lang="en-US" altLang="ru-RU" sz="2600" b="1" dirty="0" smtClean="0">
                <a:latin typeface="Courier New" panose="02070309020205020404" pitchFamily="49" charset="0"/>
                <a:cs typeface="Courier New" panose="02070309020205020404" pitchFamily="49" charset="0"/>
              </a:rPr>
              <a:t>;</a:t>
            </a:r>
          </a:p>
          <a:p>
            <a:pPr>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else</a:t>
            </a:r>
          </a:p>
          <a:p>
            <a:pPr>
              <a:spcBef>
                <a:spcPts val="0"/>
              </a:spcBef>
              <a:buNone/>
            </a:pPr>
            <a:r>
              <a:rPr lang="en-US" altLang="ru-RU" sz="2600" b="1" dirty="0" smtClean="0">
                <a:latin typeface="Courier New" panose="02070309020205020404" pitchFamily="49" charset="0"/>
                <a:cs typeface="Courier New" panose="02070309020205020404" pitchFamily="49" charset="0"/>
              </a:rPr>
              <a:t>   {</a:t>
            </a:r>
          </a:p>
          <a:p>
            <a:pPr>
              <a:spcBef>
                <a:spcPts val="0"/>
              </a:spcBef>
              <a:buNone/>
            </a:pP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hanoi</a:t>
            </a:r>
            <a:r>
              <a:rPr lang="en-US" altLang="ru-RU" sz="2600" b="1" dirty="0" smtClean="0">
                <a:latin typeface="Courier New" panose="02070309020205020404" pitchFamily="49" charset="0"/>
                <a:cs typeface="Courier New" panose="02070309020205020404" pitchFamily="49" charset="0"/>
              </a:rPr>
              <a:t>(n-1, a, c, b);</a:t>
            </a:r>
            <a:endParaRPr lang="ru-RU" altLang="ru-RU" sz="2600" b="1" dirty="0" smtClean="0">
              <a:latin typeface="Courier New" panose="02070309020205020404" pitchFamily="49" charset="0"/>
              <a:cs typeface="Courier New" panose="02070309020205020404" pitchFamily="49" charset="0"/>
            </a:endParaRPr>
          </a:p>
          <a:p>
            <a:pPr>
              <a:spcBef>
                <a:spcPts val="0"/>
              </a:spcBef>
              <a:buNone/>
            </a:pPr>
            <a:r>
              <a:rPr lang="ru-RU" altLang="ru-RU" sz="2600" b="1" dirty="0" smtClean="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a:latin typeface="Courier New" panose="02070309020205020404" pitchFamily="49" charset="0"/>
                <a:cs typeface="Courier New" panose="02070309020205020404" pitchFamily="49" charset="0"/>
              </a:rPr>
              <a:t>cout</a:t>
            </a:r>
            <a:r>
              <a:rPr lang="en-US" altLang="ru-RU" sz="2600" b="1" dirty="0">
                <a:latin typeface="Courier New" panose="02070309020205020404" pitchFamily="49" charset="0"/>
                <a:cs typeface="Courier New" panose="02070309020205020404" pitchFamily="49" charset="0"/>
              </a:rPr>
              <a:t> &lt;&lt; a &lt;&lt; “-&gt;” &lt;&lt; c &lt;&lt; </a:t>
            </a:r>
            <a:r>
              <a:rPr lang="en-US" altLang="ru-RU" sz="2600" b="1" dirty="0" err="1">
                <a:latin typeface="Courier New" panose="02070309020205020404" pitchFamily="49" charset="0"/>
                <a:cs typeface="Courier New" panose="02070309020205020404" pitchFamily="49" charset="0"/>
              </a:rPr>
              <a:t>endl</a:t>
            </a:r>
            <a:r>
              <a:rPr lang="en-US" altLang="ru-RU" sz="2600" b="1" dirty="0">
                <a:latin typeface="Courier New" panose="02070309020205020404" pitchFamily="49" charset="0"/>
                <a:cs typeface="Courier New" panose="02070309020205020404" pitchFamily="49" charset="0"/>
              </a:rPr>
              <a:t>;</a:t>
            </a:r>
            <a:r>
              <a:rPr lang="ru-RU" altLang="ru-RU" sz="2600" b="1" dirty="0" smtClean="0">
                <a:latin typeface="Courier New" panose="02070309020205020404" pitchFamily="49" charset="0"/>
                <a:cs typeface="Courier New" panose="02070309020205020404" pitchFamily="49" charset="0"/>
              </a:rPr>
              <a:t>      </a:t>
            </a:r>
            <a:endParaRPr lang="en-US" altLang="ru-RU" sz="2600" b="1" dirty="0" smtClean="0">
              <a:latin typeface="Courier New" panose="02070309020205020404" pitchFamily="49" charset="0"/>
              <a:cs typeface="Courier New" panose="02070309020205020404" pitchFamily="49" charset="0"/>
            </a:endParaRPr>
          </a:p>
          <a:p>
            <a:pPr>
              <a:spcBef>
                <a:spcPts val="0"/>
              </a:spcBef>
              <a:buNone/>
            </a:pPr>
            <a:r>
              <a:rPr lang="ru-RU" altLang="ru-RU" sz="2600" b="1" dirty="0" smtClean="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 </a:t>
            </a:r>
            <a:r>
              <a:rPr lang="en-US" altLang="ru-RU" sz="2600" b="1" dirty="0" err="1">
                <a:latin typeface="Courier New" panose="02070309020205020404" pitchFamily="49" charset="0"/>
                <a:cs typeface="Courier New" panose="02070309020205020404" pitchFamily="49" charset="0"/>
              </a:rPr>
              <a:t>hanoi</a:t>
            </a:r>
            <a:r>
              <a:rPr lang="en-US" altLang="ru-RU" sz="2600" b="1" dirty="0">
                <a:latin typeface="Courier New" panose="02070309020205020404" pitchFamily="49" charset="0"/>
                <a:cs typeface="Courier New" panose="02070309020205020404" pitchFamily="49" charset="0"/>
              </a:rPr>
              <a:t>(n-1, </a:t>
            </a:r>
            <a:r>
              <a:rPr lang="en-US" altLang="ru-RU" sz="2600" b="1" dirty="0" smtClean="0">
                <a:latin typeface="Courier New" panose="02070309020205020404" pitchFamily="49" charset="0"/>
                <a:cs typeface="Courier New" panose="02070309020205020404" pitchFamily="49" charset="0"/>
              </a:rPr>
              <a:t>b, a</a:t>
            </a:r>
            <a:r>
              <a:rPr lang="en-US" altLang="ru-RU" sz="2600" b="1" dirty="0">
                <a:latin typeface="Courier New" panose="02070309020205020404" pitchFamily="49" charset="0"/>
                <a:cs typeface="Courier New" panose="02070309020205020404" pitchFamily="49" charset="0"/>
              </a:rPr>
              <a:t>, </a:t>
            </a:r>
            <a:r>
              <a:rPr lang="en-US" altLang="ru-RU" sz="2600" b="1" dirty="0" smtClean="0">
                <a:latin typeface="Courier New" panose="02070309020205020404" pitchFamily="49" charset="0"/>
                <a:cs typeface="Courier New" panose="02070309020205020404" pitchFamily="49" charset="0"/>
              </a:rPr>
              <a:t>c);</a:t>
            </a:r>
            <a:endParaRPr lang="ru-RU" altLang="ru-RU" sz="2600" b="1" dirty="0" smtClean="0">
              <a:latin typeface="Courier New" panose="02070309020205020404" pitchFamily="49" charset="0"/>
              <a:cs typeface="Courier New" panose="02070309020205020404" pitchFamily="49" charset="0"/>
            </a:endParaRPr>
          </a:p>
          <a:p>
            <a:pPr>
              <a:spcBef>
                <a:spcPts val="0"/>
              </a:spcBef>
              <a:buNone/>
            </a:pPr>
            <a:r>
              <a:rPr lang="en-US" altLang="ru-RU" sz="2600" b="1" dirty="0" smtClean="0">
                <a:latin typeface="Courier New" panose="02070309020205020404" pitchFamily="49" charset="0"/>
                <a:cs typeface="Courier New" panose="02070309020205020404" pitchFamily="49" charset="0"/>
              </a:rPr>
              <a:t>   }</a:t>
            </a:r>
            <a:endParaRPr lang="ru-RU" altLang="ru-RU" sz="2600" b="1" dirty="0" smtClean="0">
              <a:latin typeface="Courier New" panose="02070309020205020404" pitchFamily="49" charset="0"/>
              <a:cs typeface="Courier New" panose="02070309020205020404" pitchFamily="49" charset="0"/>
            </a:endParaRPr>
          </a:p>
          <a:p>
            <a:pPr>
              <a:spcBef>
                <a:spcPts val="0"/>
              </a:spcBef>
              <a:buNone/>
            </a:pPr>
            <a:r>
              <a:rPr lang="en-US" altLang="ru-RU" sz="2600" b="1" dirty="0" smtClean="0">
                <a:latin typeface="Courier New" panose="02070309020205020404" pitchFamily="49" charset="0"/>
                <a:cs typeface="Courier New" panose="02070309020205020404" pitchFamily="49" charset="0"/>
              </a:rPr>
              <a:t>}</a:t>
            </a:r>
            <a:endParaRPr lang="ru-RU" altLang="ru-RU" sz="2600" b="1" dirty="0" smtClean="0">
              <a:latin typeface="Courier New" panose="02070309020205020404" pitchFamily="49" charset="0"/>
              <a:cs typeface="Courier New" panose="02070309020205020404" pitchFamily="49" charset="0"/>
            </a:endParaRPr>
          </a:p>
          <a:p>
            <a:pPr>
              <a:spcBef>
                <a:spcPts val="0"/>
              </a:spcBef>
              <a:buNone/>
            </a:pPr>
            <a:r>
              <a:rPr lang="en-US" altLang="ru-RU" sz="2600" b="1" dirty="0" smtClean="0">
                <a:latin typeface="Courier New" panose="02070309020205020404" pitchFamily="49" charset="0"/>
                <a:cs typeface="Courier New" panose="02070309020205020404" pitchFamily="49" charset="0"/>
              </a:rPr>
              <a:t>void main(…)</a:t>
            </a:r>
          </a:p>
          <a:p>
            <a:pPr>
              <a:spcBef>
                <a:spcPts val="0"/>
              </a:spcBef>
              <a:buNone/>
            </a:pPr>
            <a:r>
              <a:rPr lang="en-US" altLang="ru-RU" sz="2600" b="1" dirty="0" smtClean="0">
                <a:latin typeface="Courier New" panose="02070309020205020404" pitchFamily="49" charset="0"/>
                <a:cs typeface="Courier New" panose="02070309020205020404" pitchFamily="49" charset="0"/>
              </a:rPr>
              <a:t>{</a:t>
            </a:r>
          </a:p>
          <a:p>
            <a:pPr>
              <a:spcBef>
                <a:spcPts val="0"/>
              </a:spcBef>
              <a:buNone/>
            </a:pPr>
            <a:r>
              <a:rPr lang="en-US" altLang="ru-RU" sz="2600" b="1" dirty="0" smtClean="0">
                <a:latin typeface="Courier New" panose="02070309020205020404" pitchFamily="49" charset="0"/>
                <a:cs typeface="Courier New" panose="02070309020205020404" pitchFamily="49" charset="0"/>
              </a:rPr>
              <a:t>   </a:t>
            </a:r>
            <a:r>
              <a:rPr lang="en-US" altLang="ru-RU" sz="2600" b="1" dirty="0" err="1" smtClean="0">
                <a:latin typeface="Courier New" panose="02070309020205020404" pitchFamily="49" charset="0"/>
                <a:cs typeface="Courier New" panose="02070309020205020404" pitchFamily="49" charset="0"/>
              </a:rPr>
              <a:t>hanoi</a:t>
            </a:r>
            <a:r>
              <a:rPr lang="en-US" altLang="ru-RU" sz="2600" b="1" dirty="0" smtClean="0">
                <a:latin typeface="Courier New" panose="02070309020205020404" pitchFamily="49" charset="0"/>
                <a:cs typeface="Courier New" panose="02070309020205020404" pitchFamily="49" charset="0"/>
              </a:rPr>
              <a:t>(6, 1, 2, 3); </a:t>
            </a:r>
            <a:r>
              <a:rPr lang="ru-RU" altLang="ru-RU" sz="2600" b="1" dirty="0" smtClean="0">
                <a:latin typeface="Courier New" panose="02070309020205020404" pitchFamily="49" charset="0"/>
                <a:cs typeface="Courier New" panose="02070309020205020404" pitchFamily="49" charset="0"/>
              </a:rPr>
              <a:t> </a:t>
            </a:r>
            <a:r>
              <a:rPr lang="en-US" altLang="ru-RU" sz="2600" dirty="0" smtClean="0">
                <a:solidFill>
                  <a:srgbClr val="0070C0"/>
                </a:solidFill>
                <a:cs typeface="Courier New" panose="02070309020205020404" pitchFamily="49" charset="0"/>
              </a:rPr>
              <a:t>// 6 </a:t>
            </a:r>
            <a:r>
              <a:rPr lang="ru-RU" altLang="ru-RU" sz="2600" dirty="0" smtClean="0">
                <a:solidFill>
                  <a:srgbClr val="0070C0"/>
                </a:solidFill>
                <a:cs typeface="Courier New" panose="02070309020205020404" pitchFamily="49" charset="0"/>
              </a:rPr>
              <a:t>дисков с 1 на 3</a:t>
            </a:r>
            <a:endParaRPr lang="en-US" altLang="ru-RU" sz="2600" dirty="0" smtClean="0">
              <a:solidFill>
                <a:srgbClr val="0070C0"/>
              </a:solidFill>
              <a:latin typeface="Courier New" panose="02070309020205020404" pitchFamily="49" charset="0"/>
              <a:cs typeface="Courier New" panose="02070309020205020404" pitchFamily="49" charset="0"/>
            </a:endParaRPr>
          </a:p>
          <a:p>
            <a:pPr>
              <a:spcBef>
                <a:spcPts val="0"/>
              </a:spcBef>
              <a:buNone/>
            </a:pPr>
            <a:r>
              <a:rPr lang="en-US" altLang="ru-RU" sz="2600" b="1" dirty="0">
                <a:latin typeface="Courier New" panose="02070309020205020404" pitchFamily="49" charset="0"/>
                <a:cs typeface="Courier New" panose="02070309020205020404" pitchFamily="49" charset="0"/>
              </a:rPr>
              <a:t>}</a:t>
            </a:r>
            <a:endParaRPr lang="en-US" altLang="ru-RU" sz="2600" b="1" dirty="0" smtClean="0">
              <a:latin typeface="Courier New" panose="02070309020205020404" pitchFamily="49" charset="0"/>
              <a:cs typeface="Courier New" panose="02070309020205020404" pitchFamily="49" charset="0"/>
            </a:endParaRPr>
          </a:p>
        </p:txBody>
      </p:sp>
      <p:sp>
        <p:nvSpPr>
          <p:cNvPr id="3891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p>
        </p:txBody>
      </p:sp>
      <p:sp>
        <p:nvSpPr>
          <p:cNvPr id="38919" name="Номер слайда 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eaLnBrk="1" hangingPunct="1">
              <a:spcBef>
                <a:spcPct val="0"/>
              </a:spcBef>
              <a:buFontTx/>
              <a:buNone/>
            </a:pPr>
            <a:endParaRPr lang="ru-RU" altLang="ru-RU" sz="1400" dirty="0"/>
          </a:p>
        </p:txBody>
      </p:sp>
    </p:spTree>
    <p:extLst>
      <p:ext uri="{BB962C8B-B14F-4D97-AF65-F5344CB8AC3E}">
        <p14:creationId xmlns:p14="http://schemas.microsoft.com/office/powerpoint/2010/main" val="165879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pPr>
              <a:defRPr/>
            </a:pPr>
            <a:fld id="{8F2814E0-FF1E-465B-B1B0-4079A17CCB5C}" type="slidenum">
              <a:rPr lang="ru-RU" altLang="ru-RU"/>
              <a:pPr>
                <a:defRPr/>
              </a:pPr>
              <a:t>9</a:t>
            </a:fld>
            <a:endParaRPr lang="ru-RU" altLang="ru-RU"/>
          </a:p>
        </p:txBody>
      </p:sp>
      <p:sp>
        <p:nvSpPr>
          <p:cNvPr id="41987" name="Rectangle 2"/>
          <p:cNvSpPr>
            <a:spLocks noGrp="1" noChangeArrowheads="1"/>
          </p:cNvSpPr>
          <p:nvPr>
            <p:ph type="title"/>
          </p:nvPr>
        </p:nvSpPr>
        <p:spPr>
          <a:xfrm>
            <a:off x="457200" y="116633"/>
            <a:ext cx="8229600" cy="648072"/>
          </a:xfrm>
        </p:spPr>
        <p:txBody>
          <a:bodyPr>
            <a:normAutofit fontScale="90000"/>
          </a:bodyPr>
          <a:lstStyle/>
          <a:p>
            <a:pPr algn="l" eaLnBrk="1" hangingPunct="1"/>
            <a:r>
              <a:rPr lang="ru-RU" altLang="ru-RU" sz="3200" dirty="0" smtClean="0">
                <a:solidFill>
                  <a:srgbClr val="0070C0"/>
                </a:solidFill>
              </a:rPr>
              <a:t>Рекуррентное соотношение для трудоемкости</a:t>
            </a:r>
          </a:p>
        </p:txBody>
      </p:sp>
      <p:sp>
        <p:nvSpPr>
          <p:cNvPr id="41988" name="Rectangle 3"/>
          <p:cNvSpPr>
            <a:spLocks noGrp="1" noChangeArrowheads="1"/>
          </p:cNvSpPr>
          <p:nvPr>
            <p:ph type="body" idx="1"/>
          </p:nvPr>
        </p:nvSpPr>
        <p:spPr>
          <a:xfrm>
            <a:off x="457200" y="981074"/>
            <a:ext cx="8229600" cy="5688285"/>
          </a:xfrm>
        </p:spPr>
        <p:txBody>
          <a:bodyPr>
            <a:normAutofit/>
          </a:bodyPr>
          <a:lstStyle/>
          <a:p>
            <a:pPr eaLnBrk="1" hangingPunct="1">
              <a:buFontTx/>
              <a:buNone/>
            </a:pPr>
            <a:endParaRPr lang="ru-RU" altLang="ru-RU" sz="2800" dirty="0" smtClean="0"/>
          </a:p>
          <a:p>
            <a:pPr eaLnBrk="1" hangingPunct="1">
              <a:buFontTx/>
              <a:buNone/>
            </a:pPr>
            <a:endParaRPr lang="ru-RU" altLang="ru-RU" sz="2800" dirty="0" smtClean="0"/>
          </a:p>
          <a:p>
            <a:pPr eaLnBrk="1" hangingPunct="1">
              <a:spcBef>
                <a:spcPts val="2400"/>
              </a:spcBef>
              <a:buFontTx/>
              <a:buNone/>
            </a:pPr>
            <a:r>
              <a:rPr lang="ru-RU" altLang="ru-RU" sz="2800" dirty="0" smtClean="0"/>
              <a:t>из которого получаем:</a:t>
            </a:r>
          </a:p>
          <a:p>
            <a:pPr algn="ctr" eaLnBrk="1" hangingPunct="1">
              <a:spcBef>
                <a:spcPts val="1200"/>
              </a:spcBef>
              <a:buFontTx/>
              <a:buNone/>
            </a:pPr>
            <a:r>
              <a:rPr lang="en-US" altLang="ru-RU" sz="2800" i="1" dirty="0" smtClean="0">
                <a:latin typeface="Times New Roman" pitchFamily="18" charset="0"/>
              </a:rPr>
              <a:t>H</a:t>
            </a:r>
            <a:r>
              <a:rPr lang="ru-RU" altLang="ru-RU" sz="2800" dirty="0" smtClean="0">
                <a:latin typeface="Times New Roman" pitchFamily="18" charset="0"/>
              </a:rPr>
              <a:t>(</a:t>
            </a:r>
            <a:r>
              <a:rPr lang="en-US" altLang="ru-RU" sz="2800" i="1" dirty="0" smtClean="0">
                <a:latin typeface="Times New Roman" pitchFamily="18" charset="0"/>
              </a:rPr>
              <a:t>n</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 </a:t>
            </a:r>
            <a:r>
              <a:rPr lang="en-US" altLang="ru-RU" sz="2800" i="1" dirty="0" smtClean="0">
                <a:latin typeface="Times New Roman" pitchFamily="18" charset="0"/>
              </a:rPr>
              <a:t>H</a:t>
            </a:r>
            <a:r>
              <a:rPr lang="ru-RU" altLang="ru-RU" sz="2800" dirty="0" smtClean="0">
                <a:latin typeface="Times New Roman" pitchFamily="18" charset="0"/>
              </a:rPr>
              <a:t>(</a:t>
            </a:r>
            <a:r>
              <a:rPr lang="en-US" altLang="ru-RU" sz="2800" i="1" dirty="0" smtClean="0">
                <a:latin typeface="Times New Roman" pitchFamily="18" charset="0"/>
              </a:rPr>
              <a:t>n</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1)</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1</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ru-RU" altLang="ru-RU" sz="2800" baseline="30000" dirty="0" smtClean="0">
                <a:latin typeface="Times New Roman" pitchFamily="18" charset="0"/>
              </a:rPr>
              <a:t>2</a:t>
            </a:r>
            <a:r>
              <a:rPr lang="en-US" altLang="ru-RU" sz="2800" i="1" dirty="0" smtClean="0">
                <a:latin typeface="Times New Roman" pitchFamily="18" charset="0"/>
              </a:rPr>
              <a:t>H</a:t>
            </a:r>
            <a:r>
              <a:rPr lang="ru-RU" altLang="ru-RU" sz="2800" dirty="0" smtClean="0">
                <a:latin typeface="Times New Roman" pitchFamily="18" charset="0"/>
              </a:rPr>
              <a:t>(</a:t>
            </a:r>
            <a:r>
              <a:rPr lang="en-US" altLang="ru-RU" sz="2800" i="1" dirty="0" smtClean="0">
                <a:latin typeface="Times New Roman" pitchFamily="18" charset="0"/>
              </a:rPr>
              <a:t>n</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1</a:t>
            </a:r>
            <a:r>
              <a:rPr lang="en-US" altLang="ru-RU" sz="2800" dirty="0" smtClean="0">
                <a:latin typeface="Times New Roman" pitchFamily="18" charset="0"/>
              </a:rPr>
              <a:t> </a:t>
            </a:r>
            <a:r>
              <a:rPr lang="ru-RU" altLang="ru-RU" sz="2800" dirty="0" smtClean="0">
                <a:latin typeface="Times New Roman" pitchFamily="18" charset="0"/>
              </a:rPr>
              <a:t>=</a:t>
            </a:r>
          </a:p>
          <a:p>
            <a:pPr algn="ctr" eaLnBrk="1" hangingPunct="1">
              <a:buFontTx/>
              <a:buNone/>
            </a:pPr>
            <a:r>
              <a:rPr lang="ru-RU" altLang="ru-RU" sz="2800" dirty="0" smtClean="0">
                <a:latin typeface="Times New Roman" pitchFamily="18" charset="0"/>
              </a:rPr>
              <a:t>2</a:t>
            </a:r>
            <a:r>
              <a:rPr lang="en-US" altLang="ru-RU" sz="2800" i="1" baseline="30000" dirty="0" smtClean="0">
                <a:latin typeface="Times New Roman" pitchFamily="18" charset="0"/>
              </a:rPr>
              <a:t>n</a:t>
            </a:r>
            <a:r>
              <a:rPr lang="en-US" altLang="ru-RU" sz="2800" baseline="30000" dirty="0" smtClean="0">
                <a:latin typeface="Times New Roman" pitchFamily="18" charset="0"/>
              </a:rPr>
              <a:t> </a:t>
            </a:r>
            <a:r>
              <a:rPr lang="ru-RU" altLang="ru-RU" sz="2800" baseline="30000" dirty="0" smtClean="0">
                <a:latin typeface="Times New Roman" pitchFamily="18" charset="0"/>
              </a:rPr>
              <a:t>–</a:t>
            </a:r>
            <a:r>
              <a:rPr lang="en-US" altLang="ru-RU" sz="2800" baseline="30000" dirty="0" smtClean="0">
                <a:latin typeface="Times New Roman" pitchFamily="18" charset="0"/>
              </a:rPr>
              <a:t> </a:t>
            </a:r>
            <a:r>
              <a:rPr lang="ru-RU" altLang="ru-RU" sz="2800" baseline="30000" dirty="0" smtClean="0">
                <a:latin typeface="Times New Roman" pitchFamily="18" charset="0"/>
              </a:rPr>
              <a:t>1</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en-US" altLang="ru-RU" sz="2800" i="1" baseline="30000" dirty="0" smtClean="0">
                <a:latin typeface="Times New Roman" pitchFamily="18" charset="0"/>
              </a:rPr>
              <a:t>n</a:t>
            </a:r>
            <a:r>
              <a:rPr lang="en-US" altLang="ru-RU" sz="2800" baseline="30000" dirty="0" smtClean="0">
                <a:latin typeface="Times New Roman" pitchFamily="18" charset="0"/>
              </a:rPr>
              <a:t> </a:t>
            </a:r>
            <a:r>
              <a:rPr lang="ru-RU" altLang="ru-RU" sz="2800" baseline="30000" dirty="0" smtClean="0">
                <a:latin typeface="Times New Roman" pitchFamily="18" charset="0"/>
              </a:rPr>
              <a:t>–</a:t>
            </a:r>
            <a:r>
              <a:rPr lang="en-US" altLang="ru-RU" sz="2800" baseline="30000" dirty="0" smtClean="0">
                <a:latin typeface="Times New Roman" pitchFamily="18" charset="0"/>
              </a:rPr>
              <a:t> </a:t>
            </a:r>
            <a:r>
              <a:rPr lang="ru-RU" altLang="ru-RU" sz="2800" baseline="30000" dirty="0" smtClean="0">
                <a:latin typeface="Times New Roman" pitchFamily="18" charset="0"/>
              </a:rPr>
              <a:t>2</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1</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2</a:t>
            </a:r>
            <a:r>
              <a:rPr lang="en-US" altLang="ru-RU" sz="2800" i="1" baseline="30000" dirty="0" smtClean="0">
                <a:latin typeface="Times New Roman" pitchFamily="18" charset="0"/>
              </a:rPr>
              <a:t>n</a:t>
            </a:r>
            <a:r>
              <a:rPr lang="en-US" altLang="ru-RU" sz="2800" dirty="0" smtClean="0">
                <a:latin typeface="Times New Roman" pitchFamily="18" charset="0"/>
              </a:rPr>
              <a:t> </a:t>
            </a:r>
            <a:r>
              <a:rPr lang="ru-RU" altLang="ru-RU" sz="2800" dirty="0" smtClean="0">
                <a:latin typeface="Times New Roman" pitchFamily="18" charset="0"/>
              </a:rPr>
              <a:t>–</a:t>
            </a:r>
            <a:r>
              <a:rPr lang="en-US" altLang="ru-RU" sz="2800" dirty="0" smtClean="0">
                <a:latin typeface="Times New Roman" pitchFamily="18" charset="0"/>
              </a:rPr>
              <a:t> </a:t>
            </a:r>
            <a:r>
              <a:rPr lang="ru-RU" altLang="ru-RU" sz="2800" dirty="0" smtClean="0">
                <a:latin typeface="Times New Roman" pitchFamily="18" charset="0"/>
              </a:rPr>
              <a:t>1.</a:t>
            </a:r>
          </a:p>
          <a:p>
            <a:pPr eaLnBrk="1" hangingPunct="1">
              <a:buFontTx/>
              <a:buNone/>
            </a:pPr>
            <a:r>
              <a:rPr lang="ru-RU" altLang="ru-RU" sz="2800" dirty="0" smtClean="0"/>
              <a:t>Глубина рекурсии: </a:t>
            </a:r>
            <a:r>
              <a:rPr lang="en-US" altLang="ru-RU" sz="2800" i="1" dirty="0" smtClean="0"/>
              <a:t>n</a:t>
            </a:r>
            <a:r>
              <a:rPr lang="ru-RU" altLang="ru-RU" sz="2800" dirty="0" smtClean="0"/>
              <a:t>. </a:t>
            </a:r>
          </a:p>
          <a:p>
            <a:pPr eaLnBrk="1" hangingPunct="1">
              <a:buFontTx/>
              <a:buNone/>
            </a:pPr>
            <a:endParaRPr lang="ru-RU" altLang="ru-RU" sz="2800" dirty="0" smtClean="0"/>
          </a:p>
          <a:p>
            <a:pPr eaLnBrk="1" hangingPunct="1">
              <a:buFontTx/>
              <a:buNone/>
            </a:pPr>
            <a:r>
              <a:rPr lang="ru-RU" altLang="ru-RU" sz="2800" dirty="0" smtClean="0"/>
              <a:t>Если на перекладывание одного диска тратить 1 секунду, то при </a:t>
            </a:r>
            <a:r>
              <a:rPr lang="en-US" altLang="ru-RU" sz="2800" i="1" dirty="0" smtClean="0"/>
              <a:t>n</a:t>
            </a:r>
            <a:r>
              <a:rPr lang="ru-RU" altLang="ru-RU" sz="2800" dirty="0" smtClean="0"/>
              <a:t> = 64 всю работу можно завершить за 2</a:t>
            </a:r>
            <a:r>
              <a:rPr lang="ru-RU" altLang="ru-RU" sz="2800" baseline="30000" dirty="0" smtClean="0"/>
              <a:t>64 </a:t>
            </a:r>
            <a:r>
              <a:rPr lang="ru-RU" altLang="ru-RU" sz="2800" dirty="0" smtClean="0"/>
              <a:t>сек </a:t>
            </a:r>
            <a:r>
              <a:rPr lang="ru-RU" altLang="ru-RU" sz="2800" dirty="0" smtClean="0">
                <a:cs typeface="Times New Roman" pitchFamily="18" charset="0"/>
              </a:rPr>
              <a:t>≈ </a:t>
            </a:r>
            <a:r>
              <a:rPr lang="ru-RU" altLang="ru-RU" sz="2800" dirty="0" smtClean="0"/>
              <a:t>580 млрд. лет</a:t>
            </a:r>
            <a:r>
              <a:rPr lang="ru-RU" altLang="ru-RU" sz="2800" dirty="0" smtClean="0">
                <a:latin typeface="Times New Roman" pitchFamily="18" charset="0"/>
              </a:rPr>
              <a:t>.</a:t>
            </a:r>
          </a:p>
        </p:txBody>
      </p:sp>
      <p:sp>
        <p:nvSpPr>
          <p:cNvPr id="4198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ru-RU" altLang="ru-RU" sz="1800">
              <a:latin typeface="Times New Roman" pitchFamily="18" charset="0"/>
            </a:endParaRPr>
          </a:p>
        </p:txBody>
      </p:sp>
      <p:graphicFrame>
        <p:nvGraphicFramePr>
          <p:cNvPr id="41990" name="Object 5"/>
          <p:cNvGraphicFramePr>
            <a:graphicFrameLocks noChangeAspect="1"/>
          </p:cNvGraphicFramePr>
          <p:nvPr>
            <p:extLst>
              <p:ext uri="{D42A27DB-BD31-4B8C-83A1-F6EECF244321}">
                <p14:modId xmlns:p14="http://schemas.microsoft.com/office/powerpoint/2010/main" val="3302265888"/>
              </p:ext>
            </p:extLst>
          </p:nvPr>
        </p:nvGraphicFramePr>
        <p:xfrm>
          <a:off x="1258888" y="1023764"/>
          <a:ext cx="6048375" cy="1181100"/>
        </p:xfrm>
        <a:graphic>
          <a:graphicData uri="http://schemas.openxmlformats.org/presentationml/2006/ole">
            <mc:AlternateContent xmlns:mc="http://schemas.openxmlformats.org/markup-compatibility/2006">
              <mc:Choice xmlns:v="urn:schemas-microsoft-com:vml" Requires="v">
                <p:oleObj spid="_x0000_s5132" name="Формула" r:id="rId4" imgW="3314700" imgH="647700" progId="Equation.3">
                  <p:embed/>
                </p:oleObj>
              </mc:Choice>
              <mc:Fallback>
                <p:oleObj name="Формула" r:id="rId4" imgW="3314700" imgH="647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023764"/>
                        <a:ext cx="60483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5837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18271</TotalTime>
  <Words>1064</Words>
  <Application>Microsoft Office PowerPoint</Application>
  <PresentationFormat>Экран (4:3)</PresentationFormat>
  <Paragraphs>163</Paragraphs>
  <Slides>11</Slides>
  <Notes>10</Notes>
  <HiddenSlides>0</HiddenSlides>
  <MMClips>0</MMClips>
  <ScaleCrop>false</ScaleCrop>
  <HeadingPairs>
    <vt:vector size="6" baseType="variant">
      <vt:variant>
        <vt:lpstr>Тема</vt:lpstr>
      </vt:variant>
      <vt:variant>
        <vt:i4>2</vt:i4>
      </vt:variant>
      <vt:variant>
        <vt:lpstr>Внедренные серверы OLE</vt:lpstr>
      </vt:variant>
      <vt:variant>
        <vt:i4>2</vt:i4>
      </vt:variant>
      <vt:variant>
        <vt:lpstr>Заголовки слайдов</vt:lpstr>
      </vt:variant>
      <vt:variant>
        <vt:i4>11</vt:i4>
      </vt:variant>
    </vt:vector>
  </HeadingPairs>
  <TitlesOfParts>
    <vt:vector size="15" baseType="lpstr">
      <vt:lpstr>Тема Office</vt:lpstr>
      <vt:lpstr>Оформление по умолчанию</vt:lpstr>
      <vt:lpstr>Visio.Drawing.6</vt:lpstr>
      <vt:lpstr>Формула</vt:lpstr>
      <vt:lpstr>Основы программирования</vt:lpstr>
      <vt:lpstr>Пример: вычисление факториала</vt:lpstr>
      <vt:lpstr>Стек при рекурсивном спуске</vt:lpstr>
      <vt:lpstr>Стек при рекурсивном подъеме</vt:lpstr>
      <vt:lpstr>Метод математической индукции</vt:lpstr>
      <vt:lpstr>Задача «Ханойские башни»</vt:lpstr>
      <vt:lpstr>Иллюстрация для шага индукции</vt:lpstr>
      <vt:lpstr>Рекурсивная функция</vt:lpstr>
      <vt:lpstr>Рекуррентное соотношение для трудоемкости</vt:lpstr>
      <vt:lpstr>Рекурсивное вычисление чисел Фибоначчи </vt:lpstr>
      <vt:lpstr>Рекурсивный алгоритм с массивом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алгоритмы и программы</dc:title>
  <dc:creator>alex</dc:creator>
  <cp:lastModifiedBy>alex</cp:lastModifiedBy>
  <cp:revision>456</cp:revision>
  <dcterms:created xsi:type="dcterms:W3CDTF">2017-08-01T07:03:16Z</dcterms:created>
  <dcterms:modified xsi:type="dcterms:W3CDTF">2017-09-12T13:31:40Z</dcterms:modified>
</cp:coreProperties>
</file>