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4"/>
  </p:notesMasterIdLst>
  <p:sldIdLst>
    <p:sldId id="256" r:id="rId4"/>
    <p:sldId id="305" r:id="rId5"/>
    <p:sldId id="290" r:id="rId6"/>
    <p:sldId id="322" r:id="rId7"/>
    <p:sldId id="317" r:id="rId8"/>
    <p:sldId id="309" r:id="rId9"/>
    <p:sldId id="323" r:id="rId10"/>
    <p:sldId id="318" r:id="rId11"/>
    <p:sldId id="292" r:id="rId12"/>
    <p:sldId id="319" r:id="rId13"/>
    <p:sldId id="324" r:id="rId14"/>
    <p:sldId id="320" r:id="rId15"/>
    <p:sldId id="325" r:id="rId16"/>
    <p:sldId id="321" r:id="rId17"/>
    <p:sldId id="326" r:id="rId18"/>
    <p:sldId id="327" r:id="rId19"/>
    <p:sldId id="328" r:id="rId20"/>
    <p:sldId id="341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30" autoAdjust="0"/>
  </p:normalViewPr>
  <p:slideViewPr>
    <p:cSldViewPr>
      <p:cViewPr varScale="1">
        <p:scale>
          <a:sx n="72" d="100"/>
          <a:sy n="72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19.10.2017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343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/>
              <a:t>Пусть начальные </a:t>
            </a:r>
            <a:r>
              <a:rPr lang="en-US" altLang="ru-RU" sz="1200" b="1" dirty="0" err="1" smtClean="0"/>
              <a:t>i</a:t>
            </a:r>
            <a:r>
              <a:rPr lang="ru-RU" altLang="ru-RU" sz="1200" dirty="0" smtClean="0"/>
              <a:t> элементов массива (</a:t>
            </a:r>
            <a:r>
              <a:rPr lang="en-US" altLang="ru-RU" sz="1200" b="1" dirty="0" smtClean="0"/>
              <a:t>A[</a:t>
            </a:r>
            <a:r>
              <a:rPr lang="ru-RU" altLang="ru-RU" sz="1200" b="1" dirty="0" smtClean="0"/>
              <a:t>0</a:t>
            </a:r>
            <a:r>
              <a:rPr lang="en-US" altLang="ru-RU" sz="1200" b="1" dirty="0" smtClean="0"/>
              <a:t>]</a:t>
            </a:r>
            <a:r>
              <a:rPr lang="ru-RU" altLang="ru-RU" sz="1200" b="0" dirty="0" smtClean="0"/>
              <a:t>…</a:t>
            </a:r>
            <a:r>
              <a:rPr lang="en-US" altLang="ru-RU" sz="1200" b="1" dirty="0" smtClean="0"/>
              <a:t>A[i-1]</a:t>
            </a:r>
            <a:r>
              <a:rPr lang="en-US" altLang="ru-RU" sz="1200" dirty="0" smtClean="0"/>
              <a:t>) </a:t>
            </a:r>
            <a:r>
              <a:rPr lang="ru-RU" altLang="ru-RU" sz="1200" dirty="0" smtClean="0"/>
              <a:t>уже упорядочены.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dirty="0" smtClean="0"/>
              <a:t>Для добавления </a:t>
            </a:r>
            <a:r>
              <a:rPr lang="en-US" altLang="ru-RU" sz="1200" b="1" dirty="0" smtClean="0"/>
              <a:t>A[</a:t>
            </a:r>
            <a:r>
              <a:rPr lang="en-US" altLang="ru-RU" sz="1200" b="1" dirty="0" err="1" smtClean="0"/>
              <a:t>i</a:t>
            </a:r>
            <a:r>
              <a:rPr lang="en-US" altLang="ru-RU" sz="1200" b="1" dirty="0" smtClean="0"/>
              <a:t>]</a:t>
            </a:r>
            <a:r>
              <a:rPr lang="ru-RU" altLang="ru-RU" sz="1200" dirty="0" smtClean="0"/>
              <a:t> к упорядоченной последовательности будем сравнивать его и, если нужно,</a:t>
            </a:r>
            <a:r>
              <a:rPr lang="en-US" altLang="ru-RU" sz="1200" dirty="0" smtClean="0"/>
              <a:t> </a:t>
            </a:r>
            <a:r>
              <a:rPr lang="ru-RU" altLang="ru-RU" sz="1200" dirty="0" smtClean="0"/>
              <a:t>менять местами с предыдущими, пока он не займет свое место в упорядоченной последовательности из </a:t>
            </a:r>
            <a:r>
              <a:rPr lang="en-US" altLang="ru-RU" sz="1200" b="1" dirty="0" smtClean="0"/>
              <a:t>i+1</a:t>
            </a:r>
            <a:r>
              <a:rPr lang="ru-RU" altLang="ru-RU" sz="1200" dirty="0" smtClean="0"/>
              <a:t> элемента.</a:t>
            </a:r>
            <a:r>
              <a:rPr lang="ru-RU" altLang="ru-RU" sz="1200" baseline="0" dirty="0" smtClean="0"/>
              <a:t> Повторив эти действия для всех </a:t>
            </a:r>
            <a:r>
              <a:rPr lang="en-US" altLang="ru-RU" sz="1200" b="1" baseline="0" dirty="0" err="1" smtClean="0"/>
              <a:t>i</a:t>
            </a:r>
            <a:r>
              <a:rPr lang="en-US" altLang="ru-RU" sz="1200" b="1" baseline="0" dirty="0" smtClean="0"/>
              <a:t>=1</a:t>
            </a:r>
            <a:r>
              <a:rPr lang="en-US" altLang="ru-RU" sz="1200" b="0" baseline="0" dirty="0" smtClean="0"/>
              <a:t>…</a:t>
            </a:r>
            <a:r>
              <a:rPr lang="en-US" altLang="ru-RU" sz="1200" b="1" baseline="0" dirty="0" smtClean="0"/>
              <a:t>n-1</a:t>
            </a:r>
            <a:r>
              <a:rPr lang="ru-RU" altLang="ru-RU" sz="1200" baseline="0" dirty="0" smtClean="0"/>
              <a:t>, получим упорядоченный массив.</a:t>
            </a:r>
            <a:endParaRPr lang="ru-RU" alt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5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en-US" dirty="0" smtClean="0"/>
              <a:t> </a:t>
            </a:r>
            <a:r>
              <a:rPr lang="en-US" b="1" dirty="0" smtClean="0"/>
              <a:t>m=n</a:t>
            </a:r>
            <a:r>
              <a:rPr lang="ru-RU" dirty="0" smtClean="0"/>
              <a:t> после обмена максимального и последнего элемента самый</a:t>
            </a:r>
            <a:r>
              <a:rPr lang="ru-RU" baseline="0" dirty="0" smtClean="0"/>
              <a:t> большой элемент встанет на свое (последнее) место в упорядоченном массиве. Затем то же самое повторится для </a:t>
            </a:r>
            <a:r>
              <a:rPr lang="en-US" b="1" baseline="0" dirty="0" smtClean="0"/>
              <a:t>n-1</a:t>
            </a:r>
            <a:r>
              <a:rPr lang="ru-RU" b="1" baseline="0" dirty="0" smtClean="0"/>
              <a:t>, </a:t>
            </a:r>
            <a:r>
              <a:rPr lang="en-US" b="1" baseline="0" dirty="0" smtClean="0"/>
              <a:t>n-2,</a:t>
            </a:r>
            <a:r>
              <a:rPr lang="en-US" b="0" baseline="0" dirty="0" smtClean="0"/>
              <a:t>…</a:t>
            </a:r>
            <a:r>
              <a:rPr lang="en-US" b="1" baseline="0" dirty="0" smtClean="0"/>
              <a:t>,2</a:t>
            </a:r>
            <a:r>
              <a:rPr lang="en-US" baseline="0" dirty="0" smtClean="0"/>
              <a:t> </a:t>
            </a:r>
            <a:r>
              <a:rPr lang="ru-RU" baseline="0" dirty="0" smtClean="0"/>
              <a:t>начальных элементов, и в результате массив будет отсортирован.</a:t>
            </a:r>
          </a:p>
          <a:p>
            <a:r>
              <a:rPr lang="ru-RU" baseline="0" dirty="0" smtClean="0"/>
              <a:t>В переменной </a:t>
            </a:r>
            <a:r>
              <a:rPr lang="en-US" b="1" baseline="0" dirty="0" err="1" smtClean="0"/>
              <a:t>nmax</a:t>
            </a:r>
            <a:r>
              <a:rPr lang="ru-RU" baseline="0" dirty="0" smtClean="0"/>
              <a:t> вычисляется индекс максимального элемента.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16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14:m>
                  <m:oMath xmlns:m="http://schemas.openxmlformats.org/officeDocument/2006/math">
                    <m:r>
                      <a:rPr lang="en-US" sz="1400" b="0" i="1" baseline="0" smtClean="0">
                        <a:latin typeface="Cambria Math"/>
                      </a:rPr>
                      <m:t>𝑂</m:t>
                    </m:r>
                    <m:r>
                      <a:rPr lang="en-US" sz="1400" b="0" i="1" baseline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400" b="0" i="1" baseline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baseline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400" b="0" i="1" baseline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baseline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Сортировка продолжается, пока </a:t>
                </a:r>
                <a:r>
                  <a:rPr lang="en-US" b="1" dirty="0" smtClean="0"/>
                  <a:t>sorted=false</a:t>
                </a:r>
                <a:r>
                  <a:rPr lang="ru-RU" dirty="0" smtClean="0"/>
                  <a:t>. В начале работы каждого внутреннего цикла предполагается, что массив уже отсортирован, и устанавливается значение </a:t>
                </a:r>
                <a:r>
                  <a:rPr lang="en-US" b="1" dirty="0" smtClean="0"/>
                  <a:t>sorted=true</a:t>
                </a:r>
                <a:r>
                  <a:rPr lang="ru-RU" dirty="0" smtClean="0"/>
                  <a:t>, но оно заменяется на </a:t>
                </a:r>
                <a:r>
                  <a:rPr lang="en-US" b="1" dirty="0" smtClean="0"/>
                  <a:t>false</a:t>
                </a:r>
                <a:r>
                  <a:rPr lang="ru-RU" dirty="0" smtClean="0"/>
                  <a:t>, если произошел хотя бы один обмен элементов.</a:t>
                </a:r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Сортировка бывает прямой и косвенной. При прямой</a:t>
            </a:r>
            <a:r>
              <a:rPr lang="ru-RU" baseline="0" dirty="0" smtClean="0"/>
              <a:t> сортировке изменяется сам исходный массив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85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Алгоритм сортировки</a:t>
                </a:r>
                <a:r>
                  <a:rPr lang="ru-RU" baseline="0" dirty="0" smtClean="0"/>
                  <a:t> пузырьком похож на алгоритм сортировки выбором. Отличие заключается в том, что в первом алгоритме максимальный элемент не ищется отдельно, а выталкивается в конец массива последовательными обменами пар элементов.</a:t>
                </a:r>
              </a:p>
              <a:p>
                <a:r>
                  <a:rPr lang="ru-RU" baseline="0" dirty="0" smtClean="0"/>
                  <a:t>Соответственно, оба алгоритма имеют одинаковую трудоемкость </a:t>
                </a:r>
                <a:r>
                  <a:rPr lang="en-US" sz="1400" b="0" i="0" baseline="0" smtClean="0">
                    <a:latin typeface="Cambria Math"/>
                  </a:rPr>
                  <a:t>𝑂(𝑛^2)</a:t>
                </a:r>
                <a:r>
                  <a:rPr lang="en-US" sz="1400" dirty="0" smtClean="0"/>
                  <a:t>.</a:t>
                </a:r>
                <a:endParaRPr lang="ru-RU" sz="140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9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функцию </a:t>
            </a:r>
            <a:r>
              <a:rPr lang="en-US" b="1" dirty="0" err="1" smtClean="0"/>
              <a:t>bin_search_first</a:t>
            </a:r>
            <a:r>
              <a:rPr lang="en-US" dirty="0" smtClean="0"/>
              <a:t> </a:t>
            </a:r>
            <a:r>
              <a:rPr lang="ru-RU" dirty="0" smtClean="0"/>
              <a:t>необходимо передать</a:t>
            </a:r>
            <a:r>
              <a:rPr lang="ru-RU" baseline="0" dirty="0" smtClean="0"/>
              <a:t> исходный массив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, сформированный в результате сортировки индексный массив </a:t>
            </a:r>
            <a:r>
              <a:rPr lang="en-US" b="1" baseline="0" dirty="0" err="1" smtClean="0"/>
              <a:t>Ind</a:t>
            </a:r>
            <a:r>
              <a:rPr lang="ru-RU" baseline="0" dirty="0" smtClean="0"/>
              <a:t>, длину массива </a:t>
            </a:r>
            <a:r>
              <a:rPr lang="en-US" b="1" baseline="0" dirty="0" smtClean="0"/>
              <a:t>n</a:t>
            </a:r>
            <a:r>
              <a:rPr lang="ru-RU" baseline="0" dirty="0" smtClean="0"/>
              <a:t> и поисковое значение </a:t>
            </a:r>
            <a:r>
              <a:rPr lang="en-US" b="1" baseline="0" dirty="0" smtClean="0"/>
              <a:t>p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поиске значения элементов в массивах не изменяются, производится только сравнение элементов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 с поисковым значением </a:t>
            </a:r>
            <a:r>
              <a:rPr lang="en-US" b="1" baseline="0" dirty="0" smtClean="0"/>
              <a:t>p</a:t>
            </a:r>
            <a:r>
              <a:rPr lang="ru-RU" baseline="0" dirty="0" smtClean="0"/>
              <a:t>. Элементы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выбираются через индексный массив </a:t>
            </a:r>
            <a:r>
              <a:rPr lang="en-US" b="1" baseline="0" dirty="0" smtClean="0"/>
              <a:t>Ind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Даны 2 </a:t>
            </a:r>
            <a:r>
              <a:rPr lang="ru-RU" b="1" dirty="0" smtClean="0"/>
              <a:t>упорядоченных</a:t>
            </a:r>
            <a:r>
              <a:rPr lang="ru-RU" dirty="0" smtClean="0"/>
              <a:t> массива: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длиной </a:t>
            </a:r>
            <a:r>
              <a:rPr lang="en-US" b="1" dirty="0" smtClean="0"/>
              <a:t>n</a:t>
            </a:r>
            <a:r>
              <a:rPr lang="ru-RU" dirty="0" smtClean="0"/>
              <a:t> и </a:t>
            </a:r>
            <a:r>
              <a:rPr lang="en-US" b="1" dirty="0" smtClean="0"/>
              <a:t>B</a:t>
            </a:r>
            <a:r>
              <a:rPr lang="ru-RU" dirty="0" smtClean="0"/>
              <a:t> длиной </a:t>
            </a:r>
            <a:r>
              <a:rPr lang="en-US" b="1" dirty="0" smtClean="0"/>
              <a:t>m</a:t>
            </a:r>
            <a:r>
              <a:rPr lang="en-US" dirty="0" smtClean="0"/>
              <a:t>.</a:t>
            </a:r>
            <a:r>
              <a:rPr lang="ru-RU" baseline="0" dirty="0" smtClean="0"/>
              <a:t> Из элементов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B</a:t>
            </a:r>
            <a:r>
              <a:rPr lang="ru-RU" baseline="0" dirty="0" smtClean="0"/>
              <a:t> необходимо получить упорядоченный массив </a:t>
            </a:r>
            <a:r>
              <a:rPr lang="en-US" b="1" baseline="0" dirty="0" smtClean="0"/>
              <a:t>C</a:t>
            </a:r>
            <a:r>
              <a:rPr lang="ru-RU" baseline="0" dirty="0" smtClean="0"/>
              <a:t> длиной </a:t>
            </a:r>
            <a:r>
              <a:rPr lang="en-US" b="1" baseline="0" dirty="0" err="1" smtClean="0"/>
              <a:t>n+m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Алгоритм слияния использует 3 вспомогательных целочисленных переменных 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, j, k</a:t>
            </a:r>
            <a:r>
              <a:rPr lang="ru-RU" baseline="0" dirty="0" smtClean="0"/>
              <a:t>, которые хранят номера текущих элементов в массивах </a:t>
            </a:r>
            <a:r>
              <a:rPr lang="en-US" b="1" baseline="0" dirty="0" smtClean="0"/>
              <a:t>A, B, C</a:t>
            </a:r>
            <a:r>
              <a:rPr lang="ru-RU" b="1" baseline="0" dirty="0" smtClean="0"/>
              <a:t>, </a:t>
            </a:r>
            <a:r>
              <a:rPr lang="ru-RU" baseline="0" dirty="0" smtClean="0"/>
              <a:t>соответственно. Начальные значения этих переменных равны нулю (т.е. текущими являются начальные элементы массивов). </a:t>
            </a:r>
          </a:p>
          <a:p>
            <a:r>
              <a:rPr lang="ru-RU" baseline="0" dirty="0" smtClean="0"/>
              <a:t>Пока 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&lt;n </a:t>
            </a:r>
            <a:r>
              <a:rPr lang="ru-RU" b="1" baseline="0" dirty="0" smtClean="0"/>
              <a:t>и </a:t>
            </a:r>
            <a:r>
              <a:rPr lang="en-US" b="1" baseline="0" dirty="0" smtClean="0"/>
              <a:t>j&lt;m</a:t>
            </a:r>
            <a:r>
              <a:rPr lang="ru-RU" baseline="0" dirty="0" smtClean="0"/>
              <a:t>, производится сравнение </a:t>
            </a:r>
            <a:r>
              <a:rPr lang="en-US" b="1" baseline="0" dirty="0" smtClean="0"/>
              <a:t>A[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]</a:t>
            </a:r>
            <a:r>
              <a:rPr lang="ru-RU" baseline="0" dirty="0" smtClean="0"/>
              <a:t> и </a:t>
            </a:r>
            <a:r>
              <a:rPr lang="en-US" b="1" baseline="0" dirty="0" smtClean="0"/>
              <a:t>B[j]</a:t>
            </a:r>
            <a:r>
              <a:rPr lang="ru-RU" baseline="0" dirty="0" smtClean="0"/>
              <a:t>, меньшее значение переносится в </a:t>
            </a:r>
            <a:r>
              <a:rPr lang="en-US" b="1" baseline="0" dirty="0" smtClean="0"/>
              <a:t>C[k]</a:t>
            </a:r>
            <a:r>
              <a:rPr lang="ru-RU" baseline="0" dirty="0" smtClean="0"/>
              <a:t> и увеличиваются номера соответствующих текущих элементов: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если </a:t>
            </a:r>
            <a:r>
              <a:rPr lang="en-US" b="1" baseline="0" dirty="0" smtClean="0"/>
              <a:t>A[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]&lt;=B[j]</a:t>
            </a:r>
            <a:r>
              <a:rPr lang="ru-RU" baseline="0" dirty="0" smtClean="0"/>
              <a:t>, то </a:t>
            </a:r>
            <a:r>
              <a:rPr lang="en-US" b="1" baseline="0" dirty="0" smtClean="0"/>
              <a:t>C[k]=A[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], 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++, k++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если </a:t>
            </a:r>
            <a:r>
              <a:rPr lang="en-US" b="1" baseline="0" dirty="0" smtClean="0"/>
              <a:t>A[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]&gt;B[j]</a:t>
            </a:r>
            <a:r>
              <a:rPr lang="ru-RU" baseline="0" dirty="0" smtClean="0"/>
              <a:t>, то </a:t>
            </a:r>
            <a:r>
              <a:rPr lang="en-US" b="1" baseline="0" dirty="0" smtClean="0"/>
              <a:t>C[k]=B[j], </a:t>
            </a:r>
            <a:r>
              <a:rPr lang="en-US" b="1" baseline="0" dirty="0" err="1" smtClean="0"/>
              <a:t>j++</a:t>
            </a:r>
            <a:r>
              <a:rPr lang="en-US" b="1" baseline="0" dirty="0" smtClean="0"/>
              <a:t>, k++</a:t>
            </a:r>
            <a:r>
              <a:rPr lang="ru-RU" b="1" baseline="0" dirty="0" smtClean="0"/>
              <a:t> 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Когда все элементы одного из входных массивов перенесены в </a:t>
            </a:r>
            <a:r>
              <a:rPr lang="en-US" b="1" baseline="0" dirty="0" smtClean="0"/>
              <a:t>C</a:t>
            </a:r>
            <a:r>
              <a:rPr lang="ru-RU" baseline="0" dirty="0" smtClean="0"/>
              <a:t>, оставшиеся непроверенными элементы второго массива переписываются в конец </a:t>
            </a:r>
            <a:r>
              <a:rPr lang="en-US" b="1" baseline="0" dirty="0" smtClean="0"/>
              <a:t>C</a:t>
            </a:r>
            <a:r>
              <a:rPr lang="en-US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Вариант 2 отличается от предыдущего тем, что здесь три</a:t>
            </a:r>
            <a:r>
              <a:rPr lang="ru-RU" baseline="0" dirty="0" smtClean="0"/>
              <a:t> цикла объединены в</a:t>
            </a:r>
            <a:r>
              <a:rPr lang="ru-RU" dirty="0" smtClean="0"/>
              <a:t> один.</a:t>
            </a:r>
            <a:r>
              <a:rPr lang="ru-RU" baseline="0" dirty="0" smtClean="0"/>
              <a:t> В цикле сначала проверяется, не исчерпан ли массив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или </a:t>
            </a:r>
            <a:r>
              <a:rPr lang="en-US" b="1" baseline="0" dirty="0" smtClean="0"/>
              <a:t>B</a:t>
            </a:r>
            <a:r>
              <a:rPr lang="ru-RU" baseline="0" dirty="0" smtClean="0"/>
              <a:t> и, если нет, то производится проверка текущих элементов.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Сортировка слиянием основана на алгоритме слияния двух упорядоченных массивов. В сортировке ими будут не отдельные массивы, а упорядоченные последовательности элементов самого исходного массива </a:t>
            </a:r>
            <a:r>
              <a:rPr lang="en-US" b="1" dirty="0" smtClean="0"/>
              <a:t>A</a:t>
            </a:r>
            <a:r>
              <a:rPr lang="ru-RU" dirty="0" smtClean="0"/>
              <a:t> – серии. Для слияния серий необходим дополнительный массив</a:t>
            </a:r>
            <a:r>
              <a:rPr lang="ru-RU" baseline="0" dirty="0" smtClean="0"/>
              <a:t> </a:t>
            </a:r>
            <a:r>
              <a:rPr lang="en-US" b="1" baseline="0" dirty="0" smtClean="0"/>
              <a:t>D</a:t>
            </a:r>
            <a:r>
              <a:rPr lang="ru-RU" baseline="0" dirty="0" smtClean="0"/>
              <a:t> такой же длины, как исходный.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merge_series</a:t>
            </a:r>
            <a:r>
              <a:rPr lang="ru-RU" dirty="0" smtClean="0"/>
              <a:t> – это алгоритм слияния серий </a:t>
            </a:r>
            <a:r>
              <a:rPr lang="en-US" b="1" dirty="0" smtClean="0"/>
              <a:t>A[b…c]</a:t>
            </a:r>
            <a:r>
              <a:rPr lang="ru-RU" dirty="0" smtClean="0"/>
              <a:t> и </a:t>
            </a:r>
            <a:r>
              <a:rPr lang="en-US" b="1" dirty="0" smtClean="0"/>
              <a:t>A[c+1…e]</a:t>
            </a:r>
            <a:r>
              <a:rPr lang="en-US" dirty="0" smtClean="0"/>
              <a:t> </a:t>
            </a:r>
            <a:r>
              <a:rPr lang="ru-RU" dirty="0" smtClean="0"/>
              <a:t> в одну серию </a:t>
            </a:r>
            <a:r>
              <a:rPr lang="en-US" b="1" dirty="0" smtClean="0"/>
              <a:t>D[b…e]</a:t>
            </a:r>
            <a:r>
              <a:rPr lang="ru-RU" dirty="0" smtClean="0"/>
              <a:t>. Для повышения быстродействия этот алгоритм лучше оформлять не в виде функции.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приведен код, соответствующий </a:t>
            </a:r>
            <a:r>
              <a:rPr lang="en-US" dirty="0" err="1" smtClean="0"/>
              <a:t>merge_series</a:t>
            </a:r>
            <a:r>
              <a:rPr lang="ru-RU" dirty="0" smtClean="0"/>
              <a:t> с предыдущего слайда. Используются те же имена переменных.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</a:t>
            </a:r>
            <a:r>
              <a:rPr lang="ru-RU" baseline="0" dirty="0" smtClean="0"/>
              <a:t> вызовом рекурсивной функции </a:t>
            </a:r>
            <a:r>
              <a:rPr lang="en-US" b="1" baseline="0" dirty="0" err="1" smtClean="0"/>
              <a:t>merge_rec</a:t>
            </a:r>
            <a:r>
              <a:rPr lang="ru-RU" baseline="0" dirty="0" smtClean="0"/>
              <a:t> необходимо выделять, а затем передать в функцию рабочий массив </a:t>
            </a:r>
            <a:r>
              <a:rPr lang="en-US" b="1" baseline="0" dirty="0" smtClean="0"/>
              <a:t>D</a:t>
            </a:r>
            <a:r>
              <a:rPr lang="ru-RU" baseline="0" dirty="0" smtClean="0"/>
              <a:t>, который нужен только в самой сортировке. Информация о начальных значениях границ области сортировки </a:t>
            </a:r>
            <a:r>
              <a:rPr lang="en-US" b="1" baseline="0" dirty="0" smtClean="0"/>
              <a:t>b</a:t>
            </a:r>
            <a:r>
              <a:rPr lang="ru-RU" baseline="0" dirty="0" smtClean="0"/>
              <a:t> и</a:t>
            </a:r>
            <a:r>
              <a:rPr lang="en-US" baseline="0" dirty="0" smtClean="0"/>
              <a:t> </a:t>
            </a:r>
            <a:r>
              <a:rPr lang="en-US" b="1" baseline="0" dirty="0" smtClean="0"/>
              <a:t>e</a:t>
            </a:r>
            <a:r>
              <a:rPr lang="ru-RU" baseline="0" dirty="0" smtClean="0"/>
              <a:t> также не важна для пользователя, которому нужно просто упорядочить массив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длины </a:t>
            </a:r>
            <a:r>
              <a:rPr lang="en-US" b="1" baseline="0" dirty="0" smtClean="0"/>
              <a:t>n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Поэтому для простоты использования лучше создать дополнительную функцию-обертку </a:t>
            </a:r>
            <a:r>
              <a:rPr lang="en-US" b="1" baseline="0" dirty="0" err="1" smtClean="0"/>
              <a:t>merge_sort</a:t>
            </a:r>
            <a:r>
              <a:rPr lang="ru-RU" baseline="0" dirty="0" smtClean="0"/>
              <a:t>,  которая выполнит все необходимое для вызова </a:t>
            </a:r>
            <a:r>
              <a:rPr lang="en-US" b="1" baseline="0" dirty="0" err="1" smtClean="0"/>
              <a:t>merge_rec</a:t>
            </a:r>
            <a:r>
              <a:rPr lang="ru-RU" baseline="0" dirty="0" smtClean="0"/>
              <a:t>. Пользователь будет вызывать только </a:t>
            </a:r>
            <a:r>
              <a:rPr lang="ru-RU" baseline="0" dirty="0" err="1" smtClean="0"/>
              <a:t>нерекурсивную</a:t>
            </a:r>
            <a:r>
              <a:rPr lang="ru-RU" baseline="0" dirty="0" smtClean="0"/>
              <a:t> функцию </a:t>
            </a:r>
            <a:r>
              <a:rPr lang="en-US" b="1" baseline="0" dirty="0" err="1" smtClean="0"/>
              <a:t>merge_sort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aseline="0" dirty="0" smtClean="0"/>
                  <a:t>В формуле </a:t>
                </a:r>
                <a:r>
                  <a:rPr lang="en-US" b="1" baseline="0" dirty="0" smtClean="0"/>
                  <a:t>T(n)=2T(n/2)+</a:t>
                </a:r>
                <a:r>
                  <a:rPr lang="en-US" b="1" baseline="0" dirty="0" err="1" smtClean="0"/>
                  <a:t>cn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в</a:t>
                </a:r>
                <a:r>
                  <a:rPr lang="ru-RU" dirty="0" smtClean="0"/>
                  <a:t> рекуррентном соотношении: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T(n)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трудоемкость сортировки массива длины </a:t>
                </a:r>
                <a:r>
                  <a:rPr lang="en-US" b="1" dirty="0" smtClean="0"/>
                  <a:t>n</a:t>
                </a:r>
                <a:endParaRPr lang="ru-RU" b="1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1" dirty="0" smtClean="0"/>
                  <a:t>2</a:t>
                </a:r>
                <a:r>
                  <a:rPr lang="en-US" b="1" dirty="0" smtClean="0"/>
                  <a:t>T(n/2)</a:t>
                </a:r>
                <a:r>
                  <a:rPr lang="en-US" b="1" baseline="0" dirty="0" smtClean="0"/>
                  <a:t> </a:t>
                </a:r>
                <a:r>
                  <a:rPr lang="en-US" baseline="0" dirty="0" smtClean="0"/>
                  <a:t>– </a:t>
                </a:r>
                <a:r>
                  <a:rPr lang="ru-RU" baseline="0" dirty="0" smtClean="0"/>
                  <a:t>трудоемкость рекурсивной сортировки левой и правой частей длиной </a:t>
                </a:r>
                <a:r>
                  <a:rPr lang="en-US" b="1" baseline="0" dirty="0" smtClean="0"/>
                  <a:t>n/2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baseline="0" dirty="0" err="1" smtClean="0"/>
                  <a:t>cn</a:t>
                </a:r>
                <a:r>
                  <a:rPr lang="en-US" baseline="0" dirty="0" smtClean="0"/>
                  <a:t> – </a:t>
                </a:r>
                <a:r>
                  <a:rPr lang="ru-RU" baseline="0" dirty="0" smtClean="0"/>
                  <a:t>затраты на слияние двух серий длины </a:t>
                </a:r>
                <a:r>
                  <a:rPr lang="en-US" b="1" baseline="0" dirty="0" smtClean="0"/>
                  <a:t>n/2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и копирование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 элементов из рабочего массива в исходный.</a:t>
                </a:r>
              </a:p>
              <a:p>
                <a:r>
                  <a:rPr lang="ru-RU" dirty="0" smtClean="0"/>
                  <a:t>Сортировка слиянием выполняет </a:t>
                </a:r>
                <a:r>
                  <a:rPr lang="en-US" b="1" dirty="0" smtClean="0"/>
                  <a:t>O(n log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n)</a:t>
                </a:r>
                <a:r>
                  <a:rPr lang="ru-RU" b="1" baseline="0" dirty="0" smtClean="0"/>
                  <a:t> </a:t>
                </a:r>
                <a:r>
                  <a:rPr lang="ru-RU" baseline="0" dirty="0" smtClean="0"/>
                  <a:t>элементарных шагов для любого массива длины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baseline="0" dirty="0" smtClean="0"/>
                  <a:t>Количество рекурсивных вызовов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1400" b="1" i="0" baseline="0" smtClean="0">
                        <a:latin typeface="Cambria Math"/>
                      </a:rPr>
                      <m:t>𝐧</m:t>
                    </m:r>
                    <m:r>
                      <a:rPr lang="en-US" sz="1400" b="1" i="1" baseline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1" i="1" baseline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baseline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400" b="1" i="1" baseline="0" smtClean="0"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ru-RU" sz="1400" b="0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1 для </a:t>
                </a:r>
                <a:r>
                  <a:rPr lang="en-US" sz="1400" b="1" dirty="0" smtClean="0"/>
                  <a:t>n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элементов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2 для </a:t>
                </a:r>
                <a:r>
                  <a:rPr lang="en-US" sz="1400" b="1" dirty="0" smtClean="0"/>
                  <a:t>n/2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элементов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n/2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для пар элементов</a:t>
                </a:r>
              </a:p>
              <a:p>
                <a:r>
                  <a:rPr lang="ru-RU" sz="1400" b="0" dirty="0" smtClean="0"/>
                  <a:t>Всего </a:t>
                </a:r>
                <a:r>
                  <a:rPr lang="en-US" sz="1400" b="0" dirty="0" smtClean="0"/>
                  <a:t>n/2 + n/4 +…+ 2 + 1 = </a:t>
                </a:r>
                <a:r>
                  <a:rPr lang="en-US" sz="1400" b="1" dirty="0" smtClean="0"/>
                  <a:t>O(n)</a:t>
                </a:r>
                <a:r>
                  <a:rPr lang="en-US" sz="1400" b="0" dirty="0" smtClean="0"/>
                  <a:t>.</a:t>
                </a:r>
                <a:endParaRPr lang="ru-RU" sz="1400" b="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aseline="0" dirty="0" smtClean="0"/>
                  <a:t>В формуле </a:t>
                </a:r>
                <a:r>
                  <a:rPr lang="en-US" b="1" baseline="0" dirty="0" smtClean="0"/>
                  <a:t>T(n)=2T(n/2)+</a:t>
                </a:r>
                <a:r>
                  <a:rPr lang="en-US" b="1" baseline="0" dirty="0" err="1" smtClean="0"/>
                  <a:t>cn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в</a:t>
                </a:r>
                <a:r>
                  <a:rPr lang="ru-RU" dirty="0" smtClean="0"/>
                  <a:t> рекуррентном соотношении: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T(n)</a:t>
                </a:r>
                <a:r>
                  <a:rPr lang="en-US" dirty="0" smtClean="0"/>
                  <a:t> </a:t>
                </a:r>
                <a:r>
                  <a:rPr lang="ru-RU" dirty="0" smtClean="0"/>
                  <a:t>– трудоемкость сортировки массива длины </a:t>
                </a:r>
                <a:r>
                  <a:rPr lang="en-US" b="1" dirty="0" smtClean="0"/>
                  <a:t>n</a:t>
                </a:r>
                <a:endParaRPr lang="ru-RU" b="1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1" dirty="0" smtClean="0"/>
                  <a:t>2</a:t>
                </a:r>
                <a:r>
                  <a:rPr lang="en-US" b="1" dirty="0" smtClean="0"/>
                  <a:t>T(n/2)</a:t>
                </a:r>
                <a:r>
                  <a:rPr lang="en-US" b="1" baseline="0" dirty="0" smtClean="0"/>
                  <a:t> </a:t>
                </a:r>
                <a:r>
                  <a:rPr lang="en-US" baseline="0" dirty="0" smtClean="0"/>
                  <a:t>– </a:t>
                </a:r>
                <a:r>
                  <a:rPr lang="ru-RU" baseline="0" dirty="0" smtClean="0"/>
                  <a:t>трудоемкость рекурсивной сортировки левой и правой частей длиной </a:t>
                </a:r>
                <a:r>
                  <a:rPr lang="en-US" b="1" baseline="0" dirty="0" smtClean="0"/>
                  <a:t>n/2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baseline="0" dirty="0" err="1" smtClean="0"/>
                  <a:t>cn</a:t>
                </a:r>
                <a:r>
                  <a:rPr lang="en-US" baseline="0" dirty="0" smtClean="0"/>
                  <a:t> – </a:t>
                </a:r>
                <a:r>
                  <a:rPr lang="ru-RU" baseline="0" dirty="0" smtClean="0"/>
                  <a:t>затраты на слияние двух серий длины </a:t>
                </a:r>
                <a:r>
                  <a:rPr lang="en-US" b="1" baseline="0" dirty="0" smtClean="0"/>
                  <a:t>n/2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и копирование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 элементов из рабочего массива в исходный.</a:t>
                </a:r>
              </a:p>
              <a:p>
                <a:r>
                  <a:rPr lang="ru-RU" dirty="0" smtClean="0"/>
                  <a:t>Сортировка слиянием выполняет </a:t>
                </a:r>
                <a:r>
                  <a:rPr lang="en-US" b="1" dirty="0" smtClean="0"/>
                  <a:t>O(n log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n)</a:t>
                </a:r>
                <a:r>
                  <a:rPr lang="ru-RU" b="1" baseline="0" dirty="0" smtClean="0"/>
                  <a:t> </a:t>
                </a:r>
                <a:r>
                  <a:rPr lang="ru-RU" baseline="0" dirty="0" smtClean="0"/>
                  <a:t>элементарных шагов для любого массива длины </a:t>
                </a:r>
                <a:r>
                  <a:rPr lang="en-US" b="1" baseline="0" dirty="0" smtClean="0"/>
                  <a:t>n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baseline="0" dirty="0" smtClean="0"/>
                  <a:t>Количество рекурсивных вызовов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при </a:t>
                </a:r>
                <a:r>
                  <a:rPr lang="en-US" sz="1400" b="1" i="0" baseline="0" smtClean="0">
                    <a:latin typeface="Cambria Math"/>
                  </a:rPr>
                  <a:t>𝐧=𝟐^𝒎</a:t>
                </a:r>
                <a:r>
                  <a:rPr lang="ru-RU" sz="1400" b="0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1 для </a:t>
                </a:r>
                <a:r>
                  <a:rPr lang="en-US" sz="1400" b="1" dirty="0" smtClean="0"/>
                  <a:t>n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элементов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2 для </a:t>
                </a:r>
                <a:r>
                  <a:rPr lang="en-US" sz="1400" b="1" dirty="0" smtClean="0"/>
                  <a:t>n/2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элементов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400" b="0" dirty="0" smtClean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n/2</a:t>
                </a:r>
                <a:r>
                  <a:rPr lang="en-US" sz="1400" b="0" dirty="0" smtClean="0"/>
                  <a:t> </a:t>
                </a:r>
                <a:r>
                  <a:rPr lang="ru-RU" sz="1400" b="0" dirty="0" smtClean="0"/>
                  <a:t>для пар элементов</a:t>
                </a:r>
              </a:p>
              <a:p>
                <a:r>
                  <a:rPr lang="ru-RU" sz="1400" b="0" dirty="0" smtClean="0"/>
                  <a:t>Всего </a:t>
                </a:r>
                <a:r>
                  <a:rPr lang="en-US" sz="1400" b="0" dirty="0" smtClean="0"/>
                  <a:t>n/2 + n/4 +…+ 2 + 1 = </a:t>
                </a:r>
                <a:r>
                  <a:rPr lang="en-US" sz="1400" b="1" dirty="0" smtClean="0"/>
                  <a:t>O(n)</a:t>
                </a:r>
                <a:r>
                  <a:rPr lang="en-US" sz="1400" b="0" dirty="0" smtClean="0"/>
                  <a:t>.</a:t>
                </a:r>
                <a:endParaRPr lang="ru-RU" sz="1400" b="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1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b="1" dirty="0" err="1" smtClean="0"/>
              <a:t>find_int</a:t>
            </a:r>
            <a:r>
              <a:rPr lang="ru-RU" dirty="0" smtClean="0"/>
              <a:t>  последовательно ищет</a:t>
            </a:r>
            <a:r>
              <a:rPr lang="ru-RU" baseline="0" dirty="0" smtClean="0"/>
              <a:t> в целом массиве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длины </a:t>
            </a:r>
            <a:r>
              <a:rPr lang="en-US" b="1" baseline="0" dirty="0" smtClean="0"/>
              <a:t>n</a:t>
            </a:r>
            <a:r>
              <a:rPr lang="ru-RU" baseline="0" dirty="0" smtClean="0"/>
              <a:t> первый элемент, совпадающий с поисковым значением </a:t>
            </a:r>
            <a:r>
              <a:rPr lang="en-US" b="1" baseline="0" dirty="0" smtClean="0"/>
              <a:t>p</a:t>
            </a:r>
            <a:r>
              <a:rPr lang="ru-RU" baseline="0" dirty="0" smtClean="0"/>
              <a:t>. Если такой элемент найден, то функция возвращает его индекс, в противном случае </a:t>
            </a:r>
            <a:r>
              <a:rPr lang="ru-RU" b="1" baseline="0" dirty="0" smtClean="0"/>
              <a:t>-1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Функция </a:t>
            </a:r>
            <a:r>
              <a:rPr lang="en-US" b="1" baseline="0" dirty="0" err="1" smtClean="0"/>
              <a:t>find_double</a:t>
            </a:r>
            <a:r>
              <a:rPr lang="ru-RU" b="1" baseline="0" dirty="0" smtClean="0"/>
              <a:t> </a:t>
            </a:r>
            <a:r>
              <a:rPr lang="ru-RU" baseline="0" dirty="0" smtClean="0"/>
              <a:t> проводит аналогичный поиск в массиве </a:t>
            </a:r>
            <a:r>
              <a:rPr lang="en-US" baseline="0" dirty="0" smtClean="0"/>
              <a:t>double</a:t>
            </a:r>
            <a:r>
              <a:rPr lang="ru-RU" baseline="0" dirty="0" smtClean="0"/>
              <a:t>. </a:t>
            </a:r>
            <a:r>
              <a:rPr lang="en-US" b="1" baseline="0" dirty="0" smtClean="0"/>
              <a:t>eps</a:t>
            </a:r>
            <a:r>
              <a:rPr lang="ru-RU" baseline="0" dirty="0" smtClean="0"/>
              <a:t> – это точность задания значений элементов.</a:t>
            </a:r>
            <a:endParaRPr lang="en-US" baseline="0" dirty="0" smtClean="0"/>
          </a:p>
          <a:p>
            <a:r>
              <a:rPr lang="ru-RU" baseline="0" dirty="0" smtClean="0"/>
              <a:t>Трудоемкость в наилучшем определяет величину, ниже которой трудоемкость быть не может.</a:t>
            </a:r>
          </a:p>
          <a:p>
            <a:r>
              <a:rPr lang="ru-RU" baseline="0" dirty="0" smtClean="0"/>
              <a:t>Наиболее часто для оценки алгоритма используют трудоемкость в наихудшем. Это величина (порядок), выше которого трудоемкость не может быть ни при каком входе.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b="1" dirty="0" err="1" smtClean="0"/>
              <a:t>find_sort_int</a:t>
            </a:r>
            <a:r>
              <a:rPr lang="ru-RU" dirty="0" smtClean="0"/>
              <a:t>  последовательно ищет</a:t>
            </a:r>
            <a:r>
              <a:rPr lang="ru-RU" baseline="0" dirty="0" smtClean="0"/>
              <a:t> в целом </a:t>
            </a:r>
            <a:r>
              <a:rPr lang="ru-RU" b="1" baseline="0" dirty="0" smtClean="0"/>
              <a:t>упорядоченном</a:t>
            </a:r>
            <a:r>
              <a:rPr lang="ru-RU" baseline="0" dirty="0" smtClean="0"/>
              <a:t> массиве </a:t>
            </a:r>
            <a:r>
              <a:rPr lang="en-US" b="1" baseline="0" dirty="0" smtClean="0"/>
              <a:t>A</a:t>
            </a:r>
            <a:r>
              <a:rPr lang="ru-RU" baseline="0" dirty="0" smtClean="0"/>
              <a:t> длины </a:t>
            </a:r>
            <a:r>
              <a:rPr lang="en-US" b="1" baseline="0" dirty="0" smtClean="0"/>
              <a:t>n</a:t>
            </a:r>
            <a:r>
              <a:rPr lang="ru-RU" baseline="0" dirty="0" smtClean="0"/>
              <a:t> первый элемент, совпадающий с поисковым значением </a:t>
            </a:r>
            <a:r>
              <a:rPr lang="en-US" b="1" baseline="0" dirty="0" smtClean="0"/>
              <a:t>p</a:t>
            </a:r>
            <a:r>
              <a:rPr lang="ru-RU" baseline="0" dirty="0" smtClean="0"/>
              <a:t>. Если такой элемент найден, то функция возвращает его индекс, в противном случае </a:t>
            </a:r>
            <a:r>
              <a:rPr lang="ru-RU" b="1" baseline="0" dirty="0" smtClean="0"/>
              <a:t>-1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Поиск безуспешный (элемент не найден), если очередной элемент </a:t>
            </a:r>
            <a:r>
              <a:rPr lang="en-US" b="1" baseline="0" dirty="0" smtClean="0"/>
              <a:t>A[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] &gt; p</a:t>
            </a:r>
            <a:r>
              <a:rPr lang="ru-RU" b="1" baseline="0" dirty="0" smtClean="0"/>
              <a:t> </a:t>
            </a:r>
            <a:r>
              <a:rPr lang="ru-RU" baseline="0" dirty="0" smtClean="0"/>
              <a:t>или просмотр массива завершен.</a:t>
            </a:r>
            <a:r>
              <a:rPr lang="en-US" baseline="0" dirty="0" smtClean="0"/>
              <a:t> </a:t>
            </a:r>
            <a:r>
              <a:rPr lang="ru-RU" baseline="0" dirty="0" smtClean="0"/>
              <a:t>Соответственно, цикл продолжается, пока не выполнится одно из этих условий.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22617-7C12-49F7-A05E-D987CA9D01C2}" type="slidenum">
              <a:rPr lang="ru-RU" altLang="ru-RU" smtClean="0"/>
              <a:pPr eaLnBrk="1" hangingPunct="1">
                <a:spcBef>
                  <a:spcPct val="0"/>
                </a:spcBef>
              </a:pPr>
              <a:t>5</a:t>
            </a:fld>
            <a:endParaRPr lang="ru-RU" altLang="ru-RU" smtClean="0"/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7E9AC8-B2FA-4F88-9B01-2DEF0A596831}" type="slidenum">
              <a:rPr lang="ru-RU" altLang="ru-RU"/>
              <a:pPr algn="r" eaLnBrk="1" hangingPunct="1">
                <a:spcBef>
                  <a:spcPct val="0"/>
                </a:spcBef>
              </a:pPr>
              <a:t>5</a:t>
            </a:fld>
            <a:endParaRPr lang="ru-RU" altLang="ru-RU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 dirty="0" smtClean="0"/>
              <a:t>Поиск завершается, когда  </a:t>
            </a:r>
            <a:r>
              <a:rPr lang="en-US" altLang="ru-RU" b="1" dirty="0" smtClean="0"/>
              <a:t>b=e</a:t>
            </a:r>
            <a:r>
              <a:rPr lang="en-US" altLang="ru-RU" dirty="0" smtClean="0"/>
              <a:t>.</a:t>
            </a:r>
            <a:r>
              <a:rPr lang="en-US" altLang="ru-RU" baseline="0" dirty="0" smtClean="0"/>
              <a:t> </a:t>
            </a:r>
            <a:r>
              <a:rPr lang="ru-RU" altLang="ru-RU" baseline="0" dirty="0" smtClean="0"/>
              <a:t>При этом, если </a:t>
            </a:r>
            <a:r>
              <a:rPr lang="en-US" altLang="ru-RU" b="1" baseline="0" dirty="0" smtClean="0"/>
              <a:t>A[b] = p</a:t>
            </a:r>
            <a:r>
              <a:rPr lang="ru-RU" altLang="ru-RU" baseline="0" dirty="0" smtClean="0"/>
              <a:t>, то элемент найден (на позиции </a:t>
            </a:r>
            <a:r>
              <a:rPr lang="en-US" altLang="ru-RU" b="1" baseline="0" dirty="0" smtClean="0"/>
              <a:t>b</a:t>
            </a:r>
            <a:r>
              <a:rPr lang="ru-RU" altLang="ru-RU" baseline="0" dirty="0" smtClean="0"/>
              <a:t>), иначе поиск безуспешный.</a:t>
            </a:r>
            <a:endParaRPr lang="ru-RU" altLang="ru-RU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Начальная область поиска – весь массив </a:t>
            </a:r>
            <a:r>
              <a:rPr lang="en-US" b="1" dirty="0" smtClean="0"/>
              <a:t>A</a:t>
            </a:r>
            <a:r>
              <a:rPr lang="ru-RU" dirty="0" smtClean="0"/>
              <a:t>. После каждого шага цикла область</a:t>
            </a:r>
            <a:r>
              <a:rPr lang="ru-RU" baseline="0" dirty="0" smtClean="0"/>
              <a:t> поиска уменьшается в 2 раза. Цикл завершается, когда область поиска будет содержать всего один элемент с индексом </a:t>
            </a:r>
            <a:r>
              <a:rPr lang="en-US" b="1" baseline="0" dirty="0" smtClean="0"/>
              <a:t>b=e</a:t>
            </a:r>
            <a:r>
              <a:rPr lang="ru-RU" baseline="0" dirty="0" smtClean="0"/>
              <a:t>. Если этот элемент совпадает с </a:t>
            </a:r>
            <a:r>
              <a:rPr lang="en-US" b="1" baseline="0" dirty="0" smtClean="0"/>
              <a:t>p</a:t>
            </a:r>
            <a:r>
              <a:rPr lang="ru-RU" baseline="0" dirty="0" smtClean="0"/>
              <a:t>, то возвращается его индекс, в противном случае </a:t>
            </a:r>
            <a:r>
              <a:rPr lang="ru-RU" b="1" baseline="0" dirty="0" smtClean="0"/>
              <a:t>-1</a:t>
            </a:r>
            <a:r>
              <a:rPr lang="ru-RU" baseline="0" dirty="0" smtClean="0"/>
              <a:t> (безуспешный поиск).</a:t>
            </a:r>
          </a:p>
          <a:p>
            <a:r>
              <a:rPr lang="ru-RU" baseline="0" dirty="0" smtClean="0"/>
              <a:t>Если упорядоченный массив содержит несколько элементов, равных </a:t>
            </a:r>
            <a:r>
              <a:rPr lang="en-US" b="1" baseline="0" dirty="0" smtClean="0"/>
              <a:t>p</a:t>
            </a:r>
            <a:r>
              <a:rPr lang="ru-RU" baseline="0" dirty="0" smtClean="0"/>
              <a:t>, то они располагаются последовательно, а функция </a:t>
            </a:r>
            <a:r>
              <a:rPr lang="en-US" b="1" baseline="0" dirty="0" err="1" smtClean="0"/>
              <a:t>bin_search_first</a:t>
            </a:r>
            <a:r>
              <a:rPr lang="ru-RU" baseline="0" dirty="0" smtClean="0"/>
              <a:t> найдет </a:t>
            </a:r>
            <a:r>
              <a:rPr lang="ru-RU" b="1" baseline="0" dirty="0" smtClean="0"/>
              <a:t>начальный элемент</a:t>
            </a:r>
            <a:r>
              <a:rPr lang="ru-RU" baseline="0" dirty="0" smtClean="0"/>
              <a:t> этой последовательности.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упорядоченном массиве </a:t>
            </a:r>
            <a:r>
              <a:rPr lang="en-US" b="1" baseline="0" dirty="0" smtClean="0"/>
              <a:t>A</a:t>
            </a:r>
            <a:r>
              <a:rPr lang="en-US" baseline="0" dirty="0" smtClean="0"/>
              <a:t> </a:t>
            </a:r>
            <a:r>
              <a:rPr lang="ru-RU" baseline="0" dirty="0" smtClean="0"/>
              <a:t>функция </a:t>
            </a:r>
            <a:r>
              <a:rPr lang="en-US" b="1" baseline="0" dirty="0" err="1" smtClean="0"/>
              <a:t>bin_search_last</a:t>
            </a:r>
            <a:r>
              <a:rPr lang="ru-RU" baseline="0" dirty="0" smtClean="0"/>
              <a:t> найдет </a:t>
            </a:r>
            <a:r>
              <a:rPr lang="ru-RU" b="1" baseline="0" dirty="0" smtClean="0"/>
              <a:t>конечный элемент </a:t>
            </a:r>
            <a:r>
              <a:rPr lang="ru-RU" baseline="0" dirty="0" smtClean="0"/>
              <a:t>в последовательности элементов, равных </a:t>
            </a:r>
            <a:r>
              <a:rPr lang="en-US" b="1" baseline="0" dirty="0" smtClean="0"/>
              <a:t>p</a:t>
            </a:r>
            <a:r>
              <a:rPr lang="ru-RU" baseline="0" dirty="0" smtClean="0"/>
              <a:t>, или вернет </a:t>
            </a:r>
            <a:r>
              <a:rPr lang="ru-RU" b="1" baseline="0" dirty="0" smtClean="0"/>
              <a:t>-1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алгоритме выделены отличия от функции </a:t>
            </a:r>
            <a:r>
              <a:rPr lang="en-US" b="1" baseline="0" dirty="0" err="1" smtClean="0"/>
              <a:t>bin_search_first</a:t>
            </a:r>
            <a:r>
              <a:rPr lang="ru-RU" b="0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выделения</a:t>
            </a:r>
            <a:r>
              <a:rPr lang="ru-RU" baseline="0" dirty="0" smtClean="0"/>
              <a:t> в упорядоченном массиве последовательности элементов, равных поисковому значению, нужно вызвать </a:t>
            </a:r>
            <a:r>
              <a:rPr lang="en-US" b="1" baseline="0" dirty="0" err="1" smtClean="0"/>
              <a:t>bin_search_first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="1" baseline="0" dirty="0" err="1" smtClean="0"/>
              <a:t>bin_search_last</a:t>
            </a:r>
            <a:r>
              <a:rPr lang="ru-RU" baseline="0" dirty="0" smtClean="0"/>
              <a:t>. Общая трудоемкость поиска имеет тот же порядок </a:t>
            </a:r>
            <a:r>
              <a:rPr lang="en-US" b="1" baseline="0" dirty="0" smtClean="0"/>
              <a:t>O(log n)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Поиск всех элементов, равных поисковому значению, в неупорядоченном массиве составляет </a:t>
            </a:r>
            <a:r>
              <a:rPr lang="en-US" b="1" baseline="0" dirty="0" smtClean="0"/>
              <a:t>O(n)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1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 err="1" smtClean="0"/>
                  <a:t>bin_search_rec</a:t>
                </a:r>
                <a:r>
                  <a:rPr lang="ru-RU" b="1" dirty="0" smtClean="0"/>
                  <a:t> </a:t>
                </a:r>
                <a:r>
                  <a:rPr lang="ru-RU" b="0" dirty="0" smtClean="0"/>
                  <a:t>– рекурсивная функция дихотомического</a:t>
                </a:r>
                <a:r>
                  <a:rPr lang="ru-RU" b="0" baseline="0" dirty="0" smtClean="0"/>
                  <a:t> поиска значения </a:t>
                </a:r>
                <a:r>
                  <a:rPr lang="en-US" b="1" baseline="0" dirty="0" smtClean="0"/>
                  <a:t>p</a:t>
                </a:r>
                <a:r>
                  <a:rPr lang="ru-RU" b="0" baseline="0" dirty="0" smtClean="0"/>
                  <a:t> в упорядоченном массиве </a:t>
                </a:r>
                <a:r>
                  <a:rPr lang="en-US" b="1" baseline="0" dirty="0" smtClean="0"/>
                  <a:t>A</a:t>
                </a:r>
                <a:r>
                  <a:rPr lang="ru-RU" b="0" baseline="0" dirty="0" smtClean="0"/>
                  <a:t>.</a:t>
                </a:r>
                <a:endParaRPr lang="ru-RU" b="1" dirty="0" smtClean="0"/>
              </a:p>
              <a:p>
                <a:r>
                  <a:rPr lang="en-US" b="1" dirty="0" smtClean="0"/>
                  <a:t>b</a:t>
                </a:r>
                <a:r>
                  <a:rPr lang="ru-RU" dirty="0" smtClean="0"/>
                  <a:t> и </a:t>
                </a:r>
                <a:r>
                  <a:rPr lang="en-US" b="1" dirty="0" smtClean="0"/>
                  <a:t>e</a:t>
                </a:r>
                <a:r>
                  <a:rPr lang="ru-RU" dirty="0" smtClean="0"/>
                  <a:t> – это индексы начального и конечного элемента</a:t>
                </a:r>
                <a:r>
                  <a:rPr lang="ru-RU" baseline="0" dirty="0" smtClean="0"/>
                  <a:t> области поиска. Длину массива при этом задавать не нужно.</a:t>
                </a:r>
                <a:endParaRPr lang="ru-RU" dirty="0" smtClean="0"/>
              </a:p>
              <a:p>
                <a:r>
                  <a:rPr lang="ru-RU" dirty="0" smtClean="0"/>
                  <a:t>Глубина рекурсии и трудоемкость алгоритма рекурсивного дихотомического поиска в массиве длины </a:t>
                </a:r>
                <a:r>
                  <a:rPr lang="en-US" b="1" dirty="0" smtClean="0"/>
                  <a:t>n</a:t>
                </a:r>
                <a:r>
                  <a:rPr lang="ru-RU" dirty="0" smtClean="0"/>
                  <a:t> составляет </a:t>
                </a:r>
                <a:r>
                  <a:rPr lang="en-US" b="1" smtClean="0"/>
                  <a:t>O(log n</a:t>
                </a:r>
                <a:r>
                  <a:rPr lang="en-US" b="1" dirty="0" smtClean="0"/>
                  <a:t>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Входными параметрами для функции </a:t>
                </a:r>
                <a:r>
                  <a:rPr lang="en-US" b="1" dirty="0" smtClean="0"/>
                  <a:t>power</a:t>
                </a:r>
                <a:r>
                  <a:rPr lang="en-US" dirty="0" smtClean="0"/>
                  <a:t> </a:t>
                </a:r>
                <a:r>
                  <a:rPr lang="ru-RU" dirty="0" smtClean="0"/>
                  <a:t>являются</a:t>
                </a:r>
                <a:r>
                  <a:rPr lang="ru-RU" baseline="0" dirty="0" smtClean="0"/>
                  <a:t> вещественное число </a:t>
                </a:r>
                <a:r>
                  <a:rPr lang="en-US" b="1" baseline="0" dirty="0" smtClean="0"/>
                  <a:t>x</a:t>
                </a:r>
                <a:r>
                  <a:rPr lang="ru-RU" b="1" baseline="0" dirty="0" smtClean="0"/>
                  <a:t> </a:t>
                </a:r>
                <a:r>
                  <a:rPr lang="ru-RU" baseline="0" dirty="0" smtClean="0"/>
                  <a:t>и целочисленный показатель степени </a:t>
                </a:r>
                <a:r>
                  <a:rPr lang="en-US" b="1" baseline="0" dirty="0" smtClean="0"/>
                  <a:t>p</a:t>
                </a:r>
                <a:r>
                  <a:rPr lang="ru-RU" baseline="0" dirty="0" smtClean="0"/>
                  <a:t>. Выходное (возвращаемое) значение – величина </a:t>
                </a:r>
                <a:r>
                  <a:rPr lang="en-US" b="1" i="0" baseline="0" smtClean="0">
                    <a:latin typeface="Cambria Math"/>
                  </a:rPr>
                  <a:t>𝒙</a:t>
                </a:r>
                <a:r>
                  <a:rPr lang="ru-RU" b="1" i="0" baseline="0" smtClean="0">
                    <a:latin typeface="Cambria Math"/>
                  </a:rPr>
                  <a:t>^</a:t>
                </a:r>
                <a:r>
                  <a:rPr lang="en-US" b="1" i="0" baseline="0" smtClean="0">
                    <a:latin typeface="Cambria Math"/>
                  </a:rPr>
                  <a:t>𝒑</a:t>
                </a:r>
                <a:r>
                  <a:rPr lang="en-US" baseline="0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84FBD-0CA0-40FA-8183-7CB99837FBE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0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57700-C1AF-48EB-B2DE-276B5375A8C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DE38B-F0FD-47C9-8101-CCF7BD5FB89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5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E65F4-EB53-4616-A630-0DCBDCCBAD5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64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F1262-1C93-4987-A39E-73255353367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55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51066-01BB-41D3-BFBB-9727C912BF5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1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D6329-9841-45DB-8C77-5C2D886B027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49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B0888-5B46-4FF1-9B8F-89C5129D75A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7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A5500-36D7-4097-B82F-EFDD15453C6C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19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692A5-1297-4C6A-ACCF-8704A1631A8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34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8DAA2-E901-4E2D-9647-464ACFA2419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4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9AB57-D5D1-4631-B5BF-F2C650ABC18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9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B711B-E901-4250-908B-950F0AD1B9E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23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60A8E-34C3-4007-94B5-AC5401133B14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27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39741-4249-4012-99E1-6BD9092D1E0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64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E7CEC-D395-445A-820C-343FEB4B2B0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21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CF903-E026-438E-A645-5239800B5E13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613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17C4E-9CB6-4E3D-90B0-238476EDDC4F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6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4F98E-4F04-4AFE-B7BC-424475CDBB90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631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62E17-442C-418A-8697-D3DF08CA7B36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801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2870-2727-42C0-BB35-1C663D7D174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00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4096D-820F-4608-B484-2D30B60F42A8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879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029AA-228F-4829-9F9F-39262E46CD2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565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2A3BB-E3D5-40F2-8E40-511572F9B1FE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8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19.10.2017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19.10.2017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19.10.2017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19.10.2017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19.10.2017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97CF09-7E86-4C52-AD8A-D12E90F12C80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213772-E476-4E6C-BB8E-AE4A02FA6B27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8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Простые алгоритмы поиска и сортировки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2814E0-FF1E-465B-B1B0-4079A17CCB5C}" type="slidenum">
              <a:rPr lang="ru-RU" altLang="ru-RU"/>
              <a:pPr>
                <a:defRPr/>
              </a:pPr>
              <a:t>10</a:t>
            </a:fld>
            <a:endParaRPr lang="ru-RU" altLang="ru-RU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3"/>
            <a:ext cx="8229600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>
                <a:solidFill>
                  <a:schemeClr val="accent1"/>
                </a:solidFill>
              </a:rPr>
              <a:t>Вызов рекурсивной функции поиска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1074"/>
            <a:ext cx="8784976" cy="56882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altLang="ru-RU" sz="2600" dirty="0" smtClean="0"/>
              <a:t>Функция </a:t>
            </a:r>
            <a:r>
              <a:rPr lang="en-US" altLang="ru-RU" sz="2600" dirty="0" err="1" smtClean="0">
                <a:solidFill>
                  <a:srgbClr val="C00000"/>
                </a:solidFill>
              </a:rPr>
              <a:t>bin_search_rec</a:t>
            </a:r>
            <a:r>
              <a:rPr lang="ru-RU" altLang="ru-RU" sz="2600" dirty="0" smtClean="0"/>
              <a:t>  должна получать в качестве параметров не длину массива, а номера начального и конечного элемента области поиска. Для удобства пользователя можно создать </a:t>
            </a:r>
            <a:r>
              <a:rPr lang="ru-RU" altLang="ru-RU" sz="2600" dirty="0" smtClean="0">
                <a:solidFill>
                  <a:srgbClr val="C00000"/>
                </a:solidFill>
              </a:rPr>
              <a:t>функцию-«обертку»</a:t>
            </a:r>
            <a:r>
              <a:rPr lang="ru-RU" altLang="ru-RU" sz="2600" dirty="0" smtClean="0"/>
              <a:t>, которая будет только вызывать </a:t>
            </a:r>
            <a:r>
              <a:rPr lang="en-US" altLang="ru-RU" sz="2600" dirty="0" err="1"/>
              <a:t>bin_search_rec</a:t>
            </a:r>
            <a:r>
              <a:rPr lang="en-US" altLang="ru-RU" sz="2600" dirty="0"/>
              <a:t> </a:t>
            </a:r>
            <a:r>
              <a:rPr lang="ru-RU" altLang="ru-RU" sz="2600" dirty="0" smtClean="0"/>
              <a:t>: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</a:p>
          <a:p>
            <a:pPr eaLnBrk="1" hangingPunct="1">
              <a:buFontTx/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bin_search_rec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p, 0, n-1);</a:t>
            </a:r>
          </a:p>
          <a:p>
            <a:pPr eaLnBrk="1" hangingPunct="1">
              <a:buFontTx/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ru-RU" altLang="ru-RU" sz="2600" dirty="0" smtClean="0">
                <a:cs typeface="Courier New" panose="02070309020205020404" pitchFamily="49" charset="0"/>
              </a:rPr>
              <a:t>Пользователь будет вызывать функцию </a:t>
            </a:r>
            <a:r>
              <a:rPr lang="en-US" altLang="ru-RU" sz="260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bin_search</a:t>
            </a:r>
            <a:r>
              <a:rPr lang="ru-RU" altLang="ru-RU" sz="2600" dirty="0" smtClean="0">
                <a:cs typeface="Courier New" panose="02070309020205020404" pitchFamily="49" charset="0"/>
              </a:rPr>
              <a:t>, не зная деталей реализации поиска.</a:t>
            </a:r>
          </a:p>
          <a:p>
            <a:pPr eaLnBrk="1" hangingPunct="1">
              <a:buFontTx/>
              <a:buNone/>
            </a:pPr>
            <a:endParaRPr lang="ru-RU" altLang="ru-RU" sz="2800" dirty="0" smtClean="0"/>
          </a:p>
          <a:p>
            <a:pPr eaLnBrk="1" hangingPunct="1">
              <a:spcBef>
                <a:spcPts val="2400"/>
              </a:spcBef>
              <a:buFontTx/>
              <a:buNone/>
            </a:pPr>
            <a:endParaRPr lang="ru-RU" altLang="ru-RU" sz="2800" dirty="0" smtClean="0">
              <a:latin typeface="Times New Roman" pitchFamily="18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сортировки элементов массива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908720"/>
            <a:ext cx="8424936" cy="5949280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</a:pPr>
            <a:r>
              <a:rPr lang="ru-RU" altLang="ru-RU" sz="2800" b="1" kern="0" dirty="0">
                <a:solidFill>
                  <a:srgbClr val="000000"/>
                </a:solidFill>
              </a:rPr>
              <a:t>Задача </a:t>
            </a:r>
            <a:r>
              <a:rPr lang="ru-RU" altLang="ru-RU" sz="2800" b="1" kern="0" dirty="0" smtClean="0">
                <a:solidFill>
                  <a:srgbClr val="000000"/>
                </a:solidFill>
              </a:rPr>
              <a:t>сортировки (упорядочения) массива по возрастанию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: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Задан произвольный массив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kern="0" dirty="0">
                <a:solidFill>
                  <a:srgbClr val="000000"/>
                </a:solidFill>
              </a:rPr>
              <a:t>  из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800" kern="0" dirty="0">
                <a:solidFill>
                  <a:srgbClr val="000000"/>
                </a:solidFill>
              </a:rPr>
              <a:t> 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элементов. </a:t>
            </a:r>
            <a:r>
              <a:rPr lang="ru-RU" altLang="ru-RU" sz="2800" kern="0" dirty="0">
                <a:solidFill>
                  <a:srgbClr val="000000"/>
                </a:solidFill>
              </a:rPr>
              <a:t>Требуется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переставить его элементы таким образом, чтобы условие 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A[i+1]</a:t>
            </a:r>
            <a:r>
              <a:rPr lang="en-US" altLang="ru-RU" sz="2800" kern="0" dirty="0" smtClean="0">
                <a:solidFill>
                  <a:srgbClr val="C00000"/>
                </a:solidFill>
              </a:rPr>
              <a:t> </a:t>
            </a:r>
            <a:r>
              <a:rPr lang="ru-RU" altLang="ru-RU" sz="2800" kern="0" dirty="0" smtClean="0">
                <a:solidFill>
                  <a:schemeClr val="tx1"/>
                </a:solidFill>
              </a:rPr>
              <a:t>выполнялось для всех </a:t>
            </a:r>
            <a:r>
              <a:rPr lang="en-US" altLang="ru-RU" sz="28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=0,…,n-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.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</a:rPr>
              <a:t>При сортировке по убыванию меняется условие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: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800" kern="0" dirty="0">
                <a:solidFill>
                  <a:srgbClr val="000000"/>
                </a:solidFill>
              </a:rPr>
              <a:t>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=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A[i+1]</a:t>
            </a:r>
            <a:r>
              <a:rPr lang="en-US" altLang="ru-RU" sz="2800" kern="0" dirty="0">
                <a:solidFill>
                  <a:srgbClr val="C00000"/>
                </a:solidFill>
              </a:rPr>
              <a:t> </a:t>
            </a:r>
            <a:r>
              <a:rPr lang="ru-RU" altLang="ru-RU" sz="2800" kern="0" dirty="0" smtClean="0">
                <a:solidFill>
                  <a:schemeClr val="tx1"/>
                </a:solidFill>
              </a:rPr>
              <a:t>для </a:t>
            </a:r>
            <a:r>
              <a:rPr lang="ru-RU" altLang="ru-RU" sz="2800" kern="0" dirty="0">
                <a:solidFill>
                  <a:schemeClr val="tx1"/>
                </a:solidFill>
              </a:rPr>
              <a:t>всех 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=0,…,n-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8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Набор значений в массиве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kern="0" dirty="0">
                <a:solidFill>
                  <a:srgbClr val="000000"/>
                </a:solidFill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должен оставаться неизменным.</a:t>
            </a:r>
            <a:endParaRPr lang="ru-RU" altLang="ru-RU" sz="2800" kern="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0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Алгоритм обменной сортировки</a:t>
            </a:r>
            <a:endParaRPr lang="ru-RU" altLang="ru-RU" sz="40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229600" cy="609329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endParaRPr lang="ru-RU" altLang="ru-RU" sz="2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ru-RU" altLang="ru-RU" sz="2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ru-RU" altLang="ru-RU" sz="2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ru-RU" sz="2600" b="1" dirty="0" smtClean="0">
                <a:latin typeface="Courier New" pitchFamily="49" charset="0"/>
              </a:rPr>
              <a:t>void </a:t>
            </a:r>
            <a:r>
              <a:rPr lang="en-US" altLang="ru-RU" sz="2600" b="1" dirty="0" err="1" smtClean="0">
                <a:latin typeface="Courier New" pitchFamily="49" charset="0"/>
              </a:rPr>
              <a:t>exchange_sort</a:t>
            </a:r>
            <a:r>
              <a:rPr lang="en-US" altLang="ru-RU" sz="2600" b="1" dirty="0" smtClean="0">
                <a:latin typeface="Courier New" pitchFamily="49" charset="0"/>
              </a:rPr>
              <a:t>(double *A, </a:t>
            </a:r>
            <a:r>
              <a:rPr lang="en-US" altLang="ru-RU" sz="2600" b="1" dirty="0" err="1" smtClean="0">
                <a:latin typeface="Courier New" pitchFamily="49" charset="0"/>
              </a:rPr>
              <a:t>int</a:t>
            </a:r>
            <a:r>
              <a:rPr lang="en-US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>
                <a:latin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</a:rPr>
              <a:t>int</a:t>
            </a:r>
            <a:r>
              <a:rPr lang="en-US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, j; double z;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for (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 = 1;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 &lt; n; 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for (j=i-1; j&gt;=0 &amp;&amp; A[j]&gt;A[j+1];j--)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{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  z=A[j]; A[j]=A[j+1]; A[j+1]=z;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  </a:t>
            </a:r>
            <a:r>
              <a:rPr lang="en-US" altLang="ru-RU" sz="2600" dirty="0" smtClean="0">
                <a:solidFill>
                  <a:schemeClr val="accent1"/>
                </a:solidFill>
              </a:rPr>
              <a:t>// </a:t>
            </a:r>
            <a:r>
              <a:rPr lang="ru-RU" altLang="ru-RU" sz="2600" dirty="0" smtClean="0">
                <a:solidFill>
                  <a:schemeClr val="accent1"/>
                </a:solidFill>
              </a:rPr>
              <a:t>или  </a:t>
            </a:r>
            <a:r>
              <a:rPr lang="en-US" altLang="ru-RU" sz="2600" b="1" dirty="0" smtClean="0">
                <a:solidFill>
                  <a:schemeClr val="accent1"/>
                </a:solidFill>
                <a:latin typeface="Courier New" pitchFamily="49" charset="0"/>
              </a:rPr>
              <a:t>swap(A[j], A[j+1]);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   }</a:t>
            </a:r>
            <a:endParaRPr lang="en-US" altLang="ru-RU" sz="2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ru-RU" sz="2600" b="1" dirty="0" smtClean="0">
                <a:latin typeface="Courier New" pitchFamily="49" charset="0"/>
              </a:rPr>
              <a:t>}</a:t>
            </a:r>
            <a:endParaRPr lang="en-US" altLang="ru-RU" sz="2600" b="1" dirty="0">
              <a:latin typeface="Courier New" pitchFamily="49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  <p:pic>
        <p:nvPicPr>
          <p:cNvPr id="6180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1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3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44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6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588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7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8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89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92957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2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2"/>
            <a:ext cx="7429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3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258" y="836712"/>
            <a:ext cx="7429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4" name="Picture 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293" y="879841"/>
            <a:ext cx="4476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95" name="Picture 5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13" y="893093"/>
            <a:ext cx="4476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8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13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486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Алгоритм сортировки вставками</a:t>
            </a:r>
            <a:endParaRPr lang="ru-RU" altLang="ru-RU" sz="40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688"/>
            <a:ext cx="8229600" cy="62373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ru-RU" altLang="ru-RU" sz="2600" dirty="0" smtClean="0"/>
              <a:t>Данный алгоритм очень похож на предыдущий. Разница заключается в замене обмена элементов сдвигом: </a:t>
            </a:r>
          </a:p>
          <a:p>
            <a:r>
              <a:rPr lang="ru-RU" altLang="ru-RU" sz="2600" dirty="0" smtClean="0"/>
              <a:t>значение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z=A[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600" dirty="0" smtClean="0"/>
              <a:t> </a:t>
            </a:r>
            <a:r>
              <a:rPr lang="ru-RU" altLang="ru-RU" sz="2600" dirty="0" smtClean="0"/>
              <a:t>запоминается</a:t>
            </a:r>
          </a:p>
          <a:p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A[j]&gt;z, j&lt;</a:t>
            </a: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dirty="0" smtClean="0"/>
              <a:t>, </a:t>
            </a:r>
            <a:r>
              <a:rPr lang="ru-RU" altLang="ru-RU" sz="2600" dirty="0" smtClean="0"/>
              <a:t>сдвигаются на одну позицию вправо</a:t>
            </a:r>
          </a:p>
          <a:p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altLang="ru-RU" sz="2600" dirty="0" smtClean="0"/>
              <a:t> ставится на свое место в последовательности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ru-RU" sz="2800" b="1" dirty="0" smtClean="0">
                <a:latin typeface="Courier New" pitchFamily="49" charset="0"/>
              </a:rPr>
              <a:t>void </a:t>
            </a:r>
            <a:r>
              <a:rPr lang="en-US" altLang="ru-RU" sz="2800" b="1" dirty="0" err="1" smtClean="0">
                <a:latin typeface="Courier New" pitchFamily="49" charset="0"/>
              </a:rPr>
              <a:t>insert_sort</a:t>
            </a:r>
            <a:r>
              <a:rPr lang="en-US" altLang="ru-RU" sz="2800" b="1" dirty="0" smtClean="0">
                <a:latin typeface="Courier New" pitchFamily="49" charset="0"/>
              </a:rPr>
              <a:t>(double *A, </a:t>
            </a:r>
            <a:r>
              <a:rPr lang="en-US" altLang="ru-RU" sz="2800" b="1" dirty="0" err="1" smtClean="0">
                <a:latin typeface="Courier New" pitchFamily="49" charset="0"/>
              </a:rPr>
              <a:t>int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en-US" altLang="ru-RU" sz="2800" b="1" dirty="0">
                <a:latin typeface="Courier New" pitchFamily="49" charset="0"/>
              </a:rPr>
              <a:t>n)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latin typeface="Courier New" pitchFamily="49" charset="0"/>
              </a:rPr>
              <a:t>int</a:t>
            </a:r>
            <a:r>
              <a:rPr lang="en-US" altLang="ru-RU" sz="2800" b="1" dirty="0" smtClean="0">
                <a:latin typeface="Courier New" pitchFamily="49" charset="0"/>
              </a:rPr>
              <a:t>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, j; double z;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for (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 = 1;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 &lt; n; 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++)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{ z = A[</a:t>
            </a:r>
            <a:r>
              <a:rPr lang="en-US" altLang="ru-RU" sz="2800" b="1" dirty="0" err="1" smtClean="0">
                <a:latin typeface="Courier New" pitchFamily="49" charset="0"/>
              </a:rPr>
              <a:t>i</a:t>
            </a:r>
            <a:r>
              <a:rPr lang="en-US" altLang="ru-RU" sz="2800" b="1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 smtClean="0">
                <a:latin typeface="Courier New" pitchFamily="49" charset="0"/>
              </a:rPr>
              <a:t>    for (j=i-1; j&gt;=0 &amp;&amp; A[j]&gt;z; j--)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    A[j+1] = A[j];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  A[j+1] = z;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 }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800" b="1" dirty="0" smtClean="0">
                <a:latin typeface="Courier New" pitchFamily="49" charset="0"/>
              </a:rPr>
              <a:t>}</a:t>
            </a:r>
            <a:endParaRPr lang="en-US" altLang="ru-RU" sz="2800" b="1" dirty="0">
              <a:latin typeface="Courier New" pitchFamily="49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ECE74-CFF0-4003-AFBA-627B2456C5FF}" type="slidenum">
              <a:rPr lang="ru-RU" altLang="ru-RU"/>
              <a:pPr>
                <a:defRPr/>
              </a:pPr>
              <a:t>14</a:t>
            </a:fld>
            <a:endParaRPr lang="ru-RU" altLang="ru-R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80727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Трудоемкость алгоритмов обменной сортировки и сортировки вставками</a:t>
            </a:r>
            <a:endParaRPr lang="ru-RU" altLang="ru-RU" sz="3600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40960" cy="5517232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</a:rPr>
              <a:t>Общее количество выполнений внутреннего цикла в наихудшем случае: 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</a:rPr>
              <a:t>          1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+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2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+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. . </a:t>
            </a:r>
            <a:r>
              <a:rPr lang="en-US" altLang="ru-RU" sz="2800" kern="0" dirty="0">
                <a:solidFill>
                  <a:srgbClr val="000000"/>
                </a:solidFill>
              </a:rPr>
              <a:t>. +</a:t>
            </a:r>
            <a:r>
              <a:rPr lang="en-US" altLang="ru-RU" sz="2800" i="1" kern="0" dirty="0">
                <a:solidFill>
                  <a:srgbClr val="000000"/>
                </a:solidFill>
              </a:rPr>
              <a:t> </a:t>
            </a:r>
            <a:r>
              <a:rPr lang="ru-RU" altLang="ru-RU" sz="2800" kern="0" dirty="0">
                <a:solidFill>
                  <a:srgbClr val="000000"/>
                </a:solidFill>
              </a:rPr>
              <a:t>(</a:t>
            </a:r>
            <a:r>
              <a:rPr lang="en-US" altLang="ru-RU" sz="2800" i="1" kern="0" dirty="0">
                <a:solidFill>
                  <a:srgbClr val="000000"/>
                </a:solidFill>
              </a:rPr>
              <a:t>n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–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1)</a:t>
            </a:r>
            <a:r>
              <a:rPr lang="en-US" altLang="ru-RU" sz="2800" kern="0" dirty="0">
                <a:solidFill>
                  <a:srgbClr val="000000"/>
                </a:solidFill>
              </a:rPr>
              <a:t> =</a:t>
            </a:r>
            <a:r>
              <a:rPr lang="en-US" altLang="ru-RU" sz="2800" i="1" kern="0" dirty="0">
                <a:solidFill>
                  <a:srgbClr val="000000"/>
                </a:solidFill>
              </a:rPr>
              <a:t> n</a:t>
            </a:r>
            <a:r>
              <a:rPr lang="ru-RU" altLang="ru-RU" sz="2800" kern="0" dirty="0">
                <a:solidFill>
                  <a:srgbClr val="000000"/>
                </a:solidFill>
              </a:rPr>
              <a:t>·(</a:t>
            </a:r>
            <a:r>
              <a:rPr lang="en-US" altLang="ru-RU" sz="2800" i="1" kern="0" dirty="0">
                <a:solidFill>
                  <a:srgbClr val="000000"/>
                </a:solidFill>
              </a:rPr>
              <a:t>n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–</a:t>
            </a:r>
            <a:r>
              <a:rPr lang="en-US" altLang="ru-RU" sz="2800" kern="0" dirty="0">
                <a:solidFill>
                  <a:srgbClr val="000000"/>
                </a:solidFill>
              </a:rPr>
              <a:t> </a:t>
            </a:r>
            <a:r>
              <a:rPr lang="ru-RU" altLang="ru-RU" sz="2800" kern="0" dirty="0">
                <a:solidFill>
                  <a:srgbClr val="000000"/>
                </a:solidFill>
              </a:rPr>
              <a:t>1)/2,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</a:rPr>
              <a:t>   </a:t>
            </a:r>
            <a:r>
              <a:rPr lang="ru-RU" altLang="ru-RU" sz="2800" b="1" kern="0" dirty="0">
                <a:solidFill>
                  <a:srgbClr val="000000"/>
                </a:solidFill>
              </a:rPr>
              <a:t>Трудоемкость в наихудшем </a:t>
            </a:r>
            <a:r>
              <a:rPr lang="en-US" altLang="ru-RU" sz="2800" i="1" kern="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ru-RU" altLang="ru-RU" sz="2800" kern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ru-RU" sz="2800" i="1" kern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altLang="ru-RU" sz="2800" kern="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ru-RU" altLang="ru-RU" sz="2800" kern="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lvl="0" fontAlgn="base">
              <a:spcAft>
                <a:spcPct val="0"/>
              </a:spcAft>
              <a:buNone/>
            </a:pPr>
            <a:endParaRPr lang="ru-RU" altLang="ru-RU" sz="2800" kern="0" dirty="0">
              <a:solidFill>
                <a:srgbClr val="000000"/>
              </a:solidFill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lang="ru-RU" altLang="ru-RU" sz="2800" kern="0" dirty="0">
                <a:solidFill>
                  <a:srgbClr val="000000"/>
                </a:solidFill>
              </a:rPr>
              <a:t>Если массив </a:t>
            </a:r>
            <a:r>
              <a:rPr lang="ru-RU" altLang="ru-RU" sz="2800" b="1" kern="0" dirty="0">
                <a:solidFill>
                  <a:srgbClr val="000000"/>
                </a:solidFill>
              </a:rPr>
              <a:t>уже упорядочен</a:t>
            </a:r>
            <a:r>
              <a:rPr lang="ru-RU" altLang="ru-RU" sz="2800" kern="0" dirty="0">
                <a:solidFill>
                  <a:srgbClr val="000000"/>
                </a:solidFill>
              </a:rPr>
              <a:t>, то внутренний цикл ни разу не будет исполняться, и тогда трудоемкость обоих алгоритмов</a:t>
            </a:r>
            <a:r>
              <a:rPr lang="ru-RU" altLang="ru-RU" kern="0" dirty="0">
                <a:solidFill>
                  <a:srgbClr val="000000"/>
                </a:solidFill>
              </a:rPr>
              <a:t> </a:t>
            </a:r>
            <a:r>
              <a:rPr lang="ru-RU" altLang="ru-RU" sz="2800" kern="0" dirty="0">
                <a:solidFill>
                  <a:srgbClr val="000000"/>
                </a:solidFill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(трудоемкость </a:t>
            </a:r>
            <a:r>
              <a:rPr lang="ru-RU" altLang="ru-RU" sz="2800" b="1" kern="0" dirty="0" smtClean="0">
                <a:solidFill>
                  <a:srgbClr val="000000"/>
                </a:solidFill>
              </a:rPr>
              <a:t>в наилучшем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) </a:t>
            </a:r>
            <a:r>
              <a:rPr lang="ru-RU" altLang="ru-RU" sz="2800" kern="0" dirty="0">
                <a:solidFill>
                  <a:srgbClr val="000000"/>
                </a:solidFill>
              </a:rPr>
              <a:t>будет иметь порядок </a:t>
            </a:r>
            <a:r>
              <a:rPr lang="en-US" altLang="ru-RU" sz="2800" i="1" kern="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ru-RU" altLang="ru-RU" sz="2800" kern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ru-RU" sz="2800" i="1" kern="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altLang="ru-RU" sz="2800" kern="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ru-RU" altLang="ru-RU" sz="2600" dirty="0" smtClean="0">
              <a:cs typeface="Courier New" panose="02070309020205020404" pitchFamily="49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Алгоритм сортировки выбором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/>
              <a:t>Среди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600" dirty="0" smtClean="0"/>
              <a:t> начальных элементов массива ищем максимальный и </a:t>
            </a:r>
            <a:r>
              <a:rPr lang="ru-RU" sz="2600" b="1" dirty="0" smtClean="0"/>
              <a:t>меняем его местами</a:t>
            </a:r>
            <a:r>
              <a:rPr lang="ru-RU" sz="2600" dirty="0" smtClean="0"/>
              <a:t> с последним (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ru-RU" sz="2600" dirty="0" smtClean="0"/>
              <a:t>). Выполняем эти действия для всех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m=n…2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double z;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(m = n; m &gt; 1; m--)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m;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z=A[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]=A[m-1]; A[m-1]=z;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Трудоемкость алгоритма сортировки выбором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altLang="ru-RU" sz="2800" dirty="0" smtClean="0"/>
              <a:t>Внутренний цикл выполняется </a:t>
            </a:r>
            <a:r>
              <a:rPr lang="en-US" altLang="ru-RU" sz="2800" dirty="0" smtClean="0"/>
              <a:t>m-1 </a:t>
            </a:r>
            <a:r>
              <a:rPr lang="ru-RU" altLang="ru-RU" sz="2800" dirty="0" smtClean="0"/>
              <a:t>раз, а </a:t>
            </a:r>
            <a:r>
              <a:rPr lang="en-US" altLang="ru-RU" sz="2800" dirty="0" smtClean="0"/>
              <a:t>m</a:t>
            </a:r>
            <a:r>
              <a:rPr lang="ru-RU" altLang="ru-RU" sz="2800" dirty="0" smtClean="0"/>
              <a:t> уменьшается во внешнем цикле от </a:t>
            </a:r>
            <a:r>
              <a:rPr lang="en-US" altLang="ru-RU" sz="2800" dirty="0" smtClean="0"/>
              <a:t>n</a:t>
            </a:r>
            <a:r>
              <a:rPr lang="ru-RU" altLang="ru-RU" sz="2800" dirty="0" smtClean="0"/>
              <a:t> до 2.</a:t>
            </a:r>
            <a:endParaRPr lang="ru-RU" altLang="ru-RU" sz="2800" dirty="0"/>
          </a:p>
          <a:p>
            <a:pPr>
              <a:buNone/>
            </a:pPr>
            <a:endParaRPr lang="ru-RU" altLang="ru-RU" sz="2800" dirty="0" smtClean="0"/>
          </a:p>
          <a:p>
            <a:pPr>
              <a:buNone/>
            </a:pPr>
            <a:r>
              <a:rPr lang="ru-RU" altLang="ru-RU" sz="2800" dirty="0" smtClean="0"/>
              <a:t>Общее количество элементарных шагов</a:t>
            </a:r>
            <a:r>
              <a:rPr lang="ru-RU" altLang="ru-RU" sz="2800" dirty="0" smtClean="0">
                <a:latin typeface="Times New Roman" pitchFamily="18" charset="0"/>
              </a:rPr>
              <a:t>: </a:t>
            </a:r>
          </a:p>
          <a:p>
            <a:pPr>
              <a:buNone/>
            </a:pPr>
            <a:r>
              <a:rPr lang="ru-RU" altLang="ru-RU" sz="2800" dirty="0" smtClean="0">
                <a:latin typeface="Times New Roman" pitchFamily="18" charset="0"/>
              </a:rPr>
              <a:t>(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dirty="0">
                <a:latin typeface="Times New Roman" pitchFamily="18" charset="0"/>
              </a:rPr>
              <a:t>– 1)+(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dirty="0">
                <a:latin typeface="Times New Roman" pitchFamily="18" charset="0"/>
              </a:rPr>
              <a:t>– 2)+ . . . + 1 = 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ru-RU" sz="280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ru-RU" altLang="ru-RU" sz="2800" dirty="0">
                <a:latin typeface="Times New Roman" pitchFamily="18" charset="0"/>
              </a:rPr>
              <a:t>(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800" dirty="0">
                <a:latin typeface="Times New Roman" pitchFamily="18" charset="0"/>
              </a:rPr>
              <a:t>– 1)/2 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≈ 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/2.</a:t>
            </a:r>
          </a:p>
          <a:p>
            <a:pPr>
              <a:buNone/>
            </a:pPr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altLang="ru-RU" sz="2800" dirty="0" smtClean="0"/>
              <a:t>Трудоемкость алгоритма и в наилучшем, и в наихудшем составляет</a:t>
            </a:r>
            <a:r>
              <a:rPr lang="ru-RU" altLang="ru-RU" sz="2800" dirty="0" smtClean="0">
                <a:latin typeface="Times New Roman" pitchFamily="18" charset="0"/>
              </a:rPr>
              <a:t> </a:t>
            </a:r>
            <a:r>
              <a:rPr lang="en-US" altLang="ru-RU" sz="2800" i="1" dirty="0">
                <a:latin typeface="Times New Roman" pitchFamily="18" charset="0"/>
              </a:rPr>
              <a:t>O</a:t>
            </a:r>
            <a:r>
              <a:rPr lang="en-US" altLang="ru-RU" sz="2800" dirty="0">
                <a:latin typeface="Times New Roman" pitchFamily="18" charset="0"/>
              </a:rPr>
              <a:t>(</a:t>
            </a:r>
            <a:r>
              <a:rPr lang="en-US" altLang="ru-RU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alt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ru-RU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altLang="ru-RU" sz="28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Алгоритм</a:t>
            </a:r>
            <a:r>
              <a:rPr lang="ru-RU" sz="3600" dirty="0">
                <a:solidFill>
                  <a:schemeClr val="accent1"/>
                </a:solidFill>
              </a:rPr>
              <a:t> </a:t>
            </a:r>
            <a:r>
              <a:rPr lang="ru-RU" sz="3600" dirty="0" smtClean="0">
                <a:solidFill>
                  <a:schemeClr val="accent1"/>
                </a:solidFill>
              </a:rPr>
              <a:t>пузырьковой сортировки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237312"/>
          </a:xfrm>
        </p:spPr>
        <p:txBody>
          <a:bodyPr>
            <a:normAutofit lnSpcReduction="10000"/>
          </a:bodyPr>
          <a:lstStyle/>
          <a:p>
            <a:pPr marL="324000" indent="-324000">
              <a:lnSpc>
                <a:spcPct val="110000"/>
              </a:lnSpc>
              <a:buNone/>
            </a:pPr>
            <a:r>
              <a:rPr lang="ru-RU" sz="2600" dirty="0" smtClean="0"/>
              <a:t>Для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600" dirty="0"/>
              <a:t> начальных элементов </a:t>
            </a:r>
            <a:r>
              <a:rPr lang="ru-RU" sz="2600" dirty="0" smtClean="0"/>
              <a:t>массива проводим сравнение всех пар соседних элементов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dirty="0" smtClean="0"/>
              <a:t> и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A[i+1]</a:t>
            </a:r>
            <a:r>
              <a:rPr lang="en-US" sz="2600" dirty="0" smtClean="0"/>
              <a:t>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=0…m-2</a:t>
            </a:r>
            <a:r>
              <a:rPr lang="ru-RU" sz="2600" dirty="0" smtClean="0"/>
              <a:t>, и меняем их местами, если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600" dirty="0" smtClean="0"/>
              <a:t>&gt;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A[i+1]</a:t>
            </a:r>
            <a:r>
              <a:rPr lang="en-US" sz="2600" dirty="0" smtClean="0">
                <a:cs typeface="Courier New" panose="02070309020205020404" pitchFamily="49" charset="0"/>
              </a:rPr>
              <a:t>. </a:t>
            </a:r>
            <a:r>
              <a:rPr lang="ru-RU" sz="2600" dirty="0" smtClean="0">
                <a:cs typeface="Courier New" panose="02070309020205020404" pitchFamily="49" charset="0"/>
              </a:rPr>
              <a:t>В результате максимальный элемент встает на последнее место</a:t>
            </a:r>
            <a:r>
              <a:rPr lang="ru-RU" sz="2600" dirty="0">
                <a:cs typeface="Courier New" panose="02070309020205020404" pitchFamily="49" charset="0"/>
              </a:rPr>
              <a:t> (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ru-RU" sz="2600" dirty="0">
                <a:cs typeface="Courier New" panose="02070309020205020404" pitchFamily="49" charset="0"/>
              </a:rPr>
              <a:t>)</a:t>
            </a:r>
            <a:r>
              <a:rPr lang="ru-RU" sz="2600" dirty="0" smtClean="0">
                <a:cs typeface="Courier New" panose="02070309020205020404" pitchFamily="49" charset="0"/>
              </a:rPr>
              <a:t>. </a:t>
            </a:r>
            <a:r>
              <a:rPr lang="ru-RU" sz="2600" dirty="0" smtClean="0"/>
              <a:t>Повторяем </a:t>
            </a:r>
            <a:r>
              <a:rPr lang="ru-RU" sz="2600" dirty="0"/>
              <a:t>эти действия для всех </a:t>
            </a:r>
            <a:r>
              <a:rPr lang="ru-RU" sz="2600" dirty="0" smtClean="0"/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m=n…2</a:t>
            </a:r>
            <a:r>
              <a:rPr lang="ru-RU" sz="2600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(m = n; m &gt; 1; m--)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A[i+1]) 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A[i+1]);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Улучшенный алгоритм пузырька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237312"/>
          </a:xfrm>
        </p:spPr>
        <p:txBody>
          <a:bodyPr>
            <a:normAutofit/>
          </a:bodyPr>
          <a:lstStyle/>
          <a:p>
            <a:pPr marL="324000" indent="-324000">
              <a:lnSpc>
                <a:spcPct val="110000"/>
              </a:lnSpc>
              <a:buNone/>
            </a:pPr>
            <a:r>
              <a:rPr lang="ru-RU" sz="2600" dirty="0" smtClean="0"/>
              <a:t>Алгоритм сортировки пузырьком можно улучшить. Если во внутреннем цикле не производится ни одного обмена, то массив уже отсортирован. Для отметки этого используем </a:t>
            </a:r>
            <a:r>
              <a:rPr lang="ru-RU" sz="2600" b="1" dirty="0" smtClean="0"/>
              <a:t>флаг</a:t>
            </a:r>
            <a:r>
              <a:rPr lang="ru-RU" sz="2600" dirty="0" smtClean="0"/>
              <a:t> – переменную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600" dirty="0" smtClean="0"/>
              <a:t>.</a:t>
            </a:r>
            <a:endParaRPr lang="ru-RU" sz="2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bubble_sort_2(double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sorted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(m = n;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!sorted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m--)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sorted=true,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A[i+1]) 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swap(A[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A[i+1]);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sorted=false;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6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025" y="6375400"/>
            <a:ext cx="2133600" cy="476250"/>
          </a:xfrm>
        </p:spPr>
        <p:txBody>
          <a:bodyPr/>
          <a:lstStyle/>
          <a:p>
            <a:pPr>
              <a:defRPr/>
            </a:pPr>
            <a:fld id="{C9FC2098-8974-4D03-8645-608E72ED6444}" type="slidenum">
              <a:rPr lang="ru-RU" altLang="ru-RU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400" b="1" dirty="0" smtClean="0">
                <a:solidFill>
                  <a:schemeClr val="accent1"/>
                </a:solidFill>
              </a:rPr>
              <a:t>Косвенная упорядоченность в массиве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4704"/>
            <a:ext cx="8964612" cy="6093296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ru-RU" altLang="ru-RU" sz="2600" dirty="0" smtClean="0"/>
              <a:t>При косвенной сортировке исходный массив </a:t>
            </a:r>
            <a:r>
              <a:rPr lang="en-US" altLang="ru-RU" sz="2600" dirty="0" smtClean="0"/>
              <a:t>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600" dirty="0" smtClean="0">
                <a:solidFill>
                  <a:srgbClr val="C00000"/>
                </a:solidFill>
              </a:rPr>
              <a:t> не изменяется</a:t>
            </a:r>
            <a:r>
              <a:rPr lang="ru-RU" altLang="ru-RU" sz="2600" dirty="0" smtClean="0"/>
              <a:t>. Вместо этого формируется такой массив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ru-RU" sz="2600" dirty="0" smtClean="0">
                <a:solidFill>
                  <a:srgbClr val="C00000"/>
                </a:solidFill>
              </a:rPr>
              <a:t> </a:t>
            </a:r>
            <a:r>
              <a:rPr lang="ru-RU" altLang="ru-RU" sz="2600" dirty="0" smtClean="0">
                <a:solidFill>
                  <a:srgbClr val="C00000"/>
                </a:solidFill>
              </a:rPr>
              <a:t>из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2600" dirty="0" smtClean="0">
                <a:solidFill>
                  <a:srgbClr val="C00000"/>
                </a:solidFill>
              </a:rPr>
              <a:t> индексов </a:t>
            </a:r>
            <a:r>
              <a:rPr lang="ru-RU" altLang="ru-RU" sz="2600" dirty="0" smtClean="0"/>
              <a:t>элементов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600" dirty="0" smtClean="0"/>
              <a:t>, что выполняется:</a:t>
            </a:r>
            <a:endParaRPr lang="en-US" altLang="ru-RU" sz="26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ru-RU" sz="2600" b="1" dirty="0" smtClean="0">
                <a:latin typeface="Courier New" pitchFamily="49" charset="0"/>
              </a:rPr>
              <a:t> A[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en-US" altLang="ru-RU" sz="2600" b="1" dirty="0" smtClean="0">
                <a:latin typeface="Courier New" pitchFamily="49" charset="0"/>
              </a:rPr>
              <a:t>[</a:t>
            </a:r>
            <a:r>
              <a:rPr lang="ru-RU" altLang="ru-RU" sz="2600" b="1" dirty="0" smtClean="0">
                <a:latin typeface="Courier New" pitchFamily="49" charset="0"/>
              </a:rPr>
              <a:t>0</a:t>
            </a:r>
            <a:r>
              <a:rPr lang="en-US" altLang="ru-RU" sz="2600" b="1" dirty="0" smtClean="0">
                <a:latin typeface="Courier New" pitchFamily="49" charset="0"/>
              </a:rPr>
              <a:t>]]</a:t>
            </a:r>
            <a:r>
              <a:rPr lang="ru-RU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≤ A[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en-US" altLang="ru-RU" sz="2600" b="1" dirty="0" smtClean="0">
                <a:latin typeface="Courier New" pitchFamily="49" charset="0"/>
              </a:rPr>
              <a:t>[</a:t>
            </a:r>
            <a:r>
              <a:rPr lang="ru-RU" altLang="ru-RU" sz="2600" b="1" dirty="0" smtClean="0">
                <a:latin typeface="Courier New" pitchFamily="49" charset="0"/>
              </a:rPr>
              <a:t>1</a:t>
            </a:r>
            <a:r>
              <a:rPr lang="en-US" altLang="ru-RU" sz="2600" b="1" dirty="0" smtClean="0">
                <a:latin typeface="Courier New" pitchFamily="49" charset="0"/>
              </a:rPr>
              <a:t>]]</a:t>
            </a:r>
            <a:r>
              <a:rPr lang="ru-RU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≤ ... ≤</a:t>
            </a:r>
            <a:r>
              <a:rPr lang="ru-RU" altLang="ru-RU" sz="2600" b="1" dirty="0" smtClean="0">
                <a:latin typeface="Courier New" pitchFamily="49" charset="0"/>
              </a:rPr>
              <a:t> </a:t>
            </a:r>
            <a:r>
              <a:rPr lang="en-US" altLang="ru-RU" sz="2600" b="1" dirty="0" smtClean="0">
                <a:latin typeface="Courier New" pitchFamily="49" charset="0"/>
              </a:rPr>
              <a:t>A[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en-US" altLang="ru-RU" sz="2600" b="1" dirty="0" smtClean="0">
                <a:latin typeface="Courier New" pitchFamily="49" charset="0"/>
              </a:rPr>
              <a:t>[n</a:t>
            </a:r>
            <a:r>
              <a:rPr lang="ru-RU" altLang="ru-RU" sz="2600" b="1" dirty="0" smtClean="0">
                <a:latin typeface="Courier New" pitchFamily="49" charset="0"/>
              </a:rPr>
              <a:t>-1</a:t>
            </a:r>
            <a:r>
              <a:rPr lang="en-US" altLang="ru-RU" sz="2600" b="1" dirty="0" smtClean="0">
                <a:latin typeface="Courier New" pitchFamily="49" charset="0"/>
              </a:rPr>
              <a:t>]]</a:t>
            </a:r>
            <a:endParaRPr lang="ru-RU" altLang="ru-RU" sz="26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dirty="0" smtClean="0"/>
              <a:t>   </a:t>
            </a:r>
            <a:r>
              <a:rPr lang="ru-RU" altLang="ru-RU" sz="2600" dirty="0" smtClean="0"/>
              <a:t>т.е.</a:t>
            </a:r>
            <a:r>
              <a:rPr lang="ru-RU" altLang="ru-RU" sz="2600" dirty="0" smtClean="0">
                <a:latin typeface="Courier New" pitchFamily="49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en-US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err="1" smtClean="0">
                <a:latin typeface="Courier New" pitchFamily="49" charset="0"/>
              </a:rPr>
              <a:t>i</a:t>
            </a:r>
            <a:r>
              <a:rPr lang="en-US" altLang="ru-RU" sz="2600" b="1" dirty="0" smtClean="0">
                <a:latin typeface="Courier New" pitchFamily="49" charset="0"/>
              </a:rPr>
              <a:t>]</a:t>
            </a:r>
            <a:r>
              <a:rPr lang="ru-RU" altLang="ru-RU" sz="2600" b="1" dirty="0" smtClean="0">
                <a:latin typeface="Times New Roman" pitchFamily="18" charset="0"/>
              </a:rPr>
              <a:t> </a:t>
            </a:r>
            <a:r>
              <a:rPr lang="ru-RU" altLang="ru-RU" sz="2600" dirty="0" smtClean="0"/>
              <a:t>хранит номер элемента, который в упорядоченном массиве</a:t>
            </a:r>
            <a:r>
              <a:rPr lang="ru-RU" altLang="ru-RU" sz="2600" dirty="0">
                <a:latin typeface="Times New Roman" pitchFamily="18" charset="0"/>
              </a:rPr>
              <a:t> </a:t>
            </a:r>
            <a:r>
              <a:rPr lang="en-US" altLang="ru-RU" sz="2600" b="1" dirty="0">
                <a:latin typeface="Courier New" pitchFamily="49" charset="0"/>
              </a:rPr>
              <a:t>A</a:t>
            </a:r>
            <a:r>
              <a:rPr lang="ru-RU" altLang="ru-RU" sz="2600" dirty="0" smtClean="0"/>
              <a:t> стоял бы на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dirty="0" smtClean="0"/>
              <a:t>-</a:t>
            </a:r>
            <a:r>
              <a:rPr lang="ru-RU" altLang="ru-RU" sz="2600" dirty="0" smtClean="0"/>
              <a:t>м месте</a:t>
            </a:r>
            <a:r>
              <a:rPr lang="ru-RU" altLang="ru-RU" sz="2600" dirty="0" smtClean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u-RU" altLang="ru-RU" sz="2600" b="1" dirty="0" smtClean="0">
                <a:cs typeface="Courier New" panose="02070309020205020404" pitchFamily="49" charset="0"/>
              </a:rPr>
              <a:t>Модификация алгоритма сортировки для косвенной упорядоченности:</a:t>
            </a:r>
          </a:p>
          <a:p>
            <a:pPr marL="514350" indent="-514350" eaLnBrk="1" hangingPunct="1">
              <a:spcBef>
                <a:spcPts val="0"/>
              </a:spcBef>
              <a:buFontTx/>
              <a:buAutoNum type="arabicParenR"/>
            </a:pPr>
            <a:r>
              <a:rPr lang="ru-RU" altLang="ru-RU" sz="2600" dirty="0" smtClean="0"/>
              <a:t>перед началом сортировки элементам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ru-RU" altLang="ru-RU" sz="2600" dirty="0" smtClean="0">
                <a:latin typeface="Times New Roman" pitchFamily="18" charset="0"/>
              </a:rPr>
              <a:t>  </a:t>
            </a:r>
            <a:r>
              <a:rPr lang="ru-RU" altLang="ru-RU" sz="2600" dirty="0" smtClean="0"/>
              <a:t>присваиваются начальные значения</a:t>
            </a:r>
            <a:r>
              <a:rPr lang="ru-RU" altLang="ru-RU" sz="2600" dirty="0" smtClean="0">
                <a:latin typeface="Times New Roman" pitchFamily="18" charset="0"/>
              </a:rPr>
              <a:t>: </a:t>
            </a:r>
            <a:r>
              <a:rPr lang="ru-RU" altLang="ru-RU" sz="2600" b="1" dirty="0" smtClean="0">
                <a:latin typeface="Courier New" pitchFamily="49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itchFamily="49" charset="0"/>
              </a:rPr>
              <a:t>  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smtClean="0">
                <a:latin typeface="Courier New" pitchFamily="49" charset="0"/>
              </a:rPr>
              <a:t>0</a:t>
            </a:r>
            <a:r>
              <a:rPr lang="ru-RU" altLang="ru-RU" sz="2600" b="1" dirty="0" smtClean="0">
                <a:latin typeface="Courier New" pitchFamily="49" charset="0"/>
              </a:rPr>
              <a:t>]=</a:t>
            </a:r>
            <a:r>
              <a:rPr lang="en-US" altLang="ru-RU" sz="2600" b="1" dirty="0" smtClean="0">
                <a:latin typeface="Courier New" pitchFamily="49" charset="0"/>
              </a:rPr>
              <a:t>0</a:t>
            </a:r>
            <a:r>
              <a:rPr lang="ru-RU" altLang="ru-RU" sz="2600" b="1" dirty="0" smtClean="0">
                <a:latin typeface="Courier New" pitchFamily="49" charset="0"/>
              </a:rPr>
              <a:t>,  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smtClean="0">
                <a:latin typeface="Courier New" pitchFamily="49" charset="0"/>
              </a:rPr>
              <a:t>1</a:t>
            </a:r>
            <a:r>
              <a:rPr lang="ru-RU" altLang="ru-RU" sz="2600" b="1" dirty="0" smtClean="0">
                <a:latin typeface="Courier New" pitchFamily="49" charset="0"/>
              </a:rPr>
              <a:t>]=</a:t>
            </a:r>
            <a:r>
              <a:rPr lang="en-US" altLang="ru-RU" sz="2600" b="1" dirty="0" smtClean="0">
                <a:latin typeface="Courier New" pitchFamily="49" charset="0"/>
              </a:rPr>
              <a:t>1</a:t>
            </a:r>
            <a:r>
              <a:rPr lang="ru-RU" altLang="ru-RU" sz="2600" b="1" dirty="0" smtClean="0">
                <a:latin typeface="Courier New" pitchFamily="49" charset="0"/>
              </a:rPr>
              <a:t>, …,  </a:t>
            </a:r>
            <a:r>
              <a:rPr lang="en-US" altLang="ru-RU" sz="2600" b="1" dirty="0" err="1" smtClean="0">
                <a:latin typeface="Courier New" pitchFamily="49" charset="0"/>
              </a:rPr>
              <a:t>Ind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smtClean="0">
                <a:latin typeface="Courier New" pitchFamily="49" charset="0"/>
              </a:rPr>
              <a:t>n-1</a:t>
            </a:r>
            <a:r>
              <a:rPr lang="ru-RU" altLang="ru-RU" sz="2600" b="1" dirty="0" smtClean="0">
                <a:latin typeface="Courier New" pitchFamily="49" charset="0"/>
              </a:rPr>
              <a:t>]=</a:t>
            </a:r>
            <a:r>
              <a:rPr lang="en-US" altLang="ru-RU" sz="2600" b="1" dirty="0" smtClean="0">
                <a:latin typeface="Courier New" pitchFamily="49" charset="0"/>
              </a:rPr>
              <a:t>n-1</a:t>
            </a:r>
            <a:endParaRPr lang="ru-RU" altLang="ru-RU" sz="2600" dirty="0" smtClean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u-RU" altLang="ru-RU" sz="2600" dirty="0" smtClean="0">
                <a:latin typeface="Times New Roman" pitchFamily="18" charset="0"/>
              </a:rPr>
              <a:t>2) </a:t>
            </a:r>
            <a:r>
              <a:rPr lang="ru-RU" altLang="ru-RU" sz="2600" dirty="0" smtClean="0"/>
              <a:t>везде, где элемент массива  </a:t>
            </a:r>
            <a:r>
              <a:rPr lang="en-US" altLang="ru-RU" sz="2600" b="1" dirty="0" smtClean="0">
                <a:latin typeface="Courier New" pitchFamily="49" charset="0"/>
              </a:rPr>
              <a:t>A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smtClean="0">
                <a:latin typeface="Courier New" pitchFamily="49" charset="0"/>
              </a:rPr>
              <a:t>j</a:t>
            </a:r>
            <a:r>
              <a:rPr lang="ru-RU" altLang="ru-RU" sz="2600" b="1" dirty="0" smtClean="0">
                <a:latin typeface="Courier New" pitchFamily="49" charset="0"/>
              </a:rPr>
              <a:t>]</a:t>
            </a:r>
            <a:r>
              <a:rPr lang="ru-RU" altLang="ru-RU" sz="2600" dirty="0" smtClean="0">
                <a:latin typeface="Times New Roman" pitchFamily="18" charset="0"/>
              </a:rPr>
              <a:t>  </a:t>
            </a:r>
            <a:r>
              <a:rPr lang="ru-RU" altLang="ru-RU" sz="2600" dirty="0" smtClean="0"/>
              <a:t>используется в операции </a:t>
            </a:r>
            <a:r>
              <a:rPr lang="ru-RU" altLang="ru-RU" sz="2600" dirty="0" smtClean="0">
                <a:solidFill>
                  <a:srgbClr val="C00000"/>
                </a:solidFill>
              </a:rPr>
              <a:t>сравнения</a:t>
            </a:r>
            <a:r>
              <a:rPr lang="ru-RU" altLang="ru-RU" sz="2600" dirty="0" smtClean="0"/>
              <a:t>, заменить </a:t>
            </a:r>
            <a:r>
              <a:rPr lang="en-US" altLang="ru-RU" sz="2600" b="1" dirty="0" smtClean="0">
                <a:latin typeface="Courier New" pitchFamily="49" charset="0"/>
              </a:rPr>
              <a:t>A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smtClean="0">
                <a:latin typeface="Courier New" pitchFamily="49" charset="0"/>
              </a:rPr>
              <a:t>j</a:t>
            </a:r>
            <a:r>
              <a:rPr lang="ru-RU" altLang="ru-RU" sz="2600" b="1" dirty="0" smtClean="0">
                <a:latin typeface="Courier New" pitchFamily="49" charset="0"/>
              </a:rPr>
              <a:t>]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  <a:r>
              <a:rPr lang="ru-RU" altLang="ru-RU" sz="2600" dirty="0" smtClean="0"/>
              <a:t>на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  <a:r>
              <a:rPr lang="ru-RU" altLang="ru-RU" sz="2600" dirty="0" smtClean="0"/>
              <a:t>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</a:rPr>
              <a:t>Ind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j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]]</a:t>
            </a:r>
            <a:endParaRPr lang="ru-RU" altLang="ru-RU" sz="26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u-RU" altLang="ru-RU" sz="2600" dirty="0" smtClean="0">
                <a:latin typeface="Times New Roman" pitchFamily="18" charset="0"/>
              </a:rPr>
              <a:t>3) </a:t>
            </a:r>
            <a:r>
              <a:rPr lang="ru-RU" altLang="ru-RU" sz="2600" dirty="0" smtClean="0"/>
              <a:t>везде, где элемент массива  </a:t>
            </a:r>
            <a:r>
              <a:rPr lang="en-US" altLang="ru-RU" sz="2600" b="1" dirty="0" smtClean="0">
                <a:latin typeface="Courier New" pitchFamily="49" charset="0"/>
              </a:rPr>
              <a:t>A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smtClean="0">
                <a:latin typeface="Courier New" pitchFamily="49" charset="0"/>
              </a:rPr>
              <a:t>j</a:t>
            </a:r>
            <a:r>
              <a:rPr lang="ru-RU" altLang="ru-RU" sz="2600" b="1" dirty="0" smtClean="0">
                <a:latin typeface="Courier New" pitchFamily="49" charset="0"/>
              </a:rPr>
              <a:t>]</a:t>
            </a:r>
            <a:r>
              <a:rPr lang="ru-RU" altLang="ru-RU" sz="2600" dirty="0" smtClean="0"/>
              <a:t>  используется в </a:t>
            </a:r>
            <a:r>
              <a:rPr lang="ru-RU" altLang="ru-RU" sz="2600" dirty="0" smtClean="0">
                <a:solidFill>
                  <a:srgbClr val="C00000"/>
                </a:solidFill>
              </a:rPr>
              <a:t>присваивании</a:t>
            </a:r>
            <a:r>
              <a:rPr lang="ru-RU" altLang="ru-RU" sz="2600" dirty="0" smtClean="0"/>
              <a:t>, заменить</a:t>
            </a:r>
            <a:r>
              <a:rPr lang="ru-RU" altLang="ru-RU" sz="2600" dirty="0" smtClean="0">
                <a:latin typeface="Times New Roman" pitchFamily="18" charset="0"/>
              </a:rPr>
              <a:t>  </a:t>
            </a:r>
            <a:r>
              <a:rPr lang="en-US" altLang="ru-RU" sz="2600" b="1" dirty="0" smtClean="0">
                <a:latin typeface="Courier New" pitchFamily="49" charset="0"/>
              </a:rPr>
              <a:t>A</a:t>
            </a:r>
            <a:r>
              <a:rPr lang="ru-RU" altLang="ru-RU" sz="2600" b="1" dirty="0" smtClean="0">
                <a:latin typeface="Courier New" pitchFamily="49" charset="0"/>
              </a:rPr>
              <a:t>[</a:t>
            </a:r>
            <a:r>
              <a:rPr lang="en-US" altLang="ru-RU" sz="2600" b="1" dirty="0" smtClean="0">
                <a:latin typeface="Courier New" pitchFamily="49" charset="0"/>
              </a:rPr>
              <a:t>j</a:t>
            </a:r>
            <a:r>
              <a:rPr lang="ru-RU" altLang="ru-RU" sz="2600" b="1" dirty="0" smtClean="0">
                <a:latin typeface="Courier New" pitchFamily="49" charset="0"/>
              </a:rPr>
              <a:t>]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  <a:r>
              <a:rPr lang="ru-RU" altLang="ru-RU" sz="2600" dirty="0" smtClean="0"/>
              <a:t>на</a:t>
            </a:r>
            <a:r>
              <a:rPr lang="ru-RU" altLang="ru-RU" sz="2600" dirty="0" smtClean="0">
                <a:latin typeface="Times New Roman" pitchFamily="18" charset="0"/>
              </a:rPr>
              <a:t>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itchFamily="49" charset="0"/>
              </a:rPr>
              <a:t>Ind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j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ru-RU" altLang="ru-RU" sz="2600" dirty="0" smtClean="0">
                <a:latin typeface="Courier New" pitchFamily="49" charset="0"/>
              </a:rPr>
              <a:t>.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75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и результаты поиска в массиве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949280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</a:pPr>
            <a:r>
              <a:rPr lang="ru-RU" altLang="ru-RU" sz="2800" b="1" kern="0" dirty="0">
                <a:solidFill>
                  <a:srgbClr val="000000"/>
                </a:solidFill>
              </a:rPr>
              <a:t>Задача </a:t>
            </a:r>
            <a:r>
              <a:rPr lang="ru-RU" altLang="ru-RU" sz="2800" b="1" kern="0" dirty="0" smtClean="0">
                <a:solidFill>
                  <a:srgbClr val="000000"/>
                </a:solidFill>
              </a:rPr>
              <a:t>поиска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:</a:t>
            </a:r>
          </a:p>
          <a:p>
            <a:pPr marL="342900" lvl="0" indent="-342900" algn="l" fontAlgn="base"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Задан </a:t>
            </a:r>
            <a:r>
              <a:rPr lang="ru-RU" altLang="ru-RU" sz="2800" kern="0" dirty="0">
                <a:solidFill>
                  <a:srgbClr val="000000"/>
                </a:solidFill>
              </a:rPr>
              <a:t>массив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kern="0" dirty="0">
                <a:solidFill>
                  <a:srgbClr val="000000"/>
                </a:solidFill>
              </a:rPr>
              <a:t>  из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800" kern="0" dirty="0">
                <a:solidFill>
                  <a:srgbClr val="000000"/>
                </a:solidFill>
              </a:rPr>
              <a:t>  элементов и некоторое значение 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800" kern="0" dirty="0">
                <a:solidFill>
                  <a:srgbClr val="000000"/>
                </a:solidFill>
              </a:rPr>
              <a:t> (поисковое). Требуется найти такой номер 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kern="0" dirty="0">
                <a:solidFill>
                  <a:srgbClr val="000000"/>
                </a:solidFill>
              </a:rPr>
              <a:t>, что </a:t>
            </a:r>
            <a:r>
              <a:rPr lang="en-US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]=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800" kern="0" dirty="0">
                <a:solidFill>
                  <a:srgbClr val="000000"/>
                </a:solidFill>
              </a:rPr>
              <a:t>.</a:t>
            </a: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</a:rPr>
              <a:t>Возможные результаты </a:t>
            </a:r>
            <a:r>
              <a:rPr lang="ru-RU" altLang="ru-RU" sz="2800" b="1" kern="0" dirty="0">
                <a:solidFill>
                  <a:srgbClr val="000000"/>
                </a:solidFill>
              </a:rPr>
              <a:t>поиска</a:t>
            </a:r>
            <a:r>
              <a:rPr lang="ru-RU" altLang="ru-RU" sz="2800" kern="0" dirty="0">
                <a:solidFill>
                  <a:srgbClr val="000000"/>
                </a:solidFill>
              </a:rPr>
              <a:t>:</a:t>
            </a:r>
          </a:p>
          <a:p>
            <a:pPr marL="457200" lvl="0" indent="-45720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существует </a:t>
            </a:r>
            <a:r>
              <a:rPr lang="ru-RU" altLang="ru-RU" sz="2800" kern="0" dirty="0">
                <a:solidFill>
                  <a:srgbClr val="C00000"/>
                </a:solidFill>
              </a:rPr>
              <a:t>единственный элемент</a:t>
            </a:r>
            <a:r>
              <a:rPr lang="ru-RU" altLang="ru-RU" sz="2800" kern="0" dirty="0">
                <a:solidFill>
                  <a:srgbClr val="000000"/>
                </a:solidFill>
              </a:rPr>
              <a:t> с номером  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kern="0" dirty="0">
                <a:solidFill>
                  <a:srgbClr val="000000"/>
                </a:solidFill>
              </a:rPr>
              <a:t>,  для которого  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]=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marL="457200" lvl="0" indent="-45720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ru-RU" sz="2800" b="1" kern="0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pt-BR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]≠</a:t>
            </a:r>
            <a:r>
              <a:rPr lang="pt-BR" altLang="ru-RU" sz="2800" b="1" kern="0" dirty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800" kern="0" dirty="0">
                <a:solidFill>
                  <a:srgbClr val="000000"/>
                </a:solidFill>
              </a:rPr>
              <a:t>  при любых  </a:t>
            </a:r>
            <a:r>
              <a:rPr lang="pt-BR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smtClean="0">
                <a:solidFill>
                  <a:srgbClr val="000000"/>
                </a:solidFill>
                <a:latin typeface="Courier New" pitchFamily="49" charset="0"/>
              </a:rPr>
              <a:t>=0,1,</a:t>
            </a:r>
            <a:r>
              <a:rPr lang="ru-RU" altLang="ru-RU" sz="2800" kern="0" smtClean="0">
                <a:solidFill>
                  <a:srgbClr val="000000"/>
                </a:solidFill>
              </a:rPr>
              <a:t>...</a:t>
            </a:r>
            <a:r>
              <a:rPr lang="ru-RU" altLang="ru-RU" sz="2800" b="1" kern="0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pt-BR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itchFamily="49" charset="0"/>
              </a:rPr>
              <a:t>-1</a:t>
            </a:r>
            <a:endParaRPr lang="ru-RU" altLang="ru-RU" sz="2800" kern="0" dirty="0">
              <a:solidFill>
                <a:srgbClr val="000000"/>
              </a:solidFill>
            </a:endParaRPr>
          </a:p>
          <a:p>
            <a:pPr marL="457200" lvl="0" indent="-45720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существует </a:t>
            </a:r>
            <a:r>
              <a:rPr lang="ru-RU" altLang="ru-RU" sz="2800" kern="0" dirty="0">
                <a:solidFill>
                  <a:srgbClr val="C00000"/>
                </a:solidFill>
              </a:rPr>
              <a:t>несколько элементов</a:t>
            </a:r>
            <a:r>
              <a:rPr lang="ru-RU" altLang="ru-RU" sz="2800" kern="0" dirty="0">
                <a:solidFill>
                  <a:srgbClr val="000000"/>
                </a:solidFill>
              </a:rPr>
              <a:t> с номерами  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1,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2,</a:t>
            </a:r>
            <a:r>
              <a:rPr lang="ru-RU" altLang="ru-RU" sz="2800" kern="0" dirty="0">
                <a:solidFill>
                  <a:srgbClr val="000000"/>
                </a:solidFill>
              </a:rPr>
              <a:t>...  таких, что  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1]=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2]=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ru-RU" altLang="ru-RU" sz="2800" b="1" kern="0" dirty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ru-RU" altLang="ru-RU" sz="2800" kern="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Косвенная сортировка алгоритмом пузырька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6165304"/>
          </a:xfrm>
        </p:spPr>
        <p:txBody>
          <a:bodyPr>
            <a:normAutofit lnSpcReduction="10000"/>
          </a:bodyPr>
          <a:lstStyle/>
          <a:p>
            <a:pPr marL="324000" indent="-324000">
              <a:lnSpc>
                <a:spcPct val="110000"/>
              </a:lnSpc>
              <a:buNone/>
            </a:pPr>
            <a:r>
              <a:rPr lang="ru-RU" sz="2600" dirty="0" smtClean="0"/>
              <a:t>При косвенной сортировке необходимо сформировать целочисленный индексный массив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dirty="0" smtClean="0"/>
              <a:t>  </a:t>
            </a:r>
            <a:r>
              <a:rPr lang="ru-RU" sz="2600" dirty="0" smtClean="0"/>
              <a:t>длины </a:t>
            </a:r>
            <a:r>
              <a:rPr lang="en-US" sz="2600" dirty="0" smtClean="0"/>
              <a:t>n</a:t>
            </a:r>
            <a:r>
              <a:rPr lang="ru-RU" sz="2600" dirty="0" smtClean="0"/>
              <a:t>. </a:t>
            </a:r>
          </a:p>
          <a:p>
            <a:pPr marL="324000" indent="-324000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sz="2600" b="1" dirty="0" smtClean="0"/>
              <a:t>Вариант 1</a:t>
            </a:r>
            <a:r>
              <a:rPr lang="ru-RU" sz="2600" dirty="0" smtClean="0"/>
              <a:t>: уже существующий масс</a:t>
            </a:r>
            <a:r>
              <a:rPr lang="ru-RU" sz="2600" dirty="0"/>
              <a:t>ив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ru-RU" sz="2600" dirty="0" smtClean="0"/>
              <a:t> передается в функцию</a:t>
            </a:r>
            <a:endParaRPr lang="ru-RU" sz="2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Ind,int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(m = n; m &gt; 1; m--)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[i+1]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Косвенная сортировка алгоритмом пузырька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6093296"/>
          </a:xfrm>
        </p:spPr>
        <p:txBody>
          <a:bodyPr>
            <a:normAutofit fontScale="92500" lnSpcReduction="10000"/>
          </a:bodyPr>
          <a:lstStyle/>
          <a:p>
            <a:pPr marL="324000" indent="-324000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sz="2600" b="1" dirty="0" smtClean="0"/>
              <a:t>Вариант 2</a:t>
            </a:r>
            <a:r>
              <a:rPr lang="ru-RU" sz="2600" dirty="0" smtClean="0"/>
              <a:t>: динамический индексный масс</a:t>
            </a:r>
            <a:r>
              <a:rPr lang="ru-RU" sz="2600" dirty="0"/>
              <a:t>ив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ru-RU" sz="2600" dirty="0" smtClean="0"/>
              <a:t> создается и формируется в функции, функция возвращает его адрес (указатель)</a:t>
            </a:r>
            <a:endParaRPr lang="ru-RU" sz="2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m, 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[n];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(m = n; m &gt; 1; m--)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m-1;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[i+1]]) 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[i+1]);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1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720080"/>
          </a:xfrm>
        </p:spPr>
        <p:txBody>
          <a:bodyPr>
            <a:noAutofit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Дихотомический поиск в косвенно упорядоченном массиве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340768"/>
            <a:ext cx="8568952" cy="5517232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bin_search_first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 </a:t>
            </a: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0, e = n-1, c;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(b &lt; e)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(b + e) / 2;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[c]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p) b = c+1;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e = c;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p) return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372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Слияние двух упорядоченных массивов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merge(double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double *B,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m, double *C)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j=0, k=0;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&lt; m)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&lt;= B[j]) C[k++] =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C[k++] = B[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C[k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 =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 &lt; m)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C[k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 = B[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На каждом шаге трех циклов в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600" dirty="0" smtClean="0">
                <a:cs typeface="Courier New" panose="02070309020205020404" pitchFamily="49" charset="0"/>
              </a:rPr>
              <a:t> переносится один элемент, поэтому трудоемкость составляет </a:t>
            </a:r>
            <a:r>
              <a:rPr lang="en-US" sz="26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O(</a:t>
            </a:r>
            <a:r>
              <a:rPr lang="en-US" sz="2600" i="1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n+m</a:t>
            </a:r>
            <a:r>
              <a:rPr lang="en-US" sz="26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ru-RU" sz="26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1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Слияние двух массивов: вариант 2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merge(double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double *B,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m, double *C)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j=0, k=0;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&lt; m)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(j &gt;= m)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C[k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 =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n)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C[k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 = B[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if (A[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&lt;= B[j]) C[k++]=A[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C[k++] = B[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6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324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Рекурсивный алгоритм сортировки слиянием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6166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При </a:t>
            </a:r>
            <a:r>
              <a:rPr lang="ru-RU" sz="2600" dirty="0">
                <a:cs typeface="Courier New" panose="02070309020205020404" pitchFamily="49" charset="0"/>
              </a:rPr>
              <a:t>каждом вызове рекурсивной функции </a:t>
            </a:r>
            <a:r>
              <a:rPr lang="ru-RU" sz="2600" dirty="0" smtClean="0">
                <a:cs typeface="Courier New" panose="02070309020205020404" pitchFamily="49" charset="0"/>
              </a:rPr>
              <a:t>параметры задают границы текущей области сортировки: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600" dirty="0" smtClean="0">
                <a:cs typeface="Courier New" panose="02070309020205020404" pitchFamily="49" charset="0"/>
              </a:rPr>
              <a:t> – номер начального элемента,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ru-RU" sz="2600" dirty="0" smtClean="0">
                <a:cs typeface="Courier New" panose="02070309020205020404" pitchFamily="49" charset="0"/>
              </a:rPr>
              <a:t> – номер конечного. При первом вызове 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b=0, e=n-1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(для массива длины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600" dirty="0" smtClean="0">
                <a:cs typeface="Courier New" panose="02070309020205020404" pitchFamily="49" charset="0"/>
              </a:rPr>
              <a:t>)</a:t>
            </a:r>
            <a:endParaRPr lang="ru-RU" sz="2600" dirty="0"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600" b="1" dirty="0" smtClean="0">
                <a:cs typeface="Courier New" panose="02070309020205020404" pitchFamily="49" charset="0"/>
              </a:rPr>
              <a:t>Идея алгоритма</a:t>
            </a:r>
            <a:r>
              <a:rPr lang="ru-RU" sz="2600" dirty="0" smtClean="0">
                <a:cs typeface="Courier New" panose="02070309020205020404" pitchFamily="49" charset="0"/>
              </a:rPr>
              <a:t> (исходный массив 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600" dirty="0" smtClean="0">
                <a:cs typeface="Courier New" panose="02070309020205020404" pitchFamily="49" charset="0"/>
              </a:rPr>
              <a:t>, рабочий </a:t>
            </a:r>
            <a:r>
              <a:rPr lang="ru-RU" sz="2600" dirty="0">
                <a:cs typeface="Courier New" panose="02070309020205020404" pitchFamily="49" charset="0"/>
              </a:rPr>
              <a:t>–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ru-RU" sz="2600" dirty="0" smtClean="0"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120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вычисляется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c=(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b+e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– центральный элемент области сортировки</a:t>
            </a:r>
          </a:p>
          <a:p>
            <a:pPr>
              <a:spcBef>
                <a:spcPts val="120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элементы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A[b…c]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сортируются рекурсивно</a:t>
            </a:r>
          </a:p>
          <a:p>
            <a:pPr>
              <a:spcBef>
                <a:spcPts val="1200"/>
              </a:spcBef>
            </a:pPr>
            <a:r>
              <a:rPr lang="ru-RU" sz="2600" dirty="0">
                <a:cs typeface="Courier New" panose="02070309020205020404" pitchFamily="49" charset="0"/>
              </a:rPr>
              <a:t>элементы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с+1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…e]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cs typeface="Courier New" panose="02070309020205020404" pitchFamily="49" charset="0"/>
              </a:rPr>
              <a:t>сортируются </a:t>
            </a:r>
            <a:r>
              <a:rPr lang="ru-RU" sz="2600" dirty="0" smtClean="0">
                <a:cs typeface="Courier New" panose="02070309020205020404" pitchFamily="49" charset="0"/>
              </a:rPr>
              <a:t>рекурсивно</a:t>
            </a:r>
            <a:endParaRPr lang="en-US" sz="2600" dirty="0" smtClean="0"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серии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A[b…c]</a:t>
            </a:r>
            <a:r>
              <a:rPr lang="ru-RU" sz="2600" dirty="0" smtClean="0">
                <a:cs typeface="Courier New" panose="02070309020205020404" pitchFamily="49" charset="0"/>
              </a:rPr>
              <a:t> и 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A[c+1…e]</a:t>
            </a:r>
            <a:r>
              <a:rPr lang="ru-RU" sz="2600" dirty="0" smtClean="0">
                <a:cs typeface="Courier New" panose="02070309020205020404" pitchFamily="49" charset="0"/>
              </a:rPr>
              <a:t> сливаются в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D[b…e]</a:t>
            </a:r>
          </a:p>
          <a:p>
            <a:pPr>
              <a:spcBef>
                <a:spcPts val="120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элементы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D[b…e]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копируются назад в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A[b…e]</a:t>
            </a:r>
            <a:endParaRPr lang="ru-RU" sz="2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ru-RU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561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Рекурсивный алгоритм сортировки слиянием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double *D)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(b + e) / 2;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(b &lt; c)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b, c, 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(c+1 &lt; e)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c+1, e,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merge_series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c, e, D)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слияние серий</a:t>
            </a:r>
            <a:endParaRPr lang="en-US" sz="2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e;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D[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61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Слияние серий в сортировке слиянием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 j = c+1, k;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(k = b; k &lt;= e; k++)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(j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e) D[k]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c) D[k]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   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[k]=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D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12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Вызов рекурсивной функции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360000" indent="-360000">
              <a:spcBef>
                <a:spcPts val="0"/>
              </a:spcBef>
              <a:buNone/>
            </a:pPr>
            <a:r>
              <a:rPr lang="ru-RU" sz="2600" b="1" dirty="0" smtClean="0">
                <a:cs typeface="Courier New" panose="02070309020205020404" pitchFamily="49" charset="0"/>
              </a:rPr>
              <a:t>Функция-обертка</a:t>
            </a:r>
            <a:r>
              <a:rPr lang="ru-RU" sz="2600" dirty="0" smtClean="0">
                <a:cs typeface="Courier New" panose="02070309020205020404" pitchFamily="49" charset="0"/>
              </a:rPr>
              <a:t> для рекурсивной функции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dirty="0" smtClean="0">
                <a:cs typeface="Courier New" panose="02070309020205020404" pitchFamily="49" charset="0"/>
              </a:rPr>
              <a:t>  </a:t>
            </a:r>
            <a:r>
              <a:rPr lang="ru-RU" sz="2600" dirty="0" smtClean="0">
                <a:cs typeface="Courier New" panose="02070309020205020404" pitchFamily="49" charset="0"/>
              </a:rPr>
              <a:t>выделяет и освобождает память для динамического рабочего массива и вызывает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dirty="0" smtClean="0">
                <a:cs typeface="Courier New" panose="02070309020205020404" pitchFamily="49" charset="0"/>
              </a:rPr>
              <a:t>:</a:t>
            </a:r>
            <a:endParaRPr lang="ru-RU" sz="26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*D = new double[n];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merge_rec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0, n-1, 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delete [] 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007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200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Глубина рекурсии и трудоемкость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936010"/>
            <a:ext cx="8784976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600" dirty="0" smtClean="0"/>
              <a:t>Пусть </a:t>
            </a:r>
            <a:r>
              <a:rPr lang="ru-RU" altLang="ru-RU" sz="2600" dirty="0"/>
              <a:t>размер</a:t>
            </a:r>
            <a:r>
              <a:rPr lang="ru-RU" altLang="ru-RU" sz="2600" dirty="0">
                <a:latin typeface="Times New Roman" pitchFamily="18" charset="0"/>
              </a:rPr>
              <a:t>  </a:t>
            </a:r>
            <a:r>
              <a:rPr lang="en-US" altLang="ru-RU" sz="2600" i="1" dirty="0">
                <a:latin typeface="Times New Roman" pitchFamily="18" charset="0"/>
              </a:rPr>
              <a:t>n</a:t>
            </a:r>
            <a:r>
              <a:rPr lang="ru-RU" altLang="ru-RU" sz="2600" i="1" dirty="0">
                <a:latin typeface="Times New Roman" pitchFamily="18" charset="0"/>
              </a:rPr>
              <a:t> </a:t>
            </a:r>
            <a:r>
              <a:rPr lang="ru-RU" altLang="ru-RU" sz="2600" dirty="0">
                <a:latin typeface="Times New Roman" pitchFamily="18" charset="0"/>
              </a:rPr>
              <a:t> </a:t>
            </a:r>
            <a:r>
              <a:rPr lang="ru-RU" altLang="ru-RU" sz="2600" dirty="0"/>
              <a:t>упорядочиваемого массива</a:t>
            </a:r>
          </a:p>
          <a:p>
            <a:r>
              <a:rPr lang="en-US" altLang="ru-RU" sz="2600" dirty="0">
                <a:latin typeface="Times New Roman" pitchFamily="18" charset="0"/>
              </a:rPr>
              <a:t>                         </a:t>
            </a:r>
            <a:r>
              <a:rPr lang="ru-RU" altLang="ru-RU" sz="2600" dirty="0">
                <a:latin typeface="Times New Roman" pitchFamily="18" charset="0"/>
              </a:rPr>
              <a:t>2</a:t>
            </a:r>
            <a:r>
              <a:rPr lang="en-US" altLang="ru-RU" sz="2600" i="1" baseline="30000" dirty="0">
                <a:latin typeface="Times New Roman" pitchFamily="18" charset="0"/>
              </a:rPr>
              <a:t>m</a:t>
            </a:r>
            <a:r>
              <a:rPr lang="en-US" altLang="ru-RU" sz="2600" baseline="30000" dirty="0">
                <a:latin typeface="Times New Roman" pitchFamily="18" charset="0"/>
              </a:rPr>
              <a:t> </a:t>
            </a:r>
            <a:r>
              <a:rPr lang="ru-RU" altLang="ru-RU" sz="2600" baseline="30000" dirty="0">
                <a:latin typeface="Times New Roman" pitchFamily="18" charset="0"/>
              </a:rPr>
              <a:t>–</a:t>
            </a:r>
            <a:r>
              <a:rPr lang="en-US" altLang="ru-RU" sz="2600" baseline="30000" dirty="0">
                <a:latin typeface="Times New Roman" pitchFamily="18" charset="0"/>
              </a:rPr>
              <a:t> </a:t>
            </a:r>
            <a:r>
              <a:rPr lang="ru-RU" altLang="ru-RU" sz="2600" baseline="30000" dirty="0">
                <a:latin typeface="Times New Roman" pitchFamily="18" charset="0"/>
              </a:rPr>
              <a:t>1</a:t>
            </a:r>
            <a:r>
              <a:rPr lang="en-US" altLang="ru-RU" sz="2600" dirty="0">
                <a:latin typeface="Times New Roman" pitchFamily="18" charset="0"/>
              </a:rPr>
              <a:t> </a:t>
            </a:r>
            <a:r>
              <a:rPr lang="ru-RU" altLang="ru-RU" sz="2600" dirty="0">
                <a:latin typeface="Times New Roman" pitchFamily="18" charset="0"/>
              </a:rPr>
              <a:t>&lt;</a:t>
            </a:r>
            <a:r>
              <a:rPr lang="en-US" altLang="ru-RU" sz="2600" dirty="0">
                <a:latin typeface="Times New Roman" pitchFamily="18" charset="0"/>
              </a:rPr>
              <a:t> </a:t>
            </a:r>
            <a:r>
              <a:rPr lang="en-US" altLang="ru-RU" sz="2600" i="1" dirty="0">
                <a:latin typeface="Times New Roman" pitchFamily="18" charset="0"/>
              </a:rPr>
              <a:t>n</a:t>
            </a:r>
            <a:r>
              <a:rPr lang="en-US" altLang="ru-RU" sz="2600" dirty="0">
                <a:latin typeface="Times New Roman" pitchFamily="18" charset="0"/>
              </a:rPr>
              <a:t> </a:t>
            </a:r>
            <a:r>
              <a:rPr lang="ru-RU" altLang="ru-RU" sz="2600" dirty="0">
                <a:latin typeface="Times New Roman" pitchFamily="18" charset="0"/>
              </a:rPr>
              <a:t>≤</a:t>
            </a:r>
            <a:r>
              <a:rPr lang="en-US" altLang="ru-RU" sz="2600" dirty="0">
                <a:latin typeface="Times New Roman" pitchFamily="18" charset="0"/>
              </a:rPr>
              <a:t> </a:t>
            </a:r>
            <a:r>
              <a:rPr lang="ru-RU" altLang="ru-RU" sz="2600" dirty="0">
                <a:latin typeface="Times New Roman" pitchFamily="18" charset="0"/>
              </a:rPr>
              <a:t>2</a:t>
            </a:r>
            <a:r>
              <a:rPr lang="en-US" altLang="ru-RU" sz="2600" i="1" baseline="30000" dirty="0">
                <a:latin typeface="Times New Roman" pitchFamily="18" charset="0"/>
              </a:rPr>
              <a:t>m</a:t>
            </a:r>
            <a:r>
              <a:rPr lang="ru-RU" altLang="ru-RU" sz="2600" dirty="0">
                <a:latin typeface="Times New Roman" pitchFamily="18" charset="0"/>
              </a:rPr>
              <a:t>,</a:t>
            </a:r>
          </a:p>
          <a:p>
            <a:r>
              <a:rPr lang="ru-RU" altLang="ru-RU" sz="2600" dirty="0" smtClean="0"/>
              <a:t>тогда </a:t>
            </a:r>
            <a:r>
              <a:rPr lang="ru-RU" altLang="ru-RU" sz="2600" dirty="0"/>
              <a:t>не более чем за  </a:t>
            </a:r>
            <a:r>
              <a:rPr lang="en-US" altLang="ru-RU" sz="2600" i="1" dirty="0">
                <a:latin typeface="Times New Roman" pitchFamily="18" charset="0"/>
              </a:rPr>
              <a:t>m</a:t>
            </a:r>
            <a:r>
              <a:rPr lang="ru-RU" altLang="ru-RU" sz="2600" dirty="0">
                <a:latin typeface="Times New Roman" pitchFamily="18" charset="0"/>
              </a:rPr>
              <a:t>  </a:t>
            </a:r>
            <a:r>
              <a:rPr lang="ru-RU" altLang="ru-RU" sz="2600" dirty="0"/>
              <a:t>последовательных делений размер фрагмента массива станет равным </a:t>
            </a:r>
            <a:r>
              <a:rPr lang="ru-RU" altLang="ru-RU" sz="2600" dirty="0" smtClean="0"/>
              <a:t>1, поэтому</a:t>
            </a:r>
          </a:p>
          <a:p>
            <a:pPr>
              <a:spcBef>
                <a:spcPts val="600"/>
              </a:spcBef>
            </a:pPr>
            <a:r>
              <a:rPr lang="ru-RU" altLang="ru-RU" sz="2600" b="1" dirty="0" smtClean="0"/>
              <a:t>глубина </a:t>
            </a:r>
            <a:r>
              <a:rPr lang="ru-RU" altLang="ru-RU" sz="2600" b="1" dirty="0"/>
              <a:t>рекурсии</a:t>
            </a:r>
            <a:r>
              <a:rPr lang="ru-RU" altLang="ru-RU" sz="2600" dirty="0"/>
              <a:t> также не превысит  </a:t>
            </a:r>
            <a:r>
              <a:rPr lang="en-US" altLang="ru-RU" sz="2600" i="1" dirty="0" smtClean="0">
                <a:latin typeface="Times New Roman" pitchFamily="18" charset="0"/>
              </a:rPr>
              <a:t>m</a:t>
            </a:r>
            <a:r>
              <a:rPr lang="ru-RU" altLang="ru-RU" sz="2600" i="1" dirty="0" smtClean="0">
                <a:latin typeface="Times New Roman" pitchFamily="18" charset="0"/>
              </a:rPr>
              <a:t>=</a:t>
            </a:r>
            <a:endParaRPr lang="en-US" altLang="ru-RU" sz="2600" dirty="0"/>
          </a:p>
          <a:p>
            <a:pPr>
              <a:spcBef>
                <a:spcPts val="1800"/>
              </a:spcBef>
            </a:pPr>
            <a:r>
              <a:rPr lang="ru-RU" altLang="ru-RU" sz="2600" b="1" dirty="0" smtClean="0"/>
              <a:t>Рекуррентное соотношение для трудоемкости </a:t>
            </a:r>
            <a:r>
              <a:rPr lang="ru-RU" altLang="ru-RU" sz="2600" dirty="0" smtClean="0">
                <a:latin typeface="Times New Roman" pitchFamily="18" charset="0"/>
              </a:rPr>
              <a:t> </a:t>
            </a:r>
            <a:r>
              <a:rPr lang="en-US" altLang="ru-RU" sz="2600" i="1" dirty="0">
                <a:latin typeface="Times New Roman" pitchFamily="18" charset="0"/>
              </a:rPr>
              <a:t>T</a:t>
            </a:r>
            <a:r>
              <a:rPr lang="ru-RU" altLang="ru-RU" sz="2600" dirty="0">
                <a:latin typeface="Times New Roman" pitchFamily="18" charset="0"/>
              </a:rPr>
              <a:t>(</a:t>
            </a:r>
            <a:r>
              <a:rPr lang="en-US" altLang="ru-RU" sz="2600" i="1" dirty="0">
                <a:latin typeface="Times New Roman" pitchFamily="18" charset="0"/>
              </a:rPr>
              <a:t>n</a:t>
            </a:r>
            <a:r>
              <a:rPr lang="ru-RU" altLang="ru-RU" sz="2600" dirty="0">
                <a:latin typeface="Times New Roman" pitchFamily="18" charset="0"/>
              </a:rPr>
              <a:t>):</a:t>
            </a:r>
            <a:r>
              <a:rPr lang="ru-RU" altLang="ru-RU" sz="2600" dirty="0"/>
              <a:t> </a:t>
            </a:r>
            <a:endParaRPr lang="en-US" altLang="ru-RU" sz="2600" dirty="0">
              <a:latin typeface="Times New Roman" pitchFamily="18" charset="0"/>
            </a:endParaRPr>
          </a:p>
          <a:p>
            <a:endParaRPr lang="en-US" altLang="ru-RU" sz="2600" dirty="0">
              <a:latin typeface="Times New Roman" pitchFamily="18" charset="0"/>
            </a:endParaRPr>
          </a:p>
          <a:p>
            <a:endParaRPr lang="en-US" altLang="ru-RU" sz="2600" dirty="0">
              <a:latin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ru-RU" altLang="ru-RU" sz="2600" dirty="0"/>
              <a:t>где</a:t>
            </a:r>
            <a:r>
              <a:rPr lang="ru-RU" altLang="ru-RU" sz="2600" dirty="0">
                <a:latin typeface="Times New Roman" pitchFamily="18" charset="0"/>
              </a:rPr>
              <a:t>   </a:t>
            </a:r>
            <a:r>
              <a:rPr lang="en-US" altLang="ru-RU" sz="2600" i="1" dirty="0">
                <a:latin typeface="Times New Roman" pitchFamily="18" charset="0"/>
              </a:rPr>
              <a:t>c</a:t>
            </a:r>
            <a:r>
              <a:rPr lang="ru-RU" altLang="ru-RU" sz="2600" dirty="0">
                <a:latin typeface="Times New Roman" pitchFamily="18" charset="0"/>
              </a:rPr>
              <a:t>  </a:t>
            </a:r>
            <a:r>
              <a:rPr lang="ru-RU" altLang="ru-RU" sz="2600" dirty="0"/>
              <a:t>– константа.</a:t>
            </a:r>
          </a:p>
          <a:p>
            <a:pPr>
              <a:spcBef>
                <a:spcPts val="1200"/>
              </a:spcBef>
            </a:pPr>
            <a:r>
              <a:rPr lang="ru-RU" altLang="ru-RU" sz="2600" dirty="0"/>
              <a:t>Полагая</a:t>
            </a:r>
            <a:r>
              <a:rPr lang="ru-RU" altLang="ru-RU" sz="2600" dirty="0">
                <a:latin typeface="Times New Roman" pitchFamily="18" charset="0"/>
              </a:rPr>
              <a:t>  2</a:t>
            </a:r>
            <a:r>
              <a:rPr lang="en-US" altLang="ru-RU" sz="2600" i="1" baseline="30000" dirty="0">
                <a:latin typeface="Times New Roman" pitchFamily="18" charset="0"/>
              </a:rPr>
              <a:t>m</a:t>
            </a:r>
            <a:r>
              <a:rPr lang="en-US" altLang="ru-RU" sz="2600" baseline="30000" dirty="0">
                <a:latin typeface="Times New Roman" pitchFamily="18" charset="0"/>
              </a:rPr>
              <a:t> </a:t>
            </a:r>
            <a:r>
              <a:rPr lang="ru-RU" altLang="ru-RU" sz="2600" baseline="30000" dirty="0">
                <a:latin typeface="Times New Roman" pitchFamily="18" charset="0"/>
              </a:rPr>
              <a:t>–</a:t>
            </a:r>
            <a:r>
              <a:rPr lang="en-US" altLang="ru-RU" sz="2600" baseline="30000" dirty="0">
                <a:latin typeface="Times New Roman" pitchFamily="18" charset="0"/>
              </a:rPr>
              <a:t> </a:t>
            </a:r>
            <a:r>
              <a:rPr lang="ru-RU" altLang="ru-RU" sz="2600" baseline="30000" dirty="0">
                <a:latin typeface="Times New Roman" pitchFamily="18" charset="0"/>
              </a:rPr>
              <a:t>1</a:t>
            </a:r>
            <a:r>
              <a:rPr lang="en-US" altLang="ru-RU" sz="2600" dirty="0">
                <a:latin typeface="Times New Roman" pitchFamily="18" charset="0"/>
              </a:rPr>
              <a:t> </a:t>
            </a:r>
            <a:r>
              <a:rPr lang="ru-RU" altLang="ru-RU" sz="2600" dirty="0">
                <a:latin typeface="Times New Roman" pitchFamily="18" charset="0"/>
              </a:rPr>
              <a:t>&lt;</a:t>
            </a:r>
            <a:r>
              <a:rPr lang="en-US" altLang="ru-RU" sz="2600" dirty="0">
                <a:latin typeface="Times New Roman" pitchFamily="18" charset="0"/>
              </a:rPr>
              <a:t> </a:t>
            </a:r>
            <a:r>
              <a:rPr lang="en-US" altLang="ru-RU" sz="2600" i="1" dirty="0">
                <a:latin typeface="Times New Roman" pitchFamily="18" charset="0"/>
              </a:rPr>
              <a:t>n</a:t>
            </a:r>
            <a:r>
              <a:rPr lang="en-US" altLang="ru-RU" sz="2600" dirty="0">
                <a:latin typeface="Times New Roman" pitchFamily="18" charset="0"/>
              </a:rPr>
              <a:t> </a:t>
            </a:r>
            <a:r>
              <a:rPr lang="ru-RU" altLang="ru-RU" sz="2600" dirty="0">
                <a:latin typeface="Times New Roman" pitchFamily="18" charset="0"/>
              </a:rPr>
              <a:t>≤</a:t>
            </a:r>
            <a:r>
              <a:rPr lang="en-US" altLang="ru-RU" sz="2600" dirty="0">
                <a:latin typeface="Times New Roman" pitchFamily="18" charset="0"/>
              </a:rPr>
              <a:t> </a:t>
            </a:r>
            <a:r>
              <a:rPr lang="ru-RU" altLang="ru-RU" sz="2600" dirty="0">
                <a:latin typeface="Times New Roman" pitchFamily="18" charset="0"/>
              </a:rPr>
              <a:t>2</a:t>
            </a:r>
            <a:r>
              <a:rPr lang="en-US" altLang="ru-RU" sz="2600" i="1" baseline="30000" dirty="0">
                <a:latin typeface="Times New Roman" pitchFamily="18" charset="0"/>
              </a:rPr>
              <a:t>m</a:t>
            </a:r>
            <a:r>
              <a:rPr lang="ru-RU" altLang="ru-RU" sz="2600" dirty="0">
                <a:latin typeface="Times New Roman" pitchFamily="18" charset="0"/>
              </a:rPr>
              <a:t>,</a:t>
            </a:r>
            <a:r>
              <a:rPr lang="en-US" altLang="ru-RU" sz="2600" dirty="0">
                <a:latin typeface="Times New Roman" pitchFamily="18" charset="0"/>
              </a:rPr>
              <a:t> </a:t>
            </a:r>
            <a:r>
              <a:rPr lang="ru-RU" altLang="ru-RU" sz="2600" dirty="0">
                <a:latin typeface="Times New Roman" pitchFamily="18" charset="0"/>
              </a:rPr>
              <a:t> </a:t>
            </a:r>
            <a:r>
              <a:rPr lang="ru-RU" altLang="ru-RU" sz="2600" dirty="0"/>
              <a:t>получим</a:t>
            </a:r>
            <a:r>
              <a:rPr lang="ru-RU" altLang="ru-RU" sz="2600" dirty="0">
                <a:latin typeface="Times New Roman" pitchFamily="18" charset="0"/>
              </a:rPr>
              <a:t>:</a:t>
            </a:r>
            <a:endParaRPr lang="pt-BR" altLang="ru-RU" sz="2600" i="1" dirty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pt-BR" altLang="ru-RU" sz="2600" i="1" dirty="0">
                <a:latin typeface="Times New Roman" pitchFamily="18" charset="0"/>
              </a:rPr>
              <a:t>    T </a:t>
            </a:r>
            <a:r>
              <a:rPr lang="pt-BR" altLang="ru-RU" sz="2600" dirty="0">
                <a:latin typeface="Times New Roman" pitchFamily="18" charset="0"/>
              </a:rPr>
              <a:t>(</a:t>
            </a:r>
            <a:r>
              <a:rPr lang="pt-BR" altLang="ru-RU" sz="2600" i="1" dirty="0">
                <a:latin typeface="Times New Roman" pitchFamily="18" charset="0"/>
              </a:rPr>
              <a:t>n</a:t>
            </a:r>
            <a:r>
              <a:rPr lang="pt-BR" altLang="ru-RU" sz="2600" dirty="0">
                <a:latin typeface="Times New Roman" pitchFamily="18" charset="0"/>
              </a:rPr>
              <a:t>) = 2 </a:t>
            </a:r>
            <a:r>
              <a:rPr lang="pt-BR" altLang="ru-RU" sz="2600" i="1" dirty="0">
                <a:latin typeface="Times New Roman" pitchFamily="18" charset="0"/>
              </a:rPr>
              <a:t>T </a:t>
            </a:r>
            <a:r>
              <a:rPr lang="pt-BR" altLang="ru-RU" sz="2600" dirty="0">
                <a:latin typeface="Times New Roman" pitchFamily="18" charset="0"/>
              </a:rPr>
              <a:t>(</a:t>
            </a:r>
            <a:r>
              <a:rPr lang="pt-BR" altLang="ru-RU" sz="2600" i="1" dirty="0">
                <a:latin typeface="Times New Roman" pitchFamily="18" charset="0"/>
              </a:rPr>
              <a:t>n</a:t>
            </a:r>
            <a:r>
              <a:rPr lang="pt-BR" altLang="ru-RU" sz="2600" dirty="0">
                <a:latin typeface="Times New Roman" pitchFamily="18" charset="0"/>
              </a:rPr>
              <a:t>/2) + </a:t>
            </a:r>
            <a:r>
              <a:rPr lang="pt-BR" altLang="ru-RU" sz="2600" i="1" dirty="0" smtClean="0">
                <a:latin typeface="Times New Roman" pitchFamily="18" charset="0"/>
              </a:rPr>
              <a:t>cn</a:t>
            </a:r>
            <a:r>
              <a:rPr lang="pt-BR" altLang="ru-RU" sz="2600" dirty="0">
                <a:latin typeface="Times New Roman" pitchFamily="18" charset="0"/>
              </a:rPr>
              <a:t> =</a:t>
            </a:r>
          </a:p>
          <a:p>
            <a:pPr>
              <a:spcBef>
                <a:spcPts val="600"/>
              </a:spcBef>
            </a:pPr>
            <a:r>
              <a:rPr lang="pt-BR" altLang="ru-RU" sz="2600" dirty="0">
                <a:latin typeface="Times New Roman" pitchFamily="18" charset="0"/>
              </a:rPr>
              <a:t>   = 2</a:t>
            </a:r>
            <a:r>
              <a:rPr lang="pt-BR" altLang="ru-RU" sz="2600" baseline="30000" dirty="0">
                <a:latin typeface="Times New Roman" pitchFamily="18" charset="0"/>
              </a:rPr>
              <a:t>2</a:t>
            </a:r>
            <a:r>
              <a:rPr lang="pt-BR" altLang="ru-RU" sz="2600" dirty="0">
                <a:latin typeface="Times New Roman" pitchFamily="18" charset="0"/>
              </a:rPr>
              <a:t> </a:t>
            </a:r>
            <a:r>
              <a:rPr lang="pt-BR" altLang="ru-RU" sz="2600" i="1" dirty="0">
                <a:latin typeface="Times New Roman" pitchFamily="18" charset="0"/>
              </a:rPr>
              <a:t>T </a:t>
            </a:r>
            <a:r>
              <a:rPr lang="pt-BR" altLang="ru-RU" sz="2600" dirty="0">
                <a:latin typeface="Times New Roman" pitchFamily="18" charset="0"/>
              </a:rPr>
              <a:t>(</a:t>
            </a:r>
            <a:r>
              <a:rPr lang="pt-BR" altLang="ru-RU" sz="2600" i="1" dirty="0">
                <a:latin typeface="Times New Roman" pitchFamily="18" charset="0"/>
              </a:rPr>
              <a:t>n</a:t>
            </a:r>
            <a:r>
              <a:rPr lang="pt-BR" altLang="ru-RU" sz="2600" dirty="0">
                <a:latin typeface="Times New Roman" pitchFamily="18" charset="0"/>
              </a:rPr>
              <a:t>/4) + </a:t>
            </a:r>
            <a:r>
              <a:rPr lang="pt-BR" altLang="ru-RU" sz="2600" i="1" dirty="0" smtClean="0">
                <a:latin typeface="Times New Roman" pitchFamily="18" charset="0"/>
              </a:rPr>
              <a:t>cn</a:t>
            </a:r>
            <a:r>
              <a:rPr lang="pt-BR" altLang="ru-RU" sz="2600" dirty="0">
                <a:latin typeface="Times New Roman" pitchFamily="18" charset="0"/>
              </a:rPr>
              <a:t> + </a:t>
            </a:r>
            <a:r>
              <a:rPr lang="pt-BR" altLang="ru-RU" sz="2600" i="1" dirty="0" smtClean="0">
                <a:latin typeface="Times New Roman" pitchFamily="18" charset="0"/>
              </a:rPr>
              <a:t>cn</a:t>
            </a:r>
            <a:r>
              <a:rPr lang="pt-BR" altLang="ru-RU" sz="2600" dirty="0">
                <a:latin typeface="Times New Roman" pitchFamily="18" charset="0"/>
              </a:rPr>
              <a:t> = … ≤ </a:t>
            </a:r>
            <a:r>
              <a:rPr lang="pt-BR" altLang="ru-RU" sz="2600" i="1" dirty="0" smtClean="0">
                <a:latin typeface="Times New Roman" pitchFamily="18" charset="0"/>
              </a:rPr>
              <a:t>cnm</a:t>
            </a:r>
            <a:r>
              <a:rPr lang="pt-BR" altLang="ru-RU" sz="2600" dirty="0">
                <a:latin typeface="Times New Roman" pitchFamily="18" charset="0"/>
              </a:rPr>
              <a:t> = </a:t>
            </a:r>
            <a:r>
              <a:rPr lang="pt-BR" altLang="ru-RU" sz="2600" i="1" dirty="0">
                <a:latin typeface="Times New Roman" pitchFamily="18" charset="0"/>
              </a:rPr>
              <a:t> </a:t>
            </a:r>
            <a:r>
              <a:rPr lang="pt-BR" altLang="ru-RU" sz="2600" i="1" dirty="0" smtClean="0">
                <a:latin typeface="Times New Roman" pitchFamily="18" charset="0"/>
              </a:rPr>
              <a:t>cn </a:t>
            </a:r>
            <a:r>
              <a:rPr lang="pt-BR" altLang="ru-RU" i="1" dirty="0" smtClean="0">
                <a:latin typeface="Times New Roman" pitchFamily="18" charset="0"/>
              </a:rPr>
              <a:t>       </a:t>
            </a:r>
            <a:r>
              <a:rPr lang="pt-BR" altLang="ru-RU" i="1" dirty="0">
                <a:latin typeface="Times New Roman" pitchFamily="18" charset="0"/>
              </a:rPr>
              <a:t>     </a:t>
            </a:r>
            <a:endParaRPr lang="ru-RU" altLang="ru-RU" dirty="0">
              <a:latin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20390"/>
              </p:ext>
            </p:extLst>
          </p:nvPr>
        </p:nvGraphicFramePr>
        <p:xfrm>
          <a:off x="6804248" y="2636912"/>
          <a:ext cx="1223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Формула" r:id="rId4" imgW="787400" imgH="292100" progId="Equation.3">
                  <p:embed/>
                </p:oleObj>
              </mc:Choice>
              <mc:Fallback>
                <p:oleObj name="Формула" r:id="rId4" imgW="7874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636912"/>
                        <a:ext cx="12239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25535"/>
              </p:ext>
            </p:extLst>
          </p:nvPr>
        </p:nvGraphicFramePr>
        <p:xfrm>
          <a:off x="1835696" y="3789040"/>
          <a:ext cx="4968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Формула" r:id="rId6" imgW="3505200" imgH="647700" progId="Equation.3">
                  <p:embed/>
                </p:oleObj>
              </mc:Choice>
              <mc:Fallback>
                <p:oleObj name="Формула" r:id="rId6" imgW="3505200" imgH="64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89040"/>
                        <a:ext cx="49688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521879"/>
              </p:ext>
            </p:extLst>
          </p:nvPr>
        </p:nvGraphicFramePr>
        <p:xfrm>
          <a:off x="5689690" y="6165304"/>
          <a:ext cx="2842750" cy="48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Формула" r:id="rId8" imgW="1346040" imgH="228600" progId="Equation.3">
                  <p:embed/>
                </p:oleObj>
              </mc:Choice>
              <mc:Fallback>
                <p:oleObj name="Формула" r:id="rId8" imgW="13460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90" y="6165304"/>
                        <a:ext cx="2842750" cy="486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26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Поиск одного элемента в неупорядоченном массиве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908720"/>
            <a:ext cx="8712968" cy="5949280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(A[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p) return 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find_double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*A,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p,    			double eps)</a:t>
            </a:r>
            <a:endParaRPr lang="en-US" altLang="ru-R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(abs(A[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]–p) &lt; eps) 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ru-R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pPr algn="l">
              <a:spcBef>
                <a:spcPts val="0"/>
              </a:spcBef>
            </a:pPr>
            <a:r>
              <a:rPr lang="en-US" altLang="ru-R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Трудоемкость в наилучшем: </a:t>
            </a:r>
            <a:r>
              <a:rPr lang="en-US" altLang="ru-RU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  <a:r>
              <a:rPr lang="en-US" altLang="ru-RU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n</a:t>
            </a:r>
            <a:r>
              <a:rPr lang="en-US" altLang="ru-RU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 = </a:t>
            </a:r>
            <a:r>
              <a:rPr lang="en-US" altLang="ru-RU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</a:t>
            </a:r>
            <a:r>
              <a:rPr lang="en-US" altLang="ru-RU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(1)</a:t>
            </a:r>
          </a:p>
          <a:p>
            <a:pPr algn="l">
              <a:spcBef>
                <a:spcPts val="600"/>
              </a:spcBef>
            </a:pPr>
            <a:r>
              <a:rPr lang="ru-RU" altLang="ru-RU" sz="2400" dirty="0">
                <a:solidFill>
                  <a:schemeClr val="tx1"/>
                </a:solidFill>
                <a:cs typeface="Courier New" panose="02070309020205020404" pitchFamily="49" charset="0"/>
              </a:rPr>
              <a:t>Трудоемкость в 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на</a:t>
            </a:r>
            <a:r>
              <a:rPr lang="ru-RU" altLang="ru-RU" sz="2400" dirty="0">
                <a:solidFill>
                  <a:schemeClr val="tx1"/>
                </a:solidFill>
                <a:cs typeface="Courier New" panose="02070309020205020404" pitchFamily="49" charset="0"/>
              </a:rPr>
              <a:t>и</a:t>
            </a:r>
            <a:r>
              <a:rPr lang="ru-RU" altLang="ru-RU" sz="24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худшем</a:t>
            </a:r>
            <a:r>
              <a:rPr lang="ru-RU" altLang="ru-RU" sz="2400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altLang="ru-RU" sz="2400" b="1" i="1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  <a:r>
              <a:rPr lang="en-US" altLang="ru-RU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400" b="1" i="1" dirty="0">
                <a:solidFill>
                  <a:schemeClr val="tx1"/>
                </a:solidFill>
                <a:cs typeface="Courier New" panose="02070309020205020404" pitchFamily="49" charset="0"/>
              </a:rPr>
              <a:t>n</a:t>
            </a:r>
            <a:r>
              <a:rPr lang="en-US" altLang="ru-RU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) = </a:t>
            </a:r>
            <a:r>
              <a:rPr lang="en-US" altLang="ru-RU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</a:t>
            </a:r>
            <a:r>
              <a:rPr lang="en-US" altLang="ru-RU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n</a:t>
            </a:r>
            <a:r>
              <a:rPr lang="en-US" altLang="ru-RU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4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7771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75463" y="6237288"/>
            <a:ext cx="2133600" cy="476250"/>
          </a:xfrm>
        </p:spPr>
        <p:txBody>
          <a:bodyPr/>
          <a:lstStyle/>
          <a:p>
            <a:pPr>
              <a:defRPr/>
            </a:pPr>
            <a:fld id="{F8438241-D69F-451F-AE85-456522BA8E4C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04825"/>
          </a:xfrm>
        </p:spPr>
        <p:txBody>
          <a:bodyPr/>
          <a:lstStyle/>
          <a:p>
            <a:pPr eaLnBrk="1" hangingPunct="1"/>
            <a:r>
              <a:rPr lang="ru-RU" altLang="ru-RU" sz="3600" dirty="0" smtClean="0">
                <a:solidFill>
                  <a:srgbClr val="0070C0"/>
                </a:solidFill>
                <a:latin typeface="+mn-lt"/>
              </a:rPr>
              <a:t>Функции трудоемкости</a:t>
            </a:r>
            <a:r>
              <a:rPr lang="ru-RU" altLang="ru-RU" dirty="0" smtClean="0">
                <a:solidFill>
                  <a:srgbClr val="0070C0"/>
                </a:solidFill>
                <a:latin typeface="+mn-lt"/>
              </a:rPr>
              <a:t>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28775"/>
            <a:ext cx="8497887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9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9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ru-RU" sz="20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>
                <a:solidFill>
                  <a:srgbClr val="C00000"/>
                </a:solidFill>
                <a:latin typeface="Times New Roman" pitchFamily="18" charset="0"/>
              </a:rPr>
              <a:t>На выполнение </a:t>
            </a:r>
            <a:r>
              <a:rPr lang="en-US" altLang="ru-RU" sz="2800" dirty="0" smtClean="0">
                <a:solidFill>
                  <a:srgbClr val="C00000"/>
                </a:solidFill>
                <a:latin typeface="Times New Roman" pitchFamily="18" charset="0"/>
              </a:rPr>
              <a:t>10</a:t>
            </a:r>
            <a:r>
              <a:rPr lang="en-US" altLang="ru-RU" sz="2800" baseline="30000" dirty="0" smtClean="0">
                <a:solidFill>
                  <a:srgbClr val="C00000"/>
                </a:solidFill>
                <a:latin typeface="Times New Roman" pitchFamily="18" charset="0"/>
              </a:rPr>
              <a:t>18</a:t>
            </a:r>
            <a:r>
              <a:rPr lang="en-US" altLang="ru-RU" sz="2800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ru-RU" altLang="ru-RU" sz="2800" dirty="0" smtClean="0">
                <a:solidFill>
                  <a:srgbClr val="C00000"/>
                </a:solidFill>
                <a:latin typeface="Times New Roman" pitchFamily="18" charset="0"/>
              </a:rPr>
              <a:t>действий при скорости </a:t>
            </a:r>
            <a:endParaRPr lang="en-US" altLang="ru-RU" sz="2800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2800" dirty="0" smtClean="0">
                <a:solidFill>
                  <a:srgbClr val="C00000"/>
                </a:solidFill>
                <a:latin typeface="Times New Roman" pitchFamily="18" charset="0"/>
              </a:rPr>
              <a:t>10</a:t>
            </a:r>
            <a:r>
              <a:rPr lang="ru-RU" altLang="ru-RU" sz="2800" baseline="30000" dirty="0" smtClean="0">
                <a:solidFill>
                  <a:srgbClr val="C00000"/>
                </a:solidFill>
                <a:latin typeface="Times New Roman" pitchFamily="18" charset="0"/>
              </a:rPr>
              <a:t>9</a:t>
            </a:r>
            <a:r>
              <a:rPr lang="ru-RU" altLang="ru-RU" sz="2800" dirty="0" smtClean="0">
                <a:solidFill>
                  <a:srgbClr val="C00000"/>
                </a:solidFill>
                <a:latin typeface="Times New Roman" pitchFamily="18" charset="0"/>
              </a:rPr>
              <a:t> действий в 1 секунду потребуется более 30 лет.</a:t>
            </a:r>
            <a:endParaRPr lang="en-US" altLang="ru-RU" sz="9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sz="900" dirty="0" smtClean="0"/>
          </a:p>
        </p:txBody>
      </p:sp>
      <p:graphicFrame>
        <p:nvGraphicFramePr>
          <p:cNvPr id="54276" name="Group 4"/>
          <p:cNvGraphicFramePr>
            <a:graphicFrameLocks noGrp="1"/>
          </p:cNvGraphicFramePr>
          <p:nvPr>
            <p:ph sz="half" idx="2"/>
          </p:nvPr>
        </p:nvGraphicFramePr>
        <p:xfrm>
          <a:off x="179388" y="781050"/>
          <a:ext cx="8785225" cy="4664079"/>
        </p:xfrm>
        <a:graphic>
          <a:graphicData uri="http://schemas.openxmlformats.org/drawingml/2006/table">
            <a:tbl>
              <a:tblPr/>
              <a:tblGrid>
                <a:gridCol w="1128712"/>
                <a:gridCol w="1346200"/>
                <a:gridCol w="1555750"/>
                <a:gridCol w="1368425"/>
                <a:gridCol w="1368425"/>
                <a:gridCol w="2017713"/>
              </a:tblGrid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ru-RU" alt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alt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alt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altLang="ru-RU" sz="2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ru-RU" altLang="ru-RU" sz="2800" b="0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≈</a:t>
                      </a: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ru-RU" altLang="ru-RU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≈</a:t>
                      </a: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ru-RU" altLang="ru-RU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ru-RU" alt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≈</a:t>
                      </a: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ru-RU" altLang="ru-RU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ru-RU" alt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ru-RU" alt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≈</a:t>
                      </a: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ru-RU" altLang="ru-RU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ru-RU" alt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∙10</a:t>
                      </a:r>
                      <a:r>
                        <a:rPr kumimoji="0" lang="en-US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ru-RU" alt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ru-RU" altLang="ru-RU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≈</a:t>
                      </a: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300000</a:t>
                      </a:r>
                      <a:endParaRPr kumimoji="0" lang="ru-RU" altLang="ru-RU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ru-RU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∙10</a:t>
                      </a:r>
                      <a:r>
                        <a:rPr kumimoji="0" lang="ru-RU" alt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ru-RU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≈</a:t>
                      </a:r>
                      <a:r>
                        <a:rPr kumimoji="0" lang="en-US" alt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300000</a:t>
                      </a:r>
                      <a:r>
                        <a:rPr kumimoji="0" lang="ru-RU" altLang="ru-RU" sz="2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1" name="Rectangle 6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2302" name="Object 70"/>
          <p:cNvGraphicFramePr>
            <a:graphicFrameLocks noChangeAspect="1"/>
          </p:cNvGraphicFramePr>
          <p:nvPr/>
        </p:nvGraphicFramePr>
        <p:xfrm>
          <a:off x="1331913" y="836613"/>
          <a:ext cx="12255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Формула" r:id="rId3" imgW="799753" imgH="291973" progId="Equation.3">
                  <p:embed/>
                </p:oleObj>
              </mc:Choice>
              <mc:Fallback>
                <p:oleObj name="Формула" r:id="rId3" imgW="79975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836613"/>
                        <a:ext cx="12255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03" name="Rectangle 7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304" name="Rectangle 7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2305" name="Object 73"/>
          <p:cNvGraphicFramePr>
            <a:graphicFrameLocks noChangeAspect="1"/>
          </p:cNvGraphicFramePr>
          <p:nvPr/>
        </p:nvGraphicFramePr>
        <p:xfrm>
          <a:off x="2700338" y="836613"/>
          <a:ext cx="15128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Формула" r:id="rId5" imgW="977476" imgH="291973" progId="Equation.3">
                  <p:embed/>
                </p:oleObj>
              </mc:Choice>
              <mc:Fallback>
                <p:oleObj name="Формула" r:id="rId5" imgW="97747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836613"/>
                        <a:ext cx="15128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1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Простой поиск одного элемента в упорядоченном массиве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96752"/>
            <a:ext cx="8712968" cy="5661248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find_sort_int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 &amp;&amp; a[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&lt;= p;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p)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-1;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1800"/>
              </a:spcBef>
            </a:pP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Трудоемкость в наилучшем: </a:t>
            </a:r>
            <a:r>
              <a:rPr lang="en-US" altLang="ru-RU" sz="26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6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n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 = </a:t>
            </a:r>
            <a:r>
              <a:rPr lang="en-US" altLang="ru-RU" sz="26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(1)</a:t>
            </a:r>
          </a:p>
          <a:p>
            <a:pPr algn="l">
              <a:spcBef>
                <a:spcPts val="600"/>
              </a:spcBef>
            </a:pP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Трудоемкость в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на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и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худшем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altLang="ru-RU" sz="2600" b="1" i="1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  <a:r>
              <a:rPr lang="en-US" altLang="ru-RU" sz="2600" b="1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600" b="1" i="1" dirty="0">
                <a:solidFill>
                  <a:schemeClr val="tx1"/>
                </a:solidFill>
                <a:cs typeface="Courier New" panose="02070309020205020404" pitchFamily="49" charset="0"/>
              </a:rPr>
              <a:t>n</a:t>
            </a:r>
            <a:r>
              <a:rPr lang="en-US" altLang="ru-RU" sz="2600" b="1" dirty="0">
                <a:solidFill>
                  <a:schemeClr val="tx1"/>
                </a:solidFill>
                <a:cs typeface="Courier New" panose="02070309020205020404" pitchFamily="49" charset="0"/>
              </a:rPr>
              <a:t>) = </a:t>
            </a:r>
            <a:r>
              <a:rPr lang="en-US" altLang="ru-RU" sz="26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O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6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n</a:t>
            </a:r>
            <a:r>
              <a:rPr lang="en-US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altLang="ru-RU" sz="2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4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8740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58334D-8A43-453B-AD56-9C31F4D9DC7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6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200" b="1" dirty="0" smtClean="0">
                <a:solidFill>
                  <a:schemeClr val="accent1"/>
                </a:solidFill>
              </a:rPr>
              <a:t>Дихотомический поиск в упорядоченном массиве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7" y="908050"/>
            <a:ext cx="8712523" cy="5813425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None/>
            </a:pPr>
            <a:endParaRPr lang="ru-RU" altLang="ru-RU" sz="2400" dirty="0" smtClean="0"/>
          </a:p>
          <a:p>
            <a:pPr marL="533400" indent="-533400">
              <a:lnSpc>
                <a:spcPct val="80000"/>
              </a:lnSpc>
              <a:buNone/>
            </a:pPr>
            <a:endParaRPr lang="ru-RU" altLang="ru-RU" sz="2400" dirty="0"/>
          </a:p>
          <a:p>
            <a:pPr marL="533400" indent="-533400">
              <a:lnSpc>
                <a:spcPct val="80000"/>
              </a:lnSpc>
              <a:buNone/>
            </a:pPr>
            <a:endParaRPr lang="ru-RU" altLang="ru-RU" sz="2400" dirty="0" smtClean="0"/>
          </a:p>
          <a:p>
            <a:pPr marL="533400" indent="-533400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altLang="ru-RU" sz="2400" dirty="0" smtClean="0"/>
              <a:t>На каждом шаге алгоритма выделяется </a:t>
            </a:r>
            <a:r>
              <a:rPr lang="ru-RU" altLang="ru-RU" sz="2400" b="1" dirty="0" smtClean="0"/>
              <a:t>область поиска</a:t>
            </a:r>
            <a:r>
              <a:rPr lang="ru-RU" altLang="ru-RU" sz="2400" dirty="0" smtClean="0"/>
              <a:t>:  </a:t>
            </a:r>
            <a:endParaRPr lang="en-US" altLang="ru-RU" sz="2400" b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b</a:t>
            </a:r>
            <a:r>
              <a:rPr lang="ru-RU" altLang="ru-RU" sz="2400" b="1" dirty="0" smtClean="0">
                <a:latin typeface="Courier New" pitchFamily="49" charset="0"/>
              </a:rPr>
              <a:t>],</a:t>
            </a:r>
            <a:r>
              <a:rPr lang="en-US" altLang="ru-RU" sz="2400" b="1" dirty="0" smtClean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b</a:t>
            </a:r>
            <a:r>
              <a:rPr lang="ru-RU" altLang="ru-RU" sz="2400" b="1" dirty="0">
                <a:latin typeface="Courier New" pitchFamily="49" charset="0"/>
              </a:rPr>
              <a:t>+1],</a:t>
            </a:r>
            <a:r>
              <a:rPr lang="ru-RU" altLang="ru-RU" sz="2400" dirty="0"/>
              <a:t> ...</a:t>
            </a:r>
            <a:r>
              <a:rPr lang="ru-RU" altLang="ru-RU" sz="2400" b="1" dirty="0">
                <a:latin typeface="Courier New" pitchFamily="49" charset="0"/>
              </a:rPr>
              <a:t>,</a:t>
            </a: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e</a:t>
            </a:r>
            <a:r>
              <a:rPr lang="ru-RU" altLang="ru-RU" sz="2400" b="1" dirty="0" smtClean="0">
                <a:latin typeface="Courier New" pitchFamily="49" charset="0"/>
              </a:rPr>
              <a:t>]</a:t>
            </a:r>
            <a:r>
              <a:rPr lang="ru-RU" altLang="ru-RU" sz="2400" b="1" dirty="0" smtClean="0"/>
              <a:t> </a:t>
            </a:r>
            <a:endParaRPr lang="en-US" altLang="ru-RU" sz="2400" b="1" dirty="0" smtClean="0"/>
          </a:p>
          <a:p>
            <a:pPr marL="533400" indent="-533400">
              <a:lnSpc>
                <a:spcPct val="110000"/>
              </a:lnSpc>
              <a:buNone/>
            </a:pPr>
            <a:r>
              <a:rPr lang="ru-RU" altLang="ru-RU" sz="2400" dirty="0" smtClean="0"/>
              <a:t>(начальные границы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области: 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0,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-1</a:t>
            </a:r>
            <a:r>
              <a:rPr lang="ru-RU" altLang="ru-RU" sz="2400" b="1" dirty="0" smtClean="0">
                <a:latin typeface="Courier New" pitchFamily="49" charset="0"/>
              </a:rPr>
              <a:t>)</a:t>
            </a:r>
            <a:r>
              <a:rPr lang="ru-RU" altLang="ru-RU" sz="2400" dirty="0" smtClean="0"/>
              <a:t>.  </a:t>
            </a:r>
            <a:endParaRPr lang="ru-RU" altLang="ru-RU" sz="2400" dirty="0"/>
          </a:p>
          <a:p>
            <a:pPr marL="533400" indent="-533400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altLang="ru-RU" sz="2400" dirty="0" smtClean="0"/>
              <a:t>Поисковое значение  </a:t>
            </a:r>
            <a:r>
              <a:rPr lang="en-US" altLang="ru-RU" sz="2400" b="1" dirty="0">
                <a:latin typeface="Courier New" pitchFamily="49" charset="0"/>
              </a:rPr>
              <a:t>p</a:t>
            </a:r>
            <a:r>
              <a:rPr lang="ru-RU" altLang="ru-RU" sz="2400" dirty="0"/>
              <a:t>  </a:t>
            </a:r>
            <a:r>
              <a:rPr lang="ru-RU" altLang="ru-RU" sz="2400" dirty="0" smtClean="0"/>
              <a:t>сравнивается с </a:t>
            </a:r>
            <a:r>
              <a:rPr lang="ru-RU" altLang="ru-RU" sz="2400" dirty="0"/>
              <a:t>элементом  </a:t>
            </a: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c</a:t>
            </a:r>
            <a:r>
              <a:rPr lang="ru-RU" altLang="ru-RU" sz="2400" b="1" dirty="0">
                <a:latin typeface="Courier New" pitchFamily="49" charset="0"/>
              </a:rPr>
              <a:t>]</a:t>
            </a:r>
            <a:r>
              <a:rPr lang="ru-RU" altLang="ru-RU" sz="2400" dirty="0"/>
              <a:t>,  где 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(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)/2</a:t>
            </a:r>
            <a:r>
              <a:rPr lang="ru-RU" altLang="ru-RU" sz="2400" dirty="0"/>
              <a:t>. Возможны два </a:t>
            </a:r>
            <a:r>
              <a:rPr lang="ru-RU" altLang="ru-RU" sz="2400" dirty="0" smtClean="0"/>
              <a:t>исхода:</a:t>
            </a:r>
            <a:endParaRPr lang="ru-RU" altLang="ru-RU" sz="2400" dirty="0"/>
          </a:p>
          <a:p>
            <a:pPr>
              <a:lnSpc>
                <a:spcPct val="110000"/>
              </a:lnSpc>
            </a:pP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] &lt;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400" dirty="0" smtClean="0"/>
              <a:t>, искомый </a:t>
            </a:r>
            <a:r>
              <a:rPr lang="ru-RU" altLang="ru-RU" sz="2400" dirty="0"/>
              <a:t>элемент </a:t>
            </a:r>
            <a:r>
              <a:rPr lang="ru-RU" altLang="ru-RU" sz="2400" dirty="0" smtClean="0"/>
              <a:t>среди </a:t>
            </a:r>
            <a:r>
              <a:rPr lang="en-US" altLang="ru-RU" sz="2400" b="1" dirty="0" smtClean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c</a:t>
            </a:r>
            <a:r>
              <a:rPr lang="ru-RU" altLang="ru-RU" sz="2400" b="1" dirty="0">
                <a:latin typeface="Courier New" pitchFamily="49" charset="0"/>
              </a:rPr>
              <a:t>+1</a:t>
            </a:r>
            <a:r>
              <a:rPr lang="ru-RU" altLang="ru-RU" sz="2400" b="1" dirty="0" smtClean="0">
                <a:latin typeface="Courier New" pitchFamily="49" charset="0"/>
              </a:rPr>
              <a:t>],</a:t>
            </a:r>
            <a:r>
              <a:rPr lang="ru-RU" altLang="ru-RU" sz="2400" dirty="0" smtClean="0"/>
              <a:t>...</a:t>
            </a:r>
            <a:r>
              <a:rPr lang="ru-RU" altLang="ru-RU" sz="2400" b="1" dirty="0" smtClean="0">
                <a:latin typeface="Courier New" pitchFamily="49" charset="0"/>
              </a:rPr>
              <a:t>,</a:t>
            </a: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e</a:t>
            </a:r>
            <a:r>
              <a:rPr lang="ru-RU" altLang="ru-RU" sz="2400" b="1" dirty="0" smtClean="0">
                <a:latin typeface="Courier New" pitchFamily="49" charset="0"/>
              </a:rPr>
              <a:t>]</a:t>
            </a:r>
            <a:r>
              <a:rPr lang="ru-RU" altLang="ru-RU" sz="2400" dirty="0" smtClean="0"/>
              <a:t>, новая нижняя граница области поиска 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c+1</a:t>
            </a:r>
            <a:endParaRPr lang="ru-RU" altLang="ru-RU" sz="24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A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] ≥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p</a:t>
            </a:r>
            <a:r>
              <a:rPr lang="ru-RU" altLang="ru-RU" sz="2400" dirty="0" smtClean="0"/>
              <a:t>, искомый </a:t>
            </a:r>
            <a:r>
              <a:rPr lang="ru-RU" altLang="ru-RU" sz="2400" dirty="0"/>
              <a:t>элемент </a:t>
            </a:r>
            <a:r>
              <a:rPr lang="ru-RU" altLang="ru-RU" sz="2400" dirty="0" smtClean="0"/>
              <a:t>среди</a:t>
            </a:r>
            <a:r>
              <a:rPr lang="ru-RU" altLang="ru-RU" sz="2400" b="1" dirty="0"/>
              <a:t> </a:t>
            </a:r>
            <a:r>
              <a:rPr lang="en-US" altLang="ru-RU" sz="2400" b="1" dirty="0" smtClean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b</a:t>
            </a:r>
            <a:r>
              <a:rPr lang="ru-RU" altLang="ru-RU" sz="2400" b="1" dirty="0">
                <a:latin typeface="Courier New" pitchFamily="49" charset="0"/>
              </a:rPr>
              <a:t>],</a:t>
            </a:r>
            <a:r>
              <a:rPr lang="ru-RU" altLang="ru-RU" sz="2400" dirty="0"/>
              <a:t>...</a:t>
            </a:r>
            <a:r>
              <a:rPr lang="ru-RU" altLang="ru-RU" sz="2400" b="1" dirty="0">
                <a:latin typeface="Courier New" pitchFamily="49" charset="0"/>
              </a:rPr>
              <a:t>,</a:t>
            </a:r>
            <a:r>
              <a:rPr lang="en-US" altLang="ru-RU" sz="2400" b="1" dirty="0">
                <a:latin typeface="Courier New" pitchFamily="49" charset="0"/>
              </a:rPr>
              <a:t>A</a:t>
            </a:r>
            <a:r>
              <a:rPr lang="ru-RU" altLang="ru-RU" sz="2400" b="1" dirty="0">
                <a:latin typeface="Courier New" pitchFamily="49" charset="0"/>
              </a:rPr>
              <a:t>[</a:t>
            </a:r>
            <a:r>
              <a:rPr lang="en-US" altLang="ru-RU" sz="2400" b="1" dirty="0">
                <a:latin typeface="Courier New" pitchFamily="49" charset="0"/>
              </a:rPr>
              <a:t>c</a:t>
            </a:r>
            <a:r>
              <a:rPr lang="ru-RU" altLang="ru-RU" sz="2400" b="1" dirty="0" smtClean="0">
                <a:latin typeface="Courier New" pitchFamily="49" charset="0"/>
              </a:rPr>
              <a:t>]</a:t>
            </a:r>
            <a:r>
              <a:rPr lang="ru-RU" altLang="ru-RU" sz="2400" dirty="0"/>
              <a:t> , новая </a:t>
            </a:r>
            <a:r>
              <a:rPr lang="ru-RU" altLang="ru-RU" sz="2400" dirty="0" smtClean="0"/>
              <a:t>верхняя </a:t>
            </a:r>
            <a:r>
              <a:rPr lang="ru-RU" altLang="ru-RU" sz="2400" dirty="0"/>
              <a:t>граница области поиска 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c</a:t>
            </a:r>
            <a:endParaRPr lang="ru-RU" altLang="ru-RU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altLang="ru-RU" sz="2400" dirty="0" smtClean="0"/>
              <a:t>Поиск продолжается, </a:t>
            </a:r>
            <a:r>
              <a:rPr lang="ru-RU" altLang="ru-RU" sz="2400" dirty="0"/>
              <a:t>пока  </a:t>
            </a:r>
            <a:r>
              <a:rPr lang="en-US" altLang="ru-RU" sz="2400" b="1" dirty="0">
                <a:solidFill>
                  <a:srgbClr val="C00000"/>
                </a:solidFill>
                <a:latin typeface="Courier New" pitchFamily="49" charset="0"/>
              </a:rPr>
              <a:t>e</a:t>
            </a:r>
            <a:r>
              <a:rPr lang="ru-RU" altLang="ru-RU" sz="24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altLang="ru-RU" sz="2400" b="1" dirty="0" smtClean="0">
                <a:solidFill>
                  <a:srgbClr val="C00000"/>
                </a:solidFill>
                <a:latin typeface="Courier New" pitchFamily="49" charset="0"/>
              </a:rPr>
              <a:t>&gt; b</a:t>
            </a:r>
            <a:r>
              <a:rPr lang="ru-RU" altLang="ru-RU" sz="2400" dirty="0" smtClean="0">
                <a:latin typeface="Courier New" pitchFamily="49" charset="0"/>
              </a:rPr>
              <a:t>.</a:t>
            </a:r>
            <a:endParaRPr lang="ru-RU" altLang="ru-RU" sz="2400" dirty="0" smtClean="0"/>
          </a:p>
        </p:txBody>
      </p:sp>
      <p:sp>
        <p:nvSpPr>
          <p:cNvPr id="2150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08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12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72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728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0768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8793"/>
            <a:ext cx="59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10" y="764704"/>
            <a:ext cx="59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70" y="764704"/>
            <a:ext cx="59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9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2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04799"/>
          </a:xfrm>
        </p:spPr>
        <p:txBody>
          <a:bodyPr>
            <a:normAutofit fontScale="90000"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Алгоритм дихотомического поиска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620688"/>
            <a:ext cx="8568952" cy="6237312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bin_search_first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0, e = n-1, c;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(b &lt; e)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(b + e) / 2;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(A[c] &lt; p) b = c+1;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e = c;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p) return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6845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04799"/>
          </a:xfrm>
        </p:spPr>
        <p:txBody>
          <a:bodyPr>
            <a:normAutofit fontScale="90000"/>
          </a:bodyPr>
          <a:lstStyle/>
          <a:p>
            <a:r>
              <a:rPr lang="ru-RU" altLang="ru-RU" sz="3600" dirty="0" smtClean="0">
                <a:solidFill>
                  <a:schemeClr val="accent1"/>
                </a:solidFill>
              </a:rPr>
              <a:t>Алгоритм дихотомического поиска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620688"/>
            <a:ext cx="8568952" cy="6237312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bin_search_last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ru-RU" sz="2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0, e = n-1, c;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(b &lt; e)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(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+ e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(A[c]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c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c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 </a:t>
            </a: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p) return </a:t>
            </a:r>
            <a:r>
              <a:rPr lang="en-US" altLang="ru-RU" sz="2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altLang="ru-RU" sz="2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lvl="0" algn="l">
              <a:spcBef>
                <a:spcPts val="0"/>
              </a:spcBef>
            </a:pPr>
            <a:r>
              <a:rPr lang="en-US" altLang="ru-RU" sz="2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244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2749D-B05E-483E-9C43-8FA310295852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6250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solidFill>
                  <a:srgbClr val="0070C0"/>
                </a:solidFill>
              </a:rPr>
              <a:t>Трудоемкость алгоритма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696"/>
            <a:ext cx="8229600" cy="5976392"/>
          </a:xfrm>
        </p:spPr>
        <p:txBody>
          <a:bodyPr/>
          <a:lstStyle/>
          <a:p>
            <a:pPr lvl="0" eaLnBrk="1" hangingPunct="1">
              <a:lnSpc>
                <a:spcPct val="120000"/>
              </a:lnSpc>
              <a:buNone/>
            </a:pPr>
            <a:r>
              <a:rPr lang="ru-RU" altLang="ru-RU" sz="2800" dirty="0" smtClean="0">
                <a:solidFill>
                  <a:srgbClr val="000000"/>
                </a:solidFill>
              </a:rPr>
              <a:t>Пусть </a:t>
            </a:r>
            <a:r>
              <a:rPr lang="en-US" altLang="ru-RU" sz="2800" dirty="0" smtClean="0">
                <a:solidFill>
                  <a:srgbClr val="000000"/>
                </a:solidFill>
              </a:rPr>
              <a:t>         </a:t>
            </a:r>
            <a:r>
              <a:rPr lang="ru-RU" altLang="ru-RU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ru-RU" sz="2800" i="1" baseline="30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ru-RU" altLang="ru-RU" sz="2800" baseline="30000" dirty="0">
                <a:solidFill>
                  <a:srgbClr val="000000"/>
                </a:solidFill>
                <a:latin typeface="Times New Roman" pitchFamily="18" charset="0"/>
              </a:rPr>
              <a:t> – 1</a:t>
            </a:r>
            <a:r>
              <a:rPr lang="ru-RU" altLang="ru-RU" sz="2800" dirty="0">
                <a:solidFill>
                  <a:srgbClr val="000000"/>
                </a:solidFill>
                <a:latin typeface="Times New Roman" pitchFamily="18" charset="0"/>
              </a:rPr>
              <a:t> &lt; </a:t>
            </a:r>
            <a:r>
              <a:rPr lang="en-US" altLang="ru-RU" sz="28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ru-RU" altLang="ru-RU" sz="2800" dirty="0">
                <a:solidFill>
                  <a:srgbClr val="000000"/>
                </a:solidFill>
                <a:latin typeface="Times New Roman" pitchFamily="18" charset="0"/>
              </a:rPr>
              <a:t> ≤ 2</a:t>
            </a:r>
            <a:r>
              <a:rPr lang="en-US" altLang="ru-RU" sz="2800" i="1" baseline="30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ru-RU" altLang="ru-RU" sz="2800" i="1" dirty="0">
                <a:solidFill>
                  <a:srgbClr val="000000"/>
                </a:solidFill>
                <a:latin typeface="Times New Roman" pitchFamily="18" charset="0"/>
              </a:rPr>
              <a:t> </a:t>
            </a:r>
            <a:r>
              <a:rPr lang="ru-RU" altLang="ru-RU" sz="2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ru-RU" altLang="ru-RU" sz="2800" dirty="0">
                <a:solidFill>
                  <a:srgbClr val="000000"/>
                </a:solidFill>
              </a:rPr>
              <a:t>                          (*)</a:t>
            </a:r>
          </a:p>
          <a:p>
            <a:pPr lvl="0" eaLnBrk="1" hangingPunct="1">
              <a:lnSpc>
                <a:spcPct val="120000"/>
              </a:lnSpc>
              <a:buNone/>
            </a:pPr>
            <a:r>
              <a:rPr lang="ru-RU" altLang="ru-RU" sz="2800" dirty="0">
                <a:solidFill>
                  <a:srgbClr val="000000"/>
                </a:solidFill>
              </a:rPr>
              <a:t>где  </a:t>
            </a:r>
            <a:r>
              <a:rPr lang="en-US" altLang="ru-RU" sz="28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ru-RU" sz="2800" i="1" dirty="0">
                <a:solidFill>
                  <a:srgbClr val="000000"/>
                </a:solidFill>
              </a:rPr>
              <a:t> </a:t>
            </a:r>
            <a:r>
              <a:rPr lang="ru-RU" altLang="ru-RU" sz="2800" i="1" dirty="0">
                <a:solidFill>
                  <a:srgbClr val="000000"/>
                </a:solidFill>
              </a:rPr>
              <a:t> </a:t>
            </a:r>
            <a:r>
              <a:rPr lang="ru-RU" altLang="ru-RU" sz="2800" dirty="0">
                <a:solidFill>
                  <a:srgbClr val="000000"/>
                </a:solidFill>
              </a:rPr>
              <a:t>–  размер </a:t>
            </a:r>
            <a:r>
              <a:rPr lang="ru-RU" altLang="ru-RU" sz="2800" dirty="0" smtClean="0">
                <a:solidFill>
                  <a:srgbClr val="000000"/>
                </a:solidFill>
              </a:rPr>
              <a:t>области поиска.</a:t>
            </a:r>
            <a:endParaRPr lang="ru-RU" altLang="ru-RU" sz="28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buNone/>
            </a:pPr>
            <a:r>
              <a:rPr lang="ru-RU" altLang="ru-RU" sz="2800" dirty="0">
                <a:solidFill>
                  <a:srgbClr val="000000"/>
                </a:solidFill>
              </a:rPr>
              <a:t>Вначале  </a:t>
            </a:r>
            <a:r>
              <a:rPr lang="en-US" altLang="ru-RU" sz="28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ru-RU" altLang="ru-RU" sz="2800" i="1" dirty="0">
                <a:solidFill>
                  <a:srgbClr val="000000"/>
                </a:solidFill>
                <a:latin typeface="Times New Roman" pitchFamily="18" charset="0"/>
              </a:rPr>
              <a:t> </a:t>
            </a:r>
            <a:r>
              <a:rPr lang="ru-RU" altLang="ru-RU" sz="2800" dirty="0">
                <a:solidFill>
                  <a:srgbClr val="000000"/>
                </a:solidFill>
                <a:latin typeface="Times New Roman" pitchFamily="18" charset="0"/>
              </a:rPr>
              <a:t>= </a:t>
            </a:r>
            <a:r>
              <a:rPr lang="en-US" altLang="ru-RU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ru-RU" altLang="ru-RU" sz="2800" dirty="0">
                <a:solidFill>
                  <a:srgbClr val="000000"/>
                </a:solidFill>
              </a:rPr>
              <a:t>.  </a:t>
            </a:r>
          </a:p>
          <a:p>
            <a:pPr lvl="0" eaLnBrk="1" hangingPunct="1">
              <a:lnSpc>
                <a:spcPct val="120000"/>
              </a:lnSpc>
              <a:buNone/>
            </a:pPr>
            <a:r>
              <a:rPr lang="ru-RU" altLang="ru-RU" sz="2800" dirty="0">
                <a:solidFill>
                  <a:srgbClr val="000000"/>
                </a:solidFill>
              </a:rPr>
              <a:t>При четном  </a:t>
            </a:r>
            <a:r>
              <a:rPr lang="en-US" altLang="ru-RU" sz="28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ru-RU" altLang="ru-RU" sz="2800" dirty="0">
                <a:solidFill>
                  <a:srgbClr val="000000"/>
                </a:solidFill>
              </a:rPr>
              <a:t>  размеры области уменьшаются ровно в два раза, а при нечетном  –  в два с округлением, неравенство (*) сохраняется.</a:t>
            </a:r>
          </a:p>
          <a:p>
            <a:pPr lvl="0" eaLnBrk="1" hangingPunct="1">
              <a:lnSpc>
                <a:spcPct val="120000"/>
              </a:lnSpc>
              <a:buNone/>
            </a:pPr>
            <a:r>
              <a:rPr lang="ru-RU" altLang="ru-RU" sz="2800" dirty="0">
                <a:solidFill>
                  <a:srgbClr val="000000"/>
                </a:solidFill>
              </a:rPr>
              <a:t>После </a:t>
            </a:r>
            <a:r>
              <a:rPr lang="en-US" altLang="ru-RU" sz="280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ru-RU" altLang="ru-RU" sz="2800" dirty="0">
                <a:solidFill>
                  <a:srgbClr val="000000"/>
                </a:solidFill>
                <a:latin typeface="Times New Roman" pitchFamily="18" charset="0"/>
              </a:rPr>
              <a:t> =</a:t>
            </a:r>
            <a:r>
              <a:rPr lang="en-US" altLang="ru-RU" sz="280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ru-RU" altLang="ru-RU" sz="2800" dirty="0">
                <a:solidFill>
                  <a:srgbClr val="000000"/>
                </a:solidFill>
              </a:rPr>
              <a:t>  </a:t>
            </a:r>
            <a:r>
              <a:rPr lang="en-US" altLang="ru-RU" sz="2800" dirty="0">
                <a:solidFill>
                  <a:srgbClr val="000000"/>
                </a:solidFill>
              </a:rPr>
              <a:t>     </a:t>
            </a:r>
            <a:r>
              <a:rPr lang="ru-RU" altLang="ru-RU" sz="2800" dirty="0">
                <a:solidFill>
                  <a:srgbClr val="000000"/>
                </a:solidFill>
              </a:rPr>
              <a:t>шагов: </a:t>
            </a:r>
            <a:r>
              <a:rPr lang="en-US" altLang="ru-RU" sz="28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ru-RU" altLang="ru-RU" sz="2800" i="1" dirty="0">
                <a:solidFill>
                  <a:srgbClr val="000000"/>
                </a:solidFill>
                <a:latin typeface="Times New Roman" pitchFamily="18" charset="0"/>
              </a:rPr>
              <a:t> </a:t>
            </a:r>
            <a:r>
              <a:rPr lang="ru-RU" altLang="ru-RU" sz="2800" dirty="0">
                <a:solidFill>
                  <a:srgbClr val="000000"/>
                </a:solidFill>
                <a:latin typeface="Times New Roman" pitchFamily="18" charset="0"/>
              </a:rPr>
              <a:t>= 1</a:t>
            </a:r>
            <a:r>
              <a:rPr lang="ru-RU" altLang="ru-RU" sz="2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120000"/>
              </a:lnSpc>
              <a:buNone/>
            </a:pPr>
            <a:r>
              <a:rPr lang="ru-RU" altLang="ru-RU" sz="2800" dirty="0">
                <a:solidFill>
                  <a:srgbClr val="000000"/>
                </a:solidFill>
              </a:rPr>
              <a:t>Общее количество сравнений  </a:t>
            </a:r>
            <a:r>
              <a:rPr lang="en-US" altLang="ru-RU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ru-RU" altLang="ru-RU" sz="2800" dirty="0">
                <a:solidFill>
                  <a:srgbClr val="000000"/>
                </a:solidFill>
              </a:rPr>
              <a:t>  в наихудшем случае:</a:t>
            </a:r>
            <a:endParaRPr lang="ru-RU" altLang="ru-RU" dirty="0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ru-RU" altLang="ru-RU" sz="18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47" y="4214986"/>
            <a:ext cx="11525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66760"/>
              </p:ext>
            </p:extLst>
          </p:nvPr>
        </p:nvGraphicFramePr>
        <p:xfrm>
          <a:off x="2341886" y="5264672"/>
          <a:ext cx="4174330" cy="57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Формула" r:id="rId5" imgW="1688760" imgH="228600" progId="Equation.3">
                  <p:embed/>
                </p:oleObj>
              </mc:Choice>
              <mc:Fallback>
                <p:oleObj name="Формула" r:id="rId5" imgW="1688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886" y="5264672"/>
                        <a:ext cx="4174330" cy="572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4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116632"/>
            <a:ext cx="8712968" cy="5760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</a:rPr>
              <a:t>Рекурсивная функция поиска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bin_search_rec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p, 					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(b == e)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(A[b] == p) return p; 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return -1;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(b + e) / 2;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(A[c] &lt; p) 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bin_search_rec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(A,p,c+1,e);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bin_search_rec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A,p,b,c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6587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19707</TotalTime>
  <Words>3337</Words>
  <Application>Microsoft Office PowerPoint</Application>
  <PresentationFormat>Экран (4:3)</PresentationFormat>
  <Paragraphs>476</Paragraphs>
  <Slides>30</Slides>
  <Notes>28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Тема Office</vt:lpstr>
      <vt:lpstr>Оформление по умолчанию</vt:lpstr>
      <vt:lpstr>1_Оформление по умолчанию</vt:lpstr>
      <vt:lpstr>Формула</vt:lpstr>
      <vt:lpstr>Основы программирования</vt:lpstr>
      <vt:lpstr>Задача и результаты поиска в массиве</vt:lpstr>
      <vt:lpstr>Поиск одного элемента в неупорядоченном массиве</vt:lpstr>
      <vt:lpstr>Простой поиск одного элемента в упорядоченном массиве</vt:lpstr>
      <vt:lpstr>Дихотомический поиск в упорядоченном массиве</vt:lpstr>
      <vt:lpstr>Алгоритм дихотомического поиска</vt:lpstr>
      <vt:lpstr>Алгоритм дихотомического поиска</vt:lpstr>
      <vt:lpstr>Трудоемкость алгоритма</vt:lpstr>
      <vt:lpstr>Рекурсивная функция поиска</vt:lpstr>
      <vt:lpstr>Вызов рекурсивной функции поиска</vt:lpstr>
      <vt:lpstr>Задача сортировки элементов массива</vt:lpstr>
      <vt:lpstr>Алгоритм обменной сортировки</vt:lpstr>
      <vt:lpstr>Алгоритм сортировки вставками</vt:lpstr>
      <vt:lpstr>Трудоемкость алгоритмов обменной сортировки и сортировки вставками</vt:lpstr>
      <vt:lpstr>Алгоритм сортировки выбором</vt:lpstr>
      <vt:lpstr>Трудоемкость алгоритма сортировки выбором</vt:lpstr>
      <vt:lpstr>Алгоритм пузырьковой сортировки</vt:lpstr>
      <vt:lpstr>Улучшенный алгоритм пузырька</vt:lpstr>
      <vt:lpstr>Косвенная упорядоченность в массиве</vt:lpstr>
      <vt:lpstr>Косвенная сортировка алгоритмом пузырька</vt:lpstr>
      <vt:lpstr>Косвенная сортировка алгоритмом пузырька</vt:lpstr>
      <vt:lpstr>Дихотомический поиск в косвенно упорядоченном массиве</vt:lpstr>
      <vt:lpstr>Слияние двух упорядоченных массивов</vt:lpstr>
      <vt:lpstr>Слияние двух массивов: вариант 2</vt:lpstr>
      <vt:lpstr>Рекурсивный алгоритм сортировки слиянием</vt:lpstr>
      <vt:lpstr>Рекурсивный алгоритм сортировки слиянием</vt:lpstr>
      <vt:lpstr>Слияние серий в сортировке слиянием</vt:lpstr>
      <vt:lpstr>Вызов рекурсивной функции</vt:lpstr>
      <vt:lpstr>Глубина рекурсии и трудоемкость</vt:lpstr>
      <vt:lpstr>Функции трудоемкости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566</cp:revision>
  <dcterms:created xsi:type="dcterms:W3CDTF">2017-08-01T07:03:16Z</dcterms:created>
  <dcterms:modified xsi:type="dcterms:W3CDTF">2017-10-19T03:43:27Z</dcterms:modified>
</cp:coreProperties>
</file>