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5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290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30" autoAdjust="0"/>
  </p:normalViewPr>
  <p:slideViewPr>
    <p:cSldViewPr>
      <p:cViewPr varScale="1">
        <p:scale>
          <a:sx n="72" d="100"/>
          <a:sy n="72" d="100"/>
        </p:scale>
        <p:origin x="-9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BBA-8BC7-45BE-8EFA-F9D27C59A63B}" type="datetimeFigureOut">
              <a:rPr lang="ru-RU" smtClean="0"/>
              <a:t>21.10.2017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31BD-D398-4A4C-A06E-BCF30CEC0D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65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устранения недостатков предыдущего подхода нужно создать новый пользовательский тип «стек» с необходимыми полями и методами обработки. Каждая переменная данного типа будет отдельным объектом-стеком со своими уникальными полями.</a:t>
            </a:r>
          </a:p>
          <a:p>
            <a:r>
              <a:rPr lang="ru-RU" dirty="0" smtClean="0"/>
              <a:t>Для создания нового типа мы будем использовать не структуры (</a:t>
            </a:r>
            <a:r>
              <a:rPr lang="en-US" dirty="0" err="1" smtClean="0"/>
              <a:t>struct</a:t>
            </a:r>
            <a:r>
              <a:rPr lang="ru-RU" dirty="0" smtClean="0"/>
              <a:t>), а во многом похожие на них, но предоставляющие</a:t>
            </a:r>
            <a:r>
              <a:rPr lang="ru-RU" baseline="0" dirty="0" smtClean="0"/>
              <a:t> больше возможностей классы </a:t>
            </a:r>
            <a:r>
              <a:rPr lang="en-US" baseline="0" dirty="0" smtClean="0"/>
              <a:t>(class).</a:t>
            </a:r>
            <a:endParaRPr lang="ru-RU" baseline="0" dirty="0" smtClean="0"/>
          </a:p>
          <a:p>
            <a:r>
              <a:rPr lang="ru-RU" baseline="0" dirty="0" smtClean="0"/>
              <a:t>Но сначала определим, что должны знать о новом типе его разработчик и пользователь.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большинстве</a:t>
            </a:r>
            <a:r>
              <a:rPr lang="ru-RU" baseline="0" dirty="0" smtClean="0"/>
              <a:t> задач объекты обработки представляются не одним, а некоторым набором параметров. В этих случаях очень неудобно использовать отдельные переменные для представления этих параметров. Пусть, например, некий графический редактор обрабатывает объекты одинаковой структуры – отрезки, каждый из которых имеет координаты начальной и конечной точки (</a:t>
            </a:r>
            <a:r>
              <a:rPr lang="en-US" baseline="0" dirty="0" smtClean="0"/>
              <a:t>double</a:t>
            </a:r>
            <a:r>
              <a:rPr lang="ru-RU" baseline="0" dirty="0" smtClean="0"/>
              <a:t>), тип (</a:t>
            </a:r>
            <a:r>
              <a:rPr lang="en-US" baseline="0" dirty="0" smtClean="0"/>
              <a:t>char</a:t>
            </a:r>
            <a:r>
              <a:rPr lang="ru-RU" baseline="0" dirty="0" smtClean="0"/>
              <a:t>) и цвет линии (</a:t>
            </a:r>
            <a:r>
              <a:rPr lang="en-US" baseline="0" dirty="0" err="1" smtClean="0"/>
              <a:t>int</a:t>
            </a:r>
            <a:r>
              <a:rPr lang="ru-RU" baseline="0" dirty="0" smtClean="0"/>
              <a:t>).</a:t>
            </a:r>
            <a:r>
              <a:rPr lang="en-US" baseline="0" dirty="0" smtClean="0"/>
              <a:t> </a:t>
            </a:r>
            <a:r>
              <a:rPr lang="ru-RU" baseline="0" dirty="0" smtClean="0"/>
              <a:t>Хранение набора отрезков в виде 6 массивов разных типов усложнит разработку программы и анализ кода.</a:t>
            </a:r>
          </a:p>
          <a:p>
            <a:r>
              <a:rPr lang="ru-RU" baseline="0" dirty="0" smtClean="0"/>
              <a:t>Язык С позволяет решить эту проблему путем создания составных типов данных (пользовательских типов) и соответствующих переменных. Для этого используются структуры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) C</a:t>
            </a:r>
            <a:r>
              <a:rPr lang="ru-RU" baseline="0" dirty="0" smtClean="0"/>
              <a:t>, объединяющие в единое целое переменные разных типов.</a:t>
            </a:r>
            <a:r>
              <a:rPr lang="en-US" baseline="0" dirty="0" smtClean="0"/>
              <a:t> </a:t>
            </a:r>
            <a:endParaRPr lang="ru-RU" baseline="0" dirty="0" smtClean="0"/>
          </a:p>
          <a:p>
            <a:r>
              <a:rPr lang="ru-RU" baseline="0" dirty="0" smtClean="0"/>
              <a:t>Составными частями (полями) структуры могут быть переменные любых типов, в том числе, массивы и другие структуры. Это позволяет описывать типы любой сложности.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6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структуры для ломаной линии со статическими массивами координат узловых точек.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 структуры для ломаной линии с динамическими массивами координат узловых точек.</a:t>
            </a:r>
            <a:r>
              <a:rPr lang="en-US" dirty="0" smtClean="0"/>
              <a:t> </a:t>
            </a:r>
            <a:r>
              <a:rPr lang="ru-RU" dirty="0" smtClean="0"/>
              <a:t>После создания переменной (объекта)</a:t>
            </a:r>
            <a:r>
              <a:rPr lang="ru-RU" baseline="0" dirty="0" smtClean="0"/>
              <a:t> необходимо выделить память для массивов координат, а в нужный момент освободить ее. </a:t>
            </a:r>
          </a:p>
          <a:p>
            <a:r>
              <a:rPr lang="ru-RU" baseline="0" dirty="0" smtClean="0"/>
              <a:t>На слайде приведен пример непосредственного доступа к полям структуры: пользователь должен знать все о полях структуры и самостоятельно работать с ними.</a:t>
            </a:r>
          </a:p>
          <a:p>
            <a:r>
              <a:rPr lang="ru-RU" baseline="0" dirty="0" smtClean="0"/>
              <a:t>В С++ понятие структуры было расширено – в структуру можно включать не только поля (переменные), но и методы для их обработки.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Структура с методами (функциями) обработки полей. Реализация методов может приводиться как внутри, так и вне структуры.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Методы обработки полей, реализованные вне описания структуры.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разработке программы необходимо решить 2 взаимосвязанные задачи: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выбрать способы организации (структуры) данных, наиболее эффективные с точки зрения скорости, затрат памяти и удобства обработки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эффективный алгоритм обработки данных.</a:t>
            </a:r>
          </a:p>
          <a:p>
            <a:r>
              <a:rPr lang="ru-RU" dirty="0" smtClean="0"/>
              <a:t>Мы познакомимся со</a:t>
            </a:r>
            <a:r>
              <a:rPr lang="ru-RU" baseline="0" dirty="0" smtClean="0"/>
              <a:t> специальными структурами данных – контейнерами различных типов. Контейнер – это объект, который хранит некоторое множество объектов другого типа. Контейнеры различаются по способу организации и хранения данных. Соответственно, методы доступа и операции над данными также будут различаться.</a:t>
            </a:r>
          </a:p>
          <a:p>
            <a:r>
              <a:rPr lang="ru-RU" baseline="0" dirty="0" smtClean="0"/>
              <a:t>Одним из простейших контейнеров является стек (</a:t>
            </a:r>
            <a:r>
              <a:rPr lang="en-US" baseline="0" dirty="0" smtClean="0"/>
              <a:t>stack)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Недостатки данного подхода: пользователь является и разработчиком. Он должен управлять</a:t>
            </a:r>
            <a:r>
              <a:rPr lang="ru-RU" baseline="0" dirty="0" smtClean="0"/>
              <a:t> всем, т.е. знать формат хранения данных, типы и имена</a:t>
            </a:r>
            <a:r>
              <a:rPr lang="ru-RU" dirty="0" smtClean="0"/>
              <a:t> переменных, а также повторять</a:t>
            </a:r>
            <a:r>
              <a:rPr lang="ru-RU" baseline="0" dirty="0" smtClean="0"/>
              <a:t> операции инициализации, добавления и извлечения везде, где они нужны. Особые трудности возникают, если в программе используется не один стек, а несколько.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631BD-D398-4A4C-A06E-BCF30CEC0D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4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359F-4E69-4C13-B3E9-337B43D15883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2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8A6-2DEA-44B6-BE11-C93ABE4578CB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AB32-AB76-40D2-91E6-3BDE959F0F21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181B-503E-4946-9B23-108626359422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8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F23D-AD02-415C-B5A4-CD3710158ADA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4EB2-FA8A-4E47-AB29-A7589D053EA4}" type="datetime1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8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0A6A4-5BAF-4F88-B2FC-7B1263EB046C}" type="datetime1">
              <a:rPr lang="ru-RU" smtClean="0"/>
              <a:t>21.10.2017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86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A1E-1F6C-41C6-B5FC-B980FFFEA30A}" type="datetime1">
              <a:rPr lang="ru-RU" smtClean="0"/>
              <a:t>21.10.2017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68FC-AE0E-4B57-B9D7-FE2DB6AC5056}" type="datetime1">
              <a:rPr lang="ru-RU" smtClean="0"/>
              <a:t>21.10.2017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E407-7786-4C64-B913-F5112C26D8C8}" type="datetime1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AB6-74E5-4EE9-BCA0-8CE0DC98AEEE}" type="datetime1">
              <a:rPr lang="ru-RU" smtClean="0"/>
              <a:t>21.10.2017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19FE-E09C-467F-BC9B-58DBEEF15DFA}" type="datetime1">
              <a:rPr lang="ru-RU" smtClean="0"/>
              <a:t>21.10.2017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6FF-7E49-4690-9FCD-147576C79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Основы программирования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501008"/>
            <a:ext cx="8568952" cy="17526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Введение в структуры и классы С++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Разработчик и пользователь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Разработчик: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определяет формат хранения данных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задает набор полей (переменных)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реализует все методы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</a:rPr>
              <a:t>определяет, какие методы будут доступны пользователю.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Пользователь: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ru-RU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может создавать объекты нового типа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не должен иметь доступа к полям (лишняя информация + возможность неправильного обращения)</a:t>
            </a:r>
          </a:p>
          <a:p>
            <a:pPr marL="457200" lvl="0" indent="-4572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может использовать для работы с данными только доступные ему методы.</a:t>
            </a:r>
            <a:endParaRPr lang="ru-RU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4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3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Общий формат описания простого класса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скрытые поля и методы</a:t>
            </a:r>
            <a:endParaRPr lang="en-US" altLang="ru-RU" sz="2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ru-RU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открытые методы</a:t>
            </a:r>
            <a:endParaRPr lang="ru-RU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Поля и методы из раздела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ru-RU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доступны только в методах данного класса (модификатор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28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можно опускать).</a:t>
            </a:r>
            <a:endParaRPr lang="en-US" altLang="ru-RU" sz="2800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1200"/>
              </a:spcBef>
            </a:pP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Методы </a:t>
            </a:r>
            <a:r>
              <a:rPr lang="ru-RU" altLang="ru-RU" sz="2800" dirty="0">
                <a:solidFill>
                  <a:schemeClr val="tx1"/>
                </a:solidFill>
                <a:cs typeface="Courier New" panose="02070309020205020404" pitchFamily="49" charset="0"/>
              </a:rPr>
              <a:t>из раздела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ru-RU" sz="2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solidFill>
                  <a:schemeClr val="tx1"/>
                </a:solidFill>
                <a:cs typeface="Courier New" panose="02070309020205020404" pitchFamily="49" charset="0"/>
              </a:rPr>
              <a:t>доступны </a:t>
            </a:r>
            <a:r>
              <a:rPr lang="ru-RU" altLang="ru-RU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в любом месте программы.</a:t>
            </a:r>
            <a:endParaRPr lang="en-US" altLang="ru-RU" sz="2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7771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Пример класса для стека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endParaRPr lang="en-US" altLang="ru-RU" sz="2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[100],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 }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 {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--]; }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a.init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5445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Проверки при доступе к данным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92696"/>
            <a:ext cx="8712968" cy="6165304"/>
          </a:xfrm>
        </p:spPr>
        <p:txBody>
          <a:bodyPr>
            <a:normAutofit lnSpcReduction="10000"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[100],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 }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if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99)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10000"/>
              </a:lnSpc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::pop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0) return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--];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0232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Конструктор по умолчанию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[100],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 }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6632"/>
            <a:ext cx="9144000" cy="8640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Класс с динамическим массивом, конструктором </a:t>
            </a:r>
            <a:r>
              <a:rPr lang="ru-RU" altLang="ru-RU" sz="3600" dirty="0" smtClean="0">
                <a:solidFill>
                  <a:schemeClr val="accent1"/>
                </a:solidFill>
              </a:rPr>
              <a:t>с параметрами и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деструктором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412776"/>
            <a:ext cx="8712968" cy="5445224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Реализация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методов класса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IStack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 lnSpcReduction="10000"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delete []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length-1)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::pop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-];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Использование стеков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ru-RU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*2);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IStack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-&gt;push(i+10);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Очередь как динамическая структура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980728"/>
            <a:ext cx="8856984" cy="5877272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Контейнер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«очередь»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хранит набор объектов одного типа, обеспечивая в любой момент доступ только к одному из них по правилу </a:t>
            </a:r>
            <a:r>
              <a:rPr lang="en-US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FIFO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first 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in – first out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первый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пришел – первый ушел).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Как и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стека, для очереди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определены 2 операции:</a:t>
            </a: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push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добавить элемент в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конец очереди</a:t>
            </a:r>
            <a:endParaRPr lang="ru-RU" altLang="ru-RU" sz="2800" kern="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pop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 –</a:t>
            </a: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извлечь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начальный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элемент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очереди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Очередь на основе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простейшем случае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очередь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организуется на основе массива с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двумя указателям (индексами) – на начальный (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first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и конечный 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элемент. Оба индекса увеличиваются на 1 –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при добавлении элемента,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first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при извлечении.</a:t>
            </a:r>
            <a:endParaRPr lang="en-US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Очередь станет пустой, когда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first 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=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last</a:t>
            </a: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+1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Это условие нужно проверять при извлечении элемента. Начальные значения: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first = 0, last = -1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Добавление элемента возможно, если 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 &lt; n-1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64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08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52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9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4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28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9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67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2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84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оле 67"/>
          <p:cNvSpPr txBox="1"/>
          <p:nvPr/>
        </p:nvSpPr>
        <p:spPr>
          <a:xfrm>
            <a:off x="2411760" y="378904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dirty="0">
                <a:effectLst/>
                <a:latin typeface="Arial"/>
                <a:ea typeface="Calibri"/>
                <a:cs typeface="Times New Roman"/>
              </a:rPr>
              <a:t>first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Поле 63"/>
          <p:cNvSpPr txBox="1"/>
          <p:nvPr/>
        </p:nvSpPr>
        <p:spPr>
          <a:xfrm>
            <a:off x="4499992" y="3789040"/>
            <a:ext cx="77025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dirty="0">
                <a:effectLst/>
                <a:latin typeface="Arial"/>
                <a:ea typeface="Calibri"/>
                <a:cs typeface="Times New Roman"/>
              </a:rPr>
              <a:t>last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Поле 67"/>
          <p:cNvSpPr txBox="1"/>
          <p:nvPr/>
        </p:nvSpPr>
        <p:spPr>
          <a:xfrm>
            <a:off x="1331640" y="378904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600" dirty="0">
                <a:latin typeface="Arial"/>
                <a:ea typeface="Calibri"/>
                <a:cs typeface="Times New Roman"/>
              </a:rPr>
              <a:t>0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Поле 67"/>
          <p:cNvSpPr txBox="1"/>
          <p:nvPr/>
        </p:nvSpPr>
        <p:spPr>
          <a:xfrm>
            <a:off x="5949791" y="3777858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600" dirty="0">
                <a:latin typeface="Arial"/>
                <a:ea typeface="Calibri"/>
                <a:cs typeface="Times New Roman"/>
              </a:rPr>
              <a:t>n</a:t>
            </a:r>
            <a:r>
              <a:rPr lang="en-US" sz="2600" dirty="0" smtClean="0">
                <a:latin typeface="Arial"/>
                <a:ea typeface="Calibri"/>
                <a:cs typeface="Times New Roman"/>
              </a:rPr>
              <a:t>-1</a:t>
            </a:r>
            <a:endParaRPr lang="ru-RU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4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 С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000000"/>
                </a:solidFill>
              </a:rPr>
              <a:t>Описание составного типа для отрезка линии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</a:t>
            </a:r>
            <a:endParaRPr lang="en-US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x1, y1, x2, y2;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type;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000000"/>
                </a:solidFill>
              </a:rPr>
              <a:t>Описание переменных, выделение памяти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*pa,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[100]; pa = new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600" b="1" kern="0" dirty="0" smtClean="0">
                <a:solidFill>
                  <a:srgbClr val="000000"/>
                </a:solidFill>
              </a:rPr>
              <a:t>Доступ к полям структуры, присваивание</a:t>
            </a:r>
            <a:r>
              <a:rPr lang="ru-RU" altLang="ru-RU" sz="2600" kern="0" dirty="0" smtClean="0">
                <a:solidFill>
                  <a:srgbClr val="000000"/>
                </a:solidFill>
              </a:rPr>
              <a:t>:</a:t>
            </a:r>
            <a:endParaRPr lang="ru-RU" altLang="ru-RU" sz="2600" kern="0" dirty="0">
              <a:solidFill>
                <a:srgbClr val="000000"/>
              </a:solidFill>
            </a:endParaRP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0; a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 = 20;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10; pa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s’;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].x2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].y2 = 1;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*pa;</a:t>
            </a:r>
            <a:endParaRPr lang="ru-RU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10527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Класс для очереди целых чисел на основе динамического массива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96752"/>
            <a:ext cx="8712968" cy="5661248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endParaRPr lang="en-US" alt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last;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Реализация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методов</a:t>
            </a:r>
            <a:r>
              <a:rPr lang="en-US" altLang="ru-RU" sz="3600" dirty="0" smtClean="0">
                <a:solidFill>
                  <a:schemeClr val="accent1"/>
                </a:solidFill>
              </a:rPr>
              <a:t>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класса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IQueue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712968" cy="6237312"/>
          </a:xfrm>
        </p:spPr>
        <p:txBody>
          <a:bodyPr>
            <a:normAutofit lnSpcReduction="10000"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0;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delete []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12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(last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length-1)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[++last]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(first == last+1)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[first++]; 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116632"/>
            <a:ext cx="8713788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Использование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объектов-очередей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8712968" cy="6021288"/>
          </a:xfrm>
        </p:spPr>
        <p:txBody>
          <a:bodyPr>
            <a:normAutofit lnSpcReduction="10000"/>
          </a:bodyPr>
          <a:lstStyle/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a.push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*2);</a:t>
            </a:r>
          </a:p>
          <a:p>
            <a:pPr algn="l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-&gt;push(i+10);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20; </a:t>
            </a:r>
            <a:r>
              <a:rPr lang="en-US" altLang="ru-RU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 &lt;&lt;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 использованного подхода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Очередь – это динамическая структура: в разные моменты времени элементы могут добавляться или извлекаться. Но в приведенном выше классе в очередь нельзя добавить более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length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элементов, даже если часть элементов уже извлечена.</a:t>
            </a:r>
            <a:endParaRPr lang="en-US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примере с предыдущего слайда после двух циклов очередь </a:t>
            </a:r>
            <a:r>
              <a:rPr lang="en-US" altLang="ru-RU" sz="2600" kern="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pb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будет выглядеть следующим образом: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Элементы нельзя добавить, хотя массив пустой!</a:t>
            </a:r>
            <a:endParaRPr lang="en-US" altLang="ru-RU" sz="2600" kern="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08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52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9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оле 67"/>
          <p:cNvSpPr txBox="1"/>
          <p:nvPr/>
        </p:nvSpPr>
        <p:spPr>
          <a:xfrm>
            <a:off x="3631332" y="378904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first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Поле 63"/>
          <p:cNvSpPr txBox="1"/>
          <p:nvPr/>
        </p:nvSpPr>
        <p:spPr>
          <a:xfrm>
            <a:off x="5719564" y="3789040"/>
            <a:ext cx="77025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last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Поле 67"/>
          <p:cNvSpPr txBox="1"/>
          <p:nvPr/>
        </p:nvSpPr>
        <p:spPr>
          <a:xfrm>
            <a:off x="1043608" y="378904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2600" dirty="0">
                <a:solidFill>
                  <a:prstClr val="black"/>
                </a:solidFill>
                <a:ea typeface="Calibri"/>
                <a:cs typeface="Times New Roman"/>
              </a:rPr>
              <a:t>0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26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Поле 67"/>
          <p:cNvSpPr txBox="1"/>
          <p:nvPr/>
        </p:nvSpPr>
        <p:spPr>
          <a:xfrm>
            <a:off x="6372200" y="586609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first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Поле 63"/>
          <p:cNvSpPr txBox="1"/>
          <p:nvPr/>
        </p:nvSpPr>
        <p:spPr>
          <a:xfrm>
            <a:off x="5724128" y="5866090"/>
            <a:ext cx="77025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last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33" name="Поле 67"/>
          <p:cNvSpPr txBox="1"/>
          <p:nvPr/>
        </p:nvSpPr>
        <p:spPr>
          <a:xfrm>
            <a:off x="1043608" y="586609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2600" dirty="0">
                <a:solidFill>
                  <a:prstClr val="black"/>
                </a:solidFill>
                <a:ea typeface="Calibri"/>
                <a:cs typeface="Times New Roman"/>
              </a:rPr>
              <a:t>0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34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8" y="534014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4014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4014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34014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34221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4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Циклическое заполнение массива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Если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 = length-1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но начальный элемент массива свободен, то запишем новый элемент туда. Для этого нужно вычислять новую позицию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по-другому: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last = (last+1) % length</a:t>
            </a:r>
            <a:r>
              <a:rPr lang="en-US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 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Аналогично должен изменяться и индекс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first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endParaRPr lang="en-US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Для упрощения проверок, является ли очередь пустой или заполненной, введем в классе дополнительное поле </a:t>
            </a:r>
            <a:r>
              <a:rPr lang="en-US" altLang="ru-RU" sz="26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count</a:t>
            </a:r>
            <a:r>
              <a:rPr lang="ru-RU" altLang="ru-RU" sz="26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– счетчик текущего числа элементов в очереди.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endParaRPr lang="ru-RU" altLang="ru-RU" sz="26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04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08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52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9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84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36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540" y="3265165"/>
            <a:ext cx="571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оле 67"/>
          <p:cNvSpPr txBox="1"/>
          <p:nvPr/>
        </p:nvSpPr>
        <p:spPr>
          <a:xfrm>
            <a:off x="4716016" y="3789040"/>
            <a:ext cx="92646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first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Поле 63"/>
          <p:cNvSpPr txBox="1"/>
          <p:nvPr/>
        </p:nvSpPr>
        <p:spPr>
          <a:xfrm>
            <a:off x="1763688" y="3789040"/>
            <a:ext cx="770255" cy="443230"/>
          </a:xfrm>
          <a:prstGeom prst="rect">
            <a:avLst/>
          </a:prstGeom>
          <a:solidFill>
            <a:sysClr val="window" lastClr="FFFFFF"/>
          </a:solidFill>
          <a:ln w="2540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600" dirty="0">
                <a:solidFill>
                  <a:prstClr val="black"/>
                </a:solidFill>
                <a:ea typeface="Calibri"/>
                <a:cs typeface="Times New Roman"/>
              </a:rPr>
              <a:t>last</a:t>
            </a:r>
            <a:endParaRPr lang="ru-RU" sz="11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1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10527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Класс с циклической организацией очереди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96752"/>
            <a:ext cx="8712968" cy="5661248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ru-RU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altLang="ru-RU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endParaRPr lang="en-US" altLang="ru-RU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first, last, count;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delete []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n-US" altLang="ru-RU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altLang="ru-RU" sz="24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Открытый интерфейс класса </a:t>
            </a:r>
            <a:r>
              <a:rPr lang="en-US" altLang="ru-RU" sz="26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I</a:t>
            </a:r>
            <a:r>
              <a:rPr lang="en-US" altLang="ru-RU" sz="2600" dirty="0" err="1">
                <a:solidFill>
                  <a:srgbClr val="C00000"/>
                </a:solidFill>
                <a:cs typeface="Courier New" panose="02070309020205020404" pitchFamily="49" charset="0"/>
              </a:rPr>
              <a:t>Q</a:t>
            </a:r>
            <a:r>
              <a:rPr lang="en-US" altLang="ru-RU" sz="2600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ueue</a:t>
            </a:r>
            <a:r>
              <a:rPr lang="ru-RU" altLang="ru-RU" sz="260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не изменяется! Пользователю не нужно изменять свою программу.</a:t>
            </a:r>
            <a:endParaRPr lang="ru-RU" altLang="ru-RU" sz="26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00B2B-0B99-41D9-AF10-52C69AA67F26}" type="slidenum">
              <a:rPr lang="ru-RU" altLang="ru-RU" sz="14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106" y="0"/>
            <a:ext cx="8713788" cy="6206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600" dirty="0" smtClean="0">
                <a:solidFill>
                  <a:schemeClr val="accent1"/>
                </a:solidFill>
              </a:rPr>
              <a:t>Реализация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методов</a:t>
            </a:r>
            <a:r>
              <a:rPr lang="en-US" altLang="ru-RU" sz="3600" dirty="0" smtClean="0">
                <a:solidFill>
                  <a:schemeClr val="accent1"/>
                </a:solidFill>
              </a:rPr>
              <a:t> </a:t>
            </a:r>
            <a:r>
              <a:rPr lang="ru-RU" altLang="ru-RU" sz="3600" dirty="0" smtClean="0">
                <a:solidFill>
                  <a:schemeClr val="accent1"/>
                </a:solidFill>
              </a:rPr>
              <a:t>класса </a:t>
            </a:r>
            <a:r>
              <a:rPr lang="en-US" altLang="ru-RU" sz="3600" dirty="0" err="1" smtClean="0">
                <a:solidFill>
                  <a:schemeClr val="accent1"/>
                </a:solidFill>
              </a:rPr>
              <a:t>IQueue</a:t>
            </a:r>
            <a:endParaRPr lang="ru-RU" altLang="ru-RU" sz="3600" dirty="0" smtClean="0">
              <a:solidFill>
                <a:schemeClr val="accent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620688"/>
            <a:ext cx="8964488" cy="6237312"/>
          </a:xfrm>
        </p:spPr>
        <p:txBody>
          <a:bodyPr>
            <a:normAutofit/>
          </a:bodyPr>
          <a:lstStyle/>
          <a:p>
            <a:pPr algn="l" eaLnBrk="1" hangingPunct="1">
              <a:spcBef>
                <a:spcPts val="0"/>
              </a:spcBef>
            </a:pP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ru-RU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first = 0;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algn="l" eaLnBrk="1" hangingPunct="1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length) 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last = (last+1) % length;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[last] 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IQueue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(!count)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first; first = (first+1)%length;</a:t>
            </a: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count--; return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altLang="ru-RU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ru-RU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</a:pPr>
            <a:endParaRPr lang="en-US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endParaRPr lang="ru-RU" altLang="ru-RU" sz="24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 eaLnBrk="1" hangingPunct="1"/>
            <a:endParaRPr lang="ru-RU" altLang="ru-RU" sz="2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prstClr val="black"/>
              </a:solidFill>
            </a:endParaRPr>
          </a:p>
        </p:txBody>
      </p:sp>
      <p:sp>
        <p:nvSpPr>
          <p:cNvPr id="37895" name="Номер слайда 1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54868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20688"/>
            <a:ext cx="8856984" cy="6237312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x[100], y[100];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type;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*pa,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 pa = new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SLine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fontAlgn="base">
              <a:lnSpc>
                <a:spcPct val="110000"/>
              </a:lnSpc>
              <a:spcBef>
                <a:spcPts val="240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10; pa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s’;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a; 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].x[0]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].y[0] = 1.0;</a:t>
            </a:r>
          </a:p>
          <a:p>
            <a:pPr marL="34290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*pa;</a:t>
            </a:r>
            <a:endParaRPr lang="ru-RU" altLang="ru-RU" sz="26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endParaRPr lang="en-US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ru-RU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type;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double[100]; 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double[100];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delete [] 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a.y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6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 с методами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endParaRPr lang="en-US" altLang="ru-RU" sz="2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ru-RU" altLang="ru-RU" sz="2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type;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color;</a:t>
            </a:r>
            <a:endParaRPr lang="ru-RU" altLang="ru-RU" sz="2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8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altLang="ru-RU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n,double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vx,double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color;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ru-RU" sz="2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методов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setlength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new double [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 </a:t>
            </a: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double [</a:t>
            </a:r>
            <a:r>
              <a:rPr lang="en-US" altLang="ru-RU" sz="26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[] x;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delete [] y;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ru-RU" sz="2600" b="1" kern="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r>
              <a:rPr lang="en-US" altLang="ru-RU" sz="2600" b="1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n,double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vx,double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(n &lt; length) { x[n]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y[n] = </a:t>
            </a:r>
            <a:r>
              <a:rPr lang="en-US" altLang="ru-RU" sz="26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altLang="ru-RU" sz="26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6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26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Вызов методов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 200</a:t>
            </a:r>
          </a:p>
          <a:p>
            <a:pPr marL="342900" lvl="0" indent="-342900" algn="l" fontAlgn="base">
              <a:spcBef>
                <a:spcPts val="12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*pa;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 = &amp;a;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a.setlength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a.setp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rand()%100);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pa-&gt;color = 7;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a.type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’s’;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pa-&gt;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a.free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Стек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Стек (контейнер) хранит набор объектов одного типа, обеспечивая в любой момент доступ только к одному из них по правилу </a:t>
            </a:r>
            <a:r>
              <a:rPr lang="en-US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LIFO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last in – first out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, последний пришел – первый ушел). Таким образом, для стека определены 2 операции:</a:t>
            </a: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push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 –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добавить элемент в вершину (в конец) стека</a:t>
            </a:r>
            <a:endParaRPr lang="ru-RU" altLang="ru-RU" sz="2800" kern="0" dirty="0" smtClean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pop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 –</a:t>
            </a:r>
            <a:r>
              <a:rPr lang="en-US" altLang="ru-RU" sz="2800" kern="0" dirty="0" smtClean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извлечь последний элемент из стека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В простейшем случае стек организуется на основе массива с текущим указателем индекса последнего элемента.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Стек – динамическая структура данных.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8856984" cy="620688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стека</a:t>
            </a:r>
            <a:endParaRPr lang="ru-RU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856984" cy="6021288"/>
          </a:xfrm>
        </p:spPr>
        <p:txBody>
          <a:bodyPr>
            <a:noAutofit/>
          </a:bodyPr>
          <a:lstStyle/>
          <a:p>
            <a:pPr marL="342900" lvl="0" indent="-342900" algn="l" fontAlgn="base">
              <a:spcBef>
                <a:spcPts val="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Переменные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для стека, хранящего целые числа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(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статический массив, </a:t>
            </a:r>
            <a:r>
              <a:rPr lang="en-US" altLang="ru-RU" sz="2800" kern="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struct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не используется</a:t>
            </a:r>
            <a:r>
              <a:rPr lang="en-US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stack[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2800" b="1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Инициализация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стека</a:t>
            </a:r>
            <a:r>
              <a:rPr lang="ru-RU" altLang="ru-RU" sz="2800" kern="0" dirty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</a:p>
          <a:p>
            <a:pPr marL="342900" lvl="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Добавление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целого числа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в вершину стека:</a:t>
            </a:r>
          </a:p>
          <a:p>
            <a:pPr marL="34290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ru-RU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ru-RU" sz="2800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2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r>
              <a:rPr lang="ru-RU" altLang="ru-RU" sz="2800" b="1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Извлечение</a:t>
            </a:r>
            <a:r>
              <a:rPr lang="ru-RU" altLang="ru-RU" sz="2800" kern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последнего числа из стека:</a:t>
            </a:r>
            <a:endParaRPr lang="en-US" altLang="ru-RU" sz="2800" kern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342900" indent="-342900" algn="l" fontAlgn="base">
              <a:spcBef>
                <a:spcPts val="600"/>
              </a:spcBef>
              <a:spcAft>
                <a:spcPct val="0"/>
              </a:spcAft>
            </a:pPr>
            <a:r>
              <a:rPr lang="en-US" altLang="ru-RU" sz="2800" b="1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stack[</a:t>
            </a:r>
            <a:r>
              <a:rPr lang="en-US" altLang="ru-RU" sz="2800" b="1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curpos</a:t>
            </a:r>
            <a:r>
              <a:rPr lang="en-US" altLang="ru-RU" sz="2800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--];</a:t>
            </a:r>
            <a:endParaRPr lang="en-US" altLang="ru-RU" sz="2800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fontAlgn="base">
              <a:spcBef>
                <a:spcPts val="1800"/>
              </a:spcBef>
              <a:spcAft>
                <a:spcPct val="0"/>
              </a:spcAft>
            </a:pPr>
            <a:endParaRPr lang="ru-RU" altLang="ru-RU" sz="2800" kern="0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6FF-7E49-4690-9FCD-147576C791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21560</TotalTime>
  <Words>2388</Words>
  <Application>Microsoft Office PowerPoint</Application>
  <PresentationFormat>Экран (4:3)</PresentationFormat>
  <Paragraphs>391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Основы программирования</vt:lpstr>
      <vt:lpstr>Структуры С</vt:lpstr>
      <vt:lpstr>Пример структуры</vt:lpstr>
      <vt:lpstr>Пример структуры</vt:lpstr>
      <vt:lpstr>Пример структуры с методами</vt:lpstr>
      <vt:lpstr>Реализация методов</vt:lpstr>
      <vt:lpstr>Вызов методов</vt:lpstr>
      <vt:lpstr>Стек</vt:lpstr>
      <vt:lpstr>Пример стека</vt:lpstr>
      <vt:lpstr>Разработчик и пользователь</vt:lpstr>
      <vt:lpstr>Общий формат описания простого класса</vt:lpstr>
      <vt:lpstr>Пример класса для стека</vt:lpstr>
      <vt:lpstr>Проверки при доступе к данным</vt:lpstr>
      <vt:lpstr>Конструктор по умолчанию</vt:lpstr>
      <vt:lpstr>Класс с динамическим массивом, конструктором с параметрами и деструктором</vt:lpstr>
      <vt:lpstr>Реализация методов класса IStack</vt:lpstr>
      <vt:lpstr>Использование стеков</vt:lpstr>
      <vt:lpstr>Очередь как динамическая структура</vt:lpstr>
      <vt:lpstr>Очередь на основе массива</vt:lpstr>
      <vt:lpstr>Класс для очереди целых чисел на основе динамического массива</vt:lpstr>
      <vt:lpstr>Реализация методов класса IQueue</vt:lpstr>
      <vt:lpstr>Использование объектов-очередей</vt:lpstr>
      <vt:lpstr>Недостатки использованного подхода</vt:lpstr>
      <vt:lpstr>Циклическое заполнение массива</vt:lpstr>
      <vt:lpstr>Класс с циклической организацией очереди</vt:lpstr>
      <vt:lpstr>Реализация методов класса IQueue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Введение: алгоритмы и программы</dc:title>
  <dc:creator>alex</dc:creator>
  <cp:lastModifiedBy>alex</cp:lastModifiedBy>
  <cp:revision>637</cp:revision>
  <dcterms:created xsi:type="dcterms:W3CDTF">2017-08-01T07:03:16Z</dcterms:created>
  <dcterms:modified xsi:type="dcterms:W3CDTF">2017-10-21T15:08:13Z</dcterms:modified>
</cp:coreProperties>
</file>