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955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10812983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063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10827050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67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9999689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C6EE3B-00B4-4EE6-9996-4F542D812009}"/>
              </a:ext>
            </a:extLst>
          </p:cNvPr>
          <p:cNvSpPr txBox="1"/>
          <p:nvPr userDrawn="1"/>
        </p:nvSpPr>
        <p:spPr>
          <a:xfrm>
            <a:off x="11001730" y="313661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625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062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336028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36028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32952" y="2336873"/>
            <a:ext cx="3526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32953" y="3020791"/>
            <a:ext cx="3526094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162096" y="2334611"/>
            <a:ext cx="336028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162096" y="3018529"/>
            <a:ext cx="336028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748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2" y="4095952"/>
            <a:ext cx="345558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233" y="2363963"/>
            <a:ext cx="3455584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2" y="4880203"/>
            <a:ext cx="345558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62691" y="4090909"/>
            <a:ext cx="345558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62929" y="2353876"/>
            <a:ext cx="3455584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62454" y="4880203"/>
            <a:ext cx="345558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240625" y="4095952"/>
            <a:ext cx="32874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240625" y="2353876"/>
            <a:ext cx="328713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243733" y="4880203"/>
            <a:ext cx="32874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109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1" y="2336873"/>
            <a:ext cx="10831358" cy="35993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820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146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678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345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5129637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7409" y="2336873"/>
            <a:ext cx="498427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077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19" y="2226202"/>
            <a:ext cx="522811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1" y="3030008"/>
            <a:ext cx="522810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4199" y="2226202"/>
            <a:ext cx="522810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4199" y="3030007"/>
            <a:ext cx="522810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323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119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5212" y="2336872"/>
            <a:ext cx="624646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1" y="2336872"/>
            <a:ext cx="420116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41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79280" y="2336876"/>
            <a:ext cx="623239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4130828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6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1077078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5427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BI3C4T" TargetMode="External"/><Relationship Id="rId2" Type="http://schemas.openxmlformats.org/officeDocument/2006/relationships/hyperlink" Target="https://swapi.c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2WG9fvH" TargetMode="External"/><Relationship Id="rId5" Type="http://schemas.openxmlformats.org/officeDocument/2006/relationships/hyperlink" Target="https://github.com/olcay/SharpTrooper" TargetMode="External"/><Relationship Id="rId4" Type="http://schemas.openxmlformats.org/officeDocument/2006/relationships/hyperlink" Target="https://youtu.be/_lwCVE_XgqI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ml.net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E42C-DDBA-47F8-A5C0-AE6332AAF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Desktop apps in a world dominated by the Web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E39F8-E7BA-45D0-9E5A-8E731F086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985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69A2A7-8100-B045-AEF1-9D4BB865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the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E5218-5657-2A4C-BBFA-40F966053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Completely detached Clients </a:t>
            </a:r>
          </a:p>
          <a:p>
            <a:pPr lvl="1"/>
            <a:r>
              <a:rPr lang="en-US" sz="3200" dirty="0"/>
              <a:t>Go with whatever you want</a:t>
            </a:r>
          </a:p>
          <a:p>
            <a:pPr lvl="1"/>
            <a:r>
              <a:rPr lang="en-US" sz="3200" dirty="0"/>
              <a:t>Add a new one when you have to</a:t>
            </a:r>
          </a:p>
          <a:p>
            <a:r>
              <a:rPr lang="en-US" sz="3600" dirty="0"/>
              <a:t>Highly testable</a:t>
            </a:r>
          </a:p>
          <a:p>
            <a:r>
              <a:rPr lang="en-US" sz="3600" dirty="0"/>
              <a:t>Scalable… if you do your job right…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7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3948-1EBA-814F-832A-BA850D944E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0040" y="45090"/>
            <a:ext cx="9613900" cy="1081088"/>
          </a:xfrm>
        </p:spPr>
        <p:txBody>
          <a:bodyPr/>
          <a:lstStyle/>
          <a:p>
            <a:r>
              <a:rPr lang="en-US" dirty="0"/>
              <a:t>How we actually did it...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3F239-BEFD-784A-8D7B-47EEFE3AF2D9}"/>
              </a:ext>
            </a:extLst>
          </p:cNvPr>
          <p:cNvSpPr/>
          <p:nvPr/>
        </p:nvSpPr>
        <p:spPr>
          <a:xfrm>
            <a:off x="319919" y="4922402"/>
            <a:ext cx="11739513" cy="11768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Database</a:t>
            </a:r>
            <a:r>
              <a:rPr lang="bg-BG" dirty="0">
                <a:solidFill>
                  <a:schemeClr val="bg1"/>
                </a:solidFill>
              </a:rPr>
              <a:t> – </a:t>
            </a:r>
            <a:r>
              <a:rPr lang="en-US" dirty="0">
                <a:solidFill>
                  <a:schemeClr val="bg1"/>
                </a:solidFill>
              </a:rPr>
              <a:t>AWS - RDS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5CA751-E018-0C44-95CD-B542C7D9C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23" y="5114850"/>
            <a:ext cx="791972" cy="7919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078E17B-5FA3-3740-A430-BF9E62031BDC}"/>
              </a:ext>
            </a:extLst>
          </p:cNvPr>
          <p:cNvSpPr/>
          <p:nvPr/>
        </p:nvSpPr>
        <p:spPr>
          <a:xfrm>
            <a:off x="319736" y="1064329"/>
            <a:ext cx="2563372" cy="14856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D2BAD7-DA08-9046-948D-D0D791F95784}"/>
              </a:ext>
            </a:extLst>
          </p:cNvPr>
          <p:cNvSpPr/>
          <p:nvPr/>
        </p:nvSpPr>
        <p:spPr>
          <a:xfrm>
            <a:off x="8491510" y="1064329"/>
            <a:ext cx="3567922" cy="14856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3CA055-A062-FA48-9C56-13FFE61D2EE7}"/>
              </a:ext>
            </a:extLst>
          </p:cNvPr>
          <p:cNvSpPr/>
          <p:nvPr/>
        </p:nvSpPr>
        <p:spPr>
          <a:xfrm>
            <a:off x="2916418" y="1064329"/>
            <a:ext cx="5541782" cy="14856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C1A3EEC9-82B2-2F45-8548-4D4E0B319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277256" y="1223911"/>
            <a:ext cx="972983" cy="972983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240EF776-10B1-7E4A-B885-58B1023CE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6" y="1804712"/>
            <a:ext cx="1286608" cy="4634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C384FBC-155E-2642-BFF9-FEE912AB891F}"/>
              </a:ext>
            </a:extLst>
          </p:cNvPr>
          <p:cNvSpPr txBox="1"/>
          <p:nvPr/>
        </p:nvSpPr>
        <p:spPr>
          <a:xfrm>
            <a:off x="1115375" y="133822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Desktop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4034A9-C8ED-8241-86D0-18B795711A31}"/>
              </a:ext>
            </a:extLst>
          </p:cNvPr>
          <p:cNvSpPr txBox="1"/>
          <p:nvPr/>
        </p:nvSpPr>
        <p:spPr>
          <a:xfrm>
            <a:off x="3353984" y="1248609"/>
            <a:ext cx="62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AEC738-9E93-3340-996E-3BBA773539C7}"/>
              </a:ext>
            </a:extLst>
          </p:cNvPr>
          <p:cNvSpPr txBox="1"/>
          <p:nvPr/>
        </p:nvSpPr>
        <p:spPr>
          <a:xfrm>
            <a:off x="9773702" y="131117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Mobile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35AA811-9937-F34B-B563-6B6517269A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677" y="1781332"/>
            <a:ext cx="417998" cy="490312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37052573-2BF3-2945-93CE-5B20751D9B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260" y="1692739"/>
            <a:ext cx="582461" cy="5824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B2AF34-CCDA-4F4B-85DD-2945C6CF4AF8}"/>
              </a:ext>
            </a:extLst>
          </p:cNvPr>
          <p:cNvSpPr/>
          <p:nvPr/>
        </p:nvSpPr>
        <p:spPr>
          <a:xfrm>
            <a:off x="320040" y="2618863"/>
            <a:ext cx="4711955" cy="21942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138543-39D3-D543-9F03-55DE9D6B4736}"/>
              </a:ext>
            </a:extLst>
          </p:cNvPr>
          <p:cNvSpPr/>
          <p:nvPr/>
        </p:nvSpPr>
        <p:spPr>
          <a:xfrm>
            <a:off x="423302" y="4058992"/>
            <a:ext cx="2728412" cy="636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Access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73D852-2C2E-5848-BCA9-9A54ADCAC9A5}"/>
              </a:ext>
            </a:extLst>
          </p:cNvPr>
          <p:cNvSpPr/>
          <p:nvPr/>
        </p:nvSpPr>
        <p:spPr>
          <a:xfrm>
            <a:off x="423302" y="2700194"/>
            <a:ext cx="2721808" cy="6778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REST API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876493-29FC-BD40-B713-76F97684A2BD}"/>
              </a:ext>
            </a:extLst>
          </p:cNvPr>
          <p:cNvSpPr/>
          <p:nvPr/>
        </p:nvSpPr>
        <p:spPr>
          <a:xfrm>
            <a:off x="9922784" y="2615331"/>
            <a:ext cx="2136648" cy="219429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Access Control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JWT, OAuth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BE9AC5-1D35-2443-93AB-910B3A00F664}"/>
              </a:ext>
            </a:extLst>
          </p:cNvPr>
          <p:cNvSpPr/>
          <p:nvPr/>
        </p:nvSpPr>
        <p:spPr>
          <a:xfrm>
            <a:off x="416698" y="3424142"/>
            <a:ext cx="2728412" cy="5971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Business Logic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94EBD739-D851-D64B-AB29-799DA11284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37" y="3174016"/>
            <a:ext cx="1289234" cy="109738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0D8640D-77E0-1146-B204-3CEBD11DEEDE}"/>
              </a:ext>
            </a:extLst>
          </p:cNvPr>
          <p:cNvSpPr/>
          <p:nvPr/>
        </p:nvSpPr>
        <p:spPr>
          <a:xfrm>
            <a:off x="5121412" y="2615332"/>
            <a:ext cx="4711955" cy="21942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B1C5B76-60E8-EF41-BEEE-8F4CA060ACDE}"/>
              </a:ext>
            </a:extLst>
          </p:cNvPr>
          <p:cNvSpPr/>
          <p:nvPr/>
        </p:nvSpPr>
        <p:spPr>
          <a:xfrm>
            <a:off x="5224674" y="4055461"/>
            <a:ext cx="2728412" cy="636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Access Layer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2770DA-A428-B54F-B527-883DCCF7EE03}"/>
              </a:ext>
            </a:extLst>
          </p:cNvPr>
          <p:cNvSpPr/>
          <p:nvPr/>
        </p:nvSpPr>
        <p:spPr>
          <a:xfrm>
            <a:off x="5224674" y="2696663"/>
            <a:ext cx="2721808" cy="6778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REST API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BA5FE4D-8A1C-6B40-BC54-4874760E7C1A}"/>
              </a:ext>
            </a:extLst>
          </p:cNvPr>
          <p:cNvSpPr/>
          <p:nvPr/>
        </p:nvSpPr>
        <p:spPr>
          <a:xfrm>
            <a:off x="5218070" y="3420611"/>
            <a:ext cx="2728412" cy="5971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Business Logic</a:t>
            </a:r>
          </a:p>
        </p:txBody>
      </p:sp>
      <p:pic>
        <p:nvPicPr>
          <p:cNvPr id="45" name="Picture 44" descr="A close up of a sign&#10;&#10;Description automatically generated">
            <a:extLst>
              <a:ext uri="{FF2B5EF4-FFF2-40B4-BE49-F238E27FC236}">
                <a16:creationId xmlns:a16="http://schemas.microsoft.com/office/drawing/2014/main" id="{D049F408-C811-8847-8829-40851F9528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09" y="3170485"/>
            <a:ext cx="1289234" cy="10973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0CF250-4525-114A-8190-CAF3D9FC05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881" y="1223910"/>
            <a:ext cx="1926712" cy="10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3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3948-1EBA-814F-832A-BA850D944E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0040" y="45090"/>
            <a:ext cx="9613900" cy="1081088"/>
          </a:xfrm>
        </p:spPr>
        <p:txBody>
          <a:bodyPr/>
          <a:lstStyle/>
          <a:p>
            <a:r>
              <a:rPr lang="en-US" dirty="0"/>
              <a:t>How we actually did it...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3F239-BEFD-784A-8D7B-47EEFE3AF2D9}"/>
              </a:ext>
            </a:extLst>
          </p:cNvPr>
          <p:cNvSpPr/>
          <p:nvPr/>
        </p:nvSpPr>
        <p:spPr>
          <a:xfrm>
            <a:off x="319919" y="4922402"/>
            <a:ext cx="11739513" cy="1176869"/>
          </a:xfrm>
          <a:prstGeom prst="rect">
            <a:avLst/>
          </a:prstGeom>
          <a:solidFill>
            <a:srgbClr val="FFFFFF">
              <a:alpha val="2705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Database</a:t>
            </a:r>
            <a:r>
              <a:rPr lang="bg-BG" dirty="0">
                <a:solidFill>
                  <a:schemeClr val="bg1"/>
                </a:solidFill>
              </a:rPr>
              <a:t> – </a:t>
            </a:r>
            <a:r>
              <a:rPr lang="en-US" dirty="0">
                <a:solidFill>
                  <a:schemeClr val="bg1"/>
                </a:solidFill>
              </a:rPr>
              <a:t>AWS - RDS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5CA751-E018-0C44-95CD-B542C7D9C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23" y="5114850"/>
            <a:ext cx="791972" cy="7919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078E17B-5FA3-3740-A430-BF9E62031BDC}"/>
              </a:ext>
            </a:extLst>
          </p:cNvPr>
          <p:cNvSpPr/>
          <p:nvPr/>
        </p:nvSpPr>
        <p:spPr>
          <a:xfrm>
            <a:off x="319736" y="1064329"/>
            <a:ext cx="2563372" cy="14856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D2BAD7-DA08-9046-948D-D0D791F95784}"/>
              </a:ext>
            </a:extLst>
          </p:cNvPr>
          <p:cNvSpPr/>
          <p:nvPr/>
        </p:nvSpPr>
        <p:spPr>
          <a:xfrm>
            <a:off x="8491510" y="1064329"/>
            <a:ext cx="3567922" cy="1485658"/>
          </a:xfrm>
          <a:prstGeom prst="rect">
            <a:avLst/>
          </a:prstGeom>
          <a:solidFill>
            <a:srgbClr val="FFFFFE">
              <a:alpha val="2784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3CA055-A062-FA48-9C56-13FFE61D2EE7}"/>
              </a:ext>
            </a:extLst>
          </p:cNvPr>
          <p:cNvSpPr/>
          <p:nvPr/>
        </p:nvSpPr>
        <p:spPr>
          <a:xfrm>
            <a:off x="2916418" y="1064329"/>
            <a:ext cx="5541782" cy="1485658"/>
          </a:xfrm>
          <a:prstGeom prst="rect">
            <a:avLst/>
          </a:prstGeom>
          <a:solidFill>
            <a:srgbClr val="FFFFFE">
              <a:alpha val="2705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C1A3EEC9-82B2-2F45-8548-4D4E0B319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277256" y="1223911"/>
            <a:ext cx="972983" cy="972983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240EF776-10B1-7E4A-B885-58B1023CE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6" y="1804712"/>
            <a:ext cx="1286608" cy="4634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C384FBC-155E-2642-BFF9-FEE912AB891F}"/>
              </a:ext>
            </a:extLst>
          </p:cNvPr>
          <p:cNvSpPr txBox="1"/>
          <p:nvPr/>
        </p:nvSpPr>
        <p:spPr>
          <a:xfrm>
            <a:off x="1115375" y="133822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Desktop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4034A9-C8ED-8241-86D0-18B795711A31}"/>
              </a:ext>
            </a:extLst>
          </p:cNvPr>
          <p:cNvSpPr txBox="1"/>
          <p:nvPr/>
        </p:nvSpPr>
        <p:spPr>
          <a:xfrm>
            <a:off x="3353984" y="1248609"/>
            <a:ext cx="62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AEC738-9E93-3340-996E-3BBA773539C7}"/>
              </a:ext>
            </a:extLst>
          </p:cNvPr>
          <p:cNvSpPr txBox="1"/>
          <p:nvPr/>
        </p:nvSpPr>
        <p:spPr>
          <a:xfrm>
            <a:off x="9773702" y="131117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Mobile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35AA811-9937-F34B-B563-6B6517269A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677" y="1781332"/>
            <a:ext cx="417998" cy="490312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37052573-2BF3-2945-93CE-5B20751D9B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260" y="1692739"/>
            <a:ext cx="582461" cy="5824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B2AF34-CCDA-4F4B-85DD-2945C6CF4AF8}"/>
              </a:ext>
            </a:extLst>
          </p:cNvPr>
          <p:cNvSpPr/>
          <p:nvPr/>
        </p:nvSpPr>
        <p:spPr>
          <a:xfrm>
            <a:off x="320040" y="2618863"/>
            <a:ext cx="4711955" cy="2194293"/>
          </a:xfrm>
          <a:prstGeom prst="rect">
            <a:avLst/>
          </a:prstGeom>
          <a:solidFill>
            <a:srgbClr val="FFFFFF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138543-39D3-D543-9F03-55DE9D6B4736}"/>
              </a:ext>
            </a:extLst>
          </p:cNvPr>
          <p:cNvSpPr/>
          <p:nvPr/>
        </p:nvSpPr>
        <p:spPr>
          <a:xfrm>
            <a:off x="423302" y="4058992"/>
            <a:ext cx="2728412" cy="636657"/>
          </a:xfrm>
          <a:prstGeom prst="rect">
            <a:avLst/>
          </a:prstGeom>
          <a:solidFill>
            <a:srgbClr val="FFFFFF">
              <a:alpha val="2705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Access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73D852-2C2E-5848-BCA9-9A54ADCAC9A5}"/>
              </a:ext>
            </a:extLst>
          </p:cNvPr>
          <p:cNvSpPr/>
          <p:nvPr/>
        </p:nvSpPr>
        <p:spPr>
          <a:xfrm>
            <a:off x="423302" y="2700194"/>
            <a:ext cx="2721808" cy="677818"/>
          </a:xfrm>
          <a:prstGeom prst="rect">
            <a:avLst/>
          </a:prstGeom>
          <a:solidFill>
            <a:srgbClr val="FFFF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REST API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876493-29FC-BD40-B713-76F97684A2BD}"/>
              </a:ext>
            </a:extLst>
          </p:cNvPr>
          <p:cNvSpPr/>
          <p:nvPr/>
        </p:nvSpPr>
        <p:spPr>
          <a:xfrm>
            <a:off x="9922784" y="2615331"/>
            <a:ext cx="2136648" cy="2194293"/>
          </a:xfrm>
          <a:prstGeom prst="rect">
            <a:avLst/>
          </a:prstGeom>
          <a:solidFill>
            <a:srgbClr val="FFFFFF">
              <a:alpha val="2705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Access Control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JWT, OAuth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BE9AC5-1D35-2443-93AB-910B3A00F664}"/>
              </a:ext>
            </a:extLst>
          </p:cNvPr>
          <p:cNvSpPr/>
          <p:nvPr/>
        </p:nvSpPr>
        <p:spPr>
          <a:xfrm>
            <a:off x="416698" y="3424142"/>
            <a:ext cx="2728412" cy="597132"/>
          </a:xfrm>
          <a:prstGeom prst="rect">
            <a:avLst/>
          </a:prstGeom>
          <a:solidFill>
            <a:srgbClr val="FFFFFF">
              <a:alpha val="2705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Business Logic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94EBD739-D851-D64B-AB29-799DA11284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37" y="3174016"/>
            <a:ext cx="1289234" cy="109738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0D8640D-77E0-1146-B204-3CEBD11DEEDE}"/>
              </a:ext>
            </a:extLst>
          </p:cNvPr>
          <p:cNvSpPr/>
          <p:nvPr/>
        </p:nvSpPr>
        <p:spPr>
          <a:xfrm>
            <a:off x="5121412" y="2615332"/>
            <a:ext cx="4711955" cy="2194293"/>
          </a:xfrm>
          <a:prstGeom prst="rect">
            <a:avLst/>
          </a:prstGeom>
          <a:solidFill>
            <a:srgbClr val="FFFFFF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B1C5B76-60E8-EF41-BEEE-8F4CA060ACDE}"/>
              </a:ext>
            </a:extLst>
          </p:cNvPr>
          <p:cNvSpPr/>
          <p:nvPr/>
        </p:nvSpPr>
        <p:spPr>
          <a:xfrm>
            <a:off x="5224674" y="4055461"/>
            <a:ext cx="2728412" cy="636657"/>
          </a:xfrm>
          <a:prstGeom prst="rect">
            <a:avLst/>
          </a:prstGeom>
          <a:solidFill>
            <a:srgbClr val="FFFFFF">
              <a:alpha val="2705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Access Layer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2770DA-A428-B54F-B527-883DCCF7EE03}"/>
              </a:ext>
            </a:extLst>
          </p:cNvPr>
          <p:cNvSpPr/>
          <p:nvPr/>
        </p:nvSpPr>
        <p:spPr>
          <a:xfrm>
            <a:off x="5224674" y="2696663"/>
            <a:ext cx="2721808" cy="677818"/>
          </a:xfrm>
          <a:prstGeom prst="rect">
            <a:avLst/>
          </a:prstGeom>
          <a:solidFill>
            <a:srgbClr val="FFFF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REST API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BA5FE4D-8A1C-6B40-BC54-4874760E7C1A}"/>
              </a:ext>
            </a:extLst>
          </p:cNvPr>
          <p:cNvSpPr/>
          <p:nvPr/>
        </p:nvSpPr>
        <p:spPr>
          <a:xfrm>
            <a:off x="5218070" y="3420611"/>
            <a:ext cx="2728412" cy="597132"/>
          </a:xfrm>
          <a:prstGeom prst="rect">
            <a:avLst/>
          </a:prstGeom>
          <a:solidFill>
            <a:srgbClr val="FFFFFF">
              <a:alpha val="2705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Business Logic</a:t>
            </a:r>
          </a:p>
        </p:txBody>
      </p:sp>
      <p:pic>
        <p:nvPicPr>
          <p:cNvPr id="45" name="Picture 44" descr="A close up of a sign&#10;&#10;Description automatically generated">
            <a:extLst>
              <a:ext uri="{FF2B5EF4-FFF2-40B4-BE49-F238E27FC236}">
                <a16:creationId xmlns:a16="http://schemas.microsoft.com/office/drawing/2014/main" id="{D049F408-C811-8847-8829-40851F9528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09" y="3170485"/>
            <a:ext cx="1289234" cy="10973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0CF250-4525-114A-8190-CAF3D9FC05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881" y="1223910"/>
            <a:ext cx="1926712" cy="10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9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BAA1-2282-6B4C-B606-A56A308F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ways to handle REST in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3639-3C5D-B046-983E-02BBC35DF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HttpWebRequest</a:t>
            </a:r>
            <a:r>
              <a:rPr lang="en-US" dirty="0"/>
              <a:t>/Response classes</a:t>
            </a:r>
          </a:p>
          <a:p>
            <a:endParaRPr lang="en-US" dirty="0"/>
          </a:p>
          <a:p>
            <a:r>
              <a:rPr lang="en-US" dirty="0" err="1"/>
              <a:t>WebClient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 err="1"/>
              <a:t>HttpClient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9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tanding in a room&#10;&#10;Description automatically generated">
            <a:extLst>
              <a:ext uri="{FF2B5EF4-FFF2-40B4-BE49-F238E27FC236}">
                <a16:creationId xmlns:a16="http://schemas.microsoft.com/office/drawing/2014/main" id="{D52CAF26-3F5F-8A43-93FF-90375A746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75" y="2084560"/>
            <a:ext cx="6559739" cy="368985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441C657-22E1-674B-B9E7-F5D0A324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some code</a:t>
            </a:r>
          </a:p>
        </p:txBody>
      </p:sp>
    </p:spTree>
    <p:extLst>
      <p:ext uri="{BB962C8B-B14F-4D97-AF65-F5344CB8AC3E}">
        <p14:creationId xmlns:p14="http://schemas.microsoft.com/office/powerpoint/2010/main" val="416573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A297C0-4196-0A44-B8B8-D5042CF8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FD2C7-658F-D641-9B76-71DBE3FB9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https://swapi.co/</a:t>
            </a:r>
            <a:endParaRPr lang="en-US" dirty="0"/>
          </a:p>
          <a:p>
            <a:r>
              <a:rPr lang="en-US" dirty="0">
                <a:hlinkClick r:id="rId3"/>
              </a:rPr>
              <a:t>https://bit.ly/2BI3C4T</a:t>
            </a:r>
            <a:endParaRPr lang="en-US" dirty="0"/>
          </a:p>
          <a:p>
            <a:r>
              <a:rPr lang="en-US" dirty="0">
                <a:hlinkClick r:id="rId4"/>
              </a:rPr>
              <a:t>https://youtu.be/_lwCVE_XgqI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https://github.com/olcay/SharpTrooper</a:t>
            </a:r>
            <a:endParaRPr lang="en-US" dirty="0"/>
          </a:p>
          <a:p>
            <a:r>
              <a:rPr lang="en-US" dirty="0">
                <a:hlinkClick r:id="rId6"/>
              </a:rPr>
              <a:t>https://bit.ly/2WG9fvH</a:t>
            </a:r>
            <a:r>
              <a:rPr lang="en-US" dirty="0"/>
              <a:t> - how to POST with </a:t>
            </a:r>
            <a:r>
              <a:rPr lang="en-US" dirty="0" err="1"/>
              <a:t>WebClient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9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AF7C4B-0DFC-874F-9E79-F561D389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4297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321" y="2338251"/>
            <a:ext cx="433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Контакти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07408" y="2338251"/>
            <a:ext cx="7479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linkedin.com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/in/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nikolayvasilev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NikolayVasilev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DesktopAppsWithWeb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nvasilev.me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11639" y="4024207"/>
            <a:ext cx="4506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Следващо събитие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321" y="5033055"/>
            <a:ext cx="9613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hlinkClick r:id="rId2"/>
              </a:rPr>
              <a:t>ML.NET</a:t>
            </a:r>
            <a:r>
              <a:rPr lang="en-US" sz="3200" dirty="0"/>
              <a:t> – Machine Learning </a:t>
            </a:r>
            <a:r>
              <a:rPr lang="bg-BG" sz="3200" dirty="0"/>
              <a:t>за .</a:t>
            </a:r>
            <a:r>
              <a:rPr lang="en-US" sz="3200" dirty="0"/>
              <a:t>NET </a:t>
            </a:r>
            <a:r>
              <a:rPr lang="bg-BG" sz="3200" dirty="0"/>
              <a:t>с примери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099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70B9-B2F1-2241-BFF1-1A54234B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89715-7243-9742-AE2A-9F9BFE77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Didn’t finish FMI… </a:t>
            </a:r>
            <a:r>
              <a:rPr lang="bg-BG" dirty="0"/>
              <a:t>Логическо…</a:t>
            </a:r>
            <a:endParaRPr lang="en-US" dirty="0"/>
          </a:p>
          <a:p>
            <a:r>
              <a:rPr lang="en-US" dirty="0"/>
              <a:t>Started in Telerik around 2011 – WPF and Silverlight</a:t>
            </a:r>
          </a:p>
          <a:p>
            <a:r>
              <a:rPr lang="en-US" dirty="0" err="1"/>
              <a:t>MobiSystems</a:t>
            </a:r>
            <a:r>
              <a:rPr lang="en-US" dirty="0"/>
              <a:t> for a bit – Office Suite for Windows</a:t>
            </a:r>
          </a:p>
          <a:p>
            <a:r>
              <a:rPr lang="en-US" dirty="0"/>
              <a:t>Started </a:t>
            </a:r>
            <a:r>
              <a:rPr lang="en-US" dirty="0" err="1"/>
              <a:t>SourceWeave</a:t>
            </a:r>
            <a:endParaRPr lang="en-US" dirty="0"/>
          </a:p>
          <a:p>
            <a:pPr lvl="1"/>
            <a:r>
              <a:rPr lang="en-US" dirty="0"/>
              <a:t>Gymnastics Scoring Systems</a:t>
            </a:r>
          </a:p>
          <a:p>
            <a:pPr lvl="1"/>
            <a:r>
              <a:rPr lang="en-US" dirty="0"/>
              <a:t>.NET Development Consulting – mostly Web and Cloud hosted systems</a:t>
            </a:r>
          </a:p>
          <a:p>
            <a:pPr lvl="1"/>
            <a:r>
              <a:rPr lang="en-US" dirty="0"/>
              <a:t>… </a:t>
            </a:r>
            <a:r>
              <a:rPr lang="en-US" dirty="0" err="1"/>
              <a:t>Bancrupted</a:t>
            </a:r>
            <a:r>
              <a:rPr lang="en-US" dirty="0"/>
              <a:t> the company…</a:t>
            </a:r>
          </a:p>
          <a:p>
            <a:r>
              <a:rPr lang="en-US" dirty="0"/>
              <a:t>Sales Engineer in Progress – Full Circle… </a:t>
            </a:r>
            <a:r>
              <a:rPr lang="en-US" dirty="0" err="1"/>
              <a:t>kinda</a:t>
            </a:r>
            <a:endParaRPr lang="en-US" dirty="0"/>
          </a:p>
        </p:txBody>
      </p:sp>
      <p:pic>
        <p:nvPicPr>
          <p:cNvPr id="5" name="Picture 4" descr="A silhouette of a person&#10;&#10;Description automatically generated">
            <a:extLst>
              <a:ext uri="{FF2B5EF4-FFF2-40B4-BE49-F238E27FC236}">
                <a16:creationId xmlns:a16="http://schemas.microsoft.com/office/drawing/2014/main" id="{4E540B44-C982-2748-BA36-1583458B1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632" y="481616"/>
            <a:ext cx="2705099" cy="270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F12F-38DF-B844-9B08-ABF6AAB6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development</a:t>
            </a:r>
            <a:r>
              <a:rPr lang="bg-BG" dirty="0"/>
              <a:t> – </a:t>
            </a:r>
            <a:r>
              <a:rPr lang="en-US" dirty="0"/>
              <a:t>my two cents</a:t>
            </a:r>
          </a:p>
        </p:txBody>
      </p:sp>
      <p:pic>
        <p:nvPicPr>
          <p:cNvPr id="5" name="Content Placeholder 4" descr="A wooden table&#10;&#10;Description automatically generated">
            <a:extLst>
              <a:ext uri="{FF2B5EF4-FFF2-40B4-BE49-F238E27FC236}">
                <a16:creationId xmlns:a16="http://schemas.microsoft.com/office/drawing/2014/main" id="{67B6C0F7-33D8-D44F-8405-D688DFD69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473" y="3054711"/>
            <a:ext cx="4483481" cy="2880952"/>
          </a:xfr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4DBB4BC1-E891-EC45-88AA-AAE607EA0509}"/>
              </a:ext>
            </a:extLst>
          </p:cNvPr>
          <p:cNvSpPr/>
          <p:nvPr/>
        </p:nvSpPr>
        <p:spPr>
          <a:xfrm rot="18633931">
            <a:off x="3535305" y="1494695"/>
            <a:ext cx="484632" cy="2284709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3948-1EBA-814F-832A-BA850D944E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0040" y="45090"/>
            <a:ext cx="9613900" cy="1081088"/>
          </a:xfrm>
        </p:spPr>
        <p:txBody>
          <a:bodyPr/>
          <a:lstStyle/>
          <a:p>
            <a:r>
              <a:rPr lang="en-US" dirty="0"/>
              <a:t>Gymnastics software v1</a:t>
            </a:r>
            <a:r>
              <a:rPr lang="bg-BG" dirty="0"/>
              <a:t> - </a:t>
            </a:r>
            <a:r>
              <a:rPr lang="en-US" dirty="0"/>
              <a:t>Rhythmic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3F239-BEFD-784A-8D7B-47EEFE3AF2D9}"/>
              </a:ext>
            </a:extLst>
          </p:cNvPr>
          <p:cNvSpPr/>
          <p:nvPr/>
        </p:nvSpPr>
        <p:spPr>
          <a:xfrm>
            <a:off x="320040" y="4892104"/>
            <a:ext cx="11320272" cy="11267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Database - SQLite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5CA751-E018-0C44-95CD-B542C7D9C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5069274"/>
            <a:ext cx="791972" cy="7919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BC1D8E-4F06-1241-87F2-2F0CC3F99129}"/>
              </a:ext>
            </a:extLst>
          </p:cNvPr>
          <p:cNvSpPr/>
          <p:nvPr/>
        </p:nvSpPr>
        <p:spPr>
          <a:xfrm>
            <a:off x="320040" y="3426460"/>
            <a:ext cx="11320272" cy="13441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213DA9-3CA5-E14A-BA67-6F381465BF70}"/>
              </a:ext>
            </a:extLst>
          </p:cNvPr>
          <p:cNvSpPr txBox="1"/>
          <p:nvPr/>
        </p:nvSpPr>
        <p:spPr>
          <a:xfrm>
            <a:off x="479044" y="3511296"/>
            <a:ext cx="23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DAL - Repositories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87E86-4337-AF41-A55C-578901C4AEEA}"/>
              </a:ext>
            </a:extLst>
          </p:cNvPr>
          <p:cNvSpPr/>
          <p:nvPr/>
        </p:nvSpPr>
        <p:spPr>
          <a:xfrm>
            <a:off x="479044" y="3880815"/>
            <a:ext cx="1276604" cy="7297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CDBCB1-63B6-4F4F-B869-BFFC779788FF}"/>
              </a:ext>
            </a:extLst>
          </p:cNvPr>
          <p:cNvSpPr/>
          <p:nvPr/>
        </p:nvSpPr>
        <p:spPr>
          <a:xfrm>
            <a:off x="1914652" y="3880815"/>
            <a:ext cx="1569212" cy="7297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Competitions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9901FC-8FA1-4E43-8BF1-0A83BE81116D}"/>
              </a:ext>
            </a:extLst>
          </p:cNvPr>
          <p:cNvSpPr/>
          <p:nvPr/>
        </p:nvSpPr>
        <p:spPr>
          <a:xfrm>
            <a:off x="3642868" y="3880628"/>
            <a:ext cx="1276604" cy="7297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33C1EF-B266-4044-AB38-75E317271041}"/>
              </a:ext>
            </a:extLst>
          </p:cNvPr>
          <p:cNvSpPr/>
          <p:nvPr/>
        </p:nvSpPr>
        <p:spPr>
          <a:xfrm>
            <a:off x="5078476" y="3880628"/>
            <a:ext cx="6406388" cy="7297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– EVERYTHING!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78E17B-5FA3-3740-A430-BF9E62031BDC}"/>
              </a:ext>
            </a:extLst>
          </p:cNvPr>
          <p:cNvSpPr/>
          <p:nvPr/>
        </p:nvSpPr>
        <p:spPr>
          <a:xfrm>
            <a:off x="320040" y="1245640"/>
            <a:ext cx="4758436" cy="20794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550F73-EDB6-674D-BC45-8CDC523EFCB9}"/>
              </a:ext>
            </a:extLst>
          </p:cNvPr>
          <p:cNvSpPr txBox="1"/>
          <p:nvPr/>
        </p:nvSpPr>
        <p:spPr>
          <a:xfrm>
            <a:off x="320040" y="1286444"/>
            <a:ext cx="475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Admin Panel – a.k.a. – do it all module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2C19E4-B06D-8449-89DB-9629F05C1FE7}"/>
              </a:ext>
            </a:extLst>
          </p:cNvPr>
          <p:cNvSpPr/>
          <p:nvPr/>
        </p:nvSpPr>
        <p:spPr>
          <a:xfrm>
            <a:off x="585216" y="2701011"/>
            <a:ext cx="4197096" cy="4639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907E5F-D581-BC45-91FC-39B47C14E03F}"/>
              </a:ext>
            </a:extLst>
          </p:cNvPr>
          <p:cNvSpPr/>
          <p:nvPr/>
        </p:nvSpPr>
        <p:spPr>
          <a:xfrm>
            <a:off x="585216" y="2176306"/>
            <a:ext cx="4197096" cy="4639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ViewModels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D937F-C6E1-F245-A17A-57E90EF88B16}"/>
              </a:ext>
            </a:extLst>
          </p:cNvPr>
          <p:cNvSpPr/>
          <p:nvPr/>
        </p:nvSpPr>
        <p:spPr>
          <a:xfrm>
            <a:off x="585216" y="1651601"/>
            <a:ext cx="4197096" cy="4639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126941-DA05-304F-86D9-E57DB0DF7661}"/>
              </a:ext>
            </a:extLst>
          </p:cNvPr>
          <p:cNvSpPr/>
          <p:nvPr/>
        </p:nvSpPr>
        <p:spPr>
          <a:xfrm>
            <a:off x="7360920" y="2640272"/>
            <a:ext cx="4279392" cy="6933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REST API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D2BAD7-DA08-9046-948D-D0D791F95784}"/>
              </a:ext>
            </a:extLst>
          </p:cNvPr>
          <p:cNvSpPr/>
          <p:nvPr/>
        </p:nvSpPr>
        <p:spPr>
          <a:xfrm>
            <a:off x="5166360" y="1245640"/>
            <a:ext cx="1408176" cy="130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Hall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Monitors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CD1D1A-51FA-1A48-83FB-3285943DB7CE}"/>
              </a:ext>
            </a:extLst>
          </p:cNvPr>
          <p:cNvSpPr/>
          <p:nvPr/>
        </p:nvSpPr>
        <p:spPr>
          <a:xfrm>
            <a:off x="6662420" y="1245640"/>
            <a:ext cx="1656588" cy="130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Judge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EF431A-C507-0243-94D5-C82BFB7A99FE}"/>
              </a:ext>
            </a:extLst>
          </p:cNvPr>
          <p:cNvSpPr/>
          <p:nvPr/>
        </p:nvSpPr>
        <p:spPr>
          <a:xfrm>
            <a:off x="8406892" y="1245639"/>
            <a:ext cx="1413764" cy="130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TV graphics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F19ADE-2875-C849-A399-56F4F71091A9}"/>
              </a:ext>
            </a:extLst>
          </p:cNvPr>
          <p:cNvSpPr/>
          <p:nvPr/>
        </p:nvSpPr>
        <p:spPr>
          <a:xfrm>
            <a:off x="9914128" y="1232669"/>
            <a:ext cx="1733296" cy="130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Tablet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Monitors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BA041C-D4B8-584C-AFFA-62B632FCD190}"/>
              </a:ext>
            </a:extLst>
          </p:cNvPr>
          <p:cNvSpPr/>
          <p:nvPr/>
        </p:nvSpPr>
        <p:spPr>
          <a:xfrm>
            <a:off x="5166360" y="2640271"/>
            <a:ext cx="2093976" cy="6933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SignalR</a:t>
            </a:r>
            <a:r>
              <a:rPr lang="en-US" dirty="0">
                <a:solidFill>
                  <a:schemeClr val="bg1"/>
                </a:solidFill>
              </a:rPr>
              <a:t> Hub</a:t>
            </a:r>
          </a:p>
        </p:txBody>
      </p:sp>
    </p:spTree>
    <p:extLst>
      <p:ext uri="{BB962C8B-B14F-4D97-AF65-F5344CB8AC3E}">
        <p14:creationId xmlns:p14="http://schemas.microsoft.com/office/powerpoint/2010/main" val="195839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3948-1EBA-814F-832A-BA850D944E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0040" y="45090"/>
            <a:ext cx="9613900" cy="1081088"/>
          </a:xfrm>
        </p:spPr>
        <p:txBody>
          <a:bodyPr/>
          <a:lstStyle/>
          <a:p>
            <a:r>
              <a:rPr lang="en-US" dirty="0"/>
              <a:t>Gymnastics software v2</a:t>
            </a:r>
            <a:r>
              <a:rPr lang="bg-BG" dirty="0"/>
              <a:t> - </a:t>
            </a:r>
            <a:r>
              <a:rPr lang="en-US" dirty="0"/>
              <a:t>Artistic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3F239-BEFD-784A-8D7B-47EEFE3AF2D9}"/>
              </a:ext>
            </a:extLst>
          </p:cNvPr>
          <p:cNvSpPr/>
          <p:nvPr/>
        </p:nvSpPr>
        <p:spPr>
          <a:xfrm>
            <a:off x="320040" y="4892104"/>
            <a:ext cx="11320272" cy="11267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Database - SQLite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5CA751-E018-0C44-95CD-B542C7D9C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5069274"/>
            <a:ext cx="791972" cy="7919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BC1D8E-4F06-1241-87F2-2F0CC3F99129}"/>
              </a:ext>
            </a:extLst>
          </p:cNvPr>
          <p:cNvSpPr/>
          <p:nvPr/>
        </p:nvSpPr>
        <p:spPr>
          <a:xfrm>
            <a:off x="320040" y="3426460"/>
            <a:ext cx="11320272" cy="13441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213DA9-3CA5-E14A-BA67-6F381465BF70}"/>
              </a:ext>
            </a:extLst>
          </p:cNvPr>
          <p:cNvSpPr txBox="1"/>
          <p:nvPr/>
        </p:nvSpPr>
        <p:spPr>
          <a:xfrm>
            <a:off x="479044" y="3511296"/>
            <a:ext cx="23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DAL - Repositories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87E86-4337-AF41-A55C-578901C4AEEA}"/>
              </a:ext>
            </a:extLst>
          </p:cNvPr>
          <p:cNvSpPr/>
          <p:nvPr/>
        </p:nvSpPr>
        <p:spPr>
          <a:xfrm>
            <a:off x="479044" y="3880815"/>
            <a:ext cx="1276604" cy="7297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CDBCB1-63B6-4F4F-B869-BFFC779788FF}"/>
              </a:ext>
            </a:extLst>
          </p:cNvPr>
          <p:cNvSpPr/>
          <p:nvPr/>
        </p:nvSpPr>
        <p:spPr>
          <a:xfrm>
            <a:off x="1914652" y="3880815"/>
            <a:ext cx="1569212" cy="7297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Competitions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9901FC-8FA1-4E43-8BF1-0A83BE81116D}"/>
              </a:ext>
            </a:extLst>
          </p:cNvPr>
          <p:cNvSpPr/>
          <p:nvPr/>
        </p:nvSpPr>
        <p:spPr>
          <a:xfrm>
            <a:off x="3642868" y="3880628"/>
            <a:ext cx="1276604" cy="7297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33C1EF-B266-4044-AB38-75E317271041}"/>
              </a:ext>
            </a:extLst>
          </p:cNvPr>
          <p:cNvSpPr/>
          <p:nvPr/>
        </p:nvSpPr>
        <p:spPr>
          <a:xfrm>
            <a:off x="5078476" y="3880628"/>
            <a:ext cx="6406388" cy="7297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– EVERYTHING!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78E17B-5FA3-3740-A430-BF9E62031BDC}"/>
              </a:ext>
            </a:extLst>
          </p:cNvPr>
          <p:cNvSpPr/>
          <p:nvPr/>
        </p:nvSpPr>
        <p:spPr>
          <a:xfrm>
            <a:off x="320040" y="1245640"/>
            <a:ext cx="2017776" cy="20794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550F73-EDB6-674D-BC45-8CDC523EFCB9}"/>
              </a:ext>
            </a:extLst>
          </p:cNvPr>
          <p:cNvSpPr txBox="1"/>
          <p:nvPr/>
        </p:nvSpPr>
        <p:spPr>
          <a:xfrm>
            <a:off x="320040" y="1286444"/>
            <a:ext cx="19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Admin Panel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2C19E4-B06D-8449-89DB-9629F05C1FE7}"/>
              </a:ext>
            </a:extLst>
          </p:cNvPr>
          <p:cNvSpPr/>
          <p:nvPr/>
        </p:nvSpPr>
        <p:spPr>
          <a:xfrm>
            <a:off x="585216" y="2701011"/>
            <a:ext cx="1408176" cy="4639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907E5F-D581-BC45-91FC-39B47C14E03F}"/>
              </a:ext>
            </a:extLst>
          </p:cNvPr>
          <p:cNvSpPr/>
          <p:nvPr/>
        </p:nvSpPr>
        <p:spPr>
          <a:xfrm>
            <a:off x="585216" y="2176306"/>
            <a:ext cx="1408176" cy="4639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ViewModels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D937F-C6E1-F245-A17A-57E90EF88B16}"/>
              </a:ext>
            </a:extLst>
          </p:cNvPr>
          <p:cNvSpPr/>
          <p:nvPr/>
        </p:nvSpPr>
        <p:spPr>
          <a:xfrm>
            <a:off x="585216" y="1651601"/>
            <a:ext cx="1408176" cy="4639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126941-DA05-304F-86D9-E57DB0DF7661}"/>
              </a:ext>
            </a:extLst>
          </p:cNvPr>
          <p:cNvSpPr/>
          <p:nvPr/>
        </p:nvSpPr>
        <p:spPr>
          <a:xfrm>
            <a:off x="5413248" y="2640272"/>
            <a:ext cx="6227064" cy="6933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REST API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D2BAD7-DA08-9046-948D-D0D791F95784}"/>
              </a:ext>
            </a:extLst>
          </p:cNvPr>
          <p:cNvSpPr/>
          <p:nvPr/>
        </p:nvSpPr>
        <p:spPr>
          <a:xfrm>
            <a:off x="5199888" y="1245641"/>
            <a:ext cx="1408176" cy="130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Hall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Monitors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CD1D1A-51FA-1A48-83FB-3285943DB7CE}"/>
              </a:ext>
            </a:extLst>
          </p:cNvPr>
          <p:cNvSpPr/>
          <p:nvPr/>
        </p:nvSpPr>
        <p:spPr>
          <a:xfrm>
            <a:off x="6695948" y="1245641"/>
            <a:ext cx="1656588" cy="130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Judge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EF431A-C507-0243-94D5-C82BFB7A99FE}"/>
              </a:ext>
            </a:extLst>
          </p:cNvPr>
          <p:cNvSpPr/>
          <p:nvPr/>
        </p:nvSpPr>
        <p:spPr>
          <a:xfrm>
            <a:off x="8440420" y="1245640"/>
            <a:ext cx="1413764" cy="130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TV graphics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F19ADE-2875-C849-A399-56F4F71091A9}"/>
              </a:ext>
            </a:extLst>
          </p:cNvPr>
          <p:cNvSpPr/>
          <p:nvPr/>
        </p:nvSpPr>
        <p:spPr>
          <a:xfrm>
            <a:off x="9947656" y="1245640"/>
            <a:ext cx="1692656" cy="130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Tablet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Monitors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3CA055-A062-FA48-9C56-13FFE61D2EE7}"/>
              </a:ext>
            </a:extLst>
          </p:cNvPr>
          <p:cNvSpPr/>
          <p:nvPr/>
        </p:nvSpPr>
        <p:spPr>
          <a:xfrm>
            <a:off x="2441448" y="1242833"/>
            <a:ext cx="2670556" cy="130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Admin Panel – WEB</a:t>
            </a:r>
            <a:endParaRPr lang="bg-BG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Control Hub for Other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14ABDA-A184-A74A-8125-47391EEEDC0D}"/>
              </a:ext>
            </a:extLst>
          </p:cNvPr>
          <p:cNvSpPr/>
          <p:nvPr/>
        </p:nvSpPr>
        <p:spPr>
          <a:xfrm>
            <a:off x="2441448" y="2646063"/>
            <a:ext cx="2898649" cy="6875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SignalR</a:t>
            </a:r>
            <a:r>
              <a:rPr lang="en-US" dirty="0">
                <a:solidFill>
                  <a:schemeClr val="bg1"/>
                </a:solidFill>
              </a:rPr>
              <a:t> Hub</a:t>
            </a:r>
          </a:p>
        </p:txBody>
      </p:sp>
    </p:spTree>
    <p:extLst>
      <p:ext uri="{BB962C8B-B14F-4D97-AF65-F5344CB8AC3E}">
        <p14:creationId xmlns:p14="http://schemas.microsoft.com/office/powerpoint/2010/main" val="197164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52B9-E82A-4A4C-9013-3C9A17F7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you have to extend?</a:t>
            </a:r>
          </a:p>
        </p:txBody>
      </p:sp>
      <p:pic>
        <p:nvPicPr>
          <p:cNvPr id="4" name="Picture 3" descr="A picture containing fire, smoke, tree, nature&#10;&#10;Description automatically generated">
            <a:extLst>
              <a:ext uri="{FF2B5EF4-FFF2-40B4-BE49-F238E27FC236}">
                <a16:creationId xmlns:a16="http://schemas.microsoft.com/office/drawing/2014/main" id="{FEFB33E5-D467-E64A-8960-375DDF55F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360" y="2192844"/>
            <a:ext cx="6554216" cy="368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612A0-F250-C949-97AE-94E9849C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B0471-0E1A-1144-8FB9-8E6821130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511679" cy="3599316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DB and Desktop app are hosted on the same machine</a:t>
            </a:r>
          </a:p>
          <a:p>
            <a:endParaRPr lang="en-US" sz="3200" dirty="0"/>
          </a:p>
          <a:p>
            <a:r>
              <a:rPr lang="en-US" sz="3200" dirty="0"/>
              <a:t>Different Data Access chains from different UIs</a:t>
            </a:r>
          </a:p>
          <a:p>
            <a:pPr lvl="1"/>
            <a:r>
              <a:rPr lang="en-US" sz="2800" dirty="0"/>
              <a:t>REST API for Web and mobile based modules</a:t>
            </a:r>
          </a:p>
          <a:p>
            <a:pPr lvl="1"/>
            <a:r>
              <a:rPr lang="en-US" sz="2800" dirty="0"/>
              <a:t>Direct DAL access for Desktop</a:t>
            </a:r>
          </a:p>
          <a:p>
            <a:endParaRPr lang="en-US" sz="3200" dirty="0"/>
          </a:p>
          <a:p>
            <a:r>
              <a:rPr lang="en-US" sz="3200" dirty="0"/>
              <a:t>I’m sure there are many more, but should be enough to rethink.</a:t>
            </a:r>
          </a:p>
        </p:txBody>
      </p:sp>
    </p:spTree>
    <p:extLst>
      <p:ext uri="{BB962C8B-B14F-4D97-AF65-F5344CB8AC3E}">
        <p14:creationId xmlns:p14="http://schemas.microsoft.com/office/powerpoint/2010/main" val="360594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313320-2478-EF43-9E1E-7CEA3CDF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Solution?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49BB4-2F9E-8B44-A34D-88E4298D0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4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3948-1EBA-814F-832A-BA850D944E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0040" y="45090"/>
            <a:ext cx="9613900" cy="1081088"/>
          </a:xfrm>
        </p:spPr>
        <p:txBody>
          <a:bodyPr/>
          <a:lstStyle/>
          <a:p>
            <a:r>
              <a:rPr lang="en-US" dirty="0"/>
              <a:t>How I would do it, if I could do it over again…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3F239-BEFD-784A-8D7B-47EEFE3AF2D9}"/>
              </a:ext>
            </a:extLst>
          </p:cNvPr>
          <p:cNvSpPr/>
          <p:nvPr/>
        </p:nvSpPr>
        <p:spPr>
          <a:xfrm>
            <a:off x="320040" y="4841979"/>
            <a:ext cx="11320272" cy="11768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Database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5CA751-E018-0C44-95CD-B542C7D9C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387" y="5059184"/>
            <a:ext cx="791972" cy="7919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BC1D8E-4F06-1241-87F2-2F0CC3F99129}"/>
              </a:ext>
            </a:extLst>
          </p:cNvPr>
          <p:cNvSpPr/>
          <p:nvPr/>
        </p:nvSpPr>
        <p:spPr>
          <a:xfrm>
            <a:off x="320040" y="4160864"/>
            <a:ext cx="11320272" cy="60976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78E17B-5FA3-3740-A430-BF9E62031BDC}"/>
              </a:ext>
            </a:extLst>
          </p:cNvPr>
          <p:cNvSpPr/>
          <p:nvPr/>
        </p:nvSpPr>
        <p:spPr>
          <a:xfrm>
            <a:off x="320040" y="1242833"/>
            <a:ext cx="2017776" cy="14856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126941-DA05-304F-86D9-E57DB0DF7661}"/>
              </a:ext>
            </a:extLst>
          </p:cNvPr>
          <p:cNvSpPr/>
          <p:nvPr/>
        </p:nvSpPr>
        <p:spPr>
          <a:xfrm>
            <a:off x="320040" y="2803805"/>
            <a:ext cx="8120380" cy="6491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REST API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D2BAD7-DA08-9046-948D-D0D791F95784}"/>
              </a:ext>
            </a:extLst>
          </p:cNvPr>
          <p:cNvSpPr/>
          <p:nvPr/>
        </p:nvSpPr>
        <p:spPr>
          <a:xfrm>
            <a:off x="4812792" y="1245641"/>
            <a:ext cx="2136648" cy="14856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CD1D1A-51FA-1A48-83FB-3285943DB7CE}"/>
              </a:ext>
            </a:extLst>
          </p:cNvPr>
          <p:cNvSpPr/>
          <p:nvPr/>
        </p:nvSpPr>
        <p:spPr>
          <a:xfrm>
            <a:off x="7053072" y="1251900"/>
            <a:ext cx="2017776" cy="14856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Whatever Module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3CA055-A062-FA48-9C56-13FFE61D2EE7}"/>
              </a:ext>
            </a:extLst>
          </p:cNvPr>
          <p:cNvSpPr/>
          <p:nvPr/>
        </p:nvSpPr>
        <p:spPr>
          <a:xfrm>
            <a:off x="2441448" y="1242833"/>
            <a:ext cx="2267712" cy="14856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14ABDA-A184-A74A-8125-47391EEEDC0D}"/>
              </a:ext>
            </a:extLst>
          </p:cNvPr>
          <p:cNvSpPr/>
          <p:nvPr/>
        </p:nvSpPr>
        <p:spPr>
          <a:xfrm>
            <a:off x="4773169" y="3524343"/>
            <a:ext cx="3667252" cy="5757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Access Control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A39067-5A10-2743-BBB4-87635D0D7839}"/>
              </a:ext>
            </a:extLst>
          </p:cNvPr>
          <p:cNvSpPr/>
          <p:nvPr/>
        </p:nvSpPr>
        <p:spPr>
          <a:xfrm>
            <a:off x="313436" y="3524343"/>
            <a:ext cx="4395724" cy="57190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Business Logic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993ACA-1156-6E43-8733-8B14F9A07150}"/>
              </a:ext>
            </a:extLst>
          </p:cNvPr>
          <p:cNvSpPr/>
          <p:nvPr/>
        </p:nvSpPr>
        <p:spPr>
          <a:xfrm>
            <a:off x="8490204" y="2798296"/>
            <a:ext cx="3150108" cy="130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SignalR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7F88BF-C99D-8745-86F5-A6F045A50E68}"/>
              </a:ext>
            </a:extLst>
          </p:cNvPr>
          <p:cNvSpPr/>
          <p:nvPr/>
        </p:nvSpPr>
        <p:spPr>
          <a:xfrm>
            <a:off x="9174480" y="1254918"/>
            <a:ext cx="2465832" cy="14826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External Access?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C1A3EEC9-82B2-2F45-8548-4D4E0B319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608663" y="1983217"/>
            <a:ext cx="489752" cy="489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C51C06-5B84-334D-9C8D-30AD49DB9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426" y="1983217"/>
            <a:ext cx="627666" cy="443551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1E6DBD6B-91EF-AF46-A825-53023FB354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22" y="2029417"/>
            <a:ext cx="394939" cy="342281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240EF776-10B1-7E4A-B885-58B1023CE2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56" y="1994729"/>
            <a:ext cx="1286608" cy="4634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C384FBC-155E-2642-BFF9-FEE912AB891F}"/>
              </a:ext>
            </a:extLst>
          </p:cNvPr>
          <p:cNvSpPr txBox="1"/>
          <p:nvPr/>
        </p:nvSpPr>
        <p:spPr>
          <a:xfrm>
            <a:off x="826226" y="146471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Desktop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4034A9-C8ED-8241-86D0-18B795711A31}"/>
              </a:ext>
            </a:extLst>
          </p:cNvPr>
          <p:cNvSpPr txBox="1"/>
          <p:nvPr/>
        </p:nvSpPr>
        <p:spPr>
          <a:xfrm>
            <a:off x="3196705" y="1464719"/>
            <a:ext cx="62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AEC738-9E93-3340-996E-3BBA773539C7}"/>
              </a:ext>
            </a:extLst>
          </p:cNvPr>
          <p:cNvSpPr txBox="1"/>
          <p:nvPr/>
        </p:nvSpPr>
        <p:spPr>
          <a:xfrm>
            <a:off x="5464417" y="1464719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Mobile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35AA811-9937-F34B-B563-6B6517269A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360" y="1953514"/>
            <a:ext cx="417998" cy="490312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37052573-2BF3-2945-93CE-5B20751D9B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565" y="1887977"/>
            <a:ext cx="582461" cy="5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2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DBB2425-8FB1-4DE7-AAC1-042D674ABA99}" vid="{CE01ABC1-C393-421E-AE12-7866EE44F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1134</TotalTime>
  <Words>449</Words>
  <Application>Microsoft Macintosh PowerPoint</Application>
  <PresentationFormat>Widescreen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Berlin</vt:lpstr>
      <vt:lpstr>Desktop apps in a world dominated by the Web</vt:lpstr>
      <vt:lpstr>Who me?</vt:lpstr>
      <vt:lpstr>Desktop development – my two cents</vt:lpstr>
      <vt:lpstr>Gymnastics software v1 - Rhythmic</vt:lpstr>
      <vt:lpstr>Gymnastics software v2 - Artistic</vt:lpstr>
      <vt:lpstr>What happens when you have to extend?</vt:lpstr>
      <vt:lpstr>Problems</vt:lpstr>
      <vt:lpstr>Solution?</vt:lpstr>
      <vt:lpstr>How I would do it, if I could do it over again…</vt:lpstr>
      <vt:lpstr>Benefits of the approach</vt:lpstr>
      <vt:lpstr>How we actually did it... </vt:lpstr>
      <vt:lpstr>How we actually did it... </vt:lpstr>
      <vt:lpstr>Some ways to handle REST in .NET</vt:lpstr>
      <vt:lpstr>Let’s see some code</vt:lpstr>
      <vt:lpstr>References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Desktop apps in a world dominated by the Web</dc:title>
  <dc:creator>Nikolay Vasilev</dc:creator>
  <cp:lastModifiedBy>Nikolay Vasilev</cp:lastModifiedBy>
  <cp:revision>24</cp:revision>
  <dcterms:created xsi:type="dcterms:W3CDTF">2019-06-07T07:11:16Z</dcterms:created>
  <dcterms:modified xsi:type="dcterms:W3CDTF">2019-06-10T21:06:35Z</dcterms:modified>
</cp:coreProperties>
</file>