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9" r:id="rId3"/>
    <p:sldId id="257" r:id="rId4"/>
    <p:sldId id="258" r:id="rId5"/>
    <p:sldId id="261" r:id="rId6"/>
    <p:sldId id="269" r:id="rId7"/>
    <p:sldId id="260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202020"/>
    <a:srgbClr val="000000"/>
    <a:srgbClr val="355A59"/>
    <a:srgbClr val="AD8C88"/>
    <a:srgbClr val="0A2C0F"/>
    <a:srgbClr val="1E842D"/>
    <a:srgbClr val="1F697E"/>
    <a:srgbClr val="191B0E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6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2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3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7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59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5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5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28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1A8D-D0F7-42BD-B3F5-AF5F6241835A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C5BC-F17B-4858-99EF-D8EC46C8A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4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4.jpeg"/><Relationship Id="rId4" Type="http://schemas.openxmlformats.org/officeDocument/2006/relationships/image" Target="../media/image4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75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29" y="-23091"/>
            <a:ext cx="7691171" cy="6881091"/>
          </a:xfrm>
          <a:prstGeom prst="parallelogram">
            <a:avLst/>
          </a:prstGeom>
          <a:effectLst>
            <a:softEdge rad="3175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3383" y="2604655"/>
            <a:ext cx="9648798" cy="1633006"/>
          </a:xfrm>
        </p:spPr>
        <p:txBody>
          <a:bodyPr>
            <a:noAutofit/>
          </a:bodyPr>
          <a:lstStyle/>
          <a:p>
            <a:pPr algn="l"/>
            <a:r>
              <a:rPr lang="ru-RU" u="sng" dirty="0" smtClean="0">
                <a:solidFill>
                  <a:schemeClr val="accent4">
                    <a:lumMod val="50000"/>
                  </a:schemeClr>
                </a:solidFill>
                <a:latin typeface="Bebas Neue Bold" panose="020B0606020202050201" pitchFamily="34" charset="-52"/>
              </a:rPr>
              <a:t>Юридический помощник для проверки НПА</a:t>
            </a:r>
            <a:endParaRPr lang="ru-RU" u="sng" dirty="0">
              <a:solidFill>
                <a:schemeClr val="accent4">
                  <a:lumMod val="50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3383" y="5646533"/>
            <a:ext cx="1811855" cy="5141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</a:rPr>
              <a:t>YungRussia</a:t>
            </a:r>
            <a:endParaRPr lang="ru-RU" dirty="0">
              <a:solidFill>
                <a:schemeClr val="accent4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7" y="915978"/>
            <a:ext cx="524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Наши контакты: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38" y="2532495"/>
            <a:ext cx="2136486" cy="2072231"/>
          </a:xfrm>
          <a:prstGeom prst="ellipse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042" y="2402692"/>
            <a:ext cx="2196508" cy="2202034"/>
          </a:xfrm>
          <a:prstGeom prst="ellipse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819" y="2402692"/>
            <a:ext cx="2305463" cy="2202034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1924" y="4731083"/>
            <a:ext cx="315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Николай Григорьев</a:t>
            </a:r>
          </a:p>
          <a:p>
            <a:pPr algn="ctr"/>
            <a:r>
              <a:rPr lang="ru-RU" dirty="0" smtClean="0"/>
              <a:t>- </a:t>
            </a:r>
            <a:r>
              <a:rPr lang="en-US" dirty="0" smtClean="0"/>
              <a:t>kolangregorin01@gmail.com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775878" y="4733148"/>
            <a:ext cx="265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Михаил Юманов</a:t>
            </a:r>
          </a:p>
          <a:p>
            <a:pPr algn="ctr"/>
            <a:r>
              <a:rPr lang="ru-RU" dirty="0" smtClean="0"/>
              <a:t>-</a:t>
            </a:r>
            <a:r>
              <a:rPr lang="en-US" dirty="0" smtClean="0"/>
              <a:t> yablokoko15@gmail.com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028648" y="4731083"/>
            <a:ext cx="303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Алёна Харичева</a:t>
            </a:r>
          </a:p>
          <a:p>
            <a:pPr algn="ctr"/>
            <a:r>
              <a:rPr lang="ru-RU" dirty="0" smtClean="0"/>
              <a:t>- </a:t>
            </a:r>
            <a:r>
              <a:rPr lang="en-US" dirty="0" smtClean="0"/>
              <a:t>alena.kharicheva@gmail.com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7" y="722022"/>
            <a:ext cx="3304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Участники: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5587" y="6001031"/>
            <a:ext cx="109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Участники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0907" y="2153804"/>
            <a:ext cx="2136486" cy="2072231"/>
          </a:xfrm>
          <a:prstGeom prst="ellipse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511" y="2024001"/>
            <a:ext cx="2196508" cy="2202034"/>
          </a:xfrm>
          <a:prstGeom prst="ellipse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5288" y="2024001"/>
            <a:ext cx="2305463" cy="2202034"/>
          </a:xfrm>
          <a:prstGeom prst="ellipse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3732" y="4355838"/>
            <a:ext cx="265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Николай Григорьев</a:t>
            </a:r>
          </a:p>
          <a:p>
            <a:pPr algn="ctr"/>
            <a:r>
              <a:rPr lang="ru-RU" dirty="0" smtClean="0"/>
              <a:t>- </a:t>
            </a:r>
            <a:r>
              <a:rPr lang="ru-RU" dirty="0"/>
              <a:t>подготовка </a:t>
            </a:r>
            <a:r>
              <a:rPr lang="ru-RU" dirty="0" smtClean="0"/>
              <a:t>датасета</a:t>
            </a:r>
            <a:r>
              <a:rPr lang="en-US" dirty="0" smtClean="0"/>
              <a:t>, frontend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845347" y="4352392"/>
            <a:ext cx="265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Михаил Юманов</a:t>
            </a:r>
          </a:p>
          <a:p>
            <a:pPr algn="ctr"/>
            <a:r>
              <a:rPr lang="ru-RU" dirty="0" smtClean="0"/>
              <a:t>- </a:t>
            </a:r>
            <a:r>
              <a:rPr lang="en-US" dirty="0" smtClean="0"/>
              <a:t>ML</a:t>
            </a:r>
            <a:r>
              <a:rPr lang="ru-RU" dirty="0" smtClean="0"/>
              <a:t>, подготовка датасета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8256270" y="4352392"/>
            <a:ext cx="2650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Алёна Харичева</a:t>
            </a:r>
          </a:p>
          <a:p>
            <a:pPr algn="ctr"/>
            <a:r>
              <a:rPr lang="ru-RU" dirty="0" smtClean="0"/>
              <a:t>- </a:t>
            </a:r>
            <a:r>
              <a:rPr lang="en-US" dirty="0" smtClean="0"/>
              <a:t>Frontend, </a:t>
            </a:r>
            <a:r>
              <a:rPr lang="ru-RU" dirty="0" smtClean="0"/>
              <a:t>визуализация проделанной работы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1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7" y="731257"/>
            <a:ext cx="4172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Проблематика</a:t>
            </a:r>
            <a:r>
              <a:rPr lang="ru-RU" sz="6000" dirty="0" smtClean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:</a:t>
            </a:r>
            <a:endParaRPr lang="ru-RU" sz="600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6001031"/>
            <a:ext cx="140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Проблематика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83332"/>
              </p:ext>
            </p:extLst>
          </p:nvPr>
        </p:nvGraphicFramePr>
        <p:xfrm>
          <a:off x="1293090" y="1931639"/>
          <a:ext cx="9807356" cy="35362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03678">
                  <a:extLst>
                    <a:ext uri="{9D8B030D-6E8A-4147-A177-3AD203B41FA5}">
                      <a16:colId xmlns:a16="http://schemas.microsoft.com/office/drawing/2014/main" xmlns="" val="2763015037"/>
                    </a:ext>
                  </a:extLst>
                </a:gridCol>
                <a:gridCol w="4903678">
                  <a:extLst>
                    <a:ext uri="{9D8B030D-6E8A-4147-A177-3AD203B41FA5}">
                      <a16:colId xmlns:a16="http://schemas.microsoft.com/office/drawing/2014/main" xmlns="" val="3018917262"/>
                    </a:ext>
                  </a:extLst>
                </a:gridCol>
              </a:tblGrid>
              <a:tr h="7072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Проблема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Следствие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41097773"/>
                  </a:ext>
                </a:extLst>
              </a:tr>
              <a:tr h="707258"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Длительная обработка данных</a:t>
                      </a:r>
                      <a:r>
                        <a:rPr lang="ru-RU" baseline="0" dirty="0" smtClean="0"/>
                        <a:t> вручную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Потеря актуальности данных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89557946"/>
                  </a:ext>
                </a:extLst>
              </a:tr>
              <a:tr h="707258">
                <a:tc v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Задержка в принятии НПА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628572"/>
                  </a:ext>
                </a:extLst>
              </a:tr>
              <a:tr h="707258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Потеря ресурсов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7223826"/>
                  </a:ext>
                </a:extLst>
              </a:tr>
              <a:tr h="7072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Человеческий фактор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Пропуск значимых</a:t>
                      </a:r>
                      <a:r>
                        <a:rPr lang="ru-RU" baseline="0" dirty="0" smtClean="0"/>
                        <a:t> ошибок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1025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0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7137" y="731258"/>
            <a:ext cx="7797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Реализация: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23424"/>
          <a:stretch/>
        </p:blipFill>
        <p:spPr>
          <a:xfrm>
            <a:off x="9075339" y="4008581"/>
            <a:ext cx="1478650" cy="14437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r="14970"/>
          <a:stretch/>
        </p:blipFill>
        <p:spPr>
          <a:xfrm>
            <a:off x="6185986" y="4008582"/>
            <a:ext cx="1067151" cy="14452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t="15483" r="18450" b="18191"/>
          <a:stretch/>
        </p:blipFill>
        <p:spPr>
          <a:xfrm>
            <a:off x="1766843" y="4051321"/>
            <a:ext cx="1067152" cy="108147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57137" y="52294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1" t="21878" r="25197" b="17060"/>
          <a:stretch/>
        </p:blipFill>
        <p:spPr>
          <a:xfrm>
            <a:off x="3213047" y="4051321"/>
            <a:ext cx="1028298" cy="11311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71491" y="6001031"/>
            <a:ext cx="122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Реализация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42" y="2141106"/>
            <a:ext cx="922820" cy="92282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15" y="3294357"/>
            <a:ext cx="359875" cy="3598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12404" y="3137621"/>
            <a:ext cx="867638" cy="86763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89" y="4325589"/>
            <a:ext cx="1550206" cy="1550206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912" y="4325589"/>
            <a:ext cx="1550206" cy="155020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8053" y="3140943"/>
            <a:ext cx="867638" cy="86763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3543">
            <a:off x="6721982" y="2209131"/>
            <a:ext cx="2035345" cy="155020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998794" y="2410260"/>
            <a:ext cx="1550206" cy="155020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72974" y="3497636"/>
            <a:ext cx="1550206" cy="155020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17" y="1030978"/>
            <a:ext cx="1254046" cy="1254046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 flipH="1">
            <a:off x="2833995" y="4099060"/>
            <a:ext cx="379052" cy="1019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7828" y="619168"/>
            <a:ext cx="3304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UX/UI</a:t>
            </a:r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 на </a:t>
            </a:r>
            <a:r>
              <a:rPr lang="en-US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C#</a:t>
            </a:r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6423" y="6001031"/>
            <a:ext cx="64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UX/UI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3091" y="2429102"/>
            <a:ext cx="95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0842" y="2192822"/>
            <a:ext cx="8744120" cy="43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8181" y="528050"/>
            <a:ext cx="4707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UX/UI</a:t>
            </a:r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 на </a:t>
            </a:r>
            <a:r>
              <a:rPr lang="en-US" sz="6000" u="sng" dirty="0" err="1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kotlin</a:t>
            </a:r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6423" y="6001031"/>
            <a:ext cx="64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UX/UI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3091" y="2429102"/>
            <a:ext cx="957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endParaRPr lang="ru-RU" sz="2800" dirty="0"/>
          </a:p>
        </p:txBody>
      </p:sp>
      <p:pic>
        <p:nvPicPr>
          <p:cNvPr id="2050" name="Picture 2" descr="https://sun9-north.userapi.com/sun9-81/s/v1/ig2/BRpQz70qVNrALwfXoJsP33rm_ONQXVB01NmmYLSsNV8f-5E7ZZvdeGHtj5ZPX4KBNQyIW368aOZSGUwhe5bhL32G.jpg?size=720x1600&amp;quality=95&amp;type=album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2"/>
          <a:stretch/>
        </p:blipFill>
        <p:spPr bwMode="auto">
          <a:xfrm>
            <a:off x="2078645" y="1591862"/>
            <a:ext cx="2327025" cy="457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west.userapi.com/sun9-7/s/v1/ig2/KsULKasGBcPx624TueZAsFVhztwUw8CkOGmln4NldK3QMSIZCnPwFqfJGjDI1NwnRXI-chVvm7HzgbdVgTenve-5.jpg?size=720x1600&amp;quality=95&amp;type=album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9"/>
          <a:stretch/>
        </p:blipFill>
        <p:spPr bwMode="auto">
          <a:xfrm>
            <a:off x="7372884" y="1209964"/>
            <a:ext cx="2336961" cy="462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Штриховая стрелка вправо 4"/>
          <p:cNvSpPr/>
          <p:nvPr/>
        </p:nvSpPr>
        <p:spPr>
          <a:xfrm>
            <a:off x="4599709" y="2952322"/>
            <a:ext cx="2447636" cy="1246627"/>
          </a:xfrm>
          <a:prstGeom prst="stripedRightArrow">
            <a:avLst>
              <a:gd name="adj1" fmla="val 38145"/>
              <a:gd name="adj2" fmla="val 99641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8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7" y="915978"/>
            <a:ext cx="5012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Используемое ПО: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091" y="2244436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6234" y="2286444"/>
            <a:ext cx="957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Все ПО находится в открытом доступе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Python</a:t>
            </a:r>
            <a:r>
              <a:rPr lang="ru-RU" sz="2800" dirty="0"/>
              <a:t>, включая </a:t>
            </a:r>
            <a:r>
              <a:rPr lang="ru-RU" sz="2800" b="1" dirty="0"/>
              <a:t>открытые</a:t>
            </a:r>
            <a:r>
              <a:rPr lang="ru-RU" sz="2800" dirty="0"/>
              <a:t> </a:t>
            </a:r>
            <a:r>
              <a:rPr lang="ru-RU" sz="2800" b="1" dirty="0"/>
              <a:t>библиотеки</a:t>
            </a:r>
            <a:r>
              <a:rPr lang="ru-RU" sz="2800" dirty="0"/>
              <a:t> </a:t>
            </a:r>
            <a:r>
              <a:rPr lang="en-US" sz="2800" dirty="0"/>
              <a:t>Pandas</a:t>
            </a:r>
            <a:r>
              <a:rPr lang="ru-RU" sz="2800" dirty="0"/>
              <a:t>, </a:t>
            </a:r>
            <a:r>
              <a:rPr lang="en-US" sz="2800" dirty="0" err="1" smtClean="0"/>
              <a:t>Sklearn</a:t>
            </a:r>
            <a:r>
              <a:rPr lang="ru-RU" sz="2800" dirty="0" smtClean="0"/>
              <a:t>, </a:t>
            </a:r>
            <a:r>
              <a:rPr lang="en-US" sz="2800" dirty="0" err="1" smtClean="0"/>
              <a:t>Pymorphy</a:t>
            </a:r>
            <a:r>
              <a:rPr lang="ru-RU" sz="2800" dirty="0"/>
              <a:t>2 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Kotlin 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Windows Forms </a:t>
            </a:r>
            <a:endParaRPr lang="ru-R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Firebase </a:t>
            </a:r>
            <a:r>
              <a:rPr lang="ru-RU" sz="2800" dirty="0" smtClean="0"/>
              <a:t>– для взаимодействия между </a:t>
            </a:r>
            <a:r>
              <a:rPr lang="en-US" sz="2800" dirty="0" smtClean="0"/>
              <a:t>Kotlin</a:t>
            </a:r>
            <a:r>
              <a:rPr lang="ru-RU" sz="2800" dirty="0" smtClean="0"/>
              <a:t>/</a:t>
            </a:r>
            <a:r>
              <a:rPr lang="en-US" sz="2800" dirty="0" smtClean="0"/>
              <a:t>C# </a:t>
            </a:r>
            <a:r>
              <a:rPr lang="ru-RU" sz="2800" dirty="0" smtClean="0"/>
              <a:t>и </a:t>
            </a:r>
            <a:r>
              <a:rPr lang="en-US" sz="2800" dirty="0" smtClean="0"/>
              <a:t>Python</a:t>
            </a:r>
            <a:endParaRPr lang="ru-RU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46618" y="6001031"/>
            <a:ext cx="1649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Используемое ПО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5" r="10185"/>
          <a:stretch/>
        </p:blipFill>
        <p:spPr>
          <a:xfrm>
            <a:off x="8326906" y="606585"/>
            <a:ext cx="2742551" cy="17068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9" b="11061"/>
          <a:stretch/>
        </p:blipFill>
        <p:spPr>
          <a:xfrm>
            <a:off x="1157137" y="5181602"/>
            <a:ext cx="1747982" cy="12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7" y="915978"/>
            <a:ext cx="9261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Возможные улучшения решения: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091" y="2244436"/>
            <a:ext cx="840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57137" y="2818840"/>
            <a:ext cx="957421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2800" dirty="0" smtClean="0"/>
              <a:t>У пользователя есть возможность автоматически дополнить недостающие/нецелостные классы, выбирая один из предложенных приложением вариантов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US" sz="2800" dirty="0" smtClean="0"/>
              <a:t>indows </a:t>
            </a:r>
            <a:r>
              <a:rPr lang="ru-RU" sz="2800" dirty="0" smtClean="0"/>
              <a:t>приложение для работы с нашим ПО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590473" y="6001031"/>
            <a:ext cx="290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Возможные улучшения решения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37" y="915978"/>
            <a:ext cx="3470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u="sng" dirty="0" smtClean="0">
                <a:solidFill>
                  <a:schemeClr val="accent4">
                    <a:lumMod val="75000"/>
                  </a:schemeClr>
                </a:solidFill>
                <a:latin typeface="Bebas Neue Bold" panose="020B0606020202050201" pitchFamily="34" charset="-52"/>
              </a:rPr>
              <a:t>Итоги:</a:t>
            </a:r>
            <a:endParaRPr lang="ru-RU" sz="6000" u="sng" dirty="0">
              <a:solidFill>
                <a:schemeClr val="accent4">
                  <a:lumMod val="75000"/>
                </a:schemeClr>
              </a:solidFill>
              <a:latin typeface="Bebas Neue Bold" panose="020B0606020202050201" pitchFamily="34" charset="-5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51781" y="6001031"/>
            <a:ext cx="74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Итоги</a:t>
            </a:r>
            <a:endParaRPr lang="ru-RU" sz="2000" dirty="0">
              <a:solidFill>
                <a:schemeClr val="accent4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7" y="6070260"/>
            <a:ext cx="321305" cy="32130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6" y="6049820"/>
            <a:ext cx="341745" cy="34174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15" y="6049819"/>
            <a:ext cx="362660" cy="36266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668" y="6046337"/>
            <a:ext cx="369959" cy="36995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62" y="6046337"/>
            <a:ext cx="369150" cy="36915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054" y="6052636"/>
            <a:ext cx="359843" cy="35984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446" y="6046337"/>
            <a:ext cx="386180" cy="386180"/>
          </a:xfrm>
          <a:prstGeom prst="rect">
            <a:avLst/>
          </a:prstGeom>
        </p:spPr>
      </p:pic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26102"/>
              </p:ext>
            </p:extLst>
          </p:nvPr>
        </p:nvGraphicFramePr>
        <p:xfrm>
          <a:off x="1293090" y="1931639"/>
          <a:ext cx="9807356" cy="363135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03678">
                  <a:extLst>
                    <a:ext uri="{9D8B030D-6E8A-4147-A177-3AD203B41FA5}">
                      <a16:colId xmlns:a16="http://schemas.microsoft.com/office/drawing/2014/main" xmlns="" val="2763015037"/>
                    </a:ext>
                  </a:extLst>
                </a:gridCol>
                <a:gridCol w="4903678">
                  <a:extLst>
                    <a:ext uri="{9D8B030D-6E8A-4147-A177-3AD203B41FA5}">
                      <a16:colId xmlns:a16="http://schemas.microsoft.com/office/drawing/2014/main" xmlns="" val="3018917262"/>
                    </a:ext>
                  </a:extLst>
                </a:gridCol>
              </a:tblGrid>
              <a:tr h="80232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Проблема</a:t>
                      </a:r>
                      <a:endParaRPr lang="ru-RU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Решение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41097773"/>
                  </a:ext>
                </a:extLst>
              </a:tr>
              <a:tr h="7072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Потеря актуальности данных</a:t>
                      </a:r>
                      <a:endParaRPr lang="ru-RU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Документ обрабатывается несколько минут, актуальность</a:t>
                      </a:r>
                      <a:r>
                        <a:rPr lang="ru-RU" baseline="0" dirty="0" smtClean="0"/>
                        <a:t> не теряется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889557946"/>
                  </a:ext>
                </a:extLst>
              </a:tr>
              <a:tr h="7072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Задержка в принятии НПА</a:t>
                      </a:r>
                      <a:endParaRPr lang="ru-RU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Быстрый</a:t>
                      </a:r>
                      <a:r>
                        <a:rPr lang="ru-RU" baseline="0" dirty="0" smtClean="0"/>
                        <a:t> анализ, предложения по доработке документа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35628572"/>
                  </a:ext>
                </a:extLst>
              </a:tr>
              <a:tr h="7072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Потеря ресурсов</a:t>
                      </a:r>
                      <a:endParaRPr lang="ru-RU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Экономия финансовых средств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857223826"/>
                  </a:ext>
                </a:extLst>
              </a:tr>
              <a:tr h="7072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Пропуск значимых</a:t>
                      </a:r>
                      <a:r>
                        <a:rPr lang="ru-RU" baseline="0" dirty="0" smtClean="0"/>
                        <a:t> ошибок</a:t>
                      </a:r>
                      <a:endParaRPr lang="ru-RU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Минимизация ошибок и неточностей в НПА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025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189</Words>
  <Application>Microsoft Office PowerPoint</Application>
  <PresentationFormat>Произвольный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Юридический помощник для проверки НПА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Юридический помощник для проверки НПА</dc:title>
  <dc:creator>Alena</dc:creator>
  <cp:lastModifiedBy>Николай Григорьев</cp:lastModifiedBy>
  <cp:revision>57</cp:revision>
  <dcterms:created xsi:type="dcterms:W3CDTF">2022-08-26T17:55:55Z</dcterms:created>
  <dcterms:modified xsi:type="dcterms:W3CDTF">2022-08-28T18:44:51Z</dcterms:modified>
</cp:coreProperties>
</file>