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2320A-EAA4-131D-7E9B-1D2612FD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1240BF-A361-24DC-B3A3-E458A2584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6937B4-2F75-9236-64C8-738E8CCB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2131-71DC-41E9-A637-FAD2D59AE85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244D8-1FB7-CB0A-ACAF-3662D67F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26351-051D-B237-C3DB-1F62E013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C4E-E219-45E0-AD71-531F2D8C0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62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DEA33-0AE9-B2BF-97EC-053CECCA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FD183D-C945-8443-5061-9E8834E13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EE3076-7913-58AB-AECA-618331FF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2131-71DC-41E9-A637-FAD2D59AE85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D76901-7D7A-D64A-2BAD-F46A17D3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012727-70E4-4BCA-B971-4196B02D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C4E-E219-45E0-AD71-531F2D8C0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12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5C1179-DA62-1D61-52F5-221215CCC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F6FFB7-DF01-E9AA-4BD2-3C1990640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18DCC8-368D-E2BF-0A12-53A538EB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2131-71DC-41E9-A637-FAD2D59AE85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745A20-974F-60DF-DDA4-2E970AEC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CA998-9CBC-A3C7-39B9-BF66938B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C4E-E219-45E0-AD71-531F2D8C0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43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BCD63-840D-195D-AEB9-ACD8E588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C5CA8-01DF-B2C8-D5B9-C4E10E5A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4F5083-AE4E-98ED-289A-653AEBF2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2131-71DC-41E9-A637-FAD2D59AE85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4B4759-215D-0B84-E13B-8AA083D6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EE046-4C1F-8188-F693-0B88CA7B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C4E-E219-45E0-AD71-531F2D8C0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52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626EC-B9B7-5290-AFAC-4E96CBB3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1792AB-8026-55B8-C4A8-BC044E32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BF7984-ACF7-395B-034B-B7132C1C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2131-71DC-41E9-A637-FAD2D59AE85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FB5E78-0DBC-2F21-B552-3805277D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EA363-5221-32F5-F9C8-6E53AC88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C4E-E219-45E0-AD71-531F2D8C0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2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C64DE-ED4D-7531-789C-B9970055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3A0A9C-D6D2-D589-9FD5-BDB789B8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92D24D-902F-EA1B-8530-C0A909EB5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E342F5-CC7E-59B3-D7E4-E71CBA15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2131-71DC-41E9-A637-FAD2D59AE85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85EC32-6E5D-02B0-1D29-D21690CF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1A203A-20E9-DB6C-A988-27E64F84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C4E-E219-45E0-AD71-531F2D8C0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0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E6AA4-FB11-00DB-99E3-2053D5AB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10690-B165-E70E-1E41-8D975999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447A82-B0D2-8919-659A-690F50F7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4DD9FC-8F7E-079A-E0E0-BF9A1E862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6AF2E4-3378-8010-181B-2BDC290C5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D48AED-02E2-A6A4-5B6F-BB14224F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2131-71DC-41E9-A637-FAD2D59AE85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22B4F7-6456-23E2-B947-19ABFA3C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A44E71-B4E0-13CD-B42A-B0F6A774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C4E-E219-45E0-AD71-531F2D8C0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66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34EF3-3BF1-8881-E22E-5005B064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7D4543-9FBD-BA23-FEA2-4D664763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2131-71DC-41E9-A637-FAD2D59AE85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4AEC9C-BF69-302F-A97B-BE66C6EC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FCCEF3-3B18-4644-C3EE-FCDEF7A5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C4E-E219-45E0-AD71-531F2D8C0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84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CA3F703-D6CD-B7B7-547E-86537F74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2131-71DC-41E9-A637-FAD2D59AE85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943BA6-6A37-7476-7BB8-8A8F78A6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7352DB-F49A-E5EC-2238-197A4F70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C4E-E219-45E0-AD71-531F2D8C0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1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ECDC8-E3AC-A35E-A736-619FB913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452446-2B2C-F0DB-A732-D74F1BB4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42A8AA-DE6E-830E-0156-7ABC77758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7F433B-5FF0-D704-010F-86818E03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2131-71DC-41E9-A637-FAD2D59AE85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E4D3CF-105C-B229-EAC9-813AD9C9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6882E2-3225-460C-E723-AA829BD8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C4E-E219-45E0-AD71-531F2D8C0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61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6B0E5-EE72-C885-4692-C0678D71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67EED5-8E33-B6D2-5DEA-30368AA17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15E9C7-F939-4663-9601-54D15393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3E8D8E-FF1B-7A4B-CCDD-9A7B96F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2131-71DC-41E9-A637-FAD2D59AE85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6F40F0-6F10-57F2-DD36-C2673F32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0C1ECD-8C27-E4C8-3D38-E52FC39A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3C4E-E219-45E0-AD71-531F2D8C0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92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C934F-8AB1-369D-488E-2C574987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228F11-C643-40BC-3B09-7E1F882EC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A4F0A8-9DA0-DB35-56B7-A89968DB4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2131-71DC-41E9-A637-FAD2D59AE85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927A46-8B0D-C611-C185-550C9CF2F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9200EF-1375-1A73-6F69-3D18212C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E3C4E-E219-45E0-AD71-531F2D8C0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0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3F0C4-A591-E460-3BD8-4B07C3139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8775"/>
          </a:xfrm>
        </p:spPr>
        <p:txBody>
          <a:bodyPr/>
          <a:lstStyle/>
          <a:p>
            <a:r>
              <a:rPr lang="ru-RU" dirty="0"/>
              <a:t>Дипломная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E355A5-4F72-5748-5769-F929F07AA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9428"/>
            <a:ext cx="9144000" cy="1132513"/>
          </a:xfrm>
        </p:spPr>
        <p:txBody>
          <a:bodyPr/>
          <a:lstStyle/>
          <a:p>
            <a:r>
              <a:rPr lang="ru-RU" dirty="0"/>
              <a:t>Машинное обучение для предсказания оптовых продаж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CB1D909-6937-5509-D994-7FAB179DA459}"/>
              </a:ext>
            </a:extLst>
          </p:cNvPr>
          <p:cNvSpPr txBox="1">
            <a:spLocks/>
          </p:cNvSpPr>
          <p:nvPr/>
        </p:nvSpPr>
        <p:spPr>
          <a:xfrm>
            <a:off x="9462782" y="5571689"/>
            <a:ext cx="2729218" cy="113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Козлов Николай </a:t>
            </a:r>
          </a:p>
          <a:p>
            <a:pPr algn="r"/>
            <a:r>
              <a:rPr lang="ru-RU" dirty="0"/>
              <a:t>18 сентября 2022</a:t>
            </a:r>
          </a:p>
        </p:txBody>
      </p:sp>
    </p:spTree>
    <p:extLst>
      <p:ext uri="{BB962C8B-B14F-4D97-AF65-F5344CB8AC3E}">
        <p14:creationId xmlns:p14="http://schemas.microsoft.com/office/powerpoint/2010/main" val="3554527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BAE07-ADB3-E702-9007-9DACB3A8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788565"/>
          </a:xfrm>
        </p:spPr>
        <p:txBody>
          <a:bodyPr>
            <a:noAutofit/>
          </a:bodyPr>
          <a:lstStyle/>
          <a:p>
            <a:r>
              <a:rPr lang="ru-RU" sz="3200" dirty="0"/>
              <a:t>Анализ клиентской базы. Количество </a:t>
            </a:r>
            <a:r>
              <a:rPr lang="ru-RU" sz="3200" dirty="0" err="1"/>
              <a:t>сейлс</a:t>
            </a:r>
            <a:r>
              <a:rPr lang="ru-RU" sz="3200" dirty="0"/>
              <a:t> менеджеров в отделе продаж.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34C1D-3C5F-ABCF-AABF-95551F78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3" y="897622"/>
            <a:ext cx="5978956" cy="5654181"/>
          </a:xfrm>
        </p:spPr>
        <p:txBody>
          <a:bodyPr>
            <a:normAutofit fontScale="55000" lnSpcReduction="20000"/>
          </a:bodyPr>
          <a:lstStyle/>
          <a:p>
            <a:r>
              <a:rPr lang="ru-RU" sz="2000" dirty="0"/>
              <a:t>клиентская база средних клиентов (закупки хотя бы раз в два месяца и более 2 </a:t>
            </a:r>
            <a:r>
              <a:rPr lang="ru-RU" sz="2000" dirty="0" err="1"/>
              <a:t>тыс</a:t>
            </a:r>
            <a:r>
              <a:rPr lang="ru-RU" sz="2000" dirty="0"/>
              <a:t> </a:t>
            </a:r>
            <a:r>
              <a:rPr lang="ru-RU" sz="2000" dirty="0" err="1"/>
              <a:t>н.у</a:t>
            </a:r>
            <a:r>
              <a:rPr lang="ru-RU" sz="2000" dirty="0"/>
              <a:t>.) растет.</a:t>
            </a:r>
          </a:p>
          <a:p>
            <a:r>
              <a:rPr lang="ru-RU" sz="2000" dirty="0"/>
              <a:t>За два последних года с ~500 до 750. В пике было около 1000. В декабре этого года можно предполагать будет в районе 1200  </a:t>
            </a:r>
          </a:p>
          <a:p>
            <a:endParaRPr lang="ru-RU" sz="2000" dirty="0"/>
          </a:p>
          <a:p>
            <a:r>
              <a:rPr lang="ru-RU" sz="2000" dirty="0"/>
              <a:t>Крупных клиентов (оборот более 60 </a:t>
            </a:r>
            <a:r>
              <a:rPr lang="ru-RU" sz="2000" dirty="0" err="1"/>
              <a:t>тыс</a:t>
            </a:r>
            <a:r>
              <a:rPr lang="ru-RU" sz="2000" dirty="0"/>
              <a:t> у.е. в месяц) порядка 50.   </a:t>
            </a:r>
          </a:p>
          <a:p>
            <a:r>
              <a:rPr lang="ru-RU" sz="2000" dirty="0"/>
              <a:t>Обычно на такие обороты 5 клиентов на </a:t>
            </a:r>
            <a:r>
              <a:rPr lang="ru-RU" sz="2000" dirty="0" err="1"/>
              <a:t>сейлс</a:t>
            </a:r>
            <a:r>
              <a:rPr lang="ru-RU" sz="2000" dirty="0"/>
              <a:t> менеджера. Кол-во </a:t>
            </a:r>
            <a:r>
              <a:rPr lang="ru-RU" sz="2000" dirty="0" err="1"/>
              <a:t>сейлс</a:t>
            </a:r>
            <a:r>
              <a:rPr lang="ru-RU" sz="2000" dirty="0"/>
              <a:t> менеджеров, отвечающих за </a:t>
            </a:r>
            <a:r>
              <a:rPr lang="ru-RU" sz="2000" dirty="0" err="1"/>
              <a:t>крупнх</a:t>
            </a:r>
            <a:r>
              <a:rPr lang="ru-RU" sz="2000" dirty="0"/>
              <a:t> клиентов 10.</a:t>
            </a:r>
          </a:p>
          <a:p>
            <a:endParaRPr lang="ru-RU" sz="2000" dirty="0"/>
          </a:p>
          <a:p>
            <a:r>
              <a:rPr lang="ru-RU" sz="2000" dirty="0"/>
              <a:t>Средних клиентов (оборот от 20 до 60 </a:t>
            </a:r>
            <a:r>
              <a:rPr lang="ru-RU" sz="2000" dirty="0" err="1"/>
              <a:t>тыс</a:t>
            </a:r>
            <a:r>
              <a:rPr lang="ru-RU" sz="2000" dirty="0"/>
              <a:t> у.е.) 120-50 = 70 клиентов.</a:t>
            </a:r>
          </a:p>
          <a:p>
            <a:r>
              <a:rPr lang="ru-RU" sz="2000" dirty="0"/>
              <a:t>Здесь примерно 10 клиентов на одного </a:t>
            </a:r>
            <a:r>
              <a:rPr lang="ru-RU" sz="2000" dirty="0" err="1"/>
              <a:t>сейлс</a:t>
            </a:r>
            <a:r>
              <a:rPr lang="ru-RU" sz="2000" dirty="0"/>
              <a:t> менеджера. Итого на этот тип клиентов 7 </a:t>
            </a:r>
            <a:r>
              <a:rPr lang="ru-RU" sz="2000" dirty="0" err="1"/>
              <a:t>сейлс</a:t>
            </a:r>
            <a:r>
              <a:rPr lang="ru-RU" sz="2000" dirty="0"/>
              <a:t> менеджеров.</a:t>
            </a:r>
          </a:p>
          <a:p>
            <a:endParaRPr lang="ru-RU" sz="2000" dirty="0"/>
          </a:p>
          <a:p>
            <a:r>
              <a:rPr lang="ru-RU" sz="2000" dirty="0"/>
              <a:t>Клиентов с оборотом 10-20 </a:t>
            </a:r>
            <a:r>
              <a:rPr lang="ru-RU" sz="2000" dirty="0" err="1"/>
              <a:t>тыс</a:t>
            </a:r>
            <a:r>
              <a:rPr lang="ru-RU" sz="2000" dirty="0"/>
              <a:t> у.е. 350-120 = 230. </a:t>
            </a:r>
          </a:p>
          <a:p>
            <a:r>
              <a:rPr lang="ru-RU" sz="2000" dirty="0"/>
              <a:t>Здесь примерно 20 клиентов на одного </a:t>
            </a:r>
            <a:r>
              <a:rPr lang="ru-RU" sz="2000" dirty="0" err="1"/>
              <a:t>сейлс</a:t>
            </a:r>
            <a:r>
              <a:rPr lang="ru-RU" sz="2000" dirty="0"/>
              <a:t> менеджера. Итого на этот тип клиентов 12 </a:t>
            </a:r>
            <a:r>
              <a:rPr lang="ru-RU" sz="2000" dirty="0" err="1"/>
              <a:t>сейлс</a:t>
            </a:r>
            <a:r>
              <a:rPr lang="ru-RU" sz="2000" dirty="0"/>
              <a:t> менеджеров.</a:t>
            </a:r>
          </a:p>
          <a:p>
            <a:endParaRPr lang="ru-RU" sz="2000" dirty="0"/>
          </a:p>
          <a:p>
            <a:r>
              <a:rPr lang="ru-RU" sz="2000" dirty="0"/>
              <a:t>Клиентов с оборотом 2-10 </a:t>
            </a:r>
            <a:r>
              <a:rPr lang="ru-RU" sz="2000" dirty="0" err="1"/>
              <a:t>тыс</a:t>
            </a:r>
            <a:r>
              <a:rPr lang="ru-RU" sz="2000" dirty="0"/>
              <a:t> у.е. 800-350 = 550. </a:t>
            </a:r>
          </a:p>
          <a:p>
            <a:r>
              <a:rPr lang="ru-RU" sz="2000" dirty="0"/>
              <a:t>Здесь примерно 50 клиентов на одного </a:t>
            </a:r>
            <a:r>
              <a:rPr lang="ru-RU" sz="2000" dirty="0" err="1"/>
              <a:t>сейлс</a:t>
            </a:r>
            <a:r>
              <a:rPr lang="ru-RU" sz="2000" dirty="0"/>
              <a:t> менеджера. Итого на этот тип клиентов 11 </a:t>
            </a:r>
            <a:r>
              <a:rPr lang="ru-RU" sz="2000" dirty="0" err="1"/>
              <a:t>сейлс</a:t>
            </a:r>
            <a:r>
              <a:rPr lang="ru-RU" sz="2000" dirty="0"/>
              <a:t> менеджеров.</a:t>
            </a:r>
          </a:p>
          <a:p>
            <a:endParaRPr lang="ru-RU" sz="2000" dirty="0"/>
          </a:p>
          <a:p>
            <a:r>
              <a:rPr lang="ru-RU" sz="2000" dirty="0" err="1"/>
              <a:t>Клентов</a:t>
            </a:r>
            <a:r>
              <a:rPr lang="ru-RU" sz="2000" dirty="0"/>
              <a:t> с оборотом менее 2 </a:t>
            </a:r>
            <a:r>
              <a:rPr lang="ru-RU" sz="2000" dirty="0" err="1"/>
              <a:t>тыс</a:t>
            </a:r>
            <a:r>
              <a:rPr lang="ru-RU" sz="2000" dirty="0"/>
              <a:t> у.е. обслуживает B2B.</a:t>
            </a:r>
          </a:p>
          <a:p>
            <a:endParaRPr lang="ru-RU" sz="2000" dirty="0"/>
          </a:p>
          <a:p>
            <a:r>
              <a:rPr lang="ru-RU" sz="2000" dirty="0"/>
              <a:t>Итого отдел продаж ориентировочно должен быть </a:t>
            </a:r>
            <a:r>
              <a:rPr lang="ru-RU" sz="2000" b="1" dirty="0"/>
              <a:t>40</a:t>
            </a:r>
            <a:r>
              <a:rPr lang="ru-RU" sz="2000" dirty="0"/>
              <a:t> человек на такие обороты</a:t>
            </a:r>
          </a:p>
          <a:p>
            <a:r>
              <a:rPr lang="ru-RU" sz="2000" dirty="0"/>
              <a:t>плюс</a:t>
            </a:r>
          </a:p>
          <a:p>
            <a:r>
              <a:rPr lang="ru-RU" sz="2000" dirty="0"/>
              <a:t>команда, поддерживающая B2B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C80809-A6E2-42AC-8B19-035E4354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350" y="503339"/>
            <a:ext cx="4911274" cy="30010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73B06E-4E3B-AA10-30D4-F68098712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974" y="3610979"/>
            <a:ext cx="5162026" cy="313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7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BA03D-D95D-66F9-A1E1-CF2BD4EB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89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B8E6C-6828-8C8C-24A2-437519C7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Были построены модели </a:t>
            </a:r>
            <a:r>
              <a:rPr lang="en-US" sz="2000" dirty="0"/>
              <a:t>ARIMA </a:t>
            </a:r>
            <a:r>
              <a:rPr lang="ru-RU" sz="2000" dirty="0"/>
              <a:t>и </a:t>
            </a:r>
            <a:r>
              <a:rPr lang="en-US" sz="2000" dirty="0"/>
              <a:t>RNN </a:t>
            </a:r>
            <a:r>
              <a:rPr lang="ru-RU" sz="2000" dirty="0"/>
              <a:t>для предсказания оборота компании.</a:t>
            </a:r>
          </a:p>
          <a:p>
            <a:r>
              <a:rPr lang="ru-RU" sz="2000" dirty="0"/>
              <a:t>Также для каждого крупного клиента была построена модель </a:t>
            </a:r>
            <a:r>
              <a:rPr lang="en-US" sz="2000" dirty="0"/>
              <a:t>ARIMA , </a:t>
            </a:r>
            <a:r>
              <a:rPr lang="ru-RU" sz="2000" dirty="0"/>
              <a:t>что позволяет планировать оборот каждого такого клиента и ставить план продаж для </a:t>
            </a:r>
            <a:r>
              <a:rPr lang="ru-RU" sz="2000" dirty="0" err="1"/>
              <a:t>сейлс</a:t>
            </a:r>
            <a:r>
              <a:rPr lang="ru-RU" sz="2000" dirty="0"/>
              <a:t> менеджеров.</a:t>
            </a:r>
          </a:p>
          <a:p>
            <a:r>
              <a:rPr lang="ru-RU" sz="2000" dirty="0"/>
              <a:t>Достигнутая точность 15% устраивает бизнес</a:t>
            </a:r>
          </a:p>
          <a:p>
            <a:r>
              <a:rPr lang="ru-RU" sz="2000" dirty="0"/>
              <a:t>Для улучшения точности необходимы дополнительные данные в виде дат и сумм получения</a:t>
            </a:r>
            <a:r>
              <a:rPr lang="en-US" sz="2000" dirty="0"/>
              <a:t>/</a:t>
            </a:r>
            <a:r>
              <a:rPr lang="ru-RU" sz="2000" dirty="0"/>
              <a:t>возврата кредитов, кредитных линий больших компаний и т.д.</a:t>
            </a:r>
          </a:p>
          <a:p>
            <a:r>
              <a:rPr lang="ru-RU" sz="2000" dirty="0"/>
              <a:t>Дана рекомендация по количеству людей в отделе продаж.</a:t>
            </a:r>
          </a:p>
        </p:txBody>
      </p:sp>
    </p:spTree>
    <p:extLst>
      <p:ext uri="{BB962C8B-B14F-4D97-AF65-F5344CB8AC3E}">
        <p14:creationId xmlns:p14="http://schemas.microsoft.com/office/powerpoint/2010/main" val="208154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02CD8-DF81-A9A8-7940-2BF47AFA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9297A-80A2-0B32-2B12-5C3442E8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461"/>
            <a:ext cx="10515600" cy="4851502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В оптовой компании необходимо :</a:t>
            </a:r>
          </a:p>
          <a:p>
            <a:r>
              <a:rPr lang="ru-RU" sz="2000" dirty="0"/>
              <a:t>-проанализировать продажи</a:t>
            </a:r>
          </a:p>
          <a:p>
            <a:r>
              <a:rPr lang="ru-RU" sz="2000" dirty="0"/>
              <a:t>- выявить есть ли сезонность</a:t>
            </a:r>
          </a:p>
          <a:p>
            <a:r>
              <a:rPr lang="ru-RU" sz="2000" dirty="0"/>
              <a:t>-построить модель предсказания продаж всей компании и самых значимых клиентов.</a:t>
            </a:r>
          </a:p>
          <a:p>
            <a:endParaRPr lang="ru-RU" sz="2000" dirty="0"/>
          </a:p>
          <a:p>
            <a:r>
              <a:rPr lang="ru-RU" sz="2000" dirty="0"/>
              <a:t>Предоставленный анализ позволит </a:t>
            </a:r>
          </a:p>
          <a:p>
            <a:r>
              <a:rPr lang="ru-RU" sz="2000" dirty="0"/>
              <a:t>-сопоставить предсказания планов продаж с данными от коммерческого отдела. </a:t>
            </a:r>
          </a:p>
          <a:p>
            <a:r>
              <a:rPr lang="ru-RU" sz="2000" dirty="0"/>
              <a:t>-оптимизировать отдел продаж</a:t>
            </a:r>
          </a:p>
          <a:p>
            <a:endParaRPr lang="ru-RU" sz="2000" dirty="0"/>
          </a:p>
          <a:p>
            <a:r>
              <a:rPr lang="ru-RU" sz="2000" dirty="0"/>
              <a:t>Основные используемые метрики :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-MAPE </a:t>
            </a:r>
          </a:p>
          <a:p>
            <a:endParaRPr lang="en-US" sz="2000" dirty="0"/>
          </a:p>
          <a:p>
            <a:r>
              <a:rPr lang="en-US" sz="2000" dirty="0"/>
              <a:t>-</a:t>
            </a:r>
            <a:endParaRPr lang="ru-RU" sz="2000" dirty="0"/>
          </a:p>
        </p:txBody>
      </p:sp>
      <p:pic>
        <p:nvPicPr>
          <p:cNvPr id="1028" name="Picture 4" descr="mape - средняя абсолютная ошибка">
            <a:extLst>
              <a:ext uri="{FF2B5EF4-FFF2-40B4-BE49-F238E27FC236}">
                <a16:creationId xmlns:a16="http://schemas.microsoft.com/office/drawing/2014/main" id="{909519AA-7084-7B6A-5928-65494AC93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664" y="4701723"/>
            <a:ext cx="21336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94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911AA-0631-F889-AD08-4F3B934A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358D4-5728-E435-1B98-F7229004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0914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Набор данных предоставленный коммерческим отделом представляет таблицу продаж по месяцам с января 2019 года по август 2022 года для 4 </a:t>
            </a:r>
            <a:r>
              <a:rPr lang="ru-RU" sz="2000" dirty="0" err="1"/>
              <a:t>тыс</a:t>
            </a:r>
            <a:r>
              <a:rPr lang="ru-RU" sz="2000" dirty="0"/>
              <a:t> клиентов </a:t>
            </a:r>
          </a:p>
          <a:p>
            <a:r>
              <a:rPr lang="ru-RU" sz="2000" dirty="0"/>
              <a:t>Данные продаж могу содержать пробелы, запятые и значение </a:t>
            </a:r>
            <a:r>
              <a:rPr lang="en-US" sz="2000" dirty="0" err="1"/>
              <a:t>NaN</a:t>
            </a:r>
            <a:r>
              <a:rPr lang="en-US" sz="2000" dirty="0"/>
              <a:t>.</a:t>
            </a:r>
          </a:p>
          <a:p>
            <a:r>
              <a:rPr lang="ru-RU" sz="2000" dirty="0"/>
              <a:t>С помощью функций </a:t>
            </a:r>
            <a:r>
              <a:rPr lang="en-US" sz="2000" dirty="0" err="1"/>
              <a:t>fillna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replace </a:t>
            </a:r>
            <a:r>
              <a:rPr lang="ru-RU" sz="2000" dirty="0"/>
              <a:t>приводим к виду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FF2BC3-2CC9-E08D-C523-E27092FF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246539"/>
            <a:ext cx="10896600" cy="1809750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50CBE7C9-E148-C510-3616-8736C5D58395}"/>
              </a:ext>
            </a:extLst>
          </p:cNvPr>
          <p:cNvSpPr txBox="1">
            <a:spLocks/>
          </p:cNvSpPr>
          <p:nvPr/>
        </p:nvSpPr>
        <p:spPr>
          <a:xfrm>
            <a:off x="738931" y="5191226"/>
            <a:ext cx="10515600" cy="7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По сути дела имеем временной ряд с шагом 1 месяц</a:t>
            </a:r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5981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03B7B-8CED-DF5A-4A7D-69B64940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647"/>
          </a:xfrm>
        </p:spPr>
        <p:txBody>
          <a:bodyPr/>
          <a:lstStyle/>
          <a:p>
            <a:pPr algn="ctr"/>
            <a:r>
              <a:rPr lang="ru-RU" dirty="0"/>
              <a:t>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3D44B-5AB6-665C-70E5-BF51A3B8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04" y="1158772"/>
            <a:ext cx="4790114" cy="5468531"/>
          </a:xfrm>
        </p:spPr>
        <p:txBody>
          <a:bodyPr>
            <a:normAutofit/>
          </a:bodyPr>
          <a:lstStyle/>
          <a:p>
            <a:r>
              <a:rPr lang="ru-RU" sz="2000" dirty="0"/>
              <a:t>Выбросы и аномалии было решено не убирать, т.к. скорее всего потеряли бы важные данные.</a:t>
            </a:r>
          </a:p>
          <a:p>
            <a:r>
              <a:rPr lang="ru-RU" sz="2000" dirty="0"/>
              <a:t>Построив график оборота всей компании, стало понятно, что оборот имеет сезонную составляющую. Пик продаж приходится на декабрь, низкий сезон май.</a:t>
            </a:r>
          </a:p>
          <a:p>
            <a:r>
              <a:rPr lang="ru-RU" sz="2000" dirty="0"/>
              <a:t>Используя </a:t>
            </a:r>
            <a:r>
              <a:rPr lang="en-US" sz="2000" dirty="0" err="1"/>
              <a:t>statsmodels.tsa.seasonal</a:t>
            </a:r>
            <a:r>
              <a:rPr lang="en-US" sz="2000" dirty="0"/>
              <a:t> </a:t>
            </a:r>
            <a:r>
              <a:rPr lang="en-US" sz="2000" dirty="0" err="1"/>
              <a:t>seasonal_decompose</a:t>
            </a:r>
            <a:r>
              <a:rPr lang="en-US" sz="2000" dirty="0"/>
              <a:t>,</a:t>
            </a:r>
            <a:r>
              <a:rPr lang="ru-RU" sz="2000" dirty="0"/>
              <a:t> строим график </a:t>
            </a:r>
            <a:r>
              <a:rPr lang="en-US" sz="2000" dirty="0"/>
              <a:t>trend </a:t>
            </a:r>
            <a:r>
              <a:rPr lang="ru-RU" sz="2000" dirty="0"/>
              <a:t>и </a:t>
            </a:r>
            <a:r>
              <a:rPr lang="en-US" sz="2000" dirty="0"/>
              <a:t>seasonal. </a:t>
            </a:r>
            <a:r>
              <a:rPr lang="ru-RU" sz="2000" dirty="0"/>
              <a:t>Также видно, что есть </a:t>
            </a:r>
            <a:r>
              <a:rPr lang="ru-RU" sz="2000" dirty="0" err="1"/>
              <a:t>сезональность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dirty="0"/>
              <a:t>Ввиду наличия </a:t>
            </a:r>
            <a:r>
              <a:rPr lang="ru-RU" sz="2000" dirty="0" err="1"/>
              <a:t>сезональности</a:t>
            </a:r>
            <a:r>
              <a:rPr lang="ru-RU" sz="2000" dirty="0"/>
              <a:t> будем использовать модель </a:t>
            </a:r>
            <a:r>
              <a:rPr lang="en-US" sz="2000" dirty="0"/>
              <a:t>SARIMA</a:t>
            </a: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BEA99B-3DD1-FCAE-CF6D-15858221F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965827"/>
            <a:ext cx="6235817" cy="36029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950E9E-9D33-226B-624F-D1A3D0DF9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11" y="4568759"/>
            <a:ext cx="6106793" cy="22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EC07E-5123-1B57-E010-D9C12367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BE758-705C-AE28-4993-7B39F9E1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ru-RU" sz="2000" dirty="0"/>
              <a:t>Модель </a:t>
            </a:r>
            <a:r>
              <a:rPr lang="en-US" sz="2000" dirty="0"/>
              <a:t>SARIMA.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п: Порядок авторегрессии тренда. – ищем подбором от 0 до 5</a:t>
            </a:r>
            <a:b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d: Порядок изменения тренда.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– 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используем равным 1</a:t>
            </a:r>
            <a:b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Q: Тренд скользящей средней. - ищем подбором от 0 до 4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Сезонные элементы</a:t>
            </a:r>
            <a:b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Есть четыре сезонных элемента, которые не являются частью ARIMA, которые должны быть настроены; они есть: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п: Сезонный порядок авторегрессии. ищем подбором от 0 до 5</a:t>
            </a:r>
            <a:b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D: Порядок сезонных разниц. 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используем равным 1</a:t>
            </a:r>
            <a:b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Q: Сезонный порядок скользящих средних. ищем подбором от 0 до 5</a:t>
            </a:r>
            <a:b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м: Количество временных шагов за один сезонный период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–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в нашем случае 12.</a:t>
            </a:r>
          </a:p>
          <a:p>
            <a:endParaRPr lang="en-US" sz="2000" dirty="0"/>
          </a:p>
          <a:p>
            <a:r>
              <a:rPr lang="ru-RU" sz="2000" dirty="0"/>
              <a:t>С помощью </a:t>
            </a:r>
            <a:r>
              <a:rPr lang="en-US" sz="2000" dirty="0"/>
              <a:t>SARIMA </a:t>
            </a:r>
            <a:r>
              <a:rPr lang="ru-RU" sz="2000" dirty="0"/>
              <a:t>строим модель оборота компании, подбирая лучшие параметры.</a:t>
            </a:r>
          </a:p>
          <a:p>
            <a:r>
              <a:rPr lang="ru-RU" sz="2000" dirty="0"/>
              <a:t>Также разобьем данные на обучающую и тестовую выборку, где тестовая выборка будут последние 6 месяцев. </a:t>
            </a:r>
          </a:p>
        </p:txBody>
      </p:sp>
    </p:spTree>
    <p:extLst>
      <p:ext uri="{BB962C8B-B14F-4D97-AF65-F5344CB8AC3E}">
        <p14:creationId xmlns:p14="http://schemas.microsoft.com/office/powerpoint/2010/main" val="149628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01DCE-0E93-B752-C26C-426572FA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862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Предсказание продаж сентябрь-ноябрь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EF7F0-E815-D053-5A98-DA55130C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59" y="950184"/>
            <a:ext cx="3129093" cy="5475783"/>
          </a:xfrm>
        </p:spPr>
        <p:txBody>
          <a:bodyPr>
            <a:normAutofit/>
          </a:bodyPr>
          <a:lstStyle/>
          <a:p>
            <a:r>
              <a:rPr lang="ru-RU" sz="1600" dirty="0"/>
              <a:t>На графике заметно, что модель пытается использовать сезонность предыдущего периода (12 </a:t>
            </a:r>
            <a:r>
              <a:rPr lang="ru-RU" sz="1600" dirty="0" err="1"/>
              <a:t>мес</a:t>
            </a:r>
            <a:r>
              <a:rPr lang="ru-RU" sz="1600" dirty="0"/>
              <a:t> назад).</a:t>
            </a:r>
          </a:p>
          <a:p>
            <a:r>
              <a:rPr lang="en-US" sz="1600" dirty="0"/>
              <a:t>MAPE </a:t>
            </a:r>
            <a:r>
              <a:rPr lang="ru-RU" sz="1600" dirty="0"/>
              <a:t>данной модели составило 15.4%</a:t>
            </a:r>
          </a:p>
          <a:p>
            <a:r>
              <a:rPr lang="ru-RU" sz="1600" dirty="0"/>
              <a:t>Такой точности при предоставленных бизнесом данных данной компании оказалось достаточно.</a:t>
            </a:r>
            <a:endParaRPr lang="en-US" sz="1600" dirty="0"/>
          </a:p>
          <a:p>
            <a:endParaRPr lang="en-US" sz="1600" dirty="0"/>
          </a:p>
          <a:p>
            <a:r>
              <a:rPr lang="ru-RU" sz="1600" dirty="0"/>
              <a:t>Оранжевым цветом модель, которая обучалась на данных, кроме последних 6 месяцев.</a:t>
            </a:r>
          </a:p>
          <a:p>
            <a:r>
              <a:rPr lang="en-US" sz="1600" dirty="0"/>
              <a:t>MAPE </a:t>
            </a:r>
            <a:r>
              <a:rPr lang="ru-RU" sz="1600" dirty="0"/>
              <a:t>на тестовой выборке (последние 6 месяцев) составило 15.8%</a:t>
            </a:r>
          </a:p>
          <a:p>
            <a:r>
              <a:rPr lang="ru-RU" sz="1600" dirty="0"/>
              <a:t>Аналогичным образом построены модели для крупных клиентов. Получены ориентиры по продажам на </a:t>
            </a:r>
            <a:r>
              <a:rPr lang="en-US" sz="1600" dirty="0"/>
              <a:t>Q4</a:t>
            </a:r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FC5C53-F1FC-DB25-9E01-21A3D67E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827" y="757237"/>
            <a:ext cx="8681597" cy="515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9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D62A0-221B-D680-F495-6D870EB5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Нейронные сети  (прогноз оборота компании в целом)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5FE8-342D-59E5-5656-151479B95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0874"/>
          </a:xfrm>
        </p:spPr>
        <p:txBody>
          <a:bodyPr>
            <a:normAutofit/>
          </a:bodyPr>
          <a:lstStyle/>
          <a:p>
            <a:r>
              <a:rPr lang="ru-RU" sz="2000" dirty="0"/>
              <a:t>Идея заключается в том, что текущие продажи зависят от значений продаж в </a:t>
            </a:r>
            <a:r>
              <a:rPr lang="en-US" sz="2000" dirty="0"/>
              <a:t>N </a:t>
            </a:r>
            <a:r>
              <a:rPr lang="ru-RU" sz="2000" dirty="0"/>
              <a:t>предыдущих месяцев. Соответственно получаем набор </a:t>
            </a:r>
            <a:r>
              <a:rPr lang="en-US" sz="2000" dirty="0"/>
              <a:t>X – </a:t>
            </a:r>
            <a:r>
              <a:rPr lang="ru-RU" sz="2000" dirty="0"/>
              <a:t>это продажи в данных </a:t>
            </a:r>
            <a:r>
              <a:rPr lang="en-US" sz="2000" dirty="0"/>
              <a:t>N </a:t>
            </a:r>
            <a:r>
              <a:rPr lang="ru-RU" sz="2000" dirty="0"/>
              <a:t>месяцев и набор </a:t>
            </a:r>
            <a:r>
              <a:rPr lang="en-US" sz="2000" dirty="0"/>
              <a:t>Y </a:t>
            </a:r>
            <a:r>
              <a:rPr lang="ru-RU" sz="2000" dirty="0"/>
              <a:t>– продажи в «текущем» месяце. </a:t>
            </a:r>
          </a:p>
          <a:p>
            <a:r>
              <a:rPr lang="ru-RU" sz="2000" dirty="0"/>
              <a:t>Тестовый набор данных берем 6 последних месяцев продаж.</a:t>
            </a:r>
          </a:p>
          <a:p>
            <a:r>
              <a:rPr lang="ru-RU" sz="2000" dirty="0"/>
              <a:t>Обучающий – все остальные.</a:t>
            </a:r>
            <a:endParaRPr lang="en-US" sz="2000" dirty="0"/>
          </a:p>
          <a:p>
            <a:r>
              <a:rPr lang="ru-RU" sz="2000" dirty="0"/>
              <a:t>Масштабируем данные с помощью </a:t>
            </a:r>
            <a:r>
              <a:rPr lang="en-US" sz="2000" dirty="0" err="1"/>
              <a:t>MinMaxScaler</a:t>
            </a:r>
            <a:r>
              <a:rPr lang="ru-RU" sz="2000" dirty="0"/>
              <a:t> и </a:t>
            </a:r>
            <a:r>
              <a:rPr lang="en-US" sz="2000" dirty="0" err="1"/>
              <a:t>fit_transform</a:t>
            </a:r>
            <a:endParaRPr lang="ru-RU" sz="2000" dirty="0"/>
          </a:p>
          <a:p>
            <a:r>
              <a:rPr lang="ru-RU" sz="2000" dirty="0"/>
              <a:t>Нейронную сеть строим рекуррентную, используя </a:t>
            </a:r>
            <a:r>
              <a:rPr lang="en-US" sz="2000" dirty="0"/>
              <a:t>LSTM</a:t>
            </a:r>
          </a:p>
          <a:p>
            <a:endParaRPr lang="ru-RU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D4B3F1-2D26-2510-B9E4-962ED626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75" y="3909140"/>
            <a:ext cx="22955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19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3E7CC-091B-D809-9D26-CF13631B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Нейронные сети  (прогноз оборота компании в целом)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ADEE9-052D-C49D-9D31-16AA2F6B4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2248" cy="3325215"/>
          </a:xfrm>
        </p:spPr>
        <p:txBody>
          <a:bodyPr>
            <a:normAutofit/>
          </a:bodyPr>
          <a:lstStyle/>
          <a:p>
            <a:r>
              <a:rPr lang="ru-RU" dirty="0"/>
              <a:t>Модель выдала на тестовой выборке </a:t>
            </a:r>
            <a:r>
              <a:rPr lang="en-US" dirty="0"/>
              <a:t>MAPE = 14.1%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335E17-4B77-D410-018D-CA903E3B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916" y="2223084"/>
            <a:ext cx="7961774" cy="42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4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C6EAF-743E-3350-7A3B-057D1EF5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8957"/>
          </a:xfrm>
        </p:spPr>
        <p:txBody>
          <a:bodyPr>
            <a:normAutofit/>
          </a:bodyPr>
          <a:lstStyle/>
          <a:p>
            <a:r>
              <a:rPr lang="ru-RU" sz="3200" dirty="0"/>
              <a:t>Прогнозирование оборота от внешних факторов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611320-79CD-D880-FCD0-EEEF58ED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959"/>
            <a:ext cx="10515600" cy="2659309"/>
          </a:xfrm>
        </p:spPr>
        <p:txBody>
          <a:bodyPr>
            <a:normAutofit fontScale="92500" lnSpcReduction="10000"/>
          </a:bodyPr>
          <a:lstStyle/>
          <a:p>
            <a:r>
              <a:rPr lang="ru-RU" sz="1600" dirty="0"/>
              <a:t>построим модель предсказания месячного оборота компании  </a:t>
            </a:r>
          </a:p>
          <a:p>
            <a:r>
              <a:rPr lang="ru-RU" sz="1200" dirty="0"/>
              <a:t>курс USD средний за месяц  </a:t>
            </a:r>
          </a:p>
          <a:p>
            <a:r>
              <a:rPr lang="ru-RU" sz="1200" dirty="0"/>
              <a:t>курс USD макс за месяц  </a:t>
            </a:r>
          </a:p>
          <a:p>
            <a:r>
              <a:rPr lang="ru-RU" sz="1200" dirty="0"/>
              <a:t>курс USD мин за месяц  </a:t>
            </a:r>
          </a:p>
          <a:p>
            <a:r>
              <a:rPr lang="ru-RU" sz="1200" dirty="0"/>
              <a:t>ставка рефинансирования (какая была в месяце)  </a:t>
            </a:r>
          </a:p>
          <a:p>
            <a:r>
              <a:rPr lang="ru-RU" sz="1200" dirty="0"/>
              <a:t>температура средняя в месяце  </a:t>
            </a:r>
          </a:p>
          <a:p>
            <a:r>
              <a:rPr lang="ru-RU" sz="1200" dirty="0"/>
              <a:t>индекс РТС  </a:t>
            </a:r>
          </a:p>
          <a:p>
            <a:r>
              <a:rPr lang="ru-RU" sz="1200" dirty="0"/>
              <a:t>цена нефть USD средняя за месяц   </a:t>
            </a:r>
          </a:p>
          <a:p>
            <a:r>
              <a:rPr lang="ru-RU" sz="1200" dirty="0"/>
              <a:t>цена нефть USD мин за месяц   </a:t>
            </a:r>
          </a:p>
          <a:p>
            <a:r>
              <a:rPr lang="ru-RU" sz="1200" dirty="0"/>
              <a:t>цена нефть USD макс за месяц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B182D1-C244-5F4B-DAE4-9BB3304A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91642"/>
            <a:ext cx="10629900" cy="183832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83CACD8-E641-9D94-1B1B-28C6BC1E33EF}"/>
              </a:ext>
            </a:extLst>
          </p:cNvPr>
          <p:cNvSpPr txBox="1">
            <a:spLocks/>
          </p:cNvSpPr>
          <p:nvPr/>
        </p:nvSpPr>
        <p:spPr>
          <a:xfrm>
            <a:off x="990600" y="3758268"/>
            <a:ext cx="10515600" cy="103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Месяца разбивает с помощью </a:t>
            </a:r>
            <a:r>
              <a:rPr lang="en-US" sz="1200" dirty="0"/>
              <a:t>one hot encoding</a:t>
            </a:r>
            <a:r>
              <a:rPr lang="ru-RU" sz="1200" dirty="0"/>
              <a:t>.</a:t>
            </a:r>
          </a:p>
          <a:p>
            <a:r>
              <a:rPr lang="ru-RU" sz="1200" dirty="0"/>
              <a:t>Самый лучший результат у логистической регрессии 44%. </a:t>
            </a:r>
          </a:p>
          <a:p>
            <a:r>
              <a:rPr lang="ru-RU" sz="1200" dirty="0"/>
              <a:t>Явно не хватает ещё параметров. Чтобы более точно предсказывать оборот необходимо понимать увеличение</a:t>
            </a:r>
            <a:r>
              <a:rPr lang="en-US" sz="1200" dirty="0"/>
              <a:t>/</a:t>
            </a:r>
            <a:r>
              <a:rPr lang="ru-RU" sz="1200" dirty="0"/>
              <a:t>уменьшение финансирования, кредитные отсрочки клиентов и поставщиков. Пока таких данных бизнес не хочет предоставлять.</a:t>
            </a:r>
          </a:p>
        </p:txBody>
      </p:sp>
    </p:spTree>
    <p:extLst>
      <p:ext uri="{BB962C8B-B14F-4D97-AF65-F5344CB8AC3E}">
        <p14:creationId xmlns:p14="http://schemas.microsoft.com/office/powerpoint/2010/main" val="1727755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917</Words>
  <Application>Microsoft Office PowerPoint</Application>
  <PresentationFormat>Широкоэкранный</PresentationFormat>
  <Paragraphs>95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Тема Office</vt:lpstr>
      <vt:lpstr>Дипломная работа</vt:lpstr>
      <vt:lpstr>Постановка задачи</vt:lpstr>
      <vt:lpstr>Анализ</vt:lpstr>
      <vt:lpstr>Анализ</vt:lpstr>
      <vt:lpstr>Метод Решения</vt:lpstr>
      <vt:lpstr>Предсказание продаж сентябрь-ноябрь</vt:lpstr>
      <vt:lpstr>Нейронные сети  (прогноз оборота компании в целом)</vt:lpstr>
      <vt:lpstr>Нейронные сети  (прогноз оборота компании в целом)</vt:lpstr>
      <vt:lpstr>Прогнозирование оборота от внешних факторов</vt:lpstr>
      <vt:lpstr>Анализ клиентской базы. Количество сейлс менеджеров в отделе продаж.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Nikolay N. Kozlov</dc:creator>
  <cp:lastModifiedBy>Nikolay N. Kozlov</cp:lastModifiedBy>
  <cp:revision>43</cp:revision>
  <dcterms:created xsi:type="dcterms:W3CDTF">2022-09-17T08:32:47Z</dcterms:created>
  <dcterms:modified xsi:type="dcterms:W3CDTF">2022-09-17T12:37:47Z</dcterms:modified>
</cp:coreProperties>
</file>