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27"/>
  </p:notesMasterIdLst>
  <p:sldIdLst>
    <p:sldId id="256" r:id="rId2"/>
    <p:sldId id="323" r:id="rId3"/>
    <p:sldId id="298" r:id="rId4"/>
    <p:sldId id="326" r:id="rId5"/>
    <p:sldId id="263" r:id="rId6"/>
    <p:sldId id="325" r:id="rId7"/>
    <p:sldId id="279" r:id="rId8"/>
    <p:sldId id="269" r:id="rId9"/>
    <p:sldId id="311" r:id="rId10"/>
    <p:sldId id="315" r:id="rId11"/>
    <p:sldId id="316" r:id="rId12"/>
    <p:sldId id="317" r:id="rId13"/>
    <p:sldId id="318" r:id="rId14"/>
    <p:sldId id="319" r:id="rId15"/>
    <p:sldId id="309" r:id="rId16"/>
    <p:sldId id="312" r:id="rId17"/>
    <p:sldId id="310" r:id="rId18"/>
    <p:sldId id="313" r:id="rId19"/>
    <p:sldId id="322" r:id="rId20"/>
    <p:sldId id="283" r:id="rId21"/>
    <p:sldId id="332" r:id="rId22"/>
    <p:sldId id="328" r:id="rId23"/>
    <p:sldId id="329" r:id="rId24"/>
    <p:sldId id="330" r:id="rId25"/>
    <p:sldId id="331" r:id="rId26"/>
  </p:sldIdLst>
  <p:sldSz cx="12192000" cy="6858000"/>
  <p:notesSz cx="6858000" cy="9144000"/>
  <p:embeddedFontLst>
    <p:embeddedFont>
      <p:font typeface="Franklin Gothic Book" panose="020B0503020102020204" pitchFamily="34" charset="0"/>
      <p:regular r:id="rId28"/>
      <p:italic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85" autoAdjust="0"/>
    <p:restoredTop sz="96395" autoAdjust="0"/>
  </p:normalViewPr>
  <p:slideViewPr>
    <p:cSldViewPr snapToGrid="0">
      <p:cViewPr varScale="1">
        <p:scale>
          <a:sx n="111" d="100"/>
          <a:sy n="111" d="100"/>
        </p:scale>
        <p:origin x="76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4E3CF0-2948-4BC3-B76A-40613441AE58}" type="doc">
      <dgm:prSet loTypeId="urn:microsoft.com/office/officeart/2005/8/layout/process2" loCatId="process" qsTypeId="urn:microsoft.com/office/officeart/2005/8/quickstyle/simple1" qsCatId="simple" csTypeId="urn:microsoft.com/office/officeart/2005/8/colors/accent0_1" csCatId="mainScheme" phldr="1"/>
      <dgm:spPr/>
      <dgm:t>
        <a:bodyPr/>
        <a:lstStyle/>
        <a:p>
          <a:endParaRPr lang="en-US"/>
        </a:p>
      </dgm:t>
    </dgm:pt>
    <dgm:pt modelId="{DB074428-CBBB-4A4F-A2D7-5977E738EEF9}">
      <dgm:prSet/>
      <dgm:spPr/>
      <dgm:t>
        <a:bodyPr/>
        <a:lstStyle/>
        <a:p>
          <a:pPr rtl="0"/>
          <a:r>
            <a:rPr lang="en-US" smtClean="0"/>
            <a:t>Presentation layer</a:t>
          </a:r>
          <a:endParaRPr lang="en-US"/>
        </a:p>
      </dgm:t>
    </dgm:pt>
    <dgm:pt modelId="{AF6F414D-990B-40ED-903C-5883335FDFD2}" type="parTrans" cxnId="{4776E9F0-FE0A-4C41-9165-F90C7F602A3C}">
      <dgm:prSet/>
      <dgm:spPr/>
      <dgm:t>
        <a:bodyPr/>
        <a:lstStyle/>
        <a:p>
          <a:endParaRPr lang="en-US"/>
        </a:p>
      </dgm:t>
    </dgm:pt>
    <dgm:pt modelId="{0D38AE7D-7F6C-4001-8655-D528D643132E}" type="sibTrans" cxnId="{4776E9F0-FE0A-4C41-9165-F90C7F602A3C}">
      <dgm:prSet/>
      <dgm:spPr/>
      <dgm:t>
        <a:bodyPr/>
        <a:lstStyle/>
        <a:p>
          <a:endParaRPr lang="en-US"/>
        </a:p>
      </dgm:t>
    </dgm:pt>
    <dgm:pt modelId="{5327E33B-55A3-41C6-A050-F51391AFF51F}">
      <dgm:prSet/>
      <dgm:spPr/>
      <dgm:t>
        <a:bodyPr/>
        <a:lstStyle/>
        <a:p>
          <a:pPr rtl="0"/>
          <a:r>
            <a:rPr lang="en-US" dirty="0" smtClean="0"/>
            <a:t>Business logic layer</a:t>
          </a:r>
          <a:endParaRPr lang="en-US" dirty="0"/>
        </a:p>
      </dgm:t>
    </dgm:pt>
    <dgm:pt modelId="{C029C4B6-4D58-495C-8877-D789D05D5B0E}" type="parTrans" cxnId="{A5C7452B-214E-4117-A997-4B20E66B7137}">
      <dgm:prSet/>
      <dgm:spPr/>
      <dgm:t>
        <a:bodyPr/>
        <a:lstStyle/>
        <a:p>
          <a:endParaRPr lang="en-US"/>
        </a:p>
      </dgm:t>
    </dgm:pt>
    <dgm:pt modelId="{50DA3484-FF9B-4228-9474-F8155CAEBDA7}" type="sibTrans" cxnId="{A5C7452B-214E-4117-A997-4B20E66B7137}">
      <dgm:prSet/>
      <dgm:spPr/>
      <dgm:t>
        <a:bodyPr/>
        <a:lstStyle/>
        <a:p>
          <a:endParaRPr lang="en-US"/>
        </a:p>
      </dgm:t>
    </dgm:pt>
    <dgm:pt modelId="{D9E66BE3-710E-4D89-9D9E-E3BE9C74A607}">
      <dgm:prSet/>
      <dgm:spPr/>
      <dgm:t>
        <a:bodyPr/>
        <a:lstStyle/>
        <a:p>
          <a:pPr rtl="0"/>
          <a:r>
            <a:rPr lang="en-US" dirty="0" smtClean="0"/>
            <a:t>Data access layer</a:t>
          </a:r>
          <a:endParaRPr lang="en-US" dirty="0"/>
        </a:p>
      </dgm:t>
    </dgm:pt>
    <dgm:pt modelId="{FB19A7AF-CBF4-4EB4-BA35-269167D5AC96}" type="parTrans" cxnId="{58D364C2-99DB-4575-8398-45DE9861255A}">
      <dgm:prSet/>
      <dgm:spPr/>
      <dgm:t>
        <a:bodyPr/>
        <a:lstStyle/>
        <a:p>
          <a:endParaRPr lang="en-US"/>
        </a:p>
      </dgm:t>
    </dgm:pt>
    <dgm:pt modelId="{2FF7144E-6F1D-4133-9EB9-4F5E038146B0}" type="sibTrans" cxnId="{58D364C2-99DB-4575-8398-45DE9861255A}">
      <dgm:prSet/>
      <dgm:spPr/>
      <dgm:t>
        <a:bodyPr/>
        <a:lstStyle/>
        <a:p>
          <a:endParaRPr lang="en-US"/>
        </a:p>
      </dgm:t>
    </dgm:pt>
    <dgm:pt modelId="{96E55791-CFDA-4554-9D1F-E48D536769D1}" type="pres">
      <dgm:prSet presAssocID="{6B4E3CF0-2948-4BC3-B76A-40613441AE58}" presName="linearFlow" presStyleCnt="0">
        <dgm:presLayoutVars>
          <dgm:resizeHandles val="exact"/>
        </dgm:presLayoutVars>
      </dgm:prSet>
      <dgm:spPr/>
      <dgm:t>
        <a:bodyPr/>
        <a:lstStyle/>
        <a:p>
          <a:endParaRPr lang="en-US"/>
        </a:p>
      </dgm:t>
    </dgm:pt>
    <dgm:pt modelId="{68F4D7F7-3998-4FC0-A671-F4503EDD4077}" type="pres">
      <dgm:prSet presAssocID="{DB074428-CBBB-4A4F-A2D7-5977E738EEF9}" presName="node" presStyleLbl="node1" presStyleIdx="0" presStyleCnt="3" custLinFactNeighborX="378">
        <dgm:presLayoutVars>
          <dgm:bulletEnabled val="1"/>
        </dgm:presLayoutVars>
      </dgm:prSet>
      <dgm:spPr/>
      <dgm:t>
        <a:bodyPr/>
        <a:lstStyle/>
        <a:p>
          <a:endParaRPr lang="en-US"/>
        </a:p>
      </dgm:t>
    </dgm:pt>
    <dgm:pt modelId="{90E2F997-50B3-492E-913A-80A3F0B7C114}" type="pres">
      <dgm:prSet presAssocID="{0D38AE7D-7F6C-4001-8655-D528D643132E}" presName="sibTrans" presStyleLbl="sibTrans2D1" presStyleIdx="0" presStyleCnt="2"/>
      <dgm:spPr/>
      <dgm:t>
        <a:bodyPr/>
        <a:lstStyle/>
        <a:p>
          <a:endParaRPr lang="en-US"/>
        </a:p>
      </dgm:t>
    </dgm:pt>
    <dgm:pt modelId="{723F342E-3935-4227-9B47-185D8668F21D}" type="pres">
      <dgm:prSet presAssocID="{0D38AE7D-7F6C-4001-8655-D528D643132E}" presName="connectorText" presStyleLbl="sibTrans2D1" presStyleIdx="0" presStyleCnt="2"/>
      <dgm:spPr/>
      <dgm:t>
        <a:bodyPr/>
        <a:lstStyle/>
        <a:p>
          <a:endParaRPr lang="en-US"/>
        </a:p>
      </dgm:t>
    </dgm:pt>
    <dgm:pt modelId="{577211C9-6DBB-4467-960F-4DA4DEA0189F}" type="pres">
      <dgm:prSet presAssocID="{5327E33B-55A3-41C6-A050-F51391AFF51F}" presName="node" presStyleLbl="node1" presStyleIdx="1" presStyleCnt="3">
        <dgm:presLayoutVars>
          <dgm:bulletEnabled val="1"/>
        </dgm:presLayoutVars>
      </dgm:prSet>
      <dgm:spPr/>
      <dgm:t>
        <a:bodyPr/>
        <a:lstStyle/>
        <a:p>
          <a:endParaRPr lang="en-US"/>
        </a:p>
      </dgm:t>
    </dgm:pt>
    <dgm:pt modelId="{DB90BC17-4A6B-422B-973E-42FFD420C6C9}" type="pres">
      <dgm:prSet presAssocID="{50DA3484-FF9B-4228-9474-F8155CAEBDA7}" presName="sibTrans" presStyleLbl="sibTrans2D1" presStyleIdx="1" presStyleCnt="2"/>
      <dgm:spPr/>
      <dgm:t>
        <a:bodyPr/>
        <a:lstStyle/>
        <a:p>
          <a:endParaRPr lang="en-US"/>
        </a:p>
      </dgm:t>
    </dgm:pt>
    <dgm:pt modelId="{2451F27A-88F3-4F70-91BA-0B0221176FE0}" type="pres">
      <dgm:prSet presAssocID="{50DA3484-FF9B-4228-9474-F8155CAEBDA7}" presName="connectorText" presStyleLbl="sibTrans2D1" presStyleIdx="1" presStyleCnt="2"/>
      <dgm:spPr/>
      <dgm:t>
        <a:bodyPr/>
        <a:lstStyle/>
        <a:p>
          <a:endParaRPr lang="en-US"/>
        </a:p>
      </dgm:t>
    </dgm:pt>
    <dgm:pt modelId="{FCEB9D9F-0066-4604-A090-08AB129E6BD6}" type="pres">
      <dgm:prSet presAssocID="{D9E66BE3-710E-4D89-9D9E-E3BE9C74A607}" presName="node" presStyleLbl="node1" presStyleIdx="2" presStyleCnt="3">
        <dgm:presLayoutVars>
          <dgm:bulletEnabled val="1"/>
        </dgm:presLayoutVars>
      </dgm:prSet>
      <dgm:spPr/>
      <dgm:t>
        <a:bodyPr/>
        <a:lstStyle/>
        <a:p>
          <a:endParaRPr lang="en-US"/>
        </a:p>
      </dgm:t>
    </dgm:pt>
  </dgm:ptLst>
  <dgm:cxnLst>
    <dgm:cxn modelId="{58D364C2-99DB-4575-8398-45DE9861255A}" srcId="{6B4E3CF0-2948-4BC3-B76A-40613441AE58}" destId="{D9E66BE3-710E-4D89-9D9E-E3BE9C74A607}" srcOrd="2" destOrd="0" parTransId="{FB19A7AF-CBF4-4EB4-BA35-269167D5AC96}" sibTransId="{2FF7144E-6F1D-4133-9EB9-4F5E038146B0}"/>
    <dgm:cxn modelId="{0D1888C7-40FC-4A3B-8488-CF969C777996}" type="presOf" srcId="{5327E33B-55A3-41C6-A050-F51391AFF51F}" destId="{577211C9-6DBB-4467-960F-4DA4DEA0189F}" srcOrd="0" destOrd="0" presId="urn:microsoft.com/office/officeart/2005/8/layout/process2"/>
    <dgm:cxn modelId="{D13F48F4-CF67-40D6-A277-1DFB13DBD6A9}" type="presOf" srcId="{0D38AE7D-7F6C-4001-8655-D528D643132E}" destId="{90E2F997-50B3-492E-913A-80A3F0B7C114}" srcOrd="0" destOrd="0" presId="urn:microsoft.com/office/officeart/2005/8/layout/process2"/>
    <dgm:cxn modelId="{4776E9F0-FE0A-4C41-9165-F90C7F602A3C}" srcId="{6B4E3CF0-2948-4BC3-B76A-40613441AE58}" destId="{DB074428-CBBB-4A4F-A2D7-5977E738EEF9}" srcOrd="0" destOrd="0" parTransId="{AF6F414D-990B-40ED-903C-5883335FDFD2}" sibTransId="{0D38AE7D-7F6C-4001-8655-D528D643132E}"/>
    <dgm:cxn modelId="{79303834-116A-4E74-85C6-FDECAC55F5FD}" type="presOf" srcId="{50DA3484-FF9B-4228-9474-F8155CAEBDA7}" destId="{DB90BC17-4A6B-422B-973E-42FFD420C6C9}" srcOrd="0" destOrd="0" presId="urn:microsoft.com/office/officeart/2005/8/layout/process2"/>
    <dgm:cxn modelId="{0964D5FC-5A73-425D-B982-81AEE8D1B084}" type="presOf" srcId="{DB074428-CBBB-4A4F-A2D7-5977E738EEF9}" destId="{68F4D7F7-3998-4FC0-A671-F4503EDD4077}" srcOrd="0" destOrd="0" presId="urn:microsoft.com/office/officeart/2005/8/layout/process2"/>
    <dgm:cxn modelId="{A5C7452B-214E-4117-A997-4B20E66B7137}" srcId="{6B4E3CF0-2948-4BC3-B76A-40613441AE58}" destId="{5327E33B-55A3-41C6-A050-F51391AFF51F}" srcOrd="1" destOrd="0" parTransId="{C029C4B6-4D58-495C-8877-D789D05D5B0E}" sibTransId="{50DA3484-FF9B-4228-9474-F8155CAEBDA7}"/>
    <dgm:cxn modelId="{0423091E-4A72-46E1-889C-86B583706C2C}" type="presOf" srcId="{50DA3484-FF9B-4228-9474-F8155CAEBDA7}" destId="{2451F27A-88F3-4F70-91BA-0B0221176FE0}" srcOrd="1" destOrd="0" presId="urn:microsoft.com/office/officeart/2005/8/layout/process2"/>
    <dgm:cxn modelId="{D396D686-B198-4268-AA85-02941C2FD9B8}" type="presOf" srcId="{6B4E3CF0-2948-4BC3-B76A-40613441AE58}" destId="{96E55791-CFDA-4554-9D1F-E48D536769D1}" srcOrd="0" destOrd="0" presId="urn:microsoft.com/office/officeart/2005/8/layout/process2"/>
    <dgm:cxn modelId="{8A54B256-FDBE-4ABF-AEA6-393EEEA55D27}" type="presOf" srcId="{0D38AE7D-7F6C-4001-8655-D528D643132E}" destId="{723F342E-3935-4227-9B47-185D8668F21D}" srcOrd="1" destOrd="0" presId="urn:microsoft.com/office/officeart/2005/8/layout/process2"/>
    <dgm:cxn modelId="{A471ECD2-A1DD-4EEE-BB4B-E622CE23959E}" type="presOf" srcId="{D9E66BE3-710E-4D89-9D9E-E3BE9C74A607}" destId="{FCEB9D9F-0066-4604-A090-08AB129E6BD6}" srcOrd="0" destOrd="0" presId="urn:microsoft.com/office/officeart/2005/8/layout/process2"/>
    <dgm:cxn modelId="{516F25F8-E8B8-40F4-A19C-9C78BD64ED21}" type="presParOf" srcId="{96E55791-CFDA-4554-9D1F-E48D536769D1}" destId="{68F4D7F7-3998-4FC0-A671-F4503EDD4077}" srcOrd="0" destOrd="0" presId="urn:microsoft.com/office/officeart/2005/8/layout/process2"/>
    <dgm:cxn modelId="{5CAF2129-E2D9-4202-8B1C-654833798BB3}" type="presParOf" srcId="{96E55791-CFDA-4554-9D1F-E48D536769D1}" destId="{90E2F997-50B3-492E-913A-80A3F0B7C114}" srcOrd="1" destOrd="0" presId="urn:microsoft.com/office/officeart/2005/8/layout/process2"/>
    <dgm:cxn modelId="{3BBEF74A-C58D-4F11-BAC7-AE8F3E9F8DF2}" type="presParOf" srcId="{90E2F997-50B3-492E-913A-80A3F0B7C114}" destId="{723F342E-3935-4227-9B47-185D8668F21D}" srcOrd="0" destOrd="0" presId="urn:microsoft.com/office/officeart/2005/8/layout/process2"/>
    <dgm:cxn modelId="{5349FD98-B57F-4B23-B467-5C686537A93A}" type="presParOf" srcId="{96E55791-CFDA-4554-9D1F-E48D536769D1}" destId="{577211C9-6DBB-4467-960F-4DA4DEA0189F}" srcOrd="2" destOrd="0" presId="urn:microsoft.com/office/officeart/2005/8/layout/process2"/>
    <dgm:cxn modelId="{5E069CE6-DAC0-418F-A697-89E111DA0D0E}" type="presParOf" srcId="{96E55791-CFDA-4554-9D1F-E48D536769D1}" destId="{DB90BC17-4A6B-422B-973E-42FFD420C6C9}" srcOrd="3" destOrd="0" presId="urn:microsoft.com/office/officeart/2005/8/layout/process2"/>
    <dgm:cxn modelId="{9DFCB457-870D-4A21-ACF0-8055D726C181}" type="presParOf" srcId="{DB90BC17-4A6B-422B-973E-42FFD420C6C9}" destId="{2451F27A-88F3-4F70-91BA-0B0221176FE0}" srcOrd="0" destOrd="0" presId="urn:microsoft.com/office/officeart/2005/8/layout/process2"/>
    <dgm:cxn modelId="{0E6CECB4-ABCE-4944-A190-173ABC8F9CCD}" type="presParOf" srcId="{96E55791-CFDA-4554-9D1F-E48D536769D1}" destId="{FCEB9D9F-0066-4604-A090-08AB129E6BD6}"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4D7F7-3998-4FC0-A671-F4503EDD4077}">
      <dsp:nvSpPr>
        <dsp:cNvPr id="0" name=""/>
        <dsp:cNvSpPr/>
      </dsp:nvSpPr>
      <dsp:spPr>
        <a:xfrm>
          <a:off x="957592" y="0"/>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smtClean="0"/>
            <a:t>Presentation layer</a:t>
          </a:r>
          <a:endParaRPr lang="en-US" sz="2500" kern="1200"/>
        </a:p>
      </dsp:txBody>
      <dsp:txXfrm>
        <a:off x="990359" y="32767"/>
        <a:ext cx="1948225" cy="1053221"/>
      </dsp:txXfrm>
    </dsp:sp>
    <dsp:sp modelId="{90E2F997-50B3-492E-913A-80A3F0B7C114}">
      <dsp:nvSpPr>
        <dsp:cNvPr id="0" name=""/>
        <dsp:cNvSpPr/>
      </dsp:nvSpPr>
      <dsp:spPr>
        <a:xfrm rot="5415594">
          <a:off x="1750897" y="1146724"/>
          <a:ext cx="419537"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9920" y="1188675"/>
        <a:ext cx="302063" cy="293676"/>
      </dsp:txXfrm>
    </dsp:sp>
    <dsp:sp modelId="{577211C9-6DBB-4467-960F-4DA4DEA0189F}">
      <dsp:nvSpPr>
        <dsp:cNvPr id="0" name=""/>
        <dsp:cNvSpPr/>
      </dsp:nvSpPr>
      <dsp:spPr>
        <a:xfrm>
          <a:off x="949980" y="1678133"/>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Business logic layer</a:t>
          </a:r>
          <a:endParaRPr lang="en-US" sz="2500" kern="1200" dirty="0"/>
        </a:p>
      </dsp:txBody>
      <dsp:txXfrm>
        <a:off x="982747" y="1710900"/>
        <a:ext cx="1948225" cy="1053221"/>
      </dsp:txXfrm>
    </dsp:sp>
    <dsp:sp modelId="{DB90BC17-4A6B-422B-973E-42FFD420C6C9}">
      <dsp:nvSpPr>
        <dsp:cNvPr id="0" name=""/>
        <dsp:cNvSpPr/>
      </dsp:nvSpPr>
      <dsp:spPr>
        <a:xfrm rot="5400000">
          <a:off x="1747093" y="2824857"/>
          <a:ext cx="419533" cy="503439"/>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1805828" y="2866810"/>
        <a:ext cx="302063" cy="293673"/>
      </dsp:txXfrm>
    </dsp:sp>
    <dsp:sp modelId="{FCEB9D9F-0066-4604-A090-08AB129E6BD6}">
      <dsp:nvSpPr>
        <dsp:cNvPr id="0" name=""/>
        <dsp:cNvSpPr/>
      </dsp:nvSpPr>
      <dsp:spPr>
        <a:xfrm>
          <a:off x="949980" y="3356266"/>
          <a:ext cx="2013759" cy="1118755"/>
        </a:xfrm>
        <a:prstGeom prst="roundRect">
          <a:avLst>
            <a:gd name="adj" fmla="val 10000"/>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rtl="0">
            <a:lnSpc>
              <a:spcPct val="90000"/>
            </a:lnSpc>
            <a:spcBef>
              <a:spcPct val="0"/>
            </a:spcBef>
            <a:spcAft>
              <a:spcPct val="35000"/>
            </a:spcAft>
          </a:pPr>
          <a:r>
            <a:rPr lang="en-US" sz="2500" kern="1200" dirty="0" smtClean="0"/>
            <a:t>Data access layer</a:t>
          </a:r>
          <a:endParaRPr lang="en-US" sz="2500" kern="1200" dirty="0"/>
        </a:p>
      </dsp:txBody>
      <dsp:txXfrm>
        <a:off x="982747" y="3389033"/>
        <a:ext cx="1948225" cy="1053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10.11.2017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11/10/2017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N-Layer 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Business layer structure</a:t>
            </a:r>
            <a:endParaRPr lang="bg-BG" dirty="0">
              <a:solidFill>
                <a:schemeClr val="tx1">
                  <a:lumMod val="65000"/>
                  <a:lumOff val="35000"/>
                </a:schemeClr>
              </a:solidFill>
            </a:endParaRPr>
          </a:p>
        </p:txBody>
      </p:sp>
      <p:sp>
        <p:nvSpPr>
          <p:cNvPr id="4" name="Rectangle 3"/>
          <p:cNvSpPr/>
          <p:nvPr/>
        </p:nvSpPr>
        <p:spPr>
          <a:xfrm>
            <a:off x="102870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a:t>
            </a:r>
            <a:endParaRPr lang="bg-BG" sz="2800" dirty="0">
              <a:solidFill>
                <a:schemeClr val="bg1"/>
              </a:solidFill>
            </a:endParaRPr>
          </a:p>
        </p:txBody>
      </p:sp>
      <p:sp>
        <p:nvSpPr>
          <p:cNvPr id="5" name="Rectangle 4"/>
          <p:cNvSpPr/>
          <p:nvPr/>
        </p:nvSpPr>
        <p:spPr>
          <a:xfrm>
            <a:off x="465582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rules</a:t>
            </a:r>
            <a:endParaRPr lang="bg-BG" sz="2800" dirty="0">
              <a:solidFill>
                <a:schemeClr val="bg1"/>
              </a:solidFill>
            </a:endParaRPr>
          </a:p>
        </p:txBody>
      </p:sp>
      <p:sp>
        <p:nvSpPr>
          <p:cNvPr id="6" name="Rectangle 5"/>
          <p:cNvSpPr/>
          <p:nvPr/>
        </p:nvSpPr>
        <p:spPr>
          <a:xfrm>
            <a:off x="828294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 comprises</a:t>
            </a:r>
            <a:endParaRPr lang="bg-BG" sz="2800" dirty="0">
              <a:solidFill>
                <a:schemeClr val="bg1"/>
              </a:solidFill>
            </a:endParaRPr>
          </a:p>
        </p:txBody>
      </p:sp>
    </p:spTree>
    <p:extLst>
      <p:ext uri="{BB962C8B-B14F-4D97-AF65-F5344CB8AC3E}">
        <p14:creationId xmlns:p14="http://schemas.microsoft.com/office/powerpoint/2010/main" val="248783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layer:</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 </a:t>
            </a:r>
            <a:r>
              <a:rPr lang="en-US" sz="3600" dirty="0" smtClean="0">
                <a:solidFill>
                  <a:schemeClr val="tx1"/>
                </a:solidFill>
              </a:rPr>
              <a:t>Prescribes </a:t>
            </a:r>
            <a:r>
              <a:rPr lang="en-US" sz="3600" dirty="0">
                <a:solidFill>
                  <a:schemeClr val="tx1"/>
                </a:solidFill>
              </a:rPr>
              <a:t>how business objects interact with one </a:t>
            </a:r>
            <a:r>
              <a:rPr lang="en-US" sz="3600" dirty="0" smtClean="0">
                <a:solidFill>
                  <a:schemeClr val="tx1"/>
                </a:solidFill>
              </a:rPr>
              <a:t>another;</a:t>
            </a:r>
            <a:r>
              <a:rPr lang="en-US" sz="3600" dirty="0">
                <a:solidFill>
                  <a:schemeClr val="tx1"/>
                </a:solidFill>
              </a:rPr>
              <a:t/>
            </a:r>
            <a:br>
              <a:rPr lang="en-US" sz="3600" dirty="0">
                <a:solidFill>
                  <a:schemeClr val="tx1"/>
                </a:solidFill>
              </a:rPr>
            </a:br>
            <a:r>
              <a:rPr lang="en-US" sz="3600" dirty="0" smtClean="0">
                <a:solidFill>
                  <a:schemeClr val="tx1"/>
                </a:solidFill>
              </a:rPr>
              <a:t>- Enforces </a:t>
            </a:r>
            <a:r>
              <a:rPr lang="en-US" sz="3600" dirty="0">
                <a:solidFill>
                  <a:schemeClr val="tx1"/>
                </a:solidFill>
              </a:rPr>
              <a:t>the routes and the methods by which business objects are accessed and </a:t>
            </a:r>
            <a:r>
              <a:rPr lang="en-US" sz="3600" dirty="0" smtClean="0">
                <a:solidFill>
                  <a:schemeClr val="tx1"/>
                </a:solidFill>
              </a:rPr>
              <a:t>updated.</a:t>
            </a:r>
            <a:endParaRPr lang="en-US" sz="3600" dirty="0">
              <a:solidFill>
                <a:schemeClr val="tx1"/>
              </a:solidFill>
            </a:endParaRPr>
          </a:p>
        </p:txBody>
      </p:sp>
    </p:spTree>
    <p:extLst>
      <p:ext uri="{BB962C8B-B14F-4D97-AF65-F5344CB8AC3E}">
        <p14:creationId xmlns:p14="http://schemas.microsoft.com/office/powerpoint/2010/main" val="327699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sz="3600" dirty="0">
                <a:solidFill>
                  <a:schemeClr val="tx1"/>
                </a:solidFill>
              </a:rPr>
              <a:t>Model real-life business objects (such as accounts, loans, itineraries, and </a:t>
            </a:r>
            <a:r>
              <a:rPr lang="en-US" sz="3600" dirty="0" smtClean="0">
                <a:solidFill>
                  <a:schemeClr val="tx1"/>
                </a:solidFill>
              </a:rPr>
              <a:t>inventories</a:t>
            </a:r>
            <a:r>
              <a:rPr lang="en-US" sz="3600" dirty="0" smtClean="0">
                <a:solidFill>
                  <a:schemeClr val="tx1"/>
                </a:solidFill>
              </a:rPr>
              <a:t>.</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560903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a:solidFill>
                  <a:schemeClr val="tx1"/>
                </a:solidFill>
              </a:rPr>
              <a:t/>
            </a:r>
            <a:br>
              <a:rPr lang="en-US" dirty="0">
                <a:solidFill>
                  <a:schemeClr val="tx1"/>
                </a:solidFill>
              </a:rPr>
            </a:br>
            <a:r>
              <a:rPr lang="en-US" sz="3600" dirty="0">
                <a:solidFill>
                  <a:schemeClr val="tx1"/>
                </a:solidFill>
              </a:rPr>
              <a:t>Business logic is the portion of an enterprise system which determines how data is transformed or calculated, and how it is routed to people or software (workflow). Business rules are formal expressions of business policy. </a:t>
            </a:r>
          </a:p>
        </p:txBody>
      </p:sp>
    </p:spTree>
    <p:extLst>
      <p:ext uri="{BB962C8B-B14F-4D97-AF65-F5344CB8AC3E}">
        <p14:creationId xmlns:p14="http://schemas.microsoft.com/office/powerpoint/2010/main" val="218094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smtClean="0">
                <a:solidFill>
                  <a:srgbClr val="0070C0"/>
                </a:solidFill>
              </a:rPr>
              <a:t>Business logic vs Business rule:</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Anything that is a process or procedure is business logic, and anything that is neither a process nor a procedure is a business rule.</a:t>
            </a:r>
          </a:p>
        </p:txBody>
      </p:sp>
    </p:spTree>
    <p:extLst>
      <p:ext uri="{BB962C8B-B14F-4D97-AF65-F5344CB8AC3E}">
        <p14:creationId xmlns:p14="http://schemas.microsoft.com/office/powerpoint/2010/main" val="4213974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Application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Service </a:t>
            </a:r>
            <a:r>
              <a:rPr lang="en-US" sz="3200" dirty="0">
                <a:solidFill>
                  <a:schemeClr val="bg1"/>
                </a:solidFill>
              </a:rPr>
              <a:t>layer is a conceptual layer within a network service provider </a:t>
            </a:r>
            <a:r>
              <a:rPr lang="en-US" sz="3200" dirty="0" smtClean="0">
                <a:solidFill>
                  <a:schemeClr val="bg1"/>
                </a:solidFill>
              </a:rPr>
              <a:t>architecture.</a:t>
            </a:r>
            <a:endParaRPr lang="bg-BG" sz="3200" dirty="0">
              <a:solidFill>
                <a:schemeClr val="bg1"/>
              </a:solidFill>
            </a:endParaRPr>
          </a:p>
        </p:txBody>
      </p:sp>
    </p:spTree>
    <p:extLst>
      <p:ext uri="{BB962C8B-B14F-4D97-AF65-F5344CB8AC3E}">
        <p14:creationId xmlns:p14="http://schemas.microsoft.com/office/powerpoint/2010/main" val="62185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Application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Service layer or GRASP Controller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2707306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Presentation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smtClean="0">
                <a:solidFill>
                  <a:schemeClr val="bg1"/>
                </a:solidFill>
              </a:rPr>
              <a:t>The </a:t>
            </a:r>
            <a:r>
              <a:rPr lang="en-US" sz="3200" dirty="0">
                <a:solidFill>
                  <a:schemeClr val="bg1"/>
                </a:solidFill>
              </a:rPr>
              <a:t>presentation tier displays information related to such services as browsing </a:t>
            </a:r>
            <a:r>
              <a:rPr lang="en-US" sz="3200" dirty="0" smtClean="0">
                <a:solidFill>
                  <a:schemeClr val="bg1"/>
                </a:solidFill>
              </a:rPr>
              <a:t>products, </a:t>
            </a:r>
            <a:r>
              <a:rPr lang="en-US" sz="3200" dirty="0">
                <a:solidFill>
                  <a:schemeClr val="bg1"/>
                </a:solidFill>
              </a:rPr>
              <a:t>purchasing and shopping cart </a:t>
            </a:r>
            <a:r>
              <a:rPr lang="en-US" sz="3200" dirty="0" smtClean="0">
                <a:solidFill>
                  <a:schemeClr val="bg1"/>
                </a:solidFill>
              </a:rPr>
              <a:t>contents etc.</a:t>
            </a:r>
            <a:endParaRPr lang="bg-BG" sz="3200" dirty="0">
              <a:solidFill>
                <a:schemeClr val="bg1"/>
              </a:solidFill>
            </a:endParaRPr>
          </a:p>
        </p:txBody>
      </p:sp>
    </p:spTree>
    <p:extLst>
      <p:ext uri="{BB962C8B-B14F-4D97-AF65-F5344CB8AC3E}">
        <p14:creationId xmlns:p14="http://schemas.microsoft.com/office/powerpoint/2010/main" val="306939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Presentation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UI layer, view layer, presentation tier in multitier </a:t>
            </a:r>
            <a:r>
              <a:rPr lang="en-US" sz="3600" dirty="0" smtClean="0">
                <a:solidFill>
                  <a:schemeClr val="tx1"/>
                </a:solidFill>
              </a:rPr>
              <a:t>architecture</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15074742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smtClean="0">
                <a:solidFill>
                  <a:schemeClr val="bg1"/>
                </a:solidFill>
              </a:rPr>
              <a:t>Most popular multilayer architecture</a:t>
            </a:r>
            <a:endParaRPr lang="bg-BG" dirty="0">
              <a:solidFill>
                <a:schemeClr val="bg1"/>
              </a:solidFill>
            </a:endParaRPr>
          </a:p>
        </p:txBody>
      </p:sp>
    </p:spTree>
    <p:extLst>
      <p:ext uri="{BB962C8B-B14F-4D97-AF65-F5344CB8AC3E}">
        <p14:creationId xmlns:p14="http://schemas.microsoft.com/office/powerpoint/2010/main" val="132168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pPr algn="ctr"/>
            <a:r>
              <a:rPr lang="en-US" dirty="0" smtClean="0">
                <a:solidFill>
                  <a:schemeClr val="tx1">
                    <a:lumMod val="65000"/>
                    <a:lumOff val="35000"/>
                  </a:schemeClr>
                </a:solidFill>
              </a:rPr>
              <a:t>3-layer architecture</a:t>
            </a:r>
            <a:endParaRPr lang="bg-BG" dirty="0">
              <a:solidFill>
                <a:schemeClr val="tx1">
                  <a:lumMod val="65000"/>
                  <a:lumOff val="35000"/>
                </a:schemeClr>
              </a:solidFill>
            </a:endParaRPr>
          </a:p>
        </p:txBody>
      </p:sp>
      <p:sp>
        <p:nvSpPr>
          <p:cNvPr id="25" name="Arrow: Right 24"/>
          <p:cNvSpPr/>
          <p:nvPr/>
        </p:nvSpPr>
        <p:spPr>
          <a:xfrm>
            <a:off x="7528200" y="5242544"/>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 name="Can 2"/>
          <p:cNvSpPr/>
          <p:nvPr/>
        </p:nvSpPr>
        <p:spPr>
          <a:xfrm>
            <a:off x="8857672" y="4849090"/>
            <a:ext cx="1307941" cy="142930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5" name="Diagram 4"/>
          <p:cNvGraphicFramePr/>
          <p:nvPr>
            <p:extLst>
              <p:ext uri="{D42A27DB-BD31-4B8C-83A1-F6EECF244321}">
                <p14:modId xmlns:p14="http://schemas.microsoft.com/office/powerpoint/2010/main" val="2111061825"/>
              </p:ext>
            </p:extLst>
          </p:nvPr>
        </p:nvGraphicFramePr>
        <p:xfrm>
          <a:off x="4406337" y="1677471"/>
          <a:ext cx="3913721" cy="4475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Arrow: Right 24"/>
          <p:cNvSpPr/>
          <p:nvPr/>
        </p:nvSpPr>
        <p:spPr>
          <a:xfrm rot="10800000">
            <a:off x="7528200" y="5803158"/>
            <a:ext cx="1115144" cy="175349"/>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3" name="TextBox 22"/>
          <p:cNvSpPr txBox="1"/>
          <p:nvPr/>
        </p:nvSpPr>
        <p:spPr>
          <a:xfrm>
            <a:off x="8643344" y="6278391"/>
            <a:ext cx="1641796" cy="523220"/>
          </a:xfrm>
          <a:prstGeom prst="rect">
            <a:avLst/>
          </a:prstGeom>
          <a:noFill/>
        </p:spPr>
        <p:txBody>
          <a:bodyPr wrap="none" rtlCol="0">
            <a:spAutoFit/>
          </a:bodyPr>
          <a:lstStyle/>
          <a:p>
            <a:r>
              <a:rPr lang="en-US" sz="2800" dirty="0" smtClean="0">
                <a:solidFill>
                  <a:schemeClr val="tx1">
                    <a:lumMod val="65000"/>
                    <a:lumOff val="35000"/>
                  </a:schemeClr>
                </a:solidFill>
              </a:rPr>
              <a:t>Database</a:t>
            </a:r>
            <a:endParaRPr lang="bg-BG" sz="2800" dirty="0">
              <a:solidFill>
                <a:schemeClr val="tx1">
                  <a:lumMod val="65000"/>
                  <a:lumOff val="35000"/>
                </a:schemeClr>
              </a:solidFill>
            </a:endParaRPr>
          </a:p>
        </p:txBody>
      </p:sp>
    </p:spTree>
    <p:extLst>
      <p:ext uri="{BB962C8B-B14F-4D97-AF65-F5344CB8AC3E}">
        <p14:creationId xmlns:p14="http://schemas.microsoft.com/office/powerpoint/2010/main" val="296811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r>
              <a:rPr lang="en-US" u="sng" dirty="0" smtClean="0">
                <a:solidFill>
                  <a:srgbClr val="0070C0"/>
                </a:solidFill>
              </a:rPr>
              <a:t/>
            </a:r>
            <a:br>
              <a:rPr lang="en-US" u="sng" dirty="0" smtClean="0">
                <a:solidFill>
                  <a:srgbClr val="0070C0"/>
                </a:solidFill>
              </a:rPr>
            </a:br>
            <a:r>
              <a:rPr lang="en-US" u="sng" dirty="0">
                <a:solidFill>
                  <a:srgbClr val="0070C0"/>
                </a:solidFill>
              </a:rPr>
              <a:t/>
            </a:r>
            <a:br>
              <a:rPr lang="en-US" u="sng" dirty="0">
                <a:solidFill>
                  <a:srgbClr val="0070C0"/>
                </a:solidFill>
              </a:rPr>
            </a:br>
            <a:r>
              <a:rPr lang="en-US" u="sng" dirty="0">
                <a:solidFill>
                  <a:srgbClr val="0070C0"/>
                </a:solidFill>
              </a:rPr>
              <a:t>Benefits of using n-layer</a:t>
            </a:r>
            <a:r>
              <a:rPr lang="en-US" u="sng" dirty="0" smtClean="0">
                <a:solidFill>
                  <a:srgbClr val="0070C0"/>
                </a:solidFill>
              </a:rPr>
              <a:t>:</a:t>
            </a:r>
            <a:endParaRPr lang="en-US" sz="3600" dirty="0">
              <a:solidFill>
                <a:schemeClr val="tx1"/>
              </a:solidFill>
            </a:endParaRPr>
          </a:p>
        </p:txBody>
      </p:sp>
      <p:sp>
        <p:nvSpPr>
          <p:cNvPr id="3" name="Content Placeholder 2"/>
          <p:cNvSpPr>
            <a:spLocks noGrp="1"/>
          </p:cNvSpPr>
          <p:nvPr>
            <p:ph idx="1"/>
          </p:nvPr>
        </p:nvSpPr>
        <p:spPr>
          <a:xfrm>
            <a:off x="1371600" y="2743200"/>
            <a:ext cx="9601200" cy="3124200"/>
          </a:xfrm>
        </p:spPr>
        <p:txBody>
          <a:bodyPr>
            <a:normAutofit/>
          </a:bodyPr>
          <a:lstStyle/>
          <a:p>
            <a:r>
              <a:rPr lang="en-US" sz="3600" dirty="0">
                <a:solidFill>
                  <a:prstClr val="black"/>
                </a:solidFill>
                <a:ea typeface="+mj-ea"/>
                <a:cs typeface="+mj-cs"/>
              </a:rPr>
              <a:t>Secure</a:t>
            </a:r>
            <a:endParaRPr lang="en-US" sz="3600" dirty="0" smtClean="0">
              <a:solidFill>
                <a:prstClr val="black"/>
              </a:solidFill>
              <a:ea typeface="+mj-ea"/>
              <a:cs typeface="+mj-cs"/>
            </a:endParaRPr>
          </a:p>
          <a:p>
            <a:r>
              <a:rPr lang="en-US" sz="3600" dirty="0">
                <a:solidFill>
                  <a:prstClr val="black"/>
                </a:solidFill>
                <a:ea typeface="+mj-ea"/>
                <a:cs typeface="+mj-cs"/>
              </a:rPr>
              <a:t>Easy to </a:t>
            </a:r>
            <a:r>
              <a:rPr lang="en-US" sz="3600" dirty="0" smtClean="0">
                <a:solidFill>
                  <a:prstClr val="black"/>
                </a:solidFill>
                <a:ea typeface="+mj-ea"/>
                <a:cs typeface="+mj-cs"/>
              </a:rPr>
              <a:t>manage</a:t>
            </a:r>
          </a:p>
          <a:p>
            <a:r>
              <a:rPr lang="en-US" sz="3600" dirty="0" smtClean="0">
                <a:solidFill>
                  <a:prstClr val="black"/>
                </a:solidFill>
                <a:ea typeface="+mj-ea"/>
                <a:cs typeface="+mj-cs"/>
              </a:rPr>
              <a:t>Scalable</a:t>
            </a:r>
          </a:p>
          <a:p>
            <a:r>
              <a:rPr lang="en-US" sz="3600" dirty="0">
                <a:solidFill>
                  <a:prstClr val="black"/>
                </a:solidFill>
                <a:ea typeface="+mj-ea"/>
                <a:cs typeface="+mj-cs"/>
              </a:rPr>
              <a:t>Flexible</a:t>
            </a:r>
            <a:endParaRPr lang="en-US" sz="3600" dirty="0"/>
          </a:p>
        </p:txBody>
      </p:sp>
    </p:spTree>
    <p:extLst>
      <p:ext uri="{BB962C8B-B14F-4D97-AF65-F5344CB8AC3E}">
        <p14:creationId xmlns:p14="http://schemas.microsoft.com/office/powerpoint/2010/main" val="1775970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More efficient </a:t>
            </a:r>
            <a:r>
              <a:rPr lang="en-US" u="sng" dirty="0" smtClean="0">
                <a:solidFill>
                  <a:srgbClr val="0070C0"/>
                </a:solidFill>
              </a:rPr>
              <a:t>development</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4000" dirty="0">
                <a:solidFill>
                  <a:schemeClr val="tx1"/>
                </a:solidFill>
              </a:rPr>
              <a:t>N-tier architecture is very friendly for development, as different teams may work on each tier.  This way, you can be sure the design and presentation professionals work on the presentation tier and the database experts work on the data tier</a:t>
            </a:r>
            <a:r>
              <a:rPr lang="en-US" sz="4000" dirty="0" smtClean="0">
                <a:solidFill>
                  <a:schemeClr val="tx1"/>
                </a:solidFill>
              </a:rPr>
              <a:t>.</a:t>
            </a:r>
            <a:endParaRPr lang="en-US" sz="4000" dirty="0">
              <a:solidFill>
                <a:schemeClr val="tx1"/>
              </a:solidFill>
            </a:endParaRPr>
          </a:p>
        </p:txBody>
      </p:sp>
    </p:spTree>
    <p:extLst>
      <p:ext uri="{BB962C8B-B14F-4D97-AF65-F5344CB8AC3E}">
        <p14:creationId xmlns:p14="http://schemas.microsoft.com/office/powerpoint/2010/main" val="6637814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add new features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If you want to introduce a new feature, you can add it to the appropriate tier without affecting the other tiers.</a:t>
            </a:r>
            <a:endParaRPr lang="en-US" sz="3600" dirty="0">
              <a:solidFill>
                <a:schemeClr val="tx1"/>
              </a:solidFill>
            </a:endParaRPr>
          </a:p>
        </p:txBody>
      </p:sp>
    </p:spTree>
    <p:extLst>
      <p:ext uri="{BB962C8B-B14F-4D97-AF65-F5344CB8AC3E}">
        <p14:creationId xmlns:p14="http://schemas.microsoft.com/office/powerpoint/2010/main" val="10390547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add new features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dirty="0">
                <a:solidFill>
                  <a:schemeClr val="tx1"/>
                </a:solidFill>
              </a:rPr>
              <a:t>If you want to introduce a new feature, you can add it to the appropriate tier without affecting the other tiers.</a:t>
            </a:r>
            <a:endParaRPr lang="en-US" sz="3600" dirty="0">
              <a:solidFill>
                <a:schemeClr val="tx1"/>
              </a:solidFill>
            </a:endParaRPr>
          </a:p>
        </p:txBody>
      </p:sp>
    </p:spTree>
    <p:extLst>
      <p:ext uri="{BB962C8B-B14F-4D97-AF65-F5344CB8AC3E}">
        <p14:creationId xmlns:p14="http://schemas.microsoft.com/office/powerpoint/2010/main" val="4155771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normAutofit/>
          </a:bodyPr>
          <a:lstStyle/>
          <a:p>
            <a:r>
              <a:rPr lang="en-US" u="sng" dirty="0">
                <a:solidFill>
                  <a:srgbClr val="0070C0"/>
                </a:solidFill>
              </a:rPr>
              <a:t>Easy to reuse</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4000" dirty="0">
                <a:solidFill>
                  <a:schemeClr val="tx1"/>
                </a:solidFill>
              </a:rPr>
              <a:t>Because the application is divided into independent tiers, you can easily reuse each tier for other software projects.  For instance, if you want to use the same program, but for a different data set, you can just replicate the logic and presentation tiers and then create a new data tier.</a:t>
            </a:r>
            <a:endParaRPr lang="en-US" sz="4000" dirty="0">
              <a:solidFill>
                <a:schemeClr val="tx1"/>
              </a:solidFill>
            </a:endParaRPr>
          </a:p>
        </p:txBody>
      </p:sp>
    </p:spTree>
    <p:extLst>
      <p:ext uri="{BB962C8B-B14F-4D97-AF65-F5344CB8AC3E}">
        <p14:creationId xmlns:p14="http://schemas.microsoft.com/office/powerpoint/2010/main" val="13712461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smtClean="0">
                <a:solidFill>
                  <a:schemeClr val="tx1"/>
                </a:solidFill>
              </a:rPr>
              <a:t>N-layer </a:t>
            </a:r>
            <a:r>
              <a:rPr lang="en-US" sz="3600" dirty="0">
                <a:solidFill>
                  <a:schemeClr val="tx1"/>
                </a:solidFill>
              </a:rPr>
              <a:t>application architecture provides a model by which developers can create flexible and reusable applications. By segregating an application into tiers, developers acquire the option of modifying or adding a specific layer, instead of reworking the entire application</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fontScale="90000"/>
          </a:bodyPr>
          <a:lstStyle/>
          <a:p>
            <a:r>
              <a:rPr lang="en-US" u="sng" dirty="0" smtClean="0">
                <a:solidFill>
                  <a:srgbClr val="0070C0"/>
                </a:solidFill>
              </a:rPr>
              <a:t/>
            </a:r>
            <a:br>
              <a:rPr lang="en-US" u="sng" dirty="0" smtClean="0">
                <a:solidFill>
                  <a:srgbClr val="0070C0"/>
                </a:solidFill>
              </a:rPr>
            </a:br>
            <a:r>
              <a:rPr lang="en-US" u="sng" dirty="0">
                <a:solidFill>
                  <a:srgbClr val="0070C0"/>
                </a:solidFill>
              </a:rPr>
              <a:t/>
            </a:r>
            <a:br>
              <a:rPr lang="en-US" u="sng" dirty="0">
                <a:solidFill>
                  <a:srgbClr val="0070C0"/>
                </a:solidFill>
              </a:rPr>
            </a:br>
            <a:r>
              <a:rPr lang="en-US" u="sng" dirty="0" smtClean="0">
                <a:solidFill>
                  <a:srgbClr val="0070C0"/>
                </a:solidFill>
              </a:rPr>
              <a:t>Common layers:</a:t>
            </a:r>
            <a:endParaRPr lang="en-US" sz="3600" dirty="0">
              <a:solidFill>
                <a:schemeClr val="tx1"/>
              </a:solidFill>
            </a:endParaRPr>
          </a:p>
        </p:txBody>
      </p:sp>
      <p:sp>
        <p:nvSpPr>
          <p:cNvPr id="3" name="Content Placeholder 2"/>
          <p:cNvSpPr>
            <a:spLocks noGrp="1"/>
          </p:cNvSpPr>
          <p:nvPr>
            <p:ph idx="1"/>
          </p:nvPr>
        </p:nvSpPr>
        <p:spPr>
          <a:xfrm>
            <a:off x="1371600" y="2743200"/>
            <a:ext cx="9601200" cy="3124200"/>
          </a:xfrm>
        </p:spPr>
        <p:txBody>
          <a:bodyPr>
            <a:normAutofit/>
          </a:bodyPr>
          <a:lstStyle/>
          <a:p>
            <a:r>
              <a:rPr lang="en-US" sz="3600" dirty="0">
                <a:solidFill>
                  <a:prstClr val="black"/>
                </a:solidFill>
                <a:ea typeface="+mj-ea"/>
                <a:cs typeface="+mj-cs"/>
              </a:rPr>
              <a:t>Presentation </a:t>
            </a:r>
            <a:r>
              <a:rPr lang="en-US" sz="3600" dirty="0" smtClean="0">
                <a:solidFill>
                  <a:prstClr val="black"/>
                </a:solidFill>
                <a:ea typeface="+mj-ea"/>
                <a:cs typeface="+mj-cs"/>
              </a:rPr>
              <a:t>layer</a:t>
            </a:r>
          </a:p>
          <a:p>
            <a:r>
              <a:rPr lang="en-US" sz="3600" dirty="0" smtClean="0">
                <a:solidFill>
                  <a:prstClr val="black"/>
                </a:solidFill>
                <a:ea typeface="+mj-ea"/>
                <a:cs typeface="+mj-cs"/>
              </a:rPr>
              <a:t>Application layer</a:t>
            </a:r>
          </a:p>
          <a:p>
            <a:r>
              <a:rPr lang="en-US" sz="3600" dirty="0" smtClean="0">
                <a:solidFill>
                  <a:prstClr val="black"/>
                </a:solidFill>
                <a:ea typeface="+mj-ea"/>
                <a:cs typeface="+mj-cs"/>
              </a:rPr>
              <a:t>Business layer</a:t>
            </a:r>
          </a:p>
          <a:p>
            <a:r>
              <a:rPr lang="en-US" sz="3600" dirty="0" smtClean="0">
                <a:solidFill>
                  <a:prstClr val="black"/>
                </a:solidFill>
                <a:ea typeface="+mj-ea"/>
                <a:cs typeface="+mj-cs"/>
              </a:rPr>
              <a:t>Data </a:t>
            </a:r>
            <a:r>
              <a:rPr lang="en-US" sz="3600" dirty="0">
                <a:solidFill>
                  <a:prstClr val="black"/>
                </a:solidFill>
                <a:ea typeface="+mj-ea"/>
                <a:cs typeface="+mj-cs"/>
              </a:rPr>
              <a:t>access layer</a:t>
            </a:r>
            <a:endParaRPr lang="en-US" sz="3600"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Data access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 data access layer (DAL) in computer software, is a layer of a computer program which provides simplified access to data stored in persistent storage of some kind, such as an entity-relational database</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Data access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Persistence layer, logging, networking, and other services which are required to support a particular business layer</a:t>
            </a:r>
          </a:p>
        </p:txBody>
      </p:sp>
    </p:spTree>
    <p:extLst>
      <p:ext uri="{BB962C8B-B14F-4D97-AF65-F5344CB8AC3E}">
        <p14:creationId xmlns:p14="http://schemas.microsoft.com/office/powerpoint/2010/main" val="205474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ORM (Object-Relational </a:t>
            </a:r>
            <a:r>
              <a:rPr lang="en-US" dirty="0" smtClean="0">
                <a:solidFill>
                  <a:schemeClr val="bg1"/>
                </a:solidFill>
              </a:rPr>
              <a:t>Mapping)</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Business layer</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In </a:t>
            </a:r>
            <a:r>
              <a:rPr lang="en-US" sz="3200" dirty="0" smtClean="0">
                <a:solidFill>
                  <a:schemeClr val="bg1"/>
                </a:solidFill>
              </a:rPr>
              <a:t>software development, </a:t>
            </a:r>
            <a:r>
              <a:rPr lang="en-US" sz="3200" dirty="0">
                <a:solidFill>
                  <a:schemeClr val="bg1"/>
                </a:solidFill>
              </a:rPr>
              <a:t>business logic or domain logic is the part of the program that encodes the real-world business rules that determine how data can be created, stored, and changed.</a:t>
            </a:r>
            <a:endParaRPr lang="bg-BG" sz="3200" dirty="0">
              <a:solidFill>
                <a:schemeClr val="bg1"/>
              </a:solidFill>
            </a:endParaRPr>
          </a:p>
        </p:txBody>
      </p:sp>
    </p:spTree>
    <p:extLst>
      <p:ext uri="{BB962C8B-B14F-4D97-AF65-F5344CB8AC3E}">
        <p14:creationId xmlns:p14="http://schemas.microsoft.com/office/powerpoint/2010/main" val="301029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Business layers:</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Business logic layer (BLL), domain </a:t>
            </a:r>
            <a:r>
              <a:rPr lang="en-US" sz="3600" dirty="0" smtClean="0">
                <a:solidFill>
                  <a:schemeClr val="tx1"/>
                </a:solidFill>
              </a:rPr>
              <a:t>layer</a:t>
            </a:r>
            <a:br>
              <a:rPr lang="en-US" sz="3600" dirty="0" smtClean="0">
                <a:solidFill>
                  <a:schemeClr val="tx1"/>
                </a:solidFill>
              </a:rPr>
            </a:br>
            <a:endParaRPr lang="en-US" sz="3600" dirty="0">
              <a:solidFill>
                <a:schemeClr val="tx1"/>
              </a:solidFill>
            </a:endParaRPr>
          </a:p>
        </p:txBody>
      </p:sp>
    </p:spTree>
    <p:extLst>
      <p:ext uri="{BB962C8B-B14F-4D97-AF65-F5344CB8AC3E}">
        <p14:creationId xmlns:p14="http://schemas.microsoft.com/office/powerpoint/2010/main" val="42238532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2958</TotalTime>
  <Words>220</Words>
  <Application>Microsoft Office PowerPoint</Application>
  <PresentationFormat>Widescreen</PresentationFormat>
  <Paragraphs>47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Franklin Gothic Book</vt:lpstr>
      <vt:lpstr>Calibri</vt:lpstr>
      <vt:lpstr>Crop</vt:lpstr>
      <vt:lpstr>N-Layer architecture</vt:lpstr>
      <vt:lpstr>PowerPoint Presentation</vt:lpstr>
      <vt:lpstr>Definition:  N-layer application architecture provides a model by which developers can create flexible and reusable applications. By segregating an application into tiers, developers acquire the option of modifying or adding a specific layer, instead of reworking the entire application.</vt:lpstr>
      <vt:lpstr>  Common layers:</vt:lpstr>
      <vt:lpstr>Data access layer</vt:lpstr>
      <vt:lpstr>Data access layers:  Persistence layer, logging, networking, and other services which are required to support a particular business layer</vt:lpstr>
      <vt:lpstr>ORM (Object-Relational Mapping)</vt:lpstr>
      <vt:lpstr>Business layer</vt:lpstr>
      <vt:lpstr>Business layers:  Business logic layer (BLL), domain layer </vt:lpstr>
      <vt:lpstr>Business layer structure</vt:lpstr>
      <vt:lpstr>Business layer:  - Prescribes how business objects interact with one another; - Enforces the routes and the methods by which business objects are accessed and updated.</vt:lpstr>
      <vt:lpstr>Business rule:  Model real-life business objects (such as accounts, loans, itineraries, and inventories. </vt:lpstr>
      <vt:lpstr>Business logic vs Business rule:  Business logic is the portion of an enterprise system which determines how data is transformed or calculated, and how it is routed to people or software (workflow). Business rules are formal expressions of business policy. </vt:lpstr>
      <vt:lpstr>Business logic vs Business rule:  Anything that is a process or procedure is business logic, and anything that is neither a process nor a procedure is a business rule.</vt:lpstr>
      <vt:lpstr>Application layer</vt:lpstr>
      <vt:lpstr>Application layers:  Service layer or GRASP Controller Layer </vt:lpstr>
      <vt:lpstr>Presentation layer</vt:lpstr>
      <vt:lpstr>Presentation layers:  UI layer, view layer, presentation tier in multitier architecture </vt:lpstr>
      <vt:lpstr>Most popular multilayer architecture</vt:lpstr>
      <vt:lpstr>3-layer architecture</vt:lpstr>
      <vt:lpstr>  Benefits of using n-layer:</vt:lpstr>
      <vt:lpstr>More efficient development  N-tier architecture is very friendly for development, as different teams may work on each tier.  This way, you can be sure the design and presentation professionals work on the presentation tier and the database experts work on the data tier.</vt:lpstr>
      <vt:lpstr>Easy to add new features  If you want to introduce a new feature, you can add it to the appropriate tier without affecting the other tiers.</vt:lpstr>
      <vt:lpstr>Easy to add new features  If you want to introduce a new feature, you can add it to the appropriate tier without affecting the other tiers.</vt:lpstr>
      <vt:lpstr>Easy to reuse  Because the application is divided into independent tiers, you can easily reuse each tier for other software projects.  For instance, if you want to use the same program, but for a different data set, you can just replicate the logic and presentation tiers and then create a new data tier.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189</cp:revision>
  <dcterms:created xsi:type="dcterms:W3CDTF">2017-01-20T17:37:06Z</dcterms:created>
  <dcterms:modified xsi:type="dcterms:W3CDTF">2017-11-10T13:34:53Z</dcterms:modified>
</cp:coreProperties>
</file>