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31"/>
  </p:notesMasterIdLst>
  <p:sldIdLst>
    <p:sldId id="256" r:id="rId2"/>
    <p:sldId id="323" r:id="rId3"/>
    <p:sldId id="298" r:id="rId4"/>
    <p:sldId id="345" r:id="rId5"/>
    <p:sldId id="344" r:id="rId6"/>
    <p:sldId id="343" r:id="rId7"/>
    <p:sldId id="279" r:id="rId8"/>
    <p:sldId id="263" r:id="rId9"/>
    <p:sldId id="347" r:id="rId10"/>
    <p:sldId id="348" r:id="rId11"/>
    <p:sldId id="349" r:id="rId12"/>
    <p:sldId id="326" r:id="rId13"/>
    <p:sldId id="346" r:id="rId14"/>
    <p:sldId id="267" r:id="rId15"/>
    <p:sldId id="328" r:id="rId16"/>
    <p:sldId id="329" r:id="rId17"/>
    <p:sldId id="330" r:id="rId18"/>
    <p:sldId id="331" r:id="rId19"/>
    <p:sldId id="332" r:id="rId20"/>
    <p:sldId id="333" r:id="rId21"/>
    <p:sldId id="315" r:id="rId22"/>
    <p:sldId id="334" r:id="rId23"/>
    <p:sldId id="335" r:id="rId24"/>
    <p:sldId id="336" r:id="rId25"/>
    <p:sldId id="337" r:id="rId26"/>
    <p:sldId id="338" r:id="rId27"/>
    <p:sldId id="339" r:id="rId28"/>
    <p:sldId id="340" r:id="rId29"/>
    <p:sldId id="341" r:id="rId30"/>
  </p:sldIdLst>
  <p:sldSz cx="12192000" cy="6858000"/>
  <p:notesSz cx="6858000" cy="9144000"/>
  <p:embeddedFontLst>
    <p:embeddedFont>
      <p:font typeface="Consolas" panose="020B0609020204030204" pitchFamily="49"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Franklin Gothic Book" panose="020B0604020202020204" charset="0"/>
      <p:regular r:id="rId40"/>
      <p:italic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85" autoAdjust="0"/>
    <p:restoredTop sz="95865" autoAdjust="0"/>
  </p:normalViewPr>
  <p:slideViewPr>
    <p:cSldViewPr snapToGrid="0">
      <p:cViewPr varScale="1">
        <p:scale>
          <a:sx n="99" d="100"/>
          <a:sy n="99" d="100"/>
        </p:scale>
        <p:origin x="22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9EC12-D619-4239-BA0B-F64B757C48A8}" type="datetimeFigureOut">
              <a:rPr lang="bg-BG" smtClean="0"/>
              <a:t>10.11.2017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7F6F4-ECB0-4FA5-B3FD-41E3D15A4260}" type="slidenum">
              <a:rPr lang="bg-BG" smtClean="0"/>
              <a:t>‹#›</a:t>
            </a:fld>
            <a:endParaRPr lang="bg-BG"/>
          </a:p>
        </p:txBody>
      </p:sp>
    </p:spTree>
    <p:extLst>
      <p:ext uri="{BB962C8B-B14F-4D97-AF65-F5344CB8AC3E}">
        <p14:creationId xmlns:p14="http://schemas.microsoft.com/office/powerpoint/2010/main" val="55810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11/10/2017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09487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12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35837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3725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24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0"/>
            <a:ext cx="12192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Title 1"/>
          <p:cNvSpPr>
            <a:spLocks noGrp="1"/>
          </p:cNvSpPr>
          <p:nvPr>
            <p:ph type="title"/>
          </p:nvPr>
        </p:nvSpPr>
        <p:spPr>
          <a:xfrm>
            <a:off x="734292" y="242456"/>
            <a:ext cx="10723419" cy="3782289"/>
          </a:xfrm>
        </p:spPr>
        <p:txBody>
          <a:bodyPr/>
          <a:lstStyle/>
          <a:p>
            <a:r>
              <a:rPr lang="en-US" dirty="0"/>
              <a:t>Click to edit Master title style</a:t>
            </a:r>
            <a:endParaRPr lang="bg-BG" dirty="0"/>
          </a:p>
        </p:txBody>
      </p:sp>
      <p:sp>
        <p:nvSpPr>
          <p:cNvPr id="9" name="Date Placeholder 2"/>
          <p:cNvSpPr>
            <a:spLocks noGrp="1"/>
          </p:cNvSpPr>
          <p:nvPr>
            <p:ph type="dt" sz="half" idx="10"/>
          </p:nvPr>
        </p:nvSpPr>
        <p:spPr>
          <a:xfrm>
            <a:off x="1390650" y="6453386"/>
            <a:ext cx="1204572" cy="404614"/>
          </a:xfrm>
        </p:spPr>
        <p:txBody>
          <a:bodyPr/>
          <a:lstStyle/>
          <a:p>
            <a:fld id="{87DE6118-2437-4B30-8E3C-4D2BE6020583}" type="datetimeFigureOut">
              <a:rPr lang="en-US" smtClean="0"/>
              <a:pPr/>
              <a:t>11/10/2017</a:t>
            </a:fld>
            <a:endParaRPr lang="en-US" dirty="0"/>
          </a:p>
        </p:txBody>
      </p:sp>
      <p:sp>
        <p:nvSpPr>
          <p:cNvPr id="10" name="Footer Placeholder 3"/>
          <p:cNvSpPr>
            <a:spLocks noGrp="1"/>
          </p:cNvSpPr>
          <p:nvPr>
            <p:ph type="ftr" sz="quarter" idx="11"/>
          </p:nvPr>
        </p:nvSpPr>
        <p:spPr>
          <a:xfrm>
            <a:off x="2893564" y="6453386"/>
            <a:ext cx="6280830" cy="404614"/>
          </a:xfrm>
        </p:spPr>
        <p:txBody>
          <a:bodyPr/>
          <a:lstStyle/>
          <a:p>
            <a:endParaRPr lang="en-US" dirty="0"/>
          </a:p>
        </p:txBody>
      </p:sp>
      <p:sp>
        <p:nvSpPr>
          <p:cNvPr id="11" name="Slide Number Placeholder 4"/>
          <p:cNvSpPr>
            <a:spLocks noGrp="1"/>
          </p:cNvSpPr>
          <p:nvPr>
            <p:ph type="sldNum" sz="quarter" idx="12"/>
          </p:nvPr>
        </p:nvSpPr>
        <p:spPr>
          <a:xfrm>
            <a:off x="9472736" y="6453386"/>
            <a:ext cx="1596292" cy="404614"/>
          </a:xfrm>
        </p:spPr>
        <p:txBody>
          <a:bodyPr/>
          <a:lstStyle/>
          <a:p>
            <a:fld id="{69E57DC2-970A-4B3E-BB1C-7A09969E49DF}" type="slidenum">
              <a:rPr lang="en-US" smtClean="0"/>
              <a:pPr/>
              <a:t>‹#›</a:t>
            </a:fld>
            <a:endParaRPr lang="en-US" dirty="0"/>
          </a:p>
        </p:txBody>
      </p:sp>
      <p:sp>
        <p:nvSpPr>
          <p:cNvPr id="12" name="Text Placeholder 10"/>
          <p:cNvSpPr>
            <a:spLocks noGrp="1"/>
          </p:cNvSpPr>
          <p:nvPr>
            <p:ph type="body" sz="quarter" idx="13" hasCustomPrompt="1"/>
          </p:nvPr>
        </p:nvSpPr>
        <p:spPr>
          <a:xfrm>
            <a:off x="734292" y="5234187"/>
            <a:ext cx="3283526" cy="574962"/>
          </a:xfrm>
        </p:spPr>
        <p:txBody>
          <a:bodyPr>
            <a:normAutofit/>
          </a:bodyPr>
          <a:lstStyle>
            <a:lvl1pPr marL="0" indent="0">
              <a:buNone/>
              <a:defRPr sz="3200" b="1" u="sng"/>
            </a:lvl1pPr>
          </a:lstStyle>
          <a:p>
            <a:pPr lvl="0"/>
            <a:r>
              <a:rPr lang="en-US" dirty="0"/>
              <a:t>Title</a:t>
            </a:r>
            <a:endParaRPr lang="bg-BG" dirty="0"/>
          </a:p>
        </p:txBody>
      </p:sp>
    </p:spTree>
    <p:extLst>
      <p:ext uri="{BB962C8B-B14F-4D97-AF65-F5344CB8AC3E}">
        <p14:creationId xmlns:p14="http://schemas.microsoft.com/office/powerpoint/2010/main" val="208237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11/10/2017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348611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192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2994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375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6879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320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11/10/2017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4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solidFill>
                  <a:schemeClr val="bg1">
                    <a:lumMod val="50000"/>
                  </a:schemeClr>
                </a:solidFill>
              </a:rPr>
              <a:t>Domain-driven design architecture</a:t>
            </a:r>
            <a:endParaRPr lang="bg-BG" dirty="0">
              <a:solidFill>
                <a:schemeClr val="bg1">
                  <a:lumMod val="50000"/>
                </a:schemeClr>
              </a:solidFill>
            </a:endParaRPr>
          </a:p>
        </p:txBody>
      </p:sp>
      <p:sp>
        <p:nvSpPr>
          <p:cNvPr id="3" name="Subtitle 2"/>
          <p:cNvSpPr>
            <a:spLocks noGrp="1"/>
          </p:cNvSpPr>
          <p:nvPr>
            <p:ph type="subTitle" idx="1"/>
          </p:nvPr>
        </p:nvSpPr>
        <p:spPr/>
        <p:txBody>
          <a:bodyPr>
            <a:noAutofit/>
          </a:bodyPr>
          <a:lstStyle/>
          <a:p>
            <a:pPr algn="l"/>
            <a:r>
              <a:rPr lang="en-US" sz="2100" dirty="0">
                <a:solidFill>
                  <a:schemeClr val="bg1">
                    <a:lumMod val="50000"/>
                  </a:schemeClr>
                </a:solidFill>
              </a:rPr>
              <a:t>Pavel Kyurkchiev</a:t>
            </a:r>
          </a:p>
          <a:p>
            <a:pPr algn="l"/>
            <a:r>
              <a:rPr lang="en-US" sz="2100" dirty="0" smtClean="0">
                <a:solidFill>
                  <a:schemeClr val="bg1">
                    <a:lumMod val="50000"/>
                  </a:schemeClr>
                </a:solidFill>
              </a:rPr>
              <a:t>PhD</a:t>
            </a:r>
            <a:r>
              <a:rPr lang="en-US" sz="2100" dirty="0">
                <a:solidFill>
                  <a:schemeClr val="bg1">
                    <a:lumMod val="50000"/>
                  </a:schemeClr>
                </a:solidFill>
              </a:rPr>
              <a:t>. researcher</a:t>
            </a:r>
            <a:endParaRPr lang="en-US" sz="2100" dirty="0" smtClean="0">
              <a:solidFill>
                <a:schemeClr val="bg1">
                  <a:lumMod val="50000"/>
                </a:schemeClr>
              </a:solidFill>
            </a:endParaRPr>
          </a:p>
          <a:p>
            <a:pPr algn="l"/>
            <a:r>
              <a:rPr lang="en-US" sz="2100" dirty="0" smtClean="0">
                <a:solidFill>
                  <a:schemeClr val="bg1">
                    <a:lumMod val="50000"/>
                  </a:schemeClr>
                </a:solidFill>
              </a:rPr>
              <a:t>@</a:t>
            </a:r>
            <a:r>
              <a:rPr lang="en-US" sz="2100" dirty="0">
                <a:solidFill>
                  <a:schemeClr val="bg1">
                    <a:lumMod val="50000"/>
                  </a:schemeClr>
                </a:solidFill>
              </a:rPr>
              <a:t>pkyurkchiev</a:t>
            </a:r>
          </a:p>
          <a:p>
            <a:pPr algn="l"/>
            <a:r>
              <a:rPr lang="en-US" sz="2100" dirty="0">
                <a:solidFill>
                  <a:schemeClr val="bg1">
                    <a:lumMod val="50000"/>
                  </a:schemeClr>
                </a:solidFill>
              </a:rPr>
              <a:t>https://github.com/pkyurkchiev</a:t>
            </a:r>
            <a:endParaRPr lang="bg-BG" sz="2100" dirty="0">
              <a:solidFill>
                <a:schemeClr val="bg1">
                  <a:lumMod val="50000"/>
                </a:schemeClr>
              </a:solidFill>
            </a:endParaRPr>
          </a:p>
        </p:txBody>
      </p:sp>
    </p:spTree>
    <p:extLst>
      <p:ext uri="{BB962C8B-B14F-4D97-AF65-F5344CB8AC3E}">
        <p14:creationId xmlns:p14="http://schemas.microsoft.com/office/powerpoint/2010/main" val="3120253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Ubiquitous Language</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 language structured around the domain model and used by all team members to connect all the activities of the team with the </a:t>
            </a:r>
            <a:r>
              <a:rPr lang="en-US" sz="3200" dirty="0" smtClean="0">
                <a:solidFill>
                  <a:schemeClr val="bg1"/>
                </a:solidFill>
              </a:rPr>
              <a:t>software.</a:t>
            </a:r>
            <a:endParaRPr lang="en-US" sz="3200" dirty="0">
              <a:solidFill>
                <a:schemeClr val="bg1"/>
              </a:solidFill>
            </a:endParaRPr>
          </a:p>
        </p:txBody>
      </p:sp>
    </p:spTree>
    <p:extLst>
      <p:ext uri="{BB962C8B-B14F-4D97-AF65-F5344CB8AC3E}">
        <p14:creationId xmlns:p14="http://schemas.microsoft.com/office/powerpoint/2010/main" val="286316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Bounded Context</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 description of a boundary (typically a subsystem, or the work of a specific team) within which a particular model is defined and applicable.</a:t>
            </a:r>
          </a:p>
        </p:txBody>
      </p:sp>
    </p:spTree>
    <p:extLst>
      <p:ext uri="{BB962C8B-B14F-4D97-AF65-F5344CB8AC3E}">
        <p14:creationId xmlns:p14="http://schemas.microsoft.com/office/powerpoint/2010/main" val="2415579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u="sng" dirty="0" smtClean="0">
                <a:solidFill>
                  <a:srgbClr val="0070C0"/>
                </a:solidFill>
              </a:rPr>
              <a:t/>
            </a:r>
            <a:br>
              <a:rPr lang="en-US" u="sng" dirty="0" smtClean="0">
                <a:solidFill>
                  <a:srgbClr val="0070C0"/>
                </a:solidFill>
              </a:rPr>
            </a:br>
            <a:r>
              <a:rPr lang="en-US" u="sng" dirty="0" smtClean="0">
                <a:solidFill>
                  <a:srgbClr val="0070C0"/>
                </a:solidFill>
              </a:rPr>
              <a:t>Building blocks:</a:t>
            </a:r>
            <a:endParaRPr lang="en-US" sz="3600" dirty="0">
              <a:solidFill>
                <a:schemeClr val="tx1"/>
              </a:solidFill>
            </a:endParaRPr>
          </a:p>
        </p:txBody>
      </p:sp>
      <p:sp>
        <p:nvSpPr>
          <p:cNvPr id="3" name="Content Placeholder 2"/>
          <p:cNvSpPr>
            <a:spLocks noGrp="1"/>
          </p:cNvSpPr>
          <p:nvPr>
            <p:ph idx="1"/>
          </p:nvPr>
        </p:nvSpPr>
        <p:spPr>
          <a:xfrm>
            <a:off x="1371600" y="2422359"/>
            <a:ext cx="9601200" cy="4090738"/>
          </a:xfrm>
        </p:spPr>
        <p:txBody>
          <a:bodyPr>
            <a:normAutofit lnSpcReduction="10000"/>
          </a:bodyPr>
          <a:lstStyle/>
          <a:p>
            <a:r>
              <a:rPr lang="en-US" sz="3200" dirty="0" smtClean="0">
                <a:solidFill>
                  <a:prstClr val="black"/>
                </a:solidFill>
                <a:ea typeface="+mj-ea"/>
                <a:cs typeface="+mj-cs"/>
              </a:rPr>
              <a:t>Entity</a:t>
            </a:r>
          </a:p>
          <a:p>
            <a:r>
              <a:rPr lang="en-US" sz="3200" dirty="0" smtClean="0">
                <a:solidFill>
                  <a:prstClr val="black"/>
                </a:solidFill>
                <a:ea typeface="+mj-ea"/>
                <a:cs typeface="+mj-cs"/>
              </a:rPr>
              <a:t>Value Object</a:t>
            </a:r>
          </a:p>
          <a:p>
            <a:r>
              <a:rPr lang="en-US" sz="3200" dirty="0" smtClean="0">
                <a:solidFill>
                  <a:prstClr val="black"/>
                </a:solidFill>
                <a:ea typeface="+mj-ea"/>
                <a:cs typeface="+mj-cs"/>
              </a:rPr>
              <a:t>Domain Event</a:t>
            </a:r>
          </a:p>
          <a:p>
            <a:r>
              <a:rPr lang="en-US" sz="3200" dirty="0" smtClean="0">
                <a:solidFill>
                  <a:prstClr val="black"/>
                </a:solidFill>
                <a:ea typeface="+mj-ea"/>
                <a:cs typeface="+mj-cs"/>
              </a:rPr>
              <a:t>Aggregate</a:t>
            </a:r>
          </a:p>
          <a:p>
            <a:r>
              <a:rPr lang="en-US" sz="3200" dirty="0" smtClean="0">
                <a:solidFill>
                  <a:prstClr val="black"/>
                </a:solidFill>
                <a:ea typeface="+mj-ea"/>
                <a:cs typeface="+mj-cs"/>
              </a:rPr>
              <a:t>Service</a:t>
            </a:r>
          </a:p>
          <a:p>
            <a:r>
              <a:rPr lang="en-US" sz="3200" dirty="0" smtClean="0">
                <a:solidFill>
                  <a:prstClr val="black"/>
                </a:solidFill>
                <a:ea typeface="+mj-ea"/>
                <a:cs typeface="+mj-cs"/>
              </a:rPr>
              <a:t>Repositories</a:t>
            </a:r>
          </a:p>
          <a:p>
            <a:r>
              <a:rPr lang="en-US" sz="3200" dirty="0" smtClean="0">
                <a:solidFill>
                  <a:prstClr val="black"/>
                </a:solidFill>
                <a:ea typeface="+mj-ea"/>
                <a:cs typeface="+mj-cs"/>
              </a:rPr>
              <a:t>Factories</a:t>
            </a:r>
            <a:endParaRPr lang="en-US" dirty="0"/>
          </a:p>
        </p:txBody>
      </p:sp>
    </p:spTree>
    <p:extLst>
      <p:ext uri="{BB962C8B-B14F-4D97-AF65-F5344CB8AC3E}">
        <p14:creationId xmlns:p14="http://schemas.microsoft.com/office/powerpoint/2010/main" val="1534050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Entity</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An object that is identified by its consistent thread of continuity, as opposed to traditional objects, which are defined by their attributes.</a:t>
            </a:r>
          </a:p>
        </p:txBody>
      </p:sp>
    </p:spTree>
    <p:extLst>
      <p:ext uri="{BB962C8B-B14F-4D97-AF65-F5344CB8AC3E}">
        <p14:creationId xmlns:p14="http://schemas.microsoft.com/office/powerpoint/2010/main" val="2871480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sz="2400" b="0" dirty="0">
              <a:solidFill>
                <a:srgbClr val="D4D4D4"/>
              </a:solidFill>
              <a:effectLst/>
              <a:latin typeface="Consolas" panose="020B0609020204030204" pitchFamily="49" charset="0"/>
            </a:endParaRPr>
          </a:p>
        </p:txBody>
      </p:sp>
      <p:sp>
        <p:nvSpPr>
          <p:cNvPr id="6" name="Text Placeholder 5"/>
          <p:cNvSpPr>
            <a:spLocks noGrp="1"/>
          </p:cNvSpPr>
          <p:nvPr>
            <p:ph type="body" sz="quarter" idx="13"/>
          </p:nvPr>
        </p:nvSpPr>
        <p:spPr>
          <a:xfrm>
            <a:off x="734291" y="5234187"/>
            <a:ext cx="4677967" cy="574962"/>
          </a:xfrm>
        </p:spPr>
        <p:txBody>
          <a:bodyPr>
            <a:noAutofit/>
          </a:bodyPr>
          <a:lstStyle/>
          <a:p>
            <a:endParaRPr lang="bg-BG" dirty="0"/>
          </a:p>
        </p:txBody>
      </p:sp>
    </p:spTree>
    <p:extLst>
      <p:ext uri="{BB962C8B-B14F-4D97-AF65-F5344CB8AC3E}">
        <p14:creationId xmlns:p14="http://schemas.microsoft.com/office/powerpoint/2010/main" val="32621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Value Object</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An immutable (unchangeable) object that has attributes, but no distinct identity.</a:t>
            </a:r>
          </a:p>
        </p:txBody>
      </p:sp>
    </p:spTree>
    <p:extLst>
      <p:ext uri="{BB962C8B-B14F-4D97-AF65-F5344CB8AC3E}">
        <p14:creationId xmlns:p14="http://schemas.microsoft.com/office/powerpoint/2010/main" val="3277738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Domain Event</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An object that is used to record a discrete event related to model activity within the system. While all events within the system could be tracked, a domain event is only created for event types which the domain experts care about.</a:t>
            </a:r>
          </a:p>
        </p:txBody>
      </p:sp>
    </p:spTree>
    <p:extLst>
      <p:ext uri="{BB962C8B-B14F-4D97-AF65-F5344CB8AC3E}">
        <p14:creationId xmlns:p14="http://schemas.microsoft.com/office/powerpoint/2010/main" val="3112873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Aggregate</a:t>
            </a:r>
            <a:endParaRPr lang="bg-BG" b="1" u="sng" dirty="0">
              <a:solidFill>
                <a:schemeClr val="bg1"/>
              </a:solidFill>
            </a:endParaRPr>
          </a:p>
        </p:txBody>
      </p:sp>
      <p:sp>
        <p:nvSpPr>
          <p:cNvPr id="3" name="Content Placeholder 2"/>
          <p:cNvSpPr>
            <a:spLocks noGrp="1"/>
          </p:cNvSpPr>
          <p:nvPr>
            <p:ph idx="1"/>
          </p:nvPr>
        </p:nvSpPr>
        <p:spPr>
          <a:xfrm>
            <a:off x="1371600" y="1892968"/>
            <a:ext cx="8674768" cy="4844716"/>
          </a:xfrm>
        </p:spPr>
        <p:txBody>
          <a:bodyPr>
            <a:normAutofit lnSpcReduction="10000"/>
          </a:bodyPr>
          <a:lstStyle/>
          <a:p>
            <a:r>
              <a:rPr lang="en-US" sz="3200" dirty="0">
                <a:solidFill>
                  <a:schemeClr val="bg1"/>
                </a:solidFill>
              </a:rPr>
              <a:t>A cluster of entities and value objects with defined boundaries around the group. Rather than allowing every single entity or value object to perform all actions on its own, the collective aggregate of items is assigned a singular aggregate root item. Now, external objects no longer have direct access to every individual entity or value object within the aggregate, but instead only have access to the single aggregate root item, and use that to pass along instructions to the group as a whole.</a:t>
            </a:r>
          </a:p>
        </p:txBody>
      </p:sp>
    </p:spTree>
    <p:extLst>
      <p:ext uri="{BB962C8B-B14F-4D97-AF65-F5344CB8AC3E}">
        <p14:creationId xmlns:p14="http://schemas.microsoft.com/office/powerpoint/2010/main" val="2891436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Service</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Essentially, a service is an operation or form of business logic that doesn’t naturally fit within the realm of objects. In other words, if some functionality must exist, but it cannot be related to an entity or value object, it’s probably a </a:t>
            </a:r>
            <a:r>
              <a:rPr lang="en-US" sz="3200" dirty="0" smtClean="0">
                <a:solidFill>
                  <a:schemeClr val="bg1"/>
                </a:solidFill>
              </a:rPr>
              <a:t>service.</a:t>
            </a:r>
            <a:endParaRPr lang="en-US" sz="3200" dirty="0">
              <a:solidFill>
                <a:schemeClr val="bg1"/>
              </a:solidFill>
            </a:endParaRPr>
          </a:p>
        </p:txBody>
      </p:sp>
    </p:spTree>
    <p:extLst>
      <p:ext uri="{BB962C8B-B14F-4D97-AF65-F5344CB8AC3E}">
        <p14:creationId xmlns:p14="http://schemas.microsoft.com/office/powerpoint/2010/main" val="990535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Repositories</a:t>
            </a:r>
            <a:endParaRPr lang="bg-BG" b="1" u="sng" dirty="0">
              <a:solidFill>
                <a:schemeClr val="bg1"/>
              </a:solidFill>
            </a:endParaRPr>
          </a:p>
        </p:txBody>
      </p:sp>
      <p:sp>
        <p:nvSpPr>
          <p:cNvPr id="3" name="Content Placeholder 2"/>
          <p:cNvSpPr>
            <a:spLocks noGrp="1"/>
          </p:cNvSpPr>
          <p:nvPr>
            <p:ph idx="1"/>
          </p:nvPr>
        </p:nvSpPr>
        <p:spPr>
          <a:xfrm>
            <a:off x="1371600" y="1684421"/>
            <a:ext cx="8674768" cy="5173580"/>
          </a:xfrm>
        </p:spPr>
        <p:txBody>
          <a:bodyPr>
            <a:normAutofit lnSpcReduction="10000"/>
          </a:bodyPr>
          <a:lstStyle/>
          <a:p>
            <a:r>
              <a:rPr lang="en-US" sz="3200" dirty="0">
                <a:solidFill>
                  <a:schemeClr val="bg1"/>
                </a:solidFill>
              </a:rPr>
              <a:t>Not be confused with common version control repositories, the DDD meaning of a repository is a service that uses a global interface to provide access to all entities and value objects that are within a particular aggregate collection. Methods should be defined to allow for creation, modification, and deletion of objects within the aggregate. However, by using this repository service to make data queries, the goal is to remove such data query capabilities from within the business logic of object models.</a:t>
            </a:r>
          </a:p>
        </p:txBody>
      </p:sp>
    </p:spTree>
    <p:extLst>
      <p:ext uri="{BB962C8B-B14F-4D97-AF65-F5344CB8AC3E}">
        <p14:creationId xmlns:p14="http://schemas.microsoft.com/office/powerpoint/2010/main" val="2265497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306" y="0"/>
            <a:ext cx="12185694" cy="6858000"/>
          </a:xfrm>
          <a:prstGeom prst="rect">
            <a:avLst/>
          </a:prstGeom>
        </p:spPr>
      </p:pic>
    </p:spTree>
    <p:extLst>
      <p:ext uri="{BB962C8B-B14F-4D97-AF65-F5344CB8AC3E}">
        <p14:creationId xmlns:p14="http://schemas.microsoft.com/office/powerpoint/2010/main" val="2067287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Factories</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As we’ve discussed through a number of design patterns articles already, DDD suggests the use of a factory, which encapsulates the logic of creating complex objects and aggregates, ensuring that the client has no knowledge of the inner-workings of object manipulation.</a:t>
            </a:r>
          </a:p>
        </p:txBody>
      </p:sp>
    </p:spTree>
    <p:extLst>
      <p:ext uri="{BB962C8B-B14F-4D97-AF65-F5344CB8AC3E}">
        <p14:creationId xmlns:p14="http://schemas.microsoft.com/office/powerpoint/2010/main" val="3571187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65000"/>
                    <a:lumOff val="35000"/>
                  </a:schemeClr>
                </a:solidFill>
              </a:rPr>
              <a:t>Domain</a:t>
            </a:r>
            <a:endParaRPr lang="bg-BG" dirty="0">
              <a:solidFill>
                <a:schemeClr val="tx1">
                  <a:lumMod val="65000"/>
                  <a:lumOff val="35000"/>
                </a:schemeClr>
              </a:solidFill>
            </a:endParaRPr>
          </a:p>
        </p:txBody>
      </p:sp>
      <p:sp>
        <p:nvSpPr>
          <p:cNvPr id="3" name="Rectangle 2"/>
          <p:cNvSpPr/>
          <p:nvPr/>
        </p:nvSpPr>
        <p:spPr>
          <a:xfrm>
            <a:off x="2425484" y="2100019"/>
            <a:ext cx="9128501" cy="4494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25484" y="1730687"/>
            <a:ext cx="945396" cy="369332"/>
          </a:xfrm>
          <a:prstGeom prst="rect">
            <a:avLst/>
          </a:prstGeom>
          <a:noFill/>
        </p:spPr>
        <p:txBody>
          <a:bodyPr wrap="square" rtlCol="0">
            <a:spAutoFit/>
          </a:bodyPr>
          <a:lstStyle/>
          <a:p>
            <a:r>
              <a:rPr lang="en-US" dirty="0" smtClean="0"/>
              <a:t>Domain</a:t>
            </a:r>
            <a:endParaRPr lang="en-US" dirty="0"/>
          </a:p>
        </p:txBody>
      </p:sp>
      <p:sp>
        <p:nvSpPr>
          <p:cNvPr id="8" name="Rectangle 7"/>
          <p:cNvSpPr/>
          <p:nvPr/>
        </p:nvSpPr>
        <p:spPr>
          <a:xfrm>
            <a:off x="2564970" y="2541032"/>
            <a:ext cx="8552479" cy="39579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64970" y="2171700"/>
            <a:ext cx="2146515" cy="369332"/>
          </a:xfrm>
          <a:prstGeom prst="rect">
            <a:avLst/>
          </a:prstGeom>
          <a:noFill/>
        </p:spPr>
        <p:txBody>
          <a:bodyPr wrap="square" rtlCol="0">
            <a:spAutoFit/>
          </a:bodyPr>
          <a:lstStyle/>
          <a:p>
            <a:r>
              <a:rPr lang="en-US" dirty="0" smtClean="0"/>
              <a:t>Bounded Context</a:t>
            </a:r>
            <a:endParaRPr lang="en-US" dirty="0"/>
          </a:p>
        </p:txBody>
      </p:sp>
      <p:sp>
        <p:nvSpPr>
          <p:cNvPr id="11" name="TextBox 10"/>
          <p:cNvSpPr txBox="1"/>
          <p:nvPr/>
        </p:nvSpPr>
        <p:spPr>
          <a:xfrm>
            <a:off x="2681207" y="2656714"/>
            <a:ext cx="2146515" cy="369332"/>
          </a:xfrm>
          <a:prstGeom prst="rect">
            <a:avLst/>
          </a:prstGeom>
          <a:noFill/>
        </p:spPr>
        <p:txBody>
          <a:bodyPr wrap="square" rtlCol="0">
            <a:spAutoFit/>
          </a:bodyPr>
          <a:lstStyle/>
          <a:p>
            <a:r>
              <a:rPr lang="en-US" dirty="0" smtClean="0"/>
              <a:t>Aggregate</a:t>
            </a:r>
            <a:endParaRPr lang="en-US" dirty="0"/>
          </a:p>
        </p:txBody>
      </p:sp>
      <p:sp>
        <p:nvSpPr>
          <p:cNvPr id="12" name="Rectangle 11"/>
          <p:cNvSpPr/>
          <p:nvPr/>
        </p:nvSpPr>
        <p:spPr>
          <a:xfrm>
            <a:off x="2939511" y="3467059"/>
            <a:ext cx="4050223" cy="577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42835" y="3571087"/>
            <a:ext cx="2146515" cy="369332"/>
          </a:xfrm>
          <a:prstGeom prst="rect">
            <a:avLst/>
          </a:prstGeom>
          <a:noFill/>
        </p:spPr>
        <p:txBody>
          <a:bodyPr wrap="square" rtlCol="0">
            <a:spAutoFit/>
          </a:bodyPr>
          <a:lstStyle/>
          <a:p>
            <a:r>
              <a:rPr lang="en-US" dirty="0" smtClean="0"/>
              <a:t>Aggregate Root</a:t>
            </a:r>
            <a:endParaRPr lang="en-US" dirty="0"/>
          </a:p>
        </p:txBody>
      </p:sp>
      <p:sp>
        <p:nvSpPr>
          <p:cNvPr id="14" name="Rectangle 13"/>
          <p:cNvSpPr/>
          <p:nvPr/>
        </p:nvSpPr>
        <p:spPr>
          <a:xfrm>
            <a:off x="4355665" y="4519991"/>
            <a:ext cx="1217913" cy="529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39509" y="4519990"/>
            <a:ext cx="1217913" cy="529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771821" y="4519993"/>
            <a:ext cx="1217913" cy="529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99660" y="4601753"/>
            <a:ext cx="937647" cy="369332"/>
          </a:xfrm>
          <a:prstGeom prst="rect">
            <a:avLst/>
          </a:prstGeom>
          <a:noFill/>
        </p:spPr>
        <p:txBody>
          <a:bodyPr wrap="square" rtlCol="0">
            <a:spAutoFit/>
          </a:bodyPr>
          <a:lstStyle/>
          <a:p>
            <a:r>
              <a:rPr lang="en-US" dirty="0" smtClean="0"/>
              <a:t>Entity</a:t>
            </a:r>
            <a:endParaRPr lang="en-US" dirty="0"/>
          </a:p>
        </p:txBody>
      </p:sp>
      <p:sp>
        <p:nvSpPr>
          <p:cNvPr id="18" name="TextBox 17"/>
          <p:cNvSpPr txBox="1"/>
          <p:nvPr/>
        </p:nvSpPr>
        <p:spPr>
          <a:xfrm>
            <a:off x="4495798" y="4601753"/>
            <a:ext cx="937647" cy="369332"/>
          </a:xfrm>
          <a:prstGeom prst="rect">
            <a:avLst/>
          </a:prstGeom>
          <a:noFill/>
        </p:spPr>
        <p:txBody>
          <a:bodyPr wrap="square" rtlCol="0">
            <a:spAutoFit/>
          </a:bodyPr>
          <a:lstStyle/>
          <a:p>
            <a:r>
              <a:rPr lang="en-US" dirty="0" smtClean="0"/>
              <a:t>Entity</a:t>
            </a:r>
            <a:endParaRPr lang="en-US" dirty="0"/>
          </a:p>
        </p:txBody>
      </p:sp>
      <p:sp>
        <p:nvSpPr>
          <p:cNvPr id="19" name="TextBox 18"/>
          <p:cNvSpPr txBox="1"/>
          <p:nvPr/>
        </p:nvSpPr>
        <p:spPr>
          <a:xfrm>
            <a:off x="5911953" y="4600137"/>
            <a:ext cx="937647" cy="369332"/>
          </a:xfrm>
          <a:prstGeom prst="rect">
            <a:avLst/>
          </a:prstGeom>
          <a:noFill/>
        </p:spPr>
        <p:txBody>
          <a:bodyPr wrap="square" rtlCol="0">
            <a:spAutoFit/>
          </a:bodyPr>
          <a:lstStyle/>
          <a:p>
            <a:r>
              <a:rPr lang="en-US" dirty="0" smtClean="0"/>
              <a:t>Value</a:t>
            </a:r>
            <a:endParaRPr lang="en-US" dirty="0"/>
          </a:p>
        </p:txBody>
      </p:sp>
      <p:sp>
        <p:nvSpPr>
          <p:cNvPr id="21" name="Rectangle 20"/>
          <p:cNvSpPr/>
          <p:nvPr/>
        </p:nvSpPr>
        <p:spPr>
          <a:xfrm>
            <a:off x="2959528" y="5534548"/>
            <a:ext cx="1217913" cy="529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099660" y="5614692"/>
            <a:ext cx="937647" cy="369332"/>
          </a:xfrm>
          <a:prstGeom prst="rect">
            <a:avLst/>
          </a:prstGeom>
          <a:noFill/>
        </p:spPr>
        <p:txBody>
          <a:bodyPr wrap="square" rtlCol="0">
            <a:spAutoFit/>
          </a:bodyPr>
          <a:lstStyle/>
          <a:p>
            <a:r>
              <a:rPr lang="en-US" dirty="0" smtClean="0"/>
              <a:t>Value</a:t>
            </a:r>
            <a:endParaRPr lang="en-US" dirty="0"/>
          </a:p>
        </p:txBody>
      </p:sp>
      <p:cxnSp>
        <p:nvCxnSpPr>
          <p:cNvPr id="28" name="Straight Arrow Connector 27"/>
          <p:cNvCxnSpPr/>
          <p:nvPr/>
        </p:nvCxnSpPr>
        <p:spPr>
          <a:xfrm>
            <a:off x="3548464" y="4126820"/>
            <a:ext cx="1" cy="370904"/>
          </a:xfrm>
          <a:prstGeom prst="straightConnector1">
            <a:avLst/>
          </a:prstGeom>
          <a:ln w="31750" cmpd="sng">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4620" y="4126820"/>
            <a:ext cx="1" cy="370904"/>
          </a:xfrm>
          <a:prstGeom prst="straightConnector1">
            <a:avLst/>
          </a:prstGeom>
          <a:ln w="31750" cmpd="sng">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568482" y="5106630"/>
            <a:ext cx="1" cy="370904"/>
          </a:xfrm>
          <a:prstGeom prst="straightConnector1">
            <a:avLst/>
          </a:prstGeom>
          <a:ln w="31750" cmpd="sng">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380775" y="4123818"/>
            <a:ext cx="1" cy="370904"/>
          </a:xfrm>
          <a:prstGeom prst="straightConnector1">
            <a:avLst/>
          </a:prstGeom>
          <a:ln w="31750" cmpd="sng">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834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u="sng" dirty="0" smtClean="0">
                <a:solidFill>
                  <a:srgbClr val="0070C0"/>
                </a:solidFill>
              </a:rPr>
              <a:t/>
            </a:r>
            <a:br>
              <a:rPr lang="en-US" u="sng" dirty="0" smtClean="0">
                <a:solidFill>
                  <a:srgbClr val="0070C0"/>
                </a:solidFill>
              </a:rPr>
            </a:br>
            <a:r>
              <a:rPr lang="en-US" u="sng" dirty="0" smtClean="0">
                <a:solidFill>
                  <a:srgbClr val="0070C0"/>
                </a:solidFill>
              </a:rPr>
              <a:t>Advantages of DDD:</a:t>
            </a:r>
            <a:endParaRPr lang="en-US" sz="3600" dirty="0">
              <a:solidFill>
                <a:schemeClr val="tx1"/>
              </a:solidFill>
            </a:endParaRPr>
          </a:p>
        </p:txBody>
      </p:sp>
      <p:sp>
        <p:nvSpPr>
          <p:cNvPr id="3" name="Content Placeholder 2"/>
          <p:cNvSpPr>
            <a:spLocks noGrp="1"/>
          </p:cNvSpPr>
          <p:nvPr>
            <p:ph idx="1"/>
          </p:nvPr>
        </p:nvSpPr>
        <p:spPr>
          <a:xfrm>
            <a:off x="1371600" y="2743200"/>
            <a:ext cx="9601200" cy="3769896"/>
          </a:xfrm>
        </p:spPr>
        <p:txBody>
          <a:bodyPr>
            <a:normAutofit/>
          </a:bodyPr>
          <a:lstStyle/>
          <a:p>
            <a:r>
              <a:rPr lang="en-US" sz="3200" dirty="0">
                <a:solidFill>
                  <a:prstClr val="black"/>
                </a:solidFill>
                <a:ea typeface="+mj-ea"/>
                <a:cs typeface="+mj-cs"/>
              </a:rPr>
              <a:t>Eases Communication</a:t>
            </a:r>
            <a:endParaRPr lang="en-US" sz="3200" dirty="0" smtClean="0">
              <a:solidFill>
                <a:prstClr val="black"/>
              </a:solidFill>
              <a:ea typeface="+mj-ea"/>
              <a:cs typeface="+mj-cs"/>
            </a:endParaRPr>
          </a:p>
          <a:p>
            <a:r>
              <a:rPr lang="en-US" sz="3200" dirty="0">
                <a:solidFill>
                  <a:prstClr val="black"/>
                </a:solidFill>
                <a:ea typeface="+mj-ea"/>
                <a:cs typeface="+mj-cs"/>
              </a:rPr>
              <a:t>Improves </a:t>
            </a:r>
            <a:r>
              <a:rPr lang="en-US" sz="3200" dirty="0" smtClean="0">
                <a:solidFill>
                  <a:prstClr val="black"/>
                </a:solidFill>
                <a:ea typeface="+mj-ea"/>
                <a:cs typeface="+mj-cs"/>
              </a:rPr>
              <a:t>Flexibility</a:t>
            </a:r>
          </a:p>
          <a:p>
            <a:r>
              <a:rPr lang="en-US" sz="3200" dirty="0">
                <a:solidFill>
                  <a:prstClr val="black"/>
                </a:solidFill>
                <a:ea typeface="+mj-ea"/>
                <a:cs typeface="+mj-cs"/>
              </a:rPr>
              <a:t>Emphasizes Domain Over Interface</a:t>
            </a:r>
          </a:p>
        </p:txBody>
      </p:sp>
    </p:spTree>
    <p:extLst>
      <p:ext uri="{BB962C8B-B14F-4D97-AF65-F5344CB8AC3E}">
        <p14:creationId xmlns:p14="http://schemas.microsoft.com/office/powerpoint/2010/main" val="3076682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Eases </a:t>
            </a:r>
            <a:r>
              <a:rPr lang="en-US" b="1" u="sng" dirty="0" smtClean="0">
                <a:solidFill>
                  <a:schemeClr val="bg1"/>
                </a:solidFill>
              </a:rPr>
              <a:t>Communication</a:t>
            </a:r>
            <a:endParaRPr lang="bg-BG" b="1" u="sng" dirty="0">
              <a:solidFill>
                <a:schemeClr val="bg1"/>
              </a:solidFill>
            </a:endParaRPr>
          </a:p>
        </p:txBody>
      </p:sp>
      <p:sp>
        <p:nvSpPr>
          <p:cNvPr id="3" name="Content Placeholder 2"/>
          <p:cNvSpPr>
            <a:spLocks noGrp="1"/>
          </p:cNvSpPr>
          <p:nvPr>
            <p:ph idx="1"/>
          </p:nvPr>
        </p:nvSpPr>
        <p:spPr>
          <a:xfrm>
            <a:off x="1371600" y="2285999"/>
            <a:ext cx="8674768" cy="4491789"/>
          </a:xfrm>
        </p:spPr>
        <p:txBody>
          <a:bodyPr>
            <a:normAutofit lnSpcReduction="10000"/>
          </a:bodyPr>
          <a:lstStyle/>
          <a:p>
            <a:r>
              <a:rPr lang="en-US" sz="3200" dirty="0">
                <a:solidFill>
                  <a:schemeClr val="bg1"/>
                </a:solidFill>
              </a:rPr>
              <a:t>With an early emphasis on establishing a common and ubiquitous language related to the domain model of the project, teams will often find communication throughout the entire development life cycle to be much easier. Typically, DDD will require less technical jargon when discussing aspects of the application, since the ubiquitous language established early on will likely define simpler terms to refer to those more technical aspects.</a:t>
            </a:r>
          </a:p>
        </p:txBody>
      </p:sp>
    </p:spTree>
    <p:extLst>
      <p:ext uri="{BB962C8B-B14F-4D97-AF65-F5344CB8AC3E}">
        <p14:creationId xmlns:p14="http://schemas.microsoft.com/office/powerpoint/2010/main" val="3328177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Improves Flexibility</a:t>
            </a:r>
          </a:p>
        </p:txBody>
      </p:sp>
      <p:sp>
        <p:nvSpPr>
          <p:cNvPr id="3" name="Content Placeholder 2"/>
          <p:cNvSpPr>
            <a:spLocks noGrp="1"/>
          </p:cNvSpPr>
          <p:nvPr>
            <p:ph idx="1"/>
          </p:nvPr>
        </p:nvSpPr>
        <p:spPr>
          <a:xfrm>
            <a:off x="1371600" y="2285999"/>
            <a:ext cx="8674768" cy="4491789"/>
          </a:xfrm>
        </p:spPr>
        <p:txBody>
          <a:bodyPr>
            <a:normAutofit/>
          </a:bodyPr>
          <a:lstStyle/>
          <a:p>
            <a:r>
              <a:rPr lang="en-US" sz="3200" dirty="0">
                <a:solidFill>
                  <a:schemeClr val="bg1"/>
                </a:solidFill>
              </a:rPr>
              <a:t>Since DDD is so heavily based around the concepts of object-oriented analysis and design, nearly everything within the domain model will be based on an object and will, therefore, be quite modular and encapsulated. This allows for various components, or even the entire system as a whole, to be altered and improved on a regular, continuous </a:t>
            </a:r>
            <a:r>
              <a:rPr lang="en-US" sz="3200" dirty="0" smtClean="0">
                <a:solidFill>
                  <a:schemeClr val="bg1"/>
                </a:solidFill>
              </a:rPr>
              <a:t>basis.</a:t>
            </a:r>
            <a:endParaRPr lang="en-US" sz="3200" dirty="0">
              <a:solidFill>
                <a:schemeClr val="bg1"/>
              </a:solidFill>
            </a:endParaRPr>
          </a:p>
        </p:txBody>
      </p:sp>
    </p:spTree>
    <p:extLst>
      <p:ext uri="{BB962C8B-B14F-4D97-AF65-F5344CB8AC3E}">
        <p14:creationId xmlns:p14="http://schemas.microsoft.com/office/powerpoint/2010/main" val="3975672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Emphasizes Domain Over Interface</a:t>
            </a:r>
          </a:p>
        </p:txBody>
      </p:sp>
      <p:sp>
        <p:nvSpPr>
          <p:cNvPr id="3" name="Content Placeholder 2"/>
          <p:cNvSpPr>
            <a:spLocks noGrp="1"/>
          </p:cNvSpPr>
          <p:nvPr>
            <p:ph idx="1"/>
          </p:nvPr>
        </p:nvSpPr>
        <p:spPr>
          <a:xfrm>
            <a:off x="1371600" y="1860885"/>
            <a:ext cx="8674768" cy="4916904"/>
          </a:xfrm>
        </p:spPr>
        <p:txBody>
          <a:bodyPr>
            <a:normAutofit lnSpcReduction="10000"/>
          </a:bodyPr>
          <a:lstStyle/>
          <a:p>
            <a:r>
              <a:rPr lang="en-US" sz="3200" dirty="0">
                <a:solidFill>
                  <a:schemeClr val="bg1"/>
                </a:solidFill>
              </a:rPr>
              <a:t>Since DDD is the practice of building around the concepts of domain and what the domain experts within the project advise, DDD will often produce applications that are accurately suited for and representative of the domain at hand, as opposed to those applications which emphasize the UI/UX first and foremost. While an obvious balance is required, the focus on domain means that a DDD approach can produce a product that resonates well with the audience associated with that domain.</a:t>
            </a:r>
          </a:p>
        </p:txBody>
      </p:sp>
    </p:spTree>
    <p:extLst>
      <p:ext uri="{BB962C8B-B14F-4D97-AF65-F5344CB8AC3E}">
        <p14:creationId xmlns:p14="http://schemas.microsoft.com/office/powerpoint/2010/main" val="36012898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u="sng" dirty="0" smtClean="0">
                <a:solidFill>
                  <a:srgbClr val="0070C0"/>
                </a:solidFill>
              </a:rPr>
              <a:t/>
            </a:r>
            <a:br>
              <a:rPr lang="en-US" u="sng" dirty="0" smtClean="0">
                <a:solidFill>
                  <a:srgbClr val="0070C0"/>
                </a:solidFill>
              </a:rPr>
            </a:br>
            <a:r>
              <a:rPr lang="en-US" u="sng" dirty="0" smtClean="0">
                <a:solidFill>
                  <a:srgbClr val="0070C0"/>
                </a:solidFill>
              </a:rPr>
              <a:t>Disadvantages of DDD:</a:t>
            </a:r>
            <a:endParaRPr lang="en-US" sz="3600" dirty="0">
              <a:solidFill>
                <a:schemeClr val="tx1"/>
              </a:solidFill>
            </a:endParaRPr>
          </a:p>
        </p:txBody>
      </p:sp>
      <p:sp>
        <p:nvSpPr>
          <p:cNvPr id="3" name="Content Placeholder 2"/>
          <p:cNvSpPr>
            <a:spLocks noGrp="1"/>
          </p:cNvSpPr>
          <p:nvPr>
            <p:ph idx="1"/>
          </p:nvPr>
        </p:nvSpPr>
        <p:spPr>
          <a:xfrm>
            <a:off x="1371600" y="2743200"/>
            <a:ext cx="9601200" cy="3769896"/>
          </a:xfrm>
        </p:spPr>
        <p:txBody>
          <a:bodyPr>
            <a:normAutofit/>
          </a:bodyPr>
          <a:lstStyle/>
          <a:p>
            <a:r>
              <a:rPr lang="en-US" sz="3200" dirty="0">
                <a:solidFill>
                  <a:prstClr val="black"/>
                </a:solidFill>
                <a:ea typeface="+mj-ea"/>
                <a:cs typeface="+mj-cs"/>
              </a:rPr>
              <a:t>Requires Robust Domain Expertise</a:t>
            </a:r>
            <a:endParaRPr lang="en-US" sz="3200" dirty="0" smtClean="0">
              <a:solidFill>
                <a:prstClr val="black"/>
              </a:solidFill>
              <a:ea typeface="+mj-ea"/>
              <a:cs typeface="+mj-cs"/>
            </a:endParaRPr>
          </a:p>
          <a:p>
            <a:r>
              <a:rPr lang="en-US" sz="3200" dirty="0">
                <a:solidFill>
                  <a:prstClr val="black"/>
                </a:solidFill>
                <a:ea typeface="+mj-ea"/>
                <a:cs typeface="+mj-cs"/>
              </a:rPr>
              <a:t>Encourages Iterative Practices</a:t>
            </a:r>
            <a:endParaRPr lang="en-US" sz="3200" dirty="0" smtClean="0">
              <a:solidFill>
                <a:prstClr val="black"/>
              </a:solidFill>
              <a:ea typeface="+mj-ea"/>
              <a:cs typeface="+mj-cs"/>
            </a:endParaRPr>
          </a:p>
          <a:p>
            <a:r>
              <a:rPr lang="en-US" sz="3200" dirty="0">
                <a:solidFill>
                  <a:prstClr val="black"/>
                </a:solidFill>
                <a:ea typeface="+mj-ea"/>
                <a:cs typeface="+mj-cs"/>
              </a:rPr>
              <a:t>Ill-Suited for Highly Technical Projects</a:t>
            </a:r>
          </a:p>
        </p:txBody>
      </p:sp>
    </p:spTree>
    <p:extLst>
      <p:ext uri="{BB962C8B-B14F-4D97-AF65-F5344CB8AC3E}">
        <p14:creationId xmlns:p14="http://schemas.microsoft.com/office/powerpoint/2010/main" val="755378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Requires Robust Domain Expertise</a:t>
            </a:r>
          </a:p>
        </p:txBody>
      </p:sp>
      <p:sp>
        <p:nvSpPr>
          <p:cNvPr id="3" name="Content Placeholder 2"/>
          <p:cNvSpPr>
            <a:spLocks noGrp="1"/>
          </p:cNvSpPr>
          <p:nvPr>
            <p:ph idx="1"/>
          </p:nvPr>
        </p:nvSpPr>
        <p:spPr>
          <a:xfrm>
            <a:off x="1371600" y="2285999"/>
            <a:ext cx="8674768" cy="4491789"/>
          </a:xfrm>
        </p:spPr>
        <p:txBody>
          <a:bodyPr>
            <a:normAutofit lnSpcReduction="10000"/>
          </a:bodyPr>
          <a:lstStyle/>
          <a:p>
            <a:r>
              <a:rPr lang="en-US" sz="3200" dirty="0">
                <a:solidFill>
                  <a:schemeClr val="bg1"/>
                </a:solidFill>
              </a:rPr>
              <a:t>Even with the most technically proficient minds working on development, it’s all for naught if there isn’t at least one domain expert on the team that knows the exact ins and outs of the subject area on which the application is intended to apply. In some cases, domain-driven design may require the integration of one or more outside team members who can act as domain experts throughout the development life </a:t>
            </a:r>
            <a:r>
              <a:rPr lang="en-US" sz="3200" dirty="0" smtClean="0">
                <a:solidFill>
                  <a:schemeClr val="bg1"/>
                </a:solidFill>
              </a:rPr>
              <a:t>cycle.</a:t>
            </a:r>
            <a:endParaRPr lang="en-US" sz="3200" dirty="0">
              <a:solidFill>
                <a:schemeClr val="bg1"/>
              </a:solidFill>
            </a:endParaRPr>
          </a:p>
        </p:txBody>
      </p:sp>
    </p:spTree>
    <p:extLst>
      <p:ext uri="{BB962C8B-B14F-4D97-AF65-F5344CB8AC3E}">
        <p14:creationId xmlns:p14="http://schemas.microsoft.com/office/powerpoint/2010/main" val="1251797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Encourages Iterative Practices</a:t>
            </a:r>
          </a:p>
        </p:txBody>
      </p:sp>
      <p:sp>
        <p:nvSpPr>
          <p:cNvPr id="3" name="Content Placeholder 2"/>
          <p:cNvSpPr>
            <a:spLocks noGrp="1"/>
          </p:cNvSpPr>
          <p:nvPr>
            <p:ph idx="1"/>
          </p:nvPr>
        </p:nvSpPr>
        <p:spPr>
          <a:xfrm>
            <a:off x="1371600" y="2285999"/>
            <a:ext cx="8674768" cy="4491789"/>
          </a:xfrm>
        </p:spPr>
        <p:txBody>
          <a:bodyPr>
            <a:normAutofit/>
          </a:bodyPr>
          <a:lstStyle/>
          <a:p>
            <a:r>
              <a:rPr lang="en-US" sz="3200" dirty="0">
                <a:solidFill>
                  <a:schemeClr val="bg1"/>
                </a:solidFill>
              </a:rPr>
              <a:t>While many would consider this an advantage, it cannot be denied that </a:t>
            </a:r>
            <a:r>
              <a:rPr lang="en-US" sz="3200" dirty="0" smtClean="0">
                <a:solidFill>
                  <a:schemeClr val="bg1"/>
                </a:solidFill>
              </a:rPr>
              <a:t>DDD practices </a:t>
            </a:r>
            <a:r>
              <a:rPr lang="en-US" sz="3200" dirty="0">
                <a:solidFill>
                  <a:schemeClr val="bg1"/>
                </a:solidFill>
              </a:rPr>
              <a:t>strongly rely on constant iteration and continuous integration in order to build a malleable project that can adjust itself when necessary. Some organizations may have trouble with these practices, particularly if their past experience is largely tied to less-flexible development models, such as the waterfall model or the </a:t>
            </a:r>
            <a:r>
              <a:rPr lang="en-US" sz="3200" dirty="0" smtClean="0">
                <a:solidFill>
                  <a:schemeClr val="bg1"/>
                </a:solidFill>
              </a:rPr>
              <a:t>like.</a:t>
            </a:r>
            <a:endParaRPr lang="en-US" sz="3200" dirty="0">
              <a:solidFill>
                <a:schemeClr val="bg1"/>
              </a:solidFill>
            </a:endParaRPr>
          </a:p>
        </p:txBody>
      </p:sp>
    </p:spTree>
    <p:extLst>
      <p:ext uri="{BB962C8B-B14F-4D97-AF65-F5344CB8AC3E}">
        <p14:creationId xmlns:p14="http://schemas.microsoft.com/office/powerpoint/2010/main" val="10960942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Ill-Suited for Highly Technical Projects</a:t>
            </a:r>
          </a:p>
        </p:txBody>
      </p:sp>
      <p:sp>
        <p:nvSpPr>
          <p:cNvPr id="3" name="Content Placeholder 2"/>
          <p:cNvSpPr>
            <a:spLocks noGrp="1"/>
          </p:cNvSpPr>
          <p:nvPr>
            <p:ph idx="1"/>
          </p:nvPr>
        </p:nvSpPr>
        <p:spPr>
          <a:xfrm>
            <a:off x="1371599" y="1712563"/>
            <a:ext cx="9601201" cy="5253925"/>
          </a:xfrm>
        </p:spPr>
        <p:txBody>
          <a:bodyPr>
            <a:normAutofit/>
          </a:bodyPr>
          <a:lstStyle/>
          <a:p>
            <a:r>
              <a:rPr lang="en-US" sz="3200" dirty="0">
                <a:solidFill>
                  <a:schemeClr val="bg1"/>
                </a:solidFill>
              </a:rPr>
              <a:t>While DDD is great for applications where there is a great deal of domain complexity (where business logic is rather complex and convoluted), DDD is not very well-suited for applications that have marginal domain complexity, but conversely have a great deal of technical complexity. </a:t>
            </a:r>
            <a:r>
              <a:rPr lang="en-US" sz="3200" dirty="0" smtClean="0">
                <a:solidFill>
                  <a:schemeClr val="bg1"/>
                </a:solidFill>
              </a:rPr>
              <a:t>Project </a:t>
            </a:r>
            <a:r>
              <a:rPr lang="en-US" sz="3200" dirty="0">
                <a:solidFill>
                  <a:schemeClr val="bg1"/>
                </a:solidFill>
              </a:rPr>
              <a:t>that is incredibly technically complex may be challenging for domain experts to grasp, causing problems down the line, perhaps when technical requirements or limitations were not fully understood by all members of the team.</a:t>
            </a:r>
          </a:p>
        </p:txBody>
      </p:sp>
    </p:spTree>
    <p:extLst>
      <p:ext uri="{BB962C8B-B14F-4D97-AF65-F5344CB8AC3E}">
        <p14:creationId xmlns:p14="http://schemas.microsoft.com/office/powerpoint/2010/main" val="3970883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a:solidFill>
                  <a:srgbClr val="0070C0"/>
                </a:solidFill>
              </a:rPr>
              <a:t>What is the Domain</a:t>
            </a:r>
            <a:r>
              <a:rPr lang="en-US" u="sng" dirty="0" smtClean="0">
                <a:solidFill>
                  <a:srgbClr val="0070C0"/>
                </a:solidFill>
              </a:rPr>
              <a:t>?</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The common dictionary definition of domain is: “A sphere of knowledge or activity</a:t>
            </a:r>
            <a:r>
              <a:rPr lang="en-US" sz="3600" dirty="0" smtClean="0">
                <a:solidFill>
                  <a:schemeClr val="tx1"/>
                </a:solidFill>
              </a:rPr>
              <a:t>.”</a:t>
            </a:r>
            <a:endParaRPr lang="en-US" sz="3600" dirty="0">
              <a:solidFill>
                <a:schemeClr val="tx1"/>
              </a:solidFill>
            </a:endParaRPr>
          </a:p>
        </p:txBody>
      </p:sp>
    </p:spTree>
    <p:extLst>
      <p:ext uri="{BB962C8B-B14F-4D97-AF65-F5344CB8AC3E}">
        <p14:creationId xmlns:p14="http://schemas.microsoft.com/office/powerpoint/2010/main" val="3897440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From a software engineer point of view:</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smtClean="0">
                <a:solidFill>
                  <a:schemeClr val="tx1"/>
                </a:solidFill>
              </a:rPr>
              <a:t>Domain refers </a:t>
            </a:r>
            <a:r>
              <a:rPr lang="en-US" sz="3600" dirty="0">
                <a:solidFill>
                  <a:schemeClr val="tx1"/>
                </a:solidFill>
              </a:rPr>
              <a:t>to the subject area on which the application is intended </a:t>
            </a:r>
            <a:r>
              <a:rPr lang="en-US" sz="3600" dirty="0" smtClean="0">
                <a:solidFill>
                  <a:schemeClr val="tx1"/>
                </a:solidFill>
              </a:rPr>
              <a:t>to apply “sphere </a:t>
            </a:r>
            <a:r>
              <a:rPr lang="en-US" sz="3600" dirty="0">
                <a:solidFill>
                  <a:schemeClr val="tx1"/>
                </a:solidFill>
              </a:rPr>
              <a:t>of knowledge and activity around which the application logic revolves.”</a:t>
            </a:r>
          </a:p>
        </p:txBody>
      </p:sp>
    </p:spTree>
    <p:extLst>
      <p:ext uri="{BB962C8B-B14F-4D97-AF65-F5344CB8AC3E}">
        <p14:creationId xmlns:p14="http://schemas.microsoft.com/office/powerpoint/2010/main" val="5481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Definition of DDD:</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Domain-driven design (DDD) is an approach to software development for complex needs by connecting the implementation to an evolving </a:t>
            </a:r>
            <a:r>
              <a:rPr lang="en-US" sz="3600" dirty="0" smtClean="0">
                <a:solidFill>
                  <a:schemeClr val="tx1"/>
                </a:solidFill>
              </a:rPr>
              <a:t>model.</a:t>
            </a:r>
            <a:endParaRPr lang="en-US" sz="3600" dirty="0">
              <a:solidFill>
                <a:schemeClr val="tx1"/>
              </a:solidFill>
            </a:endParaRPr>
          </a:p>
        </p:txBody>
      </p:sp>
    </p:spTree>
    <p:extLst>
      <p:ext uri="{BB962C8B-B14F-4D97-AF65-F5344CB8AC3E}">
        <p14:creationId xmlns:p14="http://schemas.microsoft.com/office/powerpoint/2010/main" val="1311274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u="sng" dirty="0" smtClean="0">
                <a:solidFill>
                  <a:srgbClr val="0070C0"/>
                </a:solidFill>
              </a:rPr>
              <a:t/>
            </a:r>
            <a:br>
              <a:rPr lang="en-US" u="sng" dirty="0" smtClean="0">
                <a:solidFill>
                  <a:srgbClr val="0070C0"/>
                </a:solidFill>
              </a:rPr>
            </a:br>
            <a:r>
              <a:rPr lang="en-US" u="sng" dirty="0" smtClean="0">
                <a:solidFill>
                  <a:srgbClr val="0070C0"/>
                </a:solidFill>
              </a:rPr>
              <a:t>Base principles:</a:t>
            </a:r>
            <a:endParaRPr lang="en-US" sz="3600" dirty="0">
              <a:solidFill>
                <a:schemeClr val="tx1"/>
              </a:solidFill>
            </a:endParaRPr>
          </a:p>
        </p:txBody>
      </p:sp>
      <p:sp>
        <p:nvSpPr>
          <p:cNvPr id="3" name="Content Placeholder 2"/>
          <p:cNvSpPr>
            <a:spLocks noGrp="1"/>
          </p:cNvSpPr>
          <p:nvPr>
            <p:ph idx="1"/>
          </p:nvPr>
        </p:nvSpPr>
        <p:spPr>
          <a:xfrm>
            <a:off x="1371600" y="2422359"/>
            <a:ext cx="9601200" cy="4090738"/>
          </a:xfrm>
        </p:spPr>
        <p:txBody>
          <a:bodyPr>
            <a:normAutofit/>
          </a:bodyPr>
          <a:lstStyle/>
          <a:p>
            <a:r>
              <a:rPr lang="en-US" sz="3200" dirty="0">
                <a:solidFill>
                  <a:prstClr val="black"/>
                </a:solidFill>
                <a:ea typeface="+mj-ea"/>
                <a:cs typeface="+mj-cs"/>
              </a:rPr>
              <a:t>Focus on the core domain and domain logic</a:t>
            </a:r>
            <a:r>
              <a:rPr lang="en-US" sz="3200" dirty="0" smtClean="0">
                <a:solidFill>
                  <a:prstClr val="black"/>
                </a:solidFill>
                <a:ea typeface="+mj-ea"/>
                <a:cs typeface="+mj-cs"/>
              </a:rPr>
              <a:t>.</a:t>
            </a:r>
          </a:p>
          <a:p>
            <a:r>
              <a:rPr lang="en-US" sz="3200" dirty="0">
                <a:solidFill>
                  <a:prstClr val="black"/>
                </a:solidFill>
                <a:ea typeface="+mj-ea"/>
                <a:cs typeface="+mj-cs"/>
              </a:rPr>
              <a:t>Base complex </a:t>
            </a:r>
            <a:r>
              <a:rPr lang="en-US" sz="3200" dirty="0" smtClean="0">
                <a:solidFill>
                  <a:prstClr val="black"/>
                </a:solidFill>
                <a:ea typeface="+mj-ea"/>
                <a:cs typeface="+mj-cs"/>
              </a:rPr>
              <a:t>designs </a:t>
            </a:r>
            <a:r>
              <a:rPr lang="en-US" sz="3200" dirty="0">
                <a:solidFill>
                  <a:prstClr val="black"/>
                </a:solidFill>
                <a:ea typeface="+mj-ea"/>
                <a:cs typeface="+mj-cs"/>
              </a:rPr>
              <a:t>on models of the domain</a:t>
            </a:r>
            <a:r>
              <a:rPr lang="en-US" sz="3200" dirty="0" smtClean="0">
                <a:solidFill>
                  <a:prstClr val="black"/>
                </a:solidFill>
                <a:ea typeface="+mj-ea"/>
                <a:cs typeface="+mj-cs"/>
              </a:rPr>
              <a:t>.</a:t>
            </a:r>
          </a:p>
          <a:p>
            <a:r>
              <a:rPr lang="en-US" sz="3200" dirty="0">
                <a:solidFill>
                  <a:prstClr val="black"/>
                </a:solidFill>
                <a:ea typeface="+mj-ea"/>
                <a:cs typeface="+mj-cs"/>
              </a:rPr>
              <a:t>Constantly collaborate with domain experts, in order to improve the application model and resolve any emerging domain-related issues.</a:t>
            </a:r>
            <a:endParaRPr lang="en-US" sz="3200" dirty="0" smtClean="0">
              <a:solidFill>
                <a:prstClr val="black"/>
              </a:solidFill>
              <a:ea typeface="+mj-ea"/>
              <a:cs typeface="+mj-cs"/>
            </a:endParaRPr>
          </a:p>
        </p:txBody>
      </p:sp>
    </p:spTree>
    <p:extLst>
      <p:ext uri="{BB962C8B-B14F-4D97-AF65-F5344CB8AC3E}">
        <p14:creationId xmlns:p14="http://schemas.microsoft.com/office/powerpoint/2010/main" val="1641396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pPr algn="ctr"/>
            <a:r>
              <a:rPr lang="en-US" dirty="0">
                <a:solidFill>
                  <a:schemeClr val="bg1"/>
                </a:solidFill>
              </a:rPr>
              <a:t>Common terms</a:t>
            </a:r>
            <a:endParaRPr lang="bg-BG" dirty="0">
              <a:solidFill>
                <a:schemeClr val="bg1"/>
              </a:solidFill>
            </a:endParaRPr>
          </a:p>
        </p:txBody>
      </p:sp>
    </p:spTree>
    <p:extLst>
      <p:ext uri="{BB962C8B-B14F-4D97-AF65-F5344CB8AC3E}">
        <p14:creationId xmlns:p14="http://schemas.microsoft.com/office/powerpoint/2010/main" val="406034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Context</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The setting in which a word or statement appears that determines its meaning. Statements about a model can only be understood in a </a:t>
            </a:r>
            <a:r>
              <a:rPr lang="en-US" sz="3200" dirty="0" smtClean="0">
                <a:solidFill>
                  <a:schemeClr val="bg1"/>
                </a:solidFill>
              </a:rPr>
              <a:t>context.</a:t>
            </a:r>
            <a:endParaRPr lang="en-US" sz="3200" dirty="0">
              <a:solidFill>
                <a:schemeClr val="bg1"/>
              </a:solidFill>
            </a:endParaRPr>
          </a:p>
        </p:txBody>
      </p:sp>
    </p:spTree>
    <p:extLst>
      <p:ext uri="{BB962C8B-B14F-4D97-AF65-F5344CB8AC3E}">
        <p14:creationId xmlns:p14="http://schemas.microsoft.com/office/powerpoint/2010/main" val="1869702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Model</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 system of abstractions that describes selected aspects of a domain and can be used to solve problems related to that </a:t>
            </a:r>
            <a:r>
              <a:rPr lang="en-US" sz="3200" dirty="0" smtClean="0">
                <a:solidFill>
                  <a:schemeClr val="bg1"/>
                </a:solidFill>
              </a:rPr>
              <a:t>domain.</a:t>
            </a:r>
            <a:endParaRPr lang="en-US" sz="3200" dirty="0">
              <a:solidFill>
                <a:schemeClr val="bg1"/>
              </a:solidFill>
            </a:endParaRPr>
          </a:p>
        </p:txBody>
      </p:sp>
    </p:spTree>
    <p:extLst>
      <p:ext uri="{BB962C8B-B14F-4D97-AF65-F5344CB8AC3E}">
        <p14:creationId xmlns:p14="http://schemas.microsoft.com/office/powerpoint/2010/main" val="1269987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3073</TotalTime>
  <Words>1053</Words>
  <Application>Microsoft Office PowerPoint</Application>
  <PresentationFormat>Widescreen</PresentationFormat>
  <Paragraphs>72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Consolas</vt:lpstr>
      <vt:lpstr>Calibri</vt:lpstr>
      <vt:lpstr>Franklin Gothic Book</vt:lpstr>
      <vt:lpstr>Crop</vt:lpstr>
      <vt:lpstr>Domain-driven design architecture</vt:lpstr>
      <vt:lpstr>PowerPoint Presentation</vt:lpstr>
      <vt:lpstr>What is the Domain?  The common dictionary definition of domain is: “A sphere of knowledge or activity.”</vt:lpstr>
      <vt:lpstr>From a software engineer point of view:  Domain refers to the subject area on which the application is intended to apply “sphere of knowledge and activity around which the application logic revolves.”</vt:lpstr>
      <vt:lpstr>Definition of DDD:  Domain-driven design (DDD) is an approach to software development for complex needs by connecting the implementation to an evolving model.</vt:lpstr>
      <vt:lpstr> Base principles:</vt:lpstr>
      <vt:lpstr>Common terms</vt:lpstr>
      <vt:lpstr>Context</vt:lpstr>
      <vt:lpstr>Model</vt:lpstr>
      <vt:lpstr>Ubiquitous Language</vt:lpstr>
      <vt:lpstr>Bounded Context</vt:lpstr>
      <vt:lpstr> Building blocks:</vt:lpstr>
      <vt:lpstr>Entity</vt:lpstr>
      <vt:lpstr>PowerPoint Presentation</vt:lpstr>
      <vt:lpstr>Value Object</vt:lpstr>
      <vt:lpstr>Domain Event</vt:lpstr>
      <vt:lpstr>Aggregate</vt:lpstr>
      <vt:lpstr>Service</vt:lpstr>
      <vt:lpstr>Repositories</vt:lpstr>
      <vt:lpstr>Factories</vt:lpstr>
      <vt:lpstr>Domain</vt:lpstr>
      <vt:lpstr> Advantages of DDD:</vt:lpstr>
      <vt:lpstr>Eases Communication</vt:lpstr>
      <vt:lpstr>Improves Flexibility</vt:lpstr>
      <vt:lpstr>Emphasizes Domain Over Interface</vt:lpstr>
      <vt:lpstr> Disadvantages of DDD:</vt:lpstr>
      <vt:lpstr>Requires Robust Domain Expertise</vt:lpstr>
      <vt:lpstr>Encourages Iterative Practices</vt:lpstr>
      <vt:lpstr>Ill-Suited for Highly Technical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Kyurkchiev</dc:creator>
  <cp:lastModifiedBy>Windows User</cp:lastModifiedBy>
  <cp:revision>221</cp:revision>
  <dcterms:created xsi:type="dcterms:W3CDTF">2017-01-20T17:37:06Z</dcterms:created>
  <dcterms:modified xsi:type="dcterms:W3CDTF">2017-11-10T19:30:03Z</dcterms:modified>
</cp:coreProperties>
</file>