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60" r:id="rId1"/>
  </p:sldMasterIdLst>
  <p:notesMasterIdLst>
    <p:notesMasterId r:id="rId26"/>
  </p:notesMasterIdLst>
  <p:sldIdLst>
    <p:sldId id="256" r:id="rId2"/>
    <p:sldId id="323" r:id="rId3"/>
    <p:sldId id="298" r:id="rId4"/>
    <p:sldId id="326" r:id="rId5"/>
    <p:sldId id="263" r:id="rId6"/>
    <p:sldId id="328" r:id="rId7"/>
    <p:sldId id="329" r:id="rId8"/>
    <p:sldId id="330" r:id="rId9"/>
    <p:sldId id="331" r:id="rId10"/>
    <p:sldId id="332" r:id="rId11"/>
    <p:sldId id="333" r:id="rId12"/>
    <p:sldId id="334" r:id="rId13"/>
    <p:sldId id="335" r:id="rId14"/>
    <p:sldId id="336" r:id="rId15"/>
    <p:sldId id="337" r:id="rId16"/>
    <p:sldId id="338" r:id="rId17"/>
    <p:sldId id="339" r:id="rId18"/>
    <p:sldId id="340" r:id="rId19"/>
    <p:sldId id="341" r:id="rId20"/>
    <p:sldId id="321" r:id="rId21"/>
    <p:sldId id="279" r:id="rId22"/>
    <p:sldId id="315" r:id="rId23"/>
    <p:sldId id="267" r:id="rId24"/>
    <p:sldId id="288" r:id="rId25"/>
  </p:sldIdLst>
  <p:sldSz cx="12192000" cy="6858000"/>
  <p:notesSz cx="6858000" cy="9144000"/>
  <p:embeddedFontLst>
    <p:embeddedFont>
      <p:font typeface="Consolas" panose="020B0609020204030204" pitchFamily="49" charset="0"/>
      <p:regular r:id="rId27"/>
      <p:bold r:id="rId28"/>
      <p:italic r:id="rId29"/>
      <p:boldItalic r:id="rId30"/>
    </p:embeddedFont>
    <p:embeddedFont>
      <p:font typeface="Calibri" panose="020F0502020204030204" pitchFamily="34" charset="0"/>
      <p:regular r:id="rId31"/>
      <p:bold r:id="rId32"/>
      <p:italic r:id="rId33"/>
      <p:boldItalic r:id="rId34"/>
    </p:embeddedFont>
    <p:embeddedFont>
      <p:font typeface="Franklin Gothic Book" panose="020B0604020202020204" charset="0"/>
      <p:regular r:id="rId35"/>
      <p:italic r:id="rId36"/>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ED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85" autoAdjust="0"/>
    <p:restoredTop sz="95865" autoAdjust="0"/>
  </p:normalViewPr>
  <p:slideViewPr>
    <p:cSldViewPr snapToGrid="0">
      <p:cViewPr varScale="1">
        <p:scale>
          <a:sx n="99" d="100"/>
          <a:sy n="99" d="100"/>
        </p:scale>
        <p:origin x="221"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C9EC12-D619-4239-BA0B-F64B757C48A8}" type="datetimeFigureOut">
              <a:rPr lang="bg-BG" smtClean="0"/>
              <a:t>5.11.2017 г.</a:t>
            </a:fld>
            <a:endParaRPr lang="bg-B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bg-B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bg-B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B7F6F4-ECB0-4FA5-B3FD-41E3D15A4260}" type="slidenum">
              <a:rPr lang="bg-BG" smtClean="0"/>
              <a:t>‹#›</a:t>
            </a:fld>
            <a:endParaRPr lang="bg-BG"/>
          </a:p>
        </p:txBody>
      </p:sp>
    </p:spTree>
    <p:extLst>
      <p:ext uri="{BB962C8B-B14F-4D97-AF65-F5344CB8AC3E}">
        <p14:creationId xmlns:p14="http://schemas.microsoft.com/office/powerpoint/2010/main" val="5581033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smtClean="0"/>
              <a:pPr/>
              <a:t>11/5/2017</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smtClean="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7094875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11/5/2017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51268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8358374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537256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11/5/2017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062433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sp>
        <p:nvSpPr>
          <p:cNvPr id="7" name="Rectangle 6"/>
          <p:cNvSpPr/>
          <p:nvPr userDrawn="1"/>
        </p:nvSpPr>
        <p:spPr>
          <a:xfrm>
            <a:off x="0" y="0"/>
            <a:ext cx="12192000" cy="48768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8" name="Title 1"/>
          <p:cNvSpPr>
            <a:spLocks noGrp="1"/>
          </p:cNvSpPr>
          <p:nvPr>
            <p:ph type="title"/>
          </p:nvPr>
        </p:nvSpPr>
        <p:spPr>
          <a:xfrm>
            <a:off x="734292" y="242456"/>
            <a:ext cx="10723419" cy="3782289"/>
          </a:xfrm>
        </p:spPr>
        <p:txBody>
          <a:bodyPr/>
          <a:lstStyle/>
          <a:p>
            <a:r>
              <a:rPr lang="en-US" dirty="0"/>
              <a:t>Click to edit Master title style</a:t>
            </a:r>
            <a:endParaRPr lang="bg-BG" dirty="0"/>
          </a:p>
        </p:txBody>
      </p:sp>
      <p:sp>
        <p:nvSpPr>
          <p:cNvPr id="9" name="Date Placeholder 2"/>
          <p:cNvSpPr>
            <a:spLocks noGrp="1"/>
          </p:cNvSpPr>
          <p:nvPr>
            <p:ph type="dt" sz="half" idx="10"/>
          </p:nvPr>
        </p:nvSpPr>
        <p:spPr>
          <a:xfrm>
            <a:off x="1390650" y="6453386"/>
            <a:ext cx="1204572" cy="404614"/>
          </a:xfrm>
        </p:spPr>
        <p:txBody>
          <a:bodyPr/>
          <a:lstStyle/>
          <a:p>
            <a:fld id="{87DE6118-2437-4B30-8E3C-4D2BE6020583}" type="datetimeFigureOut">
              <a:rPr lang="en-US" smtClean="0"/>
              <a:pPr/>
              <a:t>11/5/2017</a:t>
            </a:fld>
            <a:endParaRPr lang="en-US" dirty="0"/>
          </a:p>
        </p:txBody>
      </p:sp>
      <p:sp>
        <p:nvSpPr>
          <p:cNvPr id="10" name="Footer Placeholder 3"/>
          <p:cNvSpPr>
            <a:spLocks noGrp="1"/>
          </p:cNvSpPr>
          <p:nvPr>
            <p:ph type="ftr" sz="quarter" idx="11"/>
          </p:nvPr>
        </p:nvSpPr>
        <p:spPr>
          <a:xfrm>
            <a:off x="2893564" y="6453386"/>
            <a:ext cx="6280830" cy="404614"/>
          </a:xfrm>
        </p:spPr>
        <p:txBody>
          <a:bodyPr/>
          <a:lstStyle/>
          <a:p>
            <a:endParaRPr lang="en-US" dirty="0"/>
          </a:p>
        </p:txBody>
      </p:sp>
      <p:sp>
        <p:nvSpPr>
          <p:cNvPr id="11" name="Slide Number Placeholder 4"/>
          <p:cNvSpPr>
            <a:spLocks noGrp="1"/>
          </p:cNvSpPr>
          <p:nvPr>
            <p:ph type="sldNum" sz="quarter" idx="12"/>
          </p:nvPr>
        </p:nvSpPr>
        <p:spPr>
          <a:xfrm>
            <a:off x="9472736" y="6453386"/>
            <a:ext cx="1596292" cy="404614"/>
          </a:xfrm>
        </p:spPr>
        <p:txBody>
          <a:bodyPr/>
          <a:lstStyle/>
          <a:p>
            <a:fld id="{69E57DC2-970A-4B3E-BB1C-7A09969E49DF}" type="slidenum">
              <a:rPr lang="en-US" smtClean="0"/>
              <a:pPr/>
              <a:t>‹#›</a:t>
            </a:fld>
            <a:endParaRPr lang="en-US" dirty="0"/>
          </a:p>
        </p:txBody>
      </p:sp>
      <p:sp>
        <p:nvSpPr>
          <p:cNvPr id="12" name="Text Placeholder 10"/>
          <p:cNvSpPr>
            <a:spLocks noGrp="1"/>
          </p:cNvSpPr>
          <p:nvPr>
            <p:ph type="body" sz="quarter" idx="13" hasCustomPrompt="1"/>
          </p:nvPr>
        </p:nvSpPr>
        <p:spPr>
          <a:xfrm>
            <a:off x="734292" y="5234187"/>
            <a:ext cx="3283526" cy="574962"/>
          </a:xfrm>
        </p:spPr>
        <p:txBody>
          <a:bodyPr>
            <a:normAutofit/>
          </a:bodyPr>
          <a:lstStyle>
            <a:lvl1pPr marL="0" indent="0">
              <a:buNone/>
              <a:defRPr sz="3200" b="1" u="sng"/>
            </a:lvl1pPr>
          </a:lstStyle>
          <a:p>
            <a:pPr lvl="0"/>
            <a:r>
              <a:rPr lang="en-US" dirty="0"/>
              <a:t>Title</a:t>
            </a:r>
            <a:endParaRPr lang="bg-BG" dirty="0"/>
          </a:p>
        </p:txBody>
      </p:sp>
    </p:spTree>
    <p:extLst>
      <p:ext uri="{BB962C8B-B14F-4D97-AF65-F5344CB8AC3E}">
        <p14:creationId xmlns:p14="http://schemas.microsoft.com/office/powerpoint/2010/main" val="2082371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lumMod val="65000"/>
            <a:lumOff val="3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smtClean="0"/>
              <a:pPr/>
              <a:t>11/5/2017</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723486116"/>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11/5/2017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561927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11/5/2017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129944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11/5/2017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063754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11/5/2017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668795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11/5/2017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63205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smtClean="0"/>
              <a:pPr/>
              <a:t>11/5/2017</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674722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solidFill>
                  <a:schemeClr val="bg1">
                    <a:lumMod val="50000"/>
                  </a:schemeClr>
                </a:solidFill>
              </a:rPr>
              <a:t>Domain-driven design architecture</a:t>
            </a:r>
            <a:endParaRPr lang="bg-BG" dirty="0">
              <a:solidFill>
                <a:schemeClr val="bg1">
                  <a:lumMod val="50000"/>
                </a:schemeClr>
              </a:solidFill>
            </a:endParaRPr>
          </a:p>
        </p:txBody>
      </p:sp>
      <p:sp>
        <p:nvSpPr>
          <p:cNvPr id="3" name="Subtitle 2"/>
          <p:cNvSpPr>
            <a:spLocks noGrp="1"/>
          </p:cNvSpPr>
          <p:nvPr>
            <p:ph type="subTitle" idx="1"/>
          </p:nvPr>
        </p:nvSpPr>
        <p:spPr/>
        <p:txBody>
          <a:bodyPr>
            <a:noAutofit/>
          </a:bodyPr>
          <a:lstStyle/>
          <a:p>
            <a:pPr algn="l"/>
            <a:r>
              <a:rPr lang="en-US" sz="2100" dirty="0">
                <a:solidFill>
                  <a:schemeClr val="bg1">
                    <a:lumMod val="50000"/>
                  </a:schemeClr>
                </a:solidFill>
              </a:rPr>
              <a:t>Pavel Kyurkchiev</a:t>
            </a:r>
          </a:p>
          <a:p>
            <a:pPr algn="l"/>
            <a:r>
              <a:rPr lang="en-US" sz="2100" dirty="0" smtClean="0">
                <a:solidFill>
                  <a:schemeClr val="bg1">
                    <a:lumMod val="50000"/>
                  </a:schemeClr>
                </a:solidFill>
              </a:rPr>
              <a:t>PhD</a:t>
            </a:r>
            <a:r>
              <a:rPr lang="en-US" sz="2100" dirty="0">
                <a:solidFill>
                  <a:schemeClr val="bg1">
                    <a:lumMod val="50000"/>
                  </a:schemeClr>
                </a:solidFill>
              </a:rPr>
              <a:t>. researcher</a:t>
            </a:r>
            <a:endParaRPr lang="en-US" sz="2100" dirty="0" smtClean="0">
              <a:solidFill>
                <a:schemeClr val="bg1">
                  <a:lumMod val="50000"/>
                </a:schemeClr>
              </a:solidFill>
            </a:endParaRPr>
          </a:p>
          <a:p>
            <a:pPr algn="l"/>
            <a:r>
              <a:rPr lang="en-US" sz="2100" dirty="0" smtClean="0">
                <a:solidFill>
                  <a:schemeClr val="bg1">
                    <a:lumMod val="50000"/>
                  </a:schemeClr>
                </a:solidFill>
              </a:rPr>
              <a:t>@</a:t>
            </a:r>
            <a:r>
              <a:rPr lang="en-US" sz="2100" dirty="0">
                <a:solidFill>
                  <a:schemeClr val="bg1">
                    <a:lumMod val="50000"/>
                  </a:schemeClr>
                </a:solidFill>
              </a:rPr>
              <a:t>pkyurkchiev</a:t>
            </a:r>
          </a:p>
          <a:p>
            <a:pPr algn="l"/>
            <a:r>
              <a:rPr lang="en-US" sz="2100" dirty="0">
                <a:solidFill>
                  <a:schemeClr val="bg1">
                    <a:lumMod val="50000"/>
                  </a:schemeClr>
                </a:solidFill>
              </a:rPr>
              <a:t>https://github.com/pkyurkchiev</a:t>
            </a:r>
            <a:endParaRPr lang="bg-BG" sz="2100" dirty="0">
              <a:solidFill>
                <a:schemeClr val="bg1">
                  <a:lumMod val="50000"/>
                </a:schemeClr>
              </a:solidFill>
            </a:endParaRPr>
          </a:p>
        </p:txBody>
      </p:sp>
    </p:spTree>
    <p:extLst>
      <p:ext uri="{BB962C8B-B14F-4D97-AF65-F5344CB8AC3E}">
        <p14:creationId xmlns:p14="http://schemas.microsoft.com/office/powerpoint/2010/main" val="31202539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bg1"/>
                </a:solidFill>
              </a:rPr>
              <a:t>Repositories</a:t>
            </a:r>
            <a:endParaRPr lang="bg-BG" b="1" u="sng" dirty="0">
              <a:solidFill>
                <a:schemeClr val="bg1"/>
              </a:solidFill>
            </a:endParaRPr>
          </a:p>
        </p:txBody>
      </p:sp>
      <p:sp>
        <p:nvSpPr>
          <p:cNvPr id="3" name="Content Placeholder 2"/>
          <p:cNvSpPr>
            <a:spLocks noGrp="1"/>
          </p:cNvSpPr>
          <p:nvPr>
            <p:ph idx="1"/>
          </p:nvPr>
        </p:nvSpPr>
        <p:spPr>
          <a:xfrm>
            <a:off x="1371600" y="1684421"/>
            <a:ext cx="8674768" cy="5173580"/>
          </a:xfrm>
        </p:spPr>
        <p:txBody>
          <a:bodyPr>
            <a:normAutofit lnSpcReduction="10000"/>
          </a:bodyPr>
          <a:lstStyle/>
          <a:p>
            <a:r>
              <a:rPr lang="en-US" sz="3200" dirty="0">
                <a:solidFill>
                  <a:schemeClr val="bg1"/>
                </a:solidFill>
              </a:rPr>
              <a:t>Not be confused with common version control repositories, the DDD meaning of a repository is a service that uses a global interface to provide access to all entities and value objects that are within a particular aggregate collection. Methods should be defined to allow for creation, modification, and deletion of objects within the aggregate. However, by using this repository service to make data queries, the goal is to remove such data query capabilities from within the business logic of object models.</a:t>
            </a:r>
            <a:endParaRPr lang="en-US" sz="3200" dirty="0">
              <a:solidFill>
                <a:schemeClr val="bg1"/>
              </a:solidFill>
            </a:endParaRPr>
          </a:p>
        </p:txBody>
      </p:sp>
    </p:spTree>
    <p:extLst>
      <p:ext uri="{BB962C8B-B14F-4D97-AF65-F5344CB8AC3E}">
        <p14:creationId xmlns:p14="http://schemas.microsoft.com/office/powerpoint/2010/main" val="22654971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chemeClr val="bg1"/>
                </a:solidFill>
              </a:rPr>
              <a:t>Factories</a:t>
            </a:r>
            <a:endParaRPr lang="bg-BG" b="1" u="sng" dirty="0">
              <a:solidFill>
                <a:schemeClr val="bg1"/>
              </a:solidFill>
            </a:endParaRPr>
          </a:p>
        </p:txBody>
      </p:sp>
      <p:sp>
        <p:nvSpPr>
          <p:cNvPr id="3" name="Content Placeholder 2"/>
          <p:cNvSpPr>
            <a:spLocks noGrp="1"/>
          </p:cNvSpPr>
          <p:nvPr>
            <p:ph idx="1"/>
          </p:nvPr>
        </p:nvSpPr>
        <p:spPr>
          <a:xfrm>
            <a:off x="1371600" y="2286000"/>
            <a:ext cx="8674768" cy="3581400"/>
          </a:xfrm>
        </p:spPr>
        <p:txBody>
          <a:bodyPr>
            <a:normAutofit/>
          </a:bodyPr>
          <a:lstStyle/>
          <a:p>
            <a:r>
              <a:rPr lang="en-US" sz="3200" dirty="0">
                <a:solidFill>
                  <a:schemeClr val="bg1"/>
                </a:solidFill>
              </a:rPr>
              <a:t>As we’ve discussed through a number of design patterns articles already, DDD suggests the use of a factory, which encapsulates the logic of creating complex objects and aggregates, ensuring that the client has no knowledge of the inner-workings of object manipulation.</a:t>
            </a:r>
            <a:endParaRPr lang="en-US" sz="3200" dirty="0">
              <a:solidFill>
                <a:schemeClr val="bg1"/>
              </a:solidFill>
            </a:endParaRPr>
          </a:p>
        </p:txBody>
      </p:sp>
    </p:spTree>
    <p:extLst>
      <p:ext uri="{BB962C8B-B14F-4D97-AF65-F5344CB8AC3E}">
        <p14:creationId xmlns:p14="http://schemas.microsoft.com/office/powerpoint/2010/main" val="35711872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normAutofit/>
          </a:bodyPr>
          <a:lstStyle/>
          <a:p>
            <a:r>
              <a:rPr lang="en-US" u="sng" dirty="0" smtClean="0">
                <a:solidFill>
                  <a:srgbClr val="0070C0"/>
                </a:solidFill>
              </a:rPr>
              <a:t/>
            </a:r>
            <a:br>
              <a:rPr lang="en-US" u="sng" dirty="0" smtClean="0">
                <a:solidFill>
                  <a:srgbClr val="0070C0"/>
                </a:solidFill>
              </a:rPr>
            </a:br>
            <a:r>
              <a:rPr lang="en-US" u="sng" dirty="0" smtClean="0">
                <a:solidFill>
                  <a:srgbClr val="0070C0"/>
                </a:solidFill>
              </a:rPr>
              <a:t>Advantages of DDD</a:t>
            </a:r>
            <a:r>
              <a:rPr lang="en-US" u="sng" dirty="0" smtClean="0">
                <a:solidFill>
                  <a:srgbClr val="0070C0"/>
                </a:solidFill>
              </a:rPr>
              <a:t>:</a:t>
            </a:r>
            <a:endParaRPr lang="en-US" sz="3600" dirty="0">
              <a:solidFill>
                <a:schemeClr val="tx1"/>
              </a:solidFill>
            </a:endParaRPr>
          </a:p>
        </p:txBody>
      </p:sp>
      <p:sp>
        <p:nvSpPr>
          <p:cNvPr id="3" name="Content Placeholder 2"/>
          <p:cNvSpPr>
            <a:spLocks noGrp="1"/>
          </p:cNvSpPr>
          <p:nvPr>
            <p:ph idx="1"/>
          </p:nvPr>
        </p:nvSpPr>
        <p:spPr>
          <a:xfrm>
            <a:off x="1371600" y="2743200"/>
            <a:ext cx="9601200" cy="3769896"/>
          </a:xfrm>
        </p:spPr>
        <p:txBody>
          <a:bodyPr>
            <a:normAutofit/>
          </a:bodyPr>
          <a:lstStyle/>
          <a:p>
            <a:r>
              <a:rPr lang="en-US" sz="3200" dirty="0">
                <a:solidFill>
                  <a:prstClr val="black"/>
                </a:solidFill>
                <a:ea typeface="+mj-ea"/>
                <a:cs typeface="+mj-cs"/>
              </a:rPr>
              <a:t>Eases Communication</a:t>
            </a:r>
            <a:endParaRPr lang="en-US" sz="3200" dirty="0" smtClean="0">
              <a:solidFill>
                <a:prstClr val="black"/>
              </a:solidFill>
              <a:ea typeface="+mj-ea"/>
              <a:cs typeface="+mj-cs"/>
            </a:endParaRPr>
          </a:p>
          <a:p>
            <a:r>
              <a:rPr lang="en-US" sz="3200" dirty="0">
                <a:solidFill>
                  <a:prstClr val="black"/>
                </a:solidFill>
                <a:ea typeface="+mj-ea"/>
                <a:cs typeface="+mj-cs"/>
              </a:rPr>
              <a:t>Improves </a:t>
            </a:r>
            <a:r>
              <a:rPr lang="en-US" sz="3200" dirty="0" smtClean="0">
                <a:solidFill>
                  <a:prstClr val="black"/>
                </a:solidFill>
                <a:ea typeface="+mj-ea"/>
                <a:cs typeface="+mj-cs"/>
              </a:rPr>
              <a:t>Flexibility</a:t>
            </a:r>
          </a:p>
          <a:p>
            <a:r>
              <a:rPr lang="en-US" sz="3200" dirty="0">
                <a:solidFill>
                  <a:prstClr val="black"/>
                </a:solidFill>
                <a:ea typeface="+mj-ea"/>
                <a:cs typeface="+mj-cs"/>
              </a:rPr>
              <a:t>Emphasizes Domain Over Interface</a:t>
            </a:r>
            <a:endParaRPr lang="en-US" sz="3200" dirty="0">
              <a:solidFill>
                <a:prstClr val="black"/>
              </a:solidFill>
              <a:ea typeface="+mj-ea"/>
              <a:cs typeface="+mj-cs"/>
            </a:endParaRPr>
          </a:p>
        </p:txBody>
      </p:sp>
    </p:spTree>
    <p:extLst>
      <p:ext uri="{BB962C8B-B14F-4D97-AF65-F5344CB8AC3E}">
        <p14:creationId xmlns:p14="http://schemas.microsoft.com/office/powerpoint/2010/main" val="30766825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bg1"/>
                </a:solidFill>
              </a:rPr>
              <a:t>Eases </a:t>
            </a:r>
            <a:r>
              <a:rPr lang="en-US" b="1" u="sng" dirty="0" smtClean="0">
                <a:solidFill>
                  <a:schemeClr val="bg1"/>
                </a:solidFill>
              </a:rPr>
              <a:t>Communication</a:t>
            </a:r>
            <a:endParaRPr lang="bg-BG" b="1" u="sng" dirty="0">
              <a:solidFill>
                <a:schemeClr val="bg1"/>
              </a:solidFill>
            </a:endParaRPr>
          </a:p>
        </p:txBody>
      </p:sp>
      <p:sp>
        <p:nvSpPr>
          <p:cNvPr id="3" name="Content Placeholder 2"/>
          <p:cNvSpPr>
            <a:spLocks noGrp="1"/>
          </p:cNvSpPr>
          <p:nvPr>
            <p:ph idx="1"/>
          </p:nvPr>
        </p:nvSpPr>
        <p:spPr>
          <a:xfrm>
            <a:off x="1371600" y="2285999"/>
            <a:ext cx="8674768" cy="4491789"/>
          </a:xfrm>
        </p:spPr>
        <p:txBody>
          <a:bodyPr>
            <a:normAutofit lnSpcReduction="10000"/>
          </a:bodyPr>
          <a:lstStyle/>
          <a:p>
            <a:r>
              <a:rPr lang="en-US" sz="3200" dirty="0">
                <a:solidFill>
                  <a:schemeClr val="bg1"/>
                </a:solidFill>
              </a:rPr>
              <a:t>With an early emphasis on establishing a common and ubiquitous language related to the domain model of the project, teams will often find communication throughout the entire development life cycle to be much easier. Typically, DDD will require less technical jargon when discussing aspects of the application, since the ubiquitous language established early on will likely define simpler terms to refer to those more technical aspects.</a:t>
            </a:r>
            <a:endParaRPr lang="en-US" sz="3200" dirty="0">
              <a:solidFill>
                <a:schemeClr val="bg1"/>
              </a:solidFill>
            </a:endParaRPr>
          </a:p>
        </p:txBody>
      </p:sp>
    </p:spTree>
    <p:extLst>
      <p:ext uri="{BB962C8B-B14F-4D97-AF65-F5344CB8AC3E}">
        <p14:creationId xmlns:p14="http://schemas.microsoft.com/office/powerpoint/2010/main" val="33281770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bg1"/>
                </a:solidFill>
              </a:rPr>
              <a:t>Improves Flexibility</a:t>
            </a:r>
          </a:p>
        </p:txBody>
      </p:sp>
      <p:sp>
        <p:nvSpPr>
          <p:cNvPr id="3" name="Content Placeholder 2"/>
          <p:cNvSpPr>
            <a:spLocks noGrp="1"/>
          </p:cNvSpPr>
          <p:nvPr>
            <p:ph idx="1"/>
          </p:nvPr>
        </p:nvSpPr>
        <p:spPr>
          <a:xfrm>
            <a:off x="1371600" y="2285999"/>
            <a:ext cx="8674768" cy="4491789"/>
          </a:xfrm>
        </p:spPr>
        <p:txBody>
          <a:bodyPr>
            <a:normAutofit/>
          </a:bodyPr>
          <a:lstStyle/>
          <a:p>
            <a:r>
              <a:rPr lang="en-US" sz="3200" dirty="0">
                <a:solidFill>
                  <a:schemeClr val="bg1"/>
                </a:solidFill>
              </a:rPr>
              <a:t>Since DDD is so heavily based around the concepts of object-oriented analysis and design, nearly everything within the domain model will be based on an object and will, therefore, be quite modular and encapsulated. This allows for various components, or even the entire system as a whole, to be altered and improved on a regular, continuous </a:t>
            </a:r>
            <a:r>
              <a:rPr lang="en-US" sz="3200" dirty="0" smtClean="0">
                <a:solidFill>
                  <a:schemeClr val="bg1"/>
                </a:solidFill>
              </a:rPr>
              <a:t>basis.</a:t>
            </a:r>
            <a:endParaRPr lang="en-US" sz="3200" dirty="0">
              <a:solidFill>
                <a:schemeClr val="bg1"/>
              </a:solidFill>
            </a:endParaRPr>
          </a:p>
        </p:txBody>
      </p:sp>
    </p:spTree>
    <p:extLst>
      <p:ext uri="{BB962C8B-B14F-4D97-AF65-F5344CB8AC3E}">
        <p14:creationId xmlns:p14="http://schemas.microsoft.com/office/powerpoint/2010/main" val="39756728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bg1"/>
                </a:solidFill>
              </a:rPr>
              <a:t>Emphasizes Domain Over Interface</a:t>
            </a:r>
          </a:p>
        </p:txBody>
      </p:sp>
      <p:sp>
        <p:nvSpPr>
          <p:cNvPr id="3" name="Content Placeholder 2"/>
          <p:cNvSpPr>
            <a:spLocks noGrp="1"/>
          </p:cNvSpPr>
          <p:nvPr>
            <p:ph idx="1"/>
          </p:nvPr>
        </p:nvSpPr>
        <p:spPr>
          <a:xfrm>
            <a:off x="1371600" y="1860885"/>
            <a:ext cx="8674768" cy="4916904"/>
          </a:xfrm>
        </p:spPr>
        <p:txBody>
          <a:bodyPr>
            <a:normAutofit lnSpcReduction="10000"/>
          </a:bodyPr>
          <a:lstStyle/>
          <a:p>
            <a:r>
              <a:rPr lang="en-US" sz="3200" dirty="0">
                <a:solidFill>
                  <a:schemeClr val="bg1"/>
                </a:solidFill>
              </a:rPr>
              <a:t>Since DDD is the practice of building around the concepts of domain and what the domain experts within the project advise, DDD will often produce applications that are accurately suited for and representative of the domain at hand, as opposed to those applications which emphasize the UI/UX first and foremost. While an obvious balance is required, the focus on domain means that a DDD approach can produce a product that resonates well with the audience associated with that domain.</a:t>
            </a:r>
            <a:endParaRPr lang="en-US" sz="3200" dirty="0">
              <a:solidFill>
                <a:schemeClr val="bg1"/>
              </a:solidFill>
            </a:endParaRPr>
          </a:p>
        </p:txBody>
      </p:sp>
    </p:spTree>
    <p:extLst>
      <p:ext uri="{BB962C8B-B14F-4D97-AF65-F5344CB8AC3E}">
        <p14:creationId xmlns:p14="http://schemas.microsoft.com/office/powerpoint/2010/main" val="36012898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normAutofit/>
          </a:bodyPr>
          <a:lstStyle/>
          <a:p>
            <a:r>
              <a:rPr lang="en-US" u="sng" dirty="0" smtClean="0">
                <a:solidFill>
                  <a:srgbClr val="0070C0"/>
                </a:solidFill>
              </a:rPr>
              <a:t/>
            </a:r>
            <a:br>
              <a:rPr lang="en-US" u="sng" dirty="0" smtClean="0">
                <a:solidFill>
                  <a:srgbClr val="0070C0"/>
                </a:solidFill>
              </a:rPr>
            </a:br>
            <a:r>
              <a:rPr lang="en-US" u="sng" dirty="0" smtClean="0">
                <a:solidFill>
                  <a:srgbClr val="0070C0"/>
                </a:solidFill>
              </a:rPr>
              <a:t>Dis</a:t>
            </a:r>
            <a:r>
              <a:rPr lang="en-US" u="sng" dirty="0" smtClean="0">
                <a:solidFill>
                  <a:srgbClr val="0070C0"/>
                </a:solidFill>
              </a:rPr>
              <a:t>advantages of DDD</a:t>
            </a:r>
            <a:r>
              <a:rPr lang="en-US" u="sng" dirty="0" smtClean="0">
                <a:solidFill>
                  <a:srgbClr val="0070C0"/>
                </a:solidFill>
              </a:rPr>
              <a:t>:</a:t>
            </a:r>
            <a:endParaRPr lang="en-US" sz="3600" dirty="0">
              <a:solidFill>
                <a:schemeClr val="tx1"/>
              </a:solidFill>
            </a:endParaRPr>
          </a:p>
        </p:txBody>
      </p:sp>
      <p:sp>
        <p:nvSpPr>
          <p:cNvPr id="3" name="Content Placeholder 2"/>
          <p:cNvSpPr>
            <a:spLocks noGrp="1"/>
          </p:cNvSpPr>
          <p:nvPr>
            <p:ph idx="1"/>
          </p:nvPr>
        </p:nvSpPr>
        <p:spPr>
          <a:xfrm>
            <a:off x="1371600" y="2743200"/>
            <a:ext cx="9601200" cy="3769896"/>
          </a:xfrm>
        </p:spPr>
        <p:txBody>
          <a:bodyPr>
            <a:normAutofit/>
          </a:bodyPr>
          <a:lstStyle/>
          <a:p>
            <a:r>
              <a:rPr lang="en-US" sz="3200" dirty="0">
                <a:solidFill>
                  <a:prstClr val="black"/>
                </a:solidFill>
                <a:ea typeface="+mj-ea"/>
                <a:cs typeface="+mj-cs"/>
              </a:rPr>
              <a:t>Requires Robust Domain Expertise</a:t>
            </a:r>
            <a:endParaRPr lang="en-US" sz="3200" dirty="0" smtClean="0">
              <a:solidFill>
                <a:prstClr val="black"/>
              </a:solidFill>
              <a:ea typeface="+mj-ea"/>
              <a:cs typeface="+mj-cs"/>
            </a:endParaRPr>
          </a:p>
          <a:p>
            <a:r>
              <a:rPr lang="en-US" sz="3200" dirty="0">
                <a:solidFill>
                  <a:prstClr val="black"/>
                </a:solidFill>
                <a:ea typeface="+mj-ea"/>
                <a:cs typeface="+mj-cs"/>
              </a:rPr>
              <a:t>Encourages Iterative Practices</a:t>
            </a:r>
            <a:endParaRPr lang="en-US" sz="3200" dirty="0" smtClean="0">
              <a:solidFill>
                <a:prstClr val="black"/>
              </a:solidFill>
              <a:ea typeface="+mj-ea"/>
              <a:cs typeface="+mj-cs"/>
            </a:endParaRPr>
          </a:p>
          <a:p>
            <a:r>
              <a:rPr lang="en-US" sz="3200" dirty="0">
                <a:solidFill>
                  <a:prstClr val="black"/>
                </a:solidFill>
                <a:ea typeface="+mj-ea"/>
                <a:cs typeface="+mj-cs"/>
              </a:rPr>
              <a:t>Ill-Suited for Highly Technical Projects</a:t>
            </a:r>
            <a:endParaRPr lang="en-US" sz="3200" dirty="0">
              <a:solidFill>
                <a:prstClr val="black"/>
              </a:solidFill>
              <a:ea typeface="+mj-ea"/>
              <a:cs typeface="+mj-cs"/>
            </a:endParaRPr>
          </a:p>
        </p:txBody>
      </p:sp>
    </p:spTree>
    <p:extLst>
      <p:ext uri="{BB962C8B-B14F-4D97-AF65-F5344CB8AC3E}">
        <p14:creationId xmlns:p14="http://schemas.microsoft.com/office/powerpoint/2010/main" val="7553782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bg1"/>
                </a:solidFill>
              </a:rPr>
              <a:t>Requires Robust Domain Expertise</a:t>
            </a:r>
          </a:p>
        </p:txBody>
      </p:sp>
      <p:sp>
        <p:nvSpPr>
          <p:cNvPr id="3" name="Content Placeholder 2"/>
          <p:cNvSpPr>
            <a:spLocks noGrp="1"/>
          </p:cNvSpPr>
          <p:nvPr>
            <p:ph idx="1"/>
          </p:nvPr>
        </p:nvSpPr>
        <p:spPr>
          <a:xfrm>
            <a:off x="1371600" y="2285999"/>
            <a:ext cx="8674768" cy="4491789"/>
          </a:xfrm>
        </p:spPr>
        <p:txBody>
          <a:bodyPr>
            <a:normAutofit lnSpcReduction="10000"/>
          </a:bodyPr>
          <a:lstStyle/>
          <a:p>
            <a:r>
              <a:rPr lang="en-US" sz="3200" dirty="0">
                <a:solidFill>
                  <a:schemeClr val="bg1"/>
                </a:solidFill>
              </a:rPr>
              <a:t>Even with the most technically proficient minds working on development, it’s all for naught if there isn’t at least one domain expert on the team that knows the exact ins and outs of the subject area on which the application is intended to apply. In some cases, domain-driven design may require the integration of one or more outside team members who can act as domain experts throughout the development life </a:t>
            </a:r>
            <a:r>
              <a:rPr lang="en-US" sz="3200" dirty="0" smtClean="0">
                <a:solidFill>
                  <a:schemeClr val="bg1"/>
                </a:solidFill>
              </a:rPr>
              <a:t>cycle.</a:t>
            </a:r>
            <a:endParaRPr lang="en-US" sz="3200" dirty="0">
              <a:solidFill>
                <a:schemeClr val="bg1"/>
              </a:solidFill>
            </a:endParaRPr>
          </a:p>
        </p:txBody>
      </p:sp>
    </p:spTree>
    <p:extLst>
      <p:ext uri="{BB962C8B-B14F-4D97-AF65-F5344CB8AC3E}">
        <p14:creationId xmlns:p14="http://schemas.microsoft.com/office/powerpoint/2010/main" val="12517974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bg1"/>
                </a:solidFill>
              </a:rPr>
              <a:t>Encourages Iterative Practices</a:t>
            </a:r>
          </a:p>
        </p:txBody>
      </p:sp>
      <p:sp>
        <p:nvSpPr>
          <p:cNvPr id="3" name="Content Placeholder 2"/>
          <p:cNvSpPr>
            <a:spLocks noGrp="1"/>
          </p:cNvSpPr>
          <p:nvPr>
            <p:ph idx="1"/>
          </p:nvPr>
        </p:nvSpPr>
        <p:spPr>
          <a:xfrm>
            <a:off x="1371600" y="2285999"/>
            <a:ext cx="8674768" cy="4491789"/>
          </a:xfrm>
        </p:spPr>
        <p:txBody>
          <a:bodyPr>
            <a:normAutofit/>
          </a:bodyPr>
          <a:lstStyle/>
          <a:p>
            <a:r>
              <a:rPr lang="en-US" sz="3200" dirty="0">
                <a:solidFill>
                  <a:schemeClr val="bg1"/>
                </a:solidFill>
              </a:rPr>
              <a:t>While many would consider this an advantage, it cannot be denied that </a:t>
            </a:r>
            <a:r>
              <a:rPr lang="en-US" sz="3200" dirty="0" smtClean="0">
                <a:solidFill>
                  <a:schemeClr val="bg1"/>
                </a:solidFill>
              </a:rPr>
              <a:t>DDD practices </a:t>
            </a:r>
            <a:r>
              <a:rPr lang="en-US" sz="3200" dirty="0">
                <a:solidFill>
                  <a:schemeClr val="bg1"/>
                </a:solidFill>
              </a:rPr>
              <a:t>strongly rely on constant iteration and continuous integration in order to build a malleable project that can adjust itself when necessary. Some organizations may have trouble with these practices, particularly if their past experience is largely tied to less-flexible development models, such as the waterfall model or the </a:t>
            </a:r>
            <a:r>
              <a:rPr lang="en-US" sz="3200" dirty="0" smtClean="0">
                <a:solidFill>
                  <a:schemeClr val="bg1"/>
                </a:solidFill>
              </a:rPr>
              <a:t>like.</a:t>
            </a:r>
            <a:endParaRPr lang="en-US" sz="3200" dirty="0">
              <a:solidFill>
                <a:schemeClr val="bg1"/>
              </a:solidFill>
            </a:endParaRPr>
          </a:p>
        </p:txBody>
      </p:sp>
    </p:spTree>
    <p:extLst>
      <p:ext uri="{BB962C8B-B14F-4D97-AF65-F5344CB8AC3E}">
        <p14:creationId xmlns:p14="http://schemas.microsoft.com/office/powerpoint/2010/main" val="10960942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bg1"/>
                </a:solidFill>
              </a:rPr>
              <a:t>Ill-Suited for Highly Technical Projects</a:t>
            </a:r>
          </a:p>
        </p:txBody>
      </p:sp>
      <p:sp>
        <p:nvSpPr>
          <p:cNvPr id="3" name="Content Placeholder 2"/>
          <p:cNvSpPr>
            <a:spLocks noGrp="1"/>
          </p:cNvSpPr>
          <p:nvPr>
            <p:ph idx="1"/>
          </p:nvPr>
        </p:nvSpPr>
        <p:spPr>
          <a:xfrm>
            <a:off x="1371599" y="1712563"/>
            <a:ext cx="9601201" cy="5253925"/>
          </a:xfrm>
        </p:spPr>
        <p:txBody>
          <a:bodyPr>
            <a:normAutofit fontScale="92500" lnSpcReduction="10000"/>
          </a:bodyPr>
          <a:lstStyle/>
          <a:p>
            <a:r>
              <a:rPr lang="en-US" sz="3200" dirty="0">
                <a:solidFill>
                  <a:schemeClr val="bg1"/>
                </a:solidFill>
              </a:rPr>
              <a:t>While DDD is great for applications where there is a great deal of domain complexity (where business logic is rather complex and convoluted), DDD is not very well-suited for applications that have marginal domain complexity, but conversely have a great deal of technical complexity. Since DDD so heavily emphasizes the need for (and importance of) domain experts to generate the proper ubiquitous language and then domain model on which the project is based, a project that is incredibly technically complex may be challenging for domain experts to grasp, causing problems down the line, perhaps when technical requirements or limitations were not fully understood by all members of the team.</a:t>
            </a:r>
            <a:endParaRPr lang="en-US" sz="3200" dirty="0">
              <a:solidFill>
                <a:schemeClr val="bg1"/>
              </a:solidFill>
            </a:endParaRPr>
          </a:p>
        </p:txBody>
      </p:sp>
    </p:spTree>
    <p:extLst>
      <p:ext uri="{BB962C8B-B14F-4D97-AF65-F5344CB8AC3E}">
        <p14:creationId xmlns:p14="http://schemas.microsoft.com/office/powerpoint/2010/main" val="39708836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306" y="0"/>
            <a:ext cx="12185694" cy="6858000"/>
          </a:xfrm>
          <a:prstGeom prst="rect">
            <a:avLst/>
          </a:prstGeom>
        </p:spPr>
      </p:pic>
    </p:spTree>
    <p:extLst>
      <p:ext uri="{BB962C8B-B14F-4D97-AF65-F5344CB8AC3E}">
        <p14:creationId xmlns:p14="http://schemas.microsoft.com/office/powerpoint/2010/main" val="20672872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4440145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1371600" y="685800"/>
            <a:ext cx="9601200" cy="5446060"/>
          </a:xfrm>
        </p:spPr>
        <p:txBody>
          <a:bodyPr anchor="ctr"/>
          <a:lstStyle/>
          <a:p>
            <a:pPr algn="ctr"/>
            <a:r>
              <a:rPr lang="en-US" dirty="0">
                <a:solidFill>
                  <a:schemeClr val="bg1"/>
                </a:solidFill>
              </a:rPr>
              <a:t>ORM (Object-Relational </a:t>
            </a:r>
            <a:r>
              <a:rPr lang="en-US" dirty="0" smtClean="0">
                <a:solidFill>
                  <a:schemeClr val="bg1"/>
                </a:solidFill>
              </a:rPr>
              <a:t>Mapping)</a:t>
            </a:r>
            <a:endParaRPr lang="bg-BG" dirty="0">
              <a:solidFill>
                <a:schemeClr val="bg1"/>
              </a:solidFill>
            </a:endParaRPr>
          </a:p>
        </p:txBody>
      </p:sp>
    </p:spTree>
    <p:extLst>
      <p:ext uri="{BB962C8B-B14F-4D97-AF65-F5344CB8AC3E}">
        <p14:creationId xmlns:p14="http://schemas.microsoft.com/office/powerpoint/2010/main" val="40603435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lumMod val="65000"/>
                    <a:lumOff val="35000"/>
                  </a:schemeClr>
                </a:solidFill>
              </a:rPr>
              <a:t>Business layer structure</a:t>
            </a:r>
            <a:endParaRPr lang="bg-BG" dirty="0">
              <a:solidFill>
                <a:schemeClr val="tx1">
                  <a:lumMod val="65000"/>
                  <a:lumOff val="35000"/>
                </a:schemeClr>
              </a:solidFill>
            </a:endParaRPr>
          </a:p>
        </p:txBody>
      </p:sp>
      <p:sp>
        <p:nvSpPr>
          <p:cNvPr id="4" name="Rectangle 3"/>
          <p:cNvSpPr/>
          <p:nvPr/>
        </p:nvSpPr>
        <p:spPr>
          <a:xfrm>
            <a:off x="1028700" y="3366952"/>
            <a:ext cx="3386138" cy="1728787"/>
          </a:xfrm>
          <a:prstGeom prst="rect">
            <a:avLst/>
          </a:prstGeom>
          <a:solidFill>
            <a:srgbClr val="0070C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pPr algn="ctr"/>
            <a:r>
              <a:rPr lang="en-US" sz="2800" dirty="0" smtClean="0">
                <a:solidFill>
                  <a:schemeClr val="bg1"/>
                </a:solidFill>
              </a:rPr>
              <a:t>Business logic</a:t>
            </a:r>
            <a:endParaRPr lang="bg-BG" sz="2800" dirty="0">
              <a:solidFill>
                <a:schemeClr val="bg1"/>
              </a:solidFill>
            </a:endParaRPr>
          </a:p>
        </p:txBody>
      </p:sp>
      <p:sp>
        <p:nvSpPr>
          <p:cNvPr id="5" name="Rectangle 4"/>
          <p:cNvSpPr/>
          <p:nvPr/>
        </p:nvSpPr>
        <p:spPr>
          <a:xfrm>
            <a:off x="4655820" y="3366952"/>
            <a:ext cx="3386138" cy="1728787"/>
          </a:xfrm>
          <a:prstGeom prst="rect">
            <a:avLst/>
          </a:prstGeom>
          <a:solidFill>
            <a:srgbClr val="0070C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pPr algn="ctr"/>
            <a:r>
              <a:rPr lang="en-US" sz="2800" dirty="0" smtClean="0">
                <a:solidFill>
                  <a:schemeClr val="bg1"/>
                </a:solidFill>
              </a:rPr>
              <a:t>Business rules</a:t>
            </a:r>
            <a:endParaRPr lang="bg-BG" sz="2800" dirty="0">
              <a:solidFill>
                <a:schemeClr val="bg1"/>
              </a:solidFill>
            </a:endParaRPr>
          </a:p>
        </p:txBody>
      </p:sp>
      <p:sp>
        <p:nvSpPr>
          <p:cNvPr id="6" name="Rectangle 5"/>
          <p:cNvSpPr/>
          <p:nvPr/>
        </p:nvSpPr>
        <p:spPr>
          <a:xfrm>
            <a:off x="8282940" y="3366952"/>
            <a:ext cx="3386138" cy="1728787"/>
          </a:xfrm>
          <a:prstGeom prst="rect">
            <a:avLst/>
          </a:prstGeom>
          <a:solidFill>
            <a:srgbClr val="0070C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pPr algn="ctr"/>
            <a:r>
              <a:rPr lang="en-US" sz="2800" dirty="0" smtClean="0">
                <a:solidFill>
                  <a:schemeClr val="bg1"/>
                </a:solidFill>
              </a:rPr>
              <a:t>Business logic comprises</a:t>
            </a:r>
            <a:endParaRPr lang="bg-BG" sz="2800" dirty="0">
              <a:solidFill>
                <a:schemeClr val="bg1"/>
              </a:solidFill>
            </a:endParaRPr>
          </a:p>
        </p:txBody>
      </p:sp>
    </p:spTree>
    <p:extLst>
      <p:ext uri="{BB962C8B-B14F-4D97-AF65-F5344CB8AC3E}">
        <p14:creationId xmlns:p14="http://schemas.microsoft.com/office/powerpoint/2010/main" val="24878346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2400" dirty="0">
                <a:solidFill>
                  <a:srgbClr val="C586C0"/>
                </a:solidFill>
                <a:latin typeface="Consolas" panose="020B0609020204030204" pitchFamily="49" charset="0"/>
              </a:rPr>
              <a:t>import</a:t>
            </a:r>
            <a:r>
              <a:rPr lang="en-US" sz="2400" dirty="0">
                <a:solidFill>
                  <a:srgbClr val="D4D4D4"/>
                </a:solidFill>
                <a:latin typeface="Consolas" panose="020B0609020204030204" pitchFamily="49" charset="0"/>
              </a:rPr>
              <a:t> {</a:t>
            </a:r>
            <a:r>
              <a:rPr lang="en-US" sz="2400" dirty="0">
                <a:solidFill>
                  <a:srgbClr val="9CDCFE"/>
                </a:solidFill>
                <a:latin typeface="Consolas" panose="020B0609020204030204" pitchFamily="49" charset="0"/>
              </a:rPr>
              <a:t>Component</a:t>
            </a:r>
            <a:r>
              <a:rPr lang="en-US" sz="2400" dirty="0">
                <a:solidFill>
                  <a:srgbClr val="D4D4D4"/>
                </a:solidFill>
                <a:latin typeface="Consolas" panose="020B0609020204030204" pitchFamily="49" charset="0"/>
              </a:rPr>
              <a:t>} </a:t>
            </a:r>
            <a:r>
              <a:rPr lang="en-US" sz="2400" dirty="0">
                <a:solidFill>
                  <a:srgbClr val="C586C0"/>
                </a:solidFill>
                <a:latin typeface="Consolas" panose="020B0609020204030204" pitchFamily="49" charset="0"/>
              </a:rPr>
              <a:t>from</a:t>
            </a:r>
            <a:r>
              <a:rPr lang="en-US" sz="2400" dirty="0">
                <a:solidFill>
                  <a:srgbClr val="D4D4D4"/>
                </a:solidFill>
                <a:latin typeface="Consolas" panose="020B0609020204030204" pitchFamily="49" charset="0"/>
              </a:rPr>
              <a:t> </a:t>
            </a:r>
            <a:r>
              <a:rPr lang="en-US" sz="2400" dirty="0">
                <a:solidFill>
                  <a:srgbClr val="CE9178"/>
                </a:solidFill>
                <a:latin typeface="Consolas" panose="020B0609020204030204" pitchFamily="49" charset="0"/>
              </a:rPr>
              <a:t>'@angular/core'</a:t>
            </a:r>
            <a:r>
              <a:rPr lang="en-US" sz="2400" dirty="0">
                <a:solidFill>
                  <a:srgbClr val="D4D4D4"/>
                </a:solidFill>
                <a:latin typeface="Consolas" panose="020B0609020204030204" pitchFamily="49" charset="0"/>
              </a:rPr>
              <a:t>;</a:t>
            </a:r>
            <a:br>
              <a:rPr lang="en-US" sz="2400" dirty="0">
                <a:solidFill>
                  <a:srgbClr val="D4D4D4"/>
                </a:solidFill>
                <a:latin typeface="Consolas" panose="020B0609020204030204" pitchFamily="49" charset="0"/>
              </a:rPr>
            </a:br>
            <a:r>
              <a:rPr lang="en-US" sz="2400" dirty="0">
                <a:solidFill>
                  <a:srgbClr val="D4D4D4"/>
                </a:solidFill>
                <a:latin typeface="Consolas" panose="020B0609020204030204" pitchFamily="49" charset="0"/>
              </a:rPr>
              <a:t/>
            </a:r>
            <a:br>
              <a:rPr lang="en-US" sz="2400" dirty="0">
                <a:solidFill>
                  <a:srgbClr val="D4D4D4"/>
                </a:solidFill>
                <a:latin typeface="Consolas" panose="020B0609020204030204" pitchFamily="49" charset="0"/>
              </a:rPr>
            </a:br>
            <a:r>
              <a:rPr lang="en-US" sz="2400" dirty="0">
                <a:solidFill>
                  <a:srgbClr val="C586C0"/>
                </a:solidFill>
                <a:latin typeface="Consolas" panose="020B0609020204030204" pitchFamily="49" charset="0"/>
              </a:rPr>
              <a:t>import</a:t>
            </a:r>
            <a:r>
              <a:rPr lang="en-US" sz="2400" dirty="0">
                <a:solidFill>
                  <a:srgbClr val="D4D4D4"/>
                </a:solidFill>
                <a:latin typeface="Consolas" panose="020B0609020204030204" pitchFamily="49" charset="0"/>
              </a:rPr>
              <a:t> {</a:t>
            </a:r>
            <a:r>
              <a:rPr lang="en-US" sz="2400" dirty="0">
                <a:solidFill>
                  <a:srgbClr val="9CDCFE"/>
                </a:solidFill>
                <a:latin typeface="Consolas" panose="020B0609020204030204" pitchFamily="49" charset="0"/>
              </a:rPr>
              <a:t>Vehicle</a:t>
            </a:r>
            <a:r>
              <a:rPr lang="en-US" sz="2400" dirty="0">
                <a:solidFill>
                  <a:srgbClr val="D4D4D4"/>
                </a:solidFill>
                <a:latin typeface="Consolas" panose="020B0609020204030204" pitchFamily="49" charset="0"/>
              </a:rPr>
              <a:t>} </a:t>
            </a:r>
            <a:r>
              <a:rPr lang="en-US" sz="2400" dirty="0">
                <a:solidFill>
                  <a:srgbClr val="C586C0"/>
                </a:solidFill>
                <a:latin typeface="Consolas" panose="020B0609020204030204" pitchFamily="49" charset="0"/>
              </a:rPr>
              <a:t>from</a:t>
            </a:r>
            <a:r>
              <a:rPr lang="en-US" sz="2400" dirty="0">
                <a:solidFill>
                  <a:srgbClr val="D4D4D4"/>
                </a:solidFill>
                <a:latin typeface="Consolas" panose="020B0609020204030204" pitchFamily="49" charset="0"/>
              </a:rPr>
              <a:t> </a:t>
            </a:r>
            <a:r>
              <a:rPr lang="en-US" sz="2400" dirty="0">
                <a:solidFill>
                  <a:srgbClr val="CE9178"/>
                </a:solidFill>
                <a:latin typeface="Consolas" panose="020B0609020204030204" pitchFamily="49" charset="0"/>
              </a:rPr>
              <a:t>'./</a:t>
            </a:r>
            <a:r>
              <a:rPr lang="en-US" sz="2400" dirty="0" err="1">
                <a:solidFill>
                  <a:srgbClr val="CE9178"/>
                </a:solidFill>
                <a:latin typeface="Consolas" panose="020B0609020204030204" pitchFamily="49" charset="0"/>
              </a:rPr>
              <a:t>vehicle.service</a:t>
            </a:r>
            <a:r>
              <a:rPr lang="en-US" sz="2400" dirty="0">
                <a:solidFill>
                  <a:srgbClr val="CE9178"/>
                </a:solidFill>
                <a:latin typeface="Consolas" panose="020B0609020204030204" pitchFamily="49" charset="0"/>
              </a:rPr>
              <a:t>'</a:t>
            </a:r>
            <a:r>
              <a:rPr lang="en-US" sz="2400" dirty="0">
                <a:solidFill>
                  <a:srgbClr val="D4D4D4"/>
                </a:solidFill>
                <a:latin typeface="Consolas" panose="020B0609020204030204" pitchFamily="49" charset="0"/>
              </a:rPr>
              <a:t>;</a:t>
            </a:r>
            <a:br>
              <a:rPr lang="en-US" sz="2400" dirty="0">
                <a:solidFill>
                  <a:srgbClr val="D4D4D4"/>
                </a:solidFill>
                <a:latin typeface="Consolas" panose="020B0609020204030204" pitchFamily="49" charset="0"/>
              </a:rPr>
            </a:br>
            <a:r>
              <a:rPr lang="en-US" sz="2400" dirty="0">
                <a:solidFill>
                  <a:srgbClr val="D4D4D4"/>
                </a:solidFill>
                <a:latin typeface="Consolas" panose="020B0609020204030204" pitchFamily="49" charset="0"/>
              </a:rPr>
              <a:t/>
            </a:r>
            <a:br>
              <a:rPr lang="en-US" sz="2400" dirty="0">
                <a:solidFill>
                  <a:srgbClr val="D4D4D4"/>
                </a:solidFill>
                <a:latin typeface="Consolas" panose="020B0609020204030204" pitchFamily="49" charset="0"/>
              </a:rPr>
            </a:br>
            <a:r>
              <a:rPr lang="en-US" sz="2400" dirty="0">
                <a:solidFill>
                  <a:srgbClr val="D4D4D4"/>
                </a:solidFill>
                <a:latin typeface="Consolas" panose="020B0609020204030204" pitchFamily="49" charset="0"/>
              </a:rPr>
              <a:t>@</a:t>
            </a:r>
            <a:r>
              <a:rPr lang="en-US" sz="2400" dirty="0">
                <a:solidFill>
                  <a:srgbClr val="DCDCAA"/>
                </a:solidFill>
                <a:latin typeface="Consolas" panose="020B0609020204030204" pitchFamily="49" charset="0"/>
              </a:rPr>
              <a:t>Component</a:t>
            </a:r>
            <a:r>
              <a:rPr lang="en-US" sz="2400" dirty="0">
                <a:solidFill>
                  <a:srgbClr val="D4D4D4"/>
                </a:solidFill>
                <a:latin typeface="Consolas" panose="020B0609020204030204" pitchFamily="49" charset="0"/>
              </a:rPr>
              <a:t>({</a:t>
            </a:r>
            <a:br>
              <a:rPr lang="en-US" sz="2400" dirty="0">
                <a:solidFill>
                  <a:srgbClr val="D4D4D4"/>
                </a:solidFill>
                <a:latin typeface="Consolas" panose="020B0609020204030204" pitchFamily="49" charset="0"/>
              </a:rPr>
            </a:br>
            <a:r>
              <a:rPr lang="en-US" sz="2400" dirty="0">
                <a:solidFill>
                  <a:srgbClr val="D4D4D4"/>
                </a:solidFill>
                <a:latin typeface="Consolas" panose="020B0609020204030204" pitchFamily="49" charset="0"/>
              </a:rPr>
              <a:t>    </a:t>
            </a:r>
            <a:r>
              <a:rPr lang="en-US" sz="2400" dirty="0" err="1">
                <a:solidFill>
                  <a:srgbClr val="9CDCFE"/>
                </a:solidFill>
                <a:latin typeface="Consolas" panose="020B0609020204030204" pitchFamily="49" charset="0"/>
              </a:rPr>
              <a:t>moduleId</a:t>
            </a:r>
            <a:r>
              <a:rPr lang="en-US" sz="2400" dirty="0">
                <a:solidFill>
                  <a:srgbClr val="9CDCFE"/>
                </a:solidFill>
                <a:latin typeface="Consolas" panose="020B0609020204030204" pitchFamily="49" charset="0"/>
              </a:rPr>
              <a:t>:</a:t>
            </a:r>
            <a:r>
              <a:rPr lang="en-US" sz="2400" dirty="0">
                <a:solidFill>
                  <a:srgbClr val="D4D4D4"/>
                </a:solidFill>
                <a:latin typeface="Consolas" panose="020B0609020204030204" pitchFamily="49" charset="0"/>
              </a:rPr>
              <a:t> </a:t>
            </a:r>
            <a:r>
              <a:rPr lang="en-US" sz="2400" dirty="0">
                <a:solidFill>
                  <a:srgbClr val="4EC9B0"/>
                </a:solidFill>
                <a:latin typeface="Consolas" panose="020B0609020204030204" pitchFamily="49" charset="0"/>
              </a:rPr>
              <a:t>module</a:t>
            </a:r>
            <a:r>
              <a:rPr lang="en-US" sz="2400" dirty="0">
                <a:solidFill>
                  <a:srgbClr val="D4D4D4"/>
                </a:solidFill>
                <a:latin typeface="Consolas" panose="020B0609020204030204" pitchFamily="49" charset="0"/>
              </a:rPr>
              <a:t>.</a:t>
            </a:r>
            <a:r>
              <a:rPr lang="en-US" sz="2400" dirty="0">
                <a:solidFill>
                  <a:srgbClr val="4EC9B0"/>
                </a:solidFill>
                <a:latin typeface="Consolas" panose="020B0609020204030204" pitchFamily="49" charset="0"/>
              </a:rPr>
              <a:t>id</a:t>
            </a:r>
            <a:r>
              <a:rPr lang="en-US" sz="2400" dirty="0">
                <a:solidFill>
                  <a:srgbClr val="D4D4D4"/>
                </a:solidFill>
                <a:latin typeface="Consolas" panose="020B0609020204030204" pitchFamily="49" charset="0"/>
              </a:rPr>
              <a:t>,</a:t>
            </a:r>
            <a:br>
              <a:rPr lang="en-US" sz="2400" dirty="0">
                <a:solidFill>
                  <a:srgbClr val="D4D4D4"/>
                </a:solidFill>
                <a:latin typeface="Consolas" panose="020B0609020204030204" pitchFamily="49" charset="0"/>
              </a:rPr>
            </a:br>
            <a:r>
              <a:rPr lang="en-US" sz="2400" dirty="0">
                <a:solidFill>
                  <a:srgbClr val="D4D4D4"/>
                </a:solidFill>
                <a:latin typeface="Consolas" panose="020B0609020204030204" pitchFamily="49" charset="0"/>
              </a:rPr>
              <a:t>    </a:t>
            </a:r>
            <a:r>
              <a:rPr lang="en-US" sz="2400" dirty="0">
                <a:solidFill>
                  <a:srgbClr val="9CDCFE"/>
                </a:solidFill>
                <a:latin typeface="Consolas" panose="020B0609020204030204" pitchFamily="49" charset="0"/>
              </a:rPr>
              <a:t>selector:</a:t>
            </a:r>
            <a:r>
              <a:rPr lang="en-US" sz="2400" dirty="0">
                <a:solidFill>
                  <a:srgbClr val="D4D4D4"/>
                </a:solidFill>
                <a:latin typeface="Consolas" panose="020B0609020204030204" pitchFamily="49" charset="0"/>
              </a:rPr>
              <a:t> </a:t>
            </a:r>
            <a:r>
              <a:rPr lang="en-US" sz="2400" dirty="0">
                <a:solidFill>
                  <a:srgbClr val="CE9178"/>
                </a:solidFill>
                <a:latin typeface="Consolas" panose="020B0609020204030204" pitchFamily="49" charset="0"/>
              </a:rPr>
              <a:t>'story-vehicles'</a:t>
            </a:r>
            <a:r>
              <a:rPr lang="en-US" sz="2400" dirty="0">
                <a:solidFill>
                  <a:srgbClr val="D4D4D4"/>
                </a:solidFill>
                <a:latin typeface="Consolas" panose="020B0609020204030204" pitchFamily="49" charset="0"/>
              </a:rPr>
              <a:t>,</a:t>
            </a:r>
            <a:br>
              <a:rPr lang="en-US" sz="2400" dirty="0">
                <a:solidFill>
                  <a:srgbClr val="D4D4D4"/>
                </a:solidFill>
                <a:latin typeface="Consolas" panose="020B0609020204030204" pitchFamily="49" charset="0"/>
              </a:rPr>
            </a:br>
            <a:r>
              <a:rPr lang="en-US" sz="2400" dirty="0">
                <a:solidFill>
                  <a:srgbClr val="D4D4D4"/>
                </a:solidFill>
                <a:latin typeface="Consolas" panose="020B0609020204030204" pitchFamily="49" charset="0"/>
              </a:rPr>
              <a:t>    </a:t>
            </a:r>
            <a:r>
              <a:rPr lang="en-US" sz="2400" dirty="0" err="1">
                <a:solidFill>
                  <a:srgbClr val="9CDCFE"/>
                </a:solidFill>
                <a:latin typeface="Consolas" panose="020B0609020204030204" pitchFamily="49" charset="0"/>
              </a:rPr>
              <a:t>templateUrl</a:t>
            </a:r>
            <a:r>
              <a:rPr lang="en-US" sz="2400" dirty="0">
                <a:solidFill>
                  <a:srgbClr val="9CDCFE"/>
                </a:solidFill>
                <a:latin typeface="Consolas" panose="020B0609020204030204" pitchFamily="49" charset="0"/>
              </a:rPr>
              <a:t>:</a:t>
            </a:r>
            <a:r>
              <a:rPr lang="en-US" sz="2400" dirty="0">
                <a:solidFill>
                  <a:srgbClr val="D4D4D4"/>
                </a:solidFill>
                <a:latin typeface="Consolas" panose="020B0609020204030204" pitchFamily="49" charset="0"/>
              </a:rPr>
              <a:t> </a:t>
            </a:r>
            <a:r>
              <a:rPr lang="en-US" sz="2400" dirty="0">
                <a:solidFill>
                  <a:srgbClr val="CE9178"/>
                </a:solidFill>
                <a:latin typeface="Consolas" panose="020B0609020204030204" pitchFamily="49" charset="0"/>
              </a:rPr>
              <a:t>'vehicles.component.html'</a:t>
            </a:r>
            <a:r>
              <a:rPr lang="en-US" sz="2400" dirty="0">
                <a:solidFill>
                  <a:srgbClr val="D4D4D4"/>
                </a:solidFill>
                <a:latin typeface="Consolas" panose="020B0609020204030204" pitchFamily="49" charset="0"/>
              </a:rPr>
              <a:t/>
            </a:r>
            <a:br>
              <a:rPr lang="en-US" sz="2400" dirty="0">
                <a:solidFill>
                  <a:srgbClr val="D4D4D4"/>
                </a:solidFill>
                <a:latin typeface="Consolas" panose="020B0609020204030204" pitchFamily="49" charset="0"/>
              </a:rPr>
            </a:br>
            <a:r>
              <a:rPr lang="en-US" sz="2400" dirty="0">
                <a:solidFill>
                  <a:srgbClr val="D4D4D4"/>
                </a:solidFill>
                <a:latin typeface="Consolas" panose="020B0609020204030204" pitchFamily="49" charset="0"/>
              </a:rPr>
              <a:t>})</a:t>
            </a:r>
            <a:br>
              <a:rPr lang="en-US" sz="2400" dirty="0">
                <a:solidFill>
                  <a:srgbClr val="D4D4D4"/>
                </a:solidFill>
                <a:latin typeface="Consolas" panose="020B0609020204030204" pitchFamily="49" charset="0"/>
              </a:rPr>
            </a:br>
            <a:r>
              <a:rPr lang="en-US" sz="2400" dirty="0">
                <a:solidFill>
                  <a:srgbClr val="D4D4D4"/>
                </a:solidFill>
                <a:latin typeface="Consolas" panose="020B0609020204030204" pitchFamily="49" charset="0"/>
              </a:rPr>
              <a:t/>
            </a:r>
            <a:br>
              <a:rPr lang="en-US" sz="2400" dirty="0">
                <a:solidFill>
                  <a:srgbClr val="D4D4D4"/>
                </a:solidFill>
                <a:latin typeface="Consolas" panose="020B0609020204030204" pitchFamily="49" charset="0"/>
              </a:rPr>
            </a:br>
            <a:r>
              <a:rPr lang="en-US" sz="2400" dirty="0">
                <a:solidFill>
                  <a:srgbClr val="C586C0"/>
                </a:solidFill>
                <a:latin typeface="Consolas" panose="020B0609020204030204" pitchFamily="49" charset="0"/>
              </a:rPr>
              <a:t>export</a:t>
            </a:r>
            <a:r>
              <a:rPr lang="en-US" sz="2400" dirty="0">
                <a:solidFill>
                  <a:srgbClr val="D4D4D4"/>
                </a:solidFill>
                <a:latin typeface="Consolas" panose="020B0609020204030204" pitchFamily="49" charset="0"/>
              </a:rPr>
              <a:t> </a:t>
            </a:r>
            <a:r>
              <a:rPr lang="en-US" sz="2400" dirty="0">
                <a:solidFill>
                  <a:srgbClr val="569CD6"/>
                </a:solidFill>
                <a:latin typeface="Consolas" panose="020B0609020204030204" pitchFamily="49" charset="0"/>
              </a:rPr>
              <a:t>class</a:t>
            </a:r>
            <a:r>
              <a:rPr lang="en-US" sz="2400" dirty="0">
                <a:solidFill>
                  <a:srgbClr val="D4D4D4"/>
                </a:solidFill>
                <a:latin typeface="Consolas" panose="020B0609020204030204" pitchFamily="49" charset="0"/>
              </a:rPr>
              <a:t> </a:t>
            </a:r>
            <a:r>
              <a:rPr lang="en-US" sz="2400" dirty="0" err="1">
                <a:solidFill>
                  <a:srgbClr val="4EC9B0"/>
                </a:solidFill>
                <a:latin typeface="Consolas" panose="020B0609020204030204" pitchFamily="49" charset="0"/>
              </a:rPr>
              <a:t>VehicleListComponent</a:t>
            </a:r>
            <a:r>
              <a:rPr lang="en-US" sz="2400" dirty="0">
                <a:solidFill>
                  <a:srgbClr val="D4D4D4"/>
                </a:solidFill>
                <a:latin typeface="Consolas" panose="020B0609020204030204" pitchFamily="49" charset="0"/>
              </a:rPr>
              <a:t> {</a:t>
            </a:r>
            <a:br>
              <a:rPr lang="en-US" sz="2400" dirty="0">
                <a:solidFill>
                  <a:srgbClr val="D4D4D4"/>
                </a:solidFill>
                <a:latin typeface="Consolas" panose="020B0609020204030204" pitchFamily="49" charset="0"/>
              </a:rPr>
            </a:br>
            <a:r>
              <a:rPr lang="en-US" sz="2400" dirty="0">
                <a:solidFill>
                  <a:srgbClr val="D4D4D4"/>
                </a:solidFill>
                <a:latin typeface="Consolas" panose="020B0609020204030204" pitchFamily="49" charset="0"/>
              </a:rPr>
              <a:t>    </a:t>
            </a:r>
            <a:r>
              <a:rPr lang="en-US" sz="2400" dirty="0">
                <a:solidFill>
                  <a:srgbClr val="9CDCFE"/>
                </a:solidFill>
                <a:latin typeface="Consolas" panose="020B0609020204030204" pitchFamily="49" charset="0"/>
              </a:rPr>
              <a:t>vehicles</a:t>
            </a:r>
            <a:r>
              <a:rPr lang="en-US" sz="2400" dirty="0">
                <a:solidFill>
                  <a:srgbClr val="D4D4D4"/>
                </a:solidFill>
                <a:latin typeface="Consolas" panose="020B0609020204030204" pitchFamily="49" charset="0"/>
              </a:rPr>
              <a:t>: </a:t>
            </a:r>
            <a:r>
              <a:rPr lang="en-US" sz="2400" dirty="0">
                <a:solidFill>
                  <a:srgbClr val="4EC9B0"/>
                </a:solidFill>
                <a:latin typeface="Consolas" panose="020B0609020204030204" pitchFamily="49" charset="0"/>
              </a:rPr>
              <a:t>Vehicle</a:t>
            </a:r>
            <a:r>
              <a:rPr lang="en-US" sz="2400" dirty="0">
                <a:solidFill>
                  <a:srgbClr val="D4D4D4"/>
                </a:solidFill>
                <a:latin typeface="Consolas" panose="020B0609020204030204" pitchFamily="49" charset="0"/>
              </a:rPr>
              <a:t>[];</a:t>
            </a:r>
            <a:br>
              <a:rPr lang="en-US" sz="2400" dirty="0">
                <a:solidFill>
                  <a:srgbClr val="D4D4D4"/>
                </a:solidFill>
                <a:latin typeface="Consolas" panose="020B0609020204030204" pitchFamily="49" charset="0"/>
              </a:rPr>
            </a:br>
            <a:r>
              <a:rPr lang="en-US" sz="2400" dirty="0">
                <a:solidFill>
                  <a:srgbClr val="D4D4D4"/>
                </a:solidFill>
                <a:latin typeface="Consolas" panose="020B0609020204030204" pitchFamily="49" charset="0"/>
              </a:rPr>
              <a:t>}</a:t>
            </a:r>
            <a:endParaRPr lang="en-US" sz="2400" b="0" dirty="0">
              <a:solidFill>
                <a:srgbClr val="D4D4D4"/>
              </a:solidFill>
              <a:effectLst/>
              <a:latin typeface="Consolas" panose="020B0609020204030204" pitchFamily="49" charset="0"/>
            </a:endParaRPr>
          </a:p>
        </p:txBody>
      </p:sp>
      <p:sp>
        <p:nvSpPr>
          <p:cNvPr id="6" name="Text Placeholder 5"/>
          <p:cNvSpPr>
            <a:spLocks noGrp="1"/>
          </p:cNvSpPr>
          <p:nvPr>
            <p:ph type="body" sz="quarter" idx="13"/>
          </p:nvPr>
        </p:nvSpPr>
        <p:spPr>
          <a:xfrm>
            <a:off x="734291" y="5234187"/>
            <a:ext cx="4677967" cy="574962"/>
          </a:xfrm>
        </p:spPr>
        <p:txBody>
          <a:bodyPr>
            <a:noAutofit/>
          </a:bodyPr>
          <a:lstStyle/>
          <a:p>
            <a:r>
              <a:rPr lang="en-US" dirty="0"/>
              <a:t>Anatomy of Component</a:t>
            </a:r>
            <a:endParaRPr lang="bg-BG" dirty="0"/>
          </a:p>
        </p:txBody>
      </p:sp>
    </p:spTree>
    <p:extLst>
      <p:ext uri="{BB962C8B-B14F-4D97-AF65-F5344CB8AC3E}">
        <p14:creationId xmlns:p14="http://schemas.microsoft.com/office/powerpoint/2010/main" val="3262176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 Components</a:t>
            </a:r>
            <a:endParaRPr lang="bg-BG" dirty="0"/>
          </a:p>
        </p:txBody>
      </p:sp>
      <p:sp>
        <p:nvSpPr>
          <p:cNvPr id="5" name="Text Placeholder 4"/>
          <p:cNvSpPr>
            <a:spLocks noGrp="1"/>
          </p:cNvSpPr>
          <p:nvPr>
            <p:ph type="body" idx="1"/>
          </p:nvPr>
        </p:nvSpPr>
        <p:spPr/>
        <p:txBody>
          <a:bodyPr/>
          <a:lstStyle/>
          <a:p>
            <a:endParaRPr lang="bg-BG"/>
          </a:p>
        </p:txBody>
      </p:sp>
    </p:spTree>
    <p:extLst>
      <p:ext uri="{BB962C8B-B14F-4D97-AF65-F5344CB8AC3E}">
        <p14:creationId xmlns:p14="http://schemas.microsoft.com/office/powerpoint/2010/main" val="2769662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71600" y="685800"/>
            <a:ext cx="9601200" cy="5446060"/>
          </a:xfrm>
        </p:spPr>
        <p:txBody>
          <a:bodyPr anchor="ctr"/>
          <a:lstStyle/>
          <a:p>
            <a:r>
              <a:rPr lang="en-US" u="sng" dirty="0" smtClean="0">
                <a:solidFill>
                  <a:srgbClr val="0070C0"/>
                </a:solidFill>
              </a:rPr>
              <a:t>Definition:</a:t>
            </a:r>
            <a:r>
              <a:rPr lang="en-US" dirty="0" smtClean="0">
                <a:solidFill>
                  <a:schemeClr val="tx1"/>
                </a:solidFill>
              </a:rPr>
              <a:t/>
            </a:r>
            <a:br>
              <a:rPr lang="en-US" dirty="0" smtClean="0">
                <a:solidFill>
                  <a:schemeClr val="tx1"/>
                </a:solidFill>
              </a:rPr>
            </a:br>
            <a:r>
              <a:rPr lang="en-US" dirty="0" smtClean="0">
                <a:solidFill>
                  <a:schemeClr val="tx1"/>
                </a:solidFill>
              </a:rPr>
              <a:t/>
            </a:r>
            <a:br>
              <a:rPr lang="en-US" dirty="0" smtClean="0">
                <a:solidFill>
                  <a:schemeClr val="tx1"/>
                </a:solidFill>
              </a:rPr>
            </a:br>
            <a:r>
              <a:rPr lang="en-US" sz="3600" dirty="0">
                <a:solidFill>
                  <a:schemeClr val="tx1"/>
                </a:solidFill>
              </a:rPr>
              <a:t>Domain-driven design (DDD) is an approach to software development for complex needs by connecting the implementation to an evolving </a:t>
            </a:r>
            <a:r>
              <a:rPr lang="en-US" sz="3600" dirty="0" smtClean="0">
                <a:solidFill>
                  <a:schemeClr val="tx1"/>
                </a:solidFill>
              </a:rPr>
              <a:t>model.</a:t>
            </a:r>
            <a:endParaRPr lang="en-US" sz="3600" dirty="0">
              <a:solidFill>
                <a:schemeClr val="tx1"/>
              </a:solidFill>
            </a:endParaRPr>
          </a:p>
        </p:txBody>
      </p:sp>
    </p:spTree>
    <p:extLst>
      <p:ext uri="{BB962C8B-B14F-4D97-AF65-F5344CB8AC3E}">
        <p14:creationId xmlns:p14="http://schemas.microsoft.com/office/powerpoint/2010/main" val="38974405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normAutofit/>
          </a:bodyPr>
          <a:lstStyle/>
          <a:p>
            <a:r>
              <a:rPr lang="en-US" u="sng" dirty="0" smtClean="0">
                <a:solidFill>
                  <a:srgbClr val="0070C0"/>
                </a:solidFill>
              </a:rPr>
              <a:t/>
            </a:r>
            <a:br>
              <a:rPr lang="en-US" u="sng" dirty="0" smtClean="0">
                <a:solidFill>
                  <a:srgbClr val="0070C0"/>
                </a:solidFill>
              </a:rPr>
            </a:br>
            <a:r>
              <a:rPr lang="en-US" u="sng" dirty="0" smtClean="0">
                <a:solidFill>
                  <a:srgbClr val="0070C0"/>
                </a:solidFill>
              </a:rPr>
              <a:t>Building blocks:</a:t>
            </a:r>
            <a:endParaRPr lang="en-US" sz="3600" dirty="0">
              <a:solidFill>
                <a:schemeClr val="tx1"/>
              </a:solidFill>
            </a:endParaRPr>
          </a:p>
        </p:txBody>
      </p:sp>
      <p:sp>
        <p:nvSpPr>
          <p:cNvPr id="3" name="Content Placeholder 2"/>
          <p:cNvSpPr>
            <a:spLocks noGrp="1"/>
          </p:cNvSpPr>
          <p:nvPr>
            <p:ph idx="1"/>
          </p:nvPr>
        </p:nvSpPr>
        <p:spPr>
          <a:xfrm>
            <a:off x="1371600" y="2422359"/>
            <a:ext cx="9601200" cy="4090738"/>
          </a:xfrm>
        </p:spPr>
        <p:txBody>
          <a:bodyPr>
            <a:normAutofit lnSpcReduction="10000"/>
          </a:bodyPr>
          <a:lstStyle/>
          <a:p>
            <a:r>
              <a:rPr lang="en-US" sz="3200" dirty="0" smtClean="0">
                <a:solidFill>
                  <a:prstClr val="black"/>
                </a:solidFill>
                <a:ea typeface="+mj-ea"/>
                <a:cs typeface="+mj-cs"/>
              </a:rPr>
              <a:t>Entity</a:t>
            </a:r>
            <a:endParaRPr lang="en-US" sz="3200" dirty="0" smtClean="0">
              <a:solidFill>
                <a:prstClr val="black"/>
              </a:solidFill>
              <a:ea typeface="+mj-ea"/>
              <a:cs typeface="+mj-cs"/>
            </a:endParaRPr>
          </a:p>
          <a:p>
            <a:r>
              <a:rPr lang="en-US" sz="3200" dirty="0" smtClean="0">
                <a:solidFill>
                  <a:prstClr val="black"/>
                </a:solidFill>
                <a:ea typeface="+mj-ea"/>
                <a:cs typeface="+mj-cs"/>
              </a:rPr>
              <a:t>Value Object</a:t>
            </a:r>
            <a:endParaRPr lang="en-US" sz="3200" dirty="0" smtClean="0">
              <a:solidFill>
                <a:prstClr val="black"/>
              </a:solidFill>
              <a:ea typeface="+mj-ea"/>
              <a:cs typeface="+mj-cs"/>
            </a:endParaRPr>
          </a:p>
          <a:p>
            <a:r>
              <a:rPr lang="en-US" sz="3200" dirty="0" smtClean="0">
                <a:solidFill>
                  <a:prstClr val="black"/>
                </a:solidFill>
                <a:ea typeface="+mj-ea"/>
                <a:cs typeface="+mj-cs"/>
              </a:rPr>
              <a:t>Domain Event</a:t>
            </a:r>
            <a:endParaRPr lang="en-US" sz="3200" dirty="0" smtClean="0">
              <a:solidFill>
                <a:prstClr val="black"/>
              </a:solidFill>
              <a:ea typeface="+mj-ea"/>
              <a:cs typeface="+mj-cs"/>
            </a:endParaRPr>
          </a:p>
          <a:p>
            <a:r>
              <a:rPr lang="en-US" sz="3200" dirty="0" smtClean="0">
                <a:solidFill>
                  <a:prstClr val="black"/>
                </a:solidFill>
                <a:ea typeface="+mj-ea"/>
                <a:cs typeface="+mj-cs"/>
              </a:rPr>
              <a:t>Aggregate</a:t>
            </a:r>
          </a:p>
          <a:p>
            <a:r>
              <a:rPr lang="en-US" sz="3200" dirty="0" smtClean="0">
                <a:solidFill>
                  <a:prstClr val="black"/>
                </a:solidFill>
                <a:ea typeface="+mj-ea"/>
                <a:cs typeface="+mj-cs"/>
              </a:rPr>
              <a:t>Service</a:t>
            </a:r>
          </a:p>
          <a:p>
            <a:r>
              <a:rPr lang="en-US" sz="3200" dirty="0" smtClean="0">
                <a:solidFill>
                  <a:prstClr val="black"/>
                </a:solidFill>
                <a:ea typeface="+mj-ea"/>
                <a:cs typeface="+mj-cs"/>
              </a:rPr>
              <a:t>Repositories</a:t>
            </a:r>
          </a:p>
          <a:p>
            <a:r>
              <a:rPr lang="en-US" sz="3200" dirty="0" smtClean="0">
                <a:solidFill>
                  <a:prstClr val="black"/>
                </a:solidFill>
                <a:ea typeface="+mj-ea"/>
                <a:cs typeface="+mj-cs"/>
              </a:rPr>
              <a:t>Factories</a:t>
            </a:r>
            <a:endParaRPr lang="en-US" dirty="0"/>
          </a:p>
        </p:txBody>
      </p:sp>
    </p:spTree>
    <p:extLst>
      <p:ext uri="{BB962C8B-B14F-4D97-AF65-F5344CB8AC3E}">
        <p14:creationId xmlns:p14="http://schemas.microsoft.com/office/powerpoint/2010/main" val="15340504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chemeClr val="bg1"/>
                </a:solidFill>
              </a:rPr>
              <a:t>Entity</a:t>
            </a:r>
            <a:endParaRPr lang="bg-BG" b="1" u="sng" dirty="0">
              <a:solidFill>
                <a:schemeClr val="bg1"/>
              </a:solidFill>
            </a:endParaRPr>
          </a:p>
        </p:txBody>
      </p:sp>
      <p:sp>
        <p:nvSpPr>
          <p:cNvPr id="3" name="Content Placeholder 2"/>
          <p:cNvSpPr>
            <a:spLocks noGrp="1"/>
          </p:cNvSpPr>
          <p:nvPr>
            <p:ph idx="1"/>
          </p:nvPr>
        </p:nvSpPr>
        <p:spPr>
          <a:xfrm>
            <a:off x="1371600" y="2286000"/>
            <a:ext cx="8674768" cy="3581400"/>
          </a:xfrm>
        </p:spPr>
        <p:txBody>
          <a:bodyPr>
            <a:normAutofit/>
          </a:bodyPr>
          <a:lstStyle/>
          <a:p>
            <a:r>
              <a:rPr lang="en-US" sz="3200" dirty="0">
                <a:solidFill>
                  <a:schemeClr val="bg1"/>
                </a:solidFill>
              </a:rPr>
              <a:t>An object that is identified by its consistent thread of continuity, as opposed to traditional objects, which are defined by their attributes.</a:t>
            </a:r>
            <a:endParaRPr lang="en-US" sz="3200" dirty="0">
              <a:solidFill>
                <a:schemeClr val="bg1"/>
              </a:solidFill>
            </a:endParaRPr>
          </a:p>
        </p:txBody>
      </p:sp>
    </p:spTree>
    <p:extLst>
      <p:ext uri="{BB962C8B-B14F-4D97-AF65-F5344CB8AC3E}">
        <p14:creationId xmlns:p14="http://schemas.microsoft.com/office/powerpoint/2010/main" val="18697029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chemeClr val="bg1"/>
                </a:solidFill>
              </a:rPr>
              <a:t>Value Object</a:t>
            </a:r>
            <a:endParaRPr lang="bg-BG" b="1" u="sng" dirty="0">
              <a:solidFill>
                <a:schemeClr val="bg1"/>
              </a:solidFill>
            </a:endParaRPr>
          </a:p>
        </p:txBody>
      </p:sp>
      <p:sp>
        <p:nvSpPr>
          <p:cNvPr id="3" name="Content Placeholder 2"/>
          <p:cNvSpPr>
            <a:spLocks noGrp="1"/>
          </p:cNvSpPr>
          <p:nvPr>
            <p:ph idx="1"/>
          </p:nvPr>
        </p:nvSpPr>
        <p:spPr>
          <a:xfrm>
            <a:off x="1371600" y="2286000"/>
            <a:ext cx="8674768" cy="3581400"/>
          </a:xfrm>
        </p:spPr>
        <p:txBody>
          <a:bodyPr>
            <a:normAutofit/>
          </a:bodyPr>
          <a:lstStyle/>
          <a:p>
            <a:r>
              <a:rPr lang="en-US" sz="3200" dirty="0">
                <a:solidFill>
                  <a:schemeClr val="bg1"/>
                </a:solidFill>
              </a:rPr>
              <a:t>An immutable (unchangeable) object that has attributes, but no distinct identity.</a:t>
            </a:r>
            <a:endParaRPr lang="en-US" sz="3200" dirty="0">
              <a:solidFill>
                <a:schemeClr val="bg1"/>
              </a:solidFill>
            </a:endParaRPr>
          </a:p>
        </p:txBody>
      </p:sp>
    </p:spTree>
    <p:extLst>
      <p:ext uri="{BB962C8B-B14F-4D97-AF65-F5344CB8AC3E}">
        <p14:creationId xmlns:p14="http://schemas.microsoft.com/office/powerpoint/2010/main" val="32777383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bg1"/>
                </a:solidFill>
              </a:rPr>
              <a:t>Domain Event</a:t>
            </a:r>
            <a:endParaRPr lang="bg-BG" b="1" u="sng" dirty="0">
              <a:solidFill>
                <a:schemeClr val="bg1"/>
              </a:solidFill>
            </a:endParaRPr>
          </a:p>
        </p:txBody>
      </p:sp>
      <p:sp>
        <p:nvSpPr>
          <p:cNvPr id="3" name="Content Placeholder 2"/>
          <p:cNvSpPr>
            <a:spLocks noGrp="1"/>
          </p:cNvSpPr>
          <p:nvPr>
            <p:ph idx="1"/>
          </p:nvPr>
        </p:nvSpPr>
        <p:spPr>
          <a:xfrm>
            <a:off x="1371600" y="2286000"/>
            <a:ext cx="8674768" cy="3581400"/>
          </a:xfrm>
        </p:spPr>
        <p:txBody>
          <a:bodyPr>
            <a:normAutofit/>
          </a:bodyPr>
          <a:lstStyle/>
          <a:p>
            <a:r>
              <a:rPr lang="en-US" sz="3200" dirty="0">
                <a:solidFill>
                  <a:schemeClr val="bg1"/>
                </a:solidFill>
              </a:rPr>
              <a:t>An object that is used to record a discrete event related to model activity within the system. While all events within the system could be tracked, a domain event is only created for event types which the domain experts care about.</a:t>
            </a:r>
            <a:endParaRPr lang="en-US" sz="3200" dirty="0">
              <a:solidFill>
                <a:schemeClr val="bg1"/>
              </a:solidFill>
            </a:endParaRPr>
          </a:p>
        </p:txBody>
      </p:sp>
    </p:spTree>
    <p:extLst>
      <p:ext uri="{BB962C8B-B14F-4D97-AF65-F5344CB8AC3E}">
        <p14:creationId xmlns:p14="http://schemas.microsoft.com/office/powerpoint/2010/main" val="31128738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bg1"/>
                </a:solidFill>
              </a:rPr>
              <a:t>Aggregate</a:t>
            </a:r>
            <a:endParaRPr lang="bg-BG" b="1" u="sng" dirty="0">
              <a:solidFill>
                <a:schemeClr val="bg1"/>
              </a:solidFill>
            </a:endParaRPr>
          </a:p>
        </p:txBody>
      </p:sp>
      <p:sp>
        <p:nvSpPr>
          <p:cNvPr id="3" name="Content Placeholder 2"/>
          <p:cNvSpPr>
            <a:spLocks noGrp="1"/>
          </p:cNvSpPr>
          <p:nvPr>
            <p:ph idx="1"/>
          </p:nvPr>
        </p:nvSpPr>
        <p:spPr>
          <a:xfrm>
            <a:off x="1371600" y="1892968"/>
            <a:ext cx="8674768" cy="4844716"/>
          </a:xfrm>
        </p:spPr>
        <p:txBody>
          <a:bodyPr>
            <a:normAutofit lnSpcReduction="10000"/>
          </a:bodyPr>
          <a:lstStyle/>
          <a:p>
            <a:r>
              <a:rPr lang="en-US" sz="3200" dirty="0">
                <a:solidFill>
                  <a:schemeClr val="bg1"/>
                </a:solidFill>
              </a:rPr>
              <a:t>A cluster of entities and value objects with defined boundaries around the group. Rather than allowing every single entity or value object to perform all actions on its own, the collective aggregate of items is assigned a singular aggregate root item. Now, external objects no longer have direct access to every individual entity or value object within the aggregate, but instead only have access to the single aggregate root item, and use that to pass along instructions to the group as a whole.</a:t>
            </a:r>
            <a:endParaRPr lang="en-US" sz="3200" dirty="0">
              <a:solidFill>
                <a:schemeClr val="bg1"/>
              </a:solidFill>
            </a:endParaRPr>
          </a:p>
        </p:txBody>
      </p:sp>
    </p:spTree>
    <p:extLst>
      <p:ext uri="{BB962C8B-B14F-4D97-AF65-F5344CB8AC3E}">
        <p14:creationId xmlns:p14="http://schemas.microsoft.com/office/powerpoint/2010/main" val="28914369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bg1"/>
                </a:solidFill>
              </a:rPr>
              <a:t>Service</a:t>
            </a:r>
            <a:endParaRPr lang="bg-BG" b="1" u="sng" dirty="0">
              <a:solidFill>
                <a:schemeClr val="bg1"/>
              </a:solidFill>
            </a:endParaRPr>
          </a:p>
        </p:txBody>
      </p:sp>
      <p:sp>
        <p:nvSpPr>
          <p:cNvPr id="3" name="Content Placeholder 2"/>
          <p:cNvSpPr>
            <a:spLocks noGrp="1"/>
          </p:cNvSpPr>
          <p:nvPr>
            <p:ph idx="1"/>
          </p:nvPr>
        </p:nvSpPr>
        <p:spPr>
          <a:xfrm>
            <a:off x="1371600" y="2286000"/>
            <a:ext cx="8674768" cy="3581400"/>
          </a:xfrm>
        </p:spPr>
        <p:txBody>
          <a:bodyPr>
            <a:normAutofit/>
          </a:bodyPr>
          <a:lstStyle/>
          <a:p>
            <a:r>
              <a:rPr lang="en-US" sz="3200" dirty="0">
                <a:solidFill>
                  <a:schemeClr val="bg1"/>
                </a:solidFill>
              </a:rPr>
              <a:t>Essentially, a service is an operation or form of business logic that doesn’t naturally fit within the realm of objects. In other words, if some functionality must exist, but it cannot be related to an entity or value object, it’s probably a </a:t>
            </a:r>
            <a:r>
              <a:rPr lang="en-US" sz="3200" dirty="0" smtClean="0">
                <a:solidFill>
                  <a:schemeClr val="bg1"/>
                </a:solidFill>
              </a:rPr>
              <a:t>service.</a:t>
            </a:r>
            <a:endParaRPr lang="en-US" sz="3200" dirty="0">
              <a:solidFill>
                <a:schemeClr val="bg1"/>
              </a:solidFill>
            </a:endParaRPr>
          </a:p>
        </p:txBody>
      </p:sp>
    </p:spTree>
    <p:extLst>
      <p:ext uri="{BB962C8B-B14F-4D97-AF65-F5344CB8AC3E}">
        <p14:creationId xmlns:p14="http://schemas.microsoft.com/office/powerpoint/2010/main" val="990535507"/>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3022</TotalTime>
  <Words>933</Words>
  <Application>Microsoft Office PowerPoint</Application>
  <PresentationFormat>Widescreen</PresentationFormat>
  <Paragraphs>56</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Consolas</vt:lpstr>
      <vt:lpstr>Calibri</vt:lpstr>
      <vt:lpstr>Franklin Gothic Book</vt:lpstr>
      <vt:lpstr>Arial</vt:lpstr>
      <vt:lpstr>Crop</vt:lpstr>
      <vt:lpstr>Domain-driven design architecture</vt:lpstr>
      <vt:lpstr>PowerPoint Presentation</vt:lpstr>
      <vt:lpstr>Definition:  Domain-driven design (DDD) is an approach to software development for complex needs by connecting the implementation to an evolving model.</vt:lpstr>
      <vt:lpstr> Building blocks:</vt:lpstr>
      <vt:lpstr>Entity</vt:lpstr>
      <vt:lpstr>Value Object</vt:lpstr>
      <vt:lpstr>Domain Event</vt:lpstr>
      <vt:lpstr>Aggregate</vt:lpstr>
      <vt:lpstr>Service</vt:lpstr>
      <vt:lpstr>Repositories</vt:lpstr>
      <vt:lpstr>Factories</vt:lpstr>
      <vt:lpstr> Advantages of DDD:</vt:lpstr>
      <vt:lpstr>Eases Communication</vt:lpstr>
      <vt:lpstr>Improves Flexibility</vt:lpstr>
      <vt:lpstr>Emphasizes Domain Over Interface</vt:lpstr>
      <vt:lpstr> Disadvantages of DDD:</vt:lpstr>
      <vt:lpstr>Requires Robust Domain Expertise</vt:lpstr>
      <vt:lpstr>Encourages Iterative Practices</vt:lpstr>
      <vt:lpstr>Ill-Suited for Highly Technical Projects</vt:lpstr>
      <vt:lpstr>PowerPoint Presentation</vt:lpstr>
      <vt:lpstr>ORM (Object-Relational Mapping)</vt:lpstr>
      <vt:lpstr>Business layer structure</vt:lpstr>
      <vt:lpstr>import {Component} from '@angular/core';  import {Vehicle} from './vehicle.service';  @Component({     moduleId: module.id,     selector: 'story-vehicles',     templateUrl: 'vehicles.component.html' })  export class VehicleListComponent {     vehicles: Vehicle[]; }</vt:lpstr>
      <vt:lpstr>demo Components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Pavel Kyurkchiev</dc:creator>
  <cp:lastModifiedBy>Windows User</cp:lastModifiedBy>
  <cp:revision>206</cp:revision>
  <dcterms:created xsi:type="dcterms:W3CDTF">2017-01-20T17:37:06Z</dcterms:created>
  <dcterms:modified xsi:type="dcterms:W3CDTF">2017-11-05T14:23:54Z</dcterms:modified>
</cp:coreProperties>
</file>