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25"/>
  </p:notesMasterIdLst>
  <p:sldIdLst>
    <p:sldId id="256" r:id="rId2"/>
    <p:sldId id="323" r:id="rId3"/>
    <p:sldId id="298" r:id="rId4"/>
    <p:sldId id="326" r:id="rId5"/>
    <p:sldId id="263" r:id="rId6"/>
    <p:sldId id="325" r:id="rId7"/>
    <p:sldId id="279" r:id="rId8"/>
    <p:sldId id="269" r:id="rId9"/>
    <p:sldId id="311" r:id="rId10"/>
    <p:sldId id="315" r:id="rId11"/>
    <p:sldId id="316" r:id="rId12"/>
    <p:sldId id="317" r:id="rId13"/>
    <p:sldId id="318" r:id="rId14"/>
    <p:sldId id="319" r:id="rId15"/>
    <p:sldId id="309" r:id="rId16"/>
    <p:sldId id="312" r:id="rId17"/>
    <p:sldId id="310" r:id="rId18"/>
    <p:sldId id="313" r:id="rId19"/>
    <p:sldId id="322" r:id="rId20"/>
    <p:sldId id="283" r:id="rId21"/>
    <p:sldId id="321" r:id="rId22"/>
    <p:sldId id="267" r:id="rId23"/>
    <p:sldId id="288" r:id="rId24"/>
  </p:sldIdLst>
  <p:sldSz cx="12192000" cy="6858000"/>
  <p:notesSz cx="6858000" cy="9144000"/>
  <p:embeddedFontLst>
    <p:embeddedFont>
      <p:font typeface="Consolas" panose="020B0609020204030204" pitchFamily="49"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Franklin Gothic Book" panose="020B0604020202020204" charset="0"/>
      <p:regular r:id="rId34"/>
      <p: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5865" autoAdjust="0"/>
  </p:normalViewPr>
  <p:slideViewPr>
    <p:cSldViewPr snapToGrid="0">
      <p:cViewPr varScale="1">
        <p:scale>
          <a:sx n="95" d="100"/>
          <a:sy n="95" d="100"/>
        </p:scale>
        <p:origin x="3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E3CF0-2948-4BC3-B76A-40613441AE58}" type="doc">
      <dgm:prSet loTypeId="urn:microsoft.com/office/officeart/2005/8/layout/process2" loCatId="process" qsTypeId="urn:microsoft.com/office/officeart/2005/8/quickstyle/simple1" qsCatId="simple" csTypeId="urn:microsoft.com/office/officeart/2005/8/colors/accent0_1" csCatId="mainScheme" phldr="1"/>
      <dgm:spPr/>
      <dgm:t>
        <a:bodyPr/>
        <a:lstStyle/>
        <a:p>
          <a:endParaRPr lang="en-US"/>
        </a:p>
      </dgm:t>
    </dgm:pt>
    <dgm:pt modelId="{DB074428-CBBB-4A4F-A2D7-5977E738EEF9}">
      <dgm:prSet/>
      <dgm:spPr/>
      <dgm:t>
        <a:bodyPr/>
        <a:lstStyle/>
        <a:p>
          <a:pPr rtl="0"/>
          <a:r>
            <a:rPr lang="en-US" smtClean="0"/>
            <a:t>Presentation layer</a:t>
          </a:r>
          <a:endParaRPr lang="en-US"/>
        </a:p>
      </dgm:t>
    </dgm:pt>
    <dgm:pt modelId="{AF6F414D-990B-40ED-903C-5883335FDFD2}" type="parTrans" cxnId="{4776E9F0-FE0A-4C41-9165-F90C7F602A3C}">
      <dgm:prSet/>
      <dgm:spPr/>
      <dgm:t>
        <a:bodyPr/>
        <a:lstStyle/>
        <a:p>
          <a:endParaRPr lang="en-US"/>
        </a:p>
      </dgm:t>
    </dgm:pt>
    <dgm:pt modelId="{0D38AE7D-7F6C-4001-8655-D528D643132E}" type="sibTrans" cxnId="{4776E9F0-FE0A-4C41-9165-F90C7F602A3C}">
      <dgm:prSet/>
      <dgm:spPr/>
      <dgm:t>
        <a:bodyPr/>
        <a:lstStyle/>
        <a:p>
          <a:endParaRPr lang="en-US"/>
        </a:p>
      </dgm:t>
    </dgm:pt>
    <dgm:pt modelId="{5327E33B-55A3-41C6-A050-F51391AFF51F}">
      <dgm:prSet/>
      <dgm:spPr/>
      <dgm:t>
        <a:bodyPr/>
        <a:lstStyle/>
        <a:p>
          <a:pPr rtl="0"/>
          <a:r>
            <a:rPr lang="en-US" dirty="0" smtClean="0"/>
            <a:t>Business logic layer</a:t>
          </a:r>
          <a:endParaRPr lang="en-US" dirty="0"/>
        </a:p>
      </dgm:t>
    </dgm:pt>
    <dgm:pt modelId="{C029C4B6-4D58-495C-8877-D789D05D5B0E}" type="parTrans" cxnId="{A5C7452B-214E-4117-A997-4B20E66B7137}">
      <dgm:prSet/>
      <dgm:spPr/>
      <dgm:t>
        <a:bodyPr/>
        <a:lstStyle/>
        <a:p>
          <a:endParaRPr lang="en-US"/>
        </a:p>
      </dgm:t>
    </dgm:pt>
    <dgm:pt modelId="{50DA3484-FF9B-4228-9474-F8155CAEBDA7}" type="sibTrans" cxnId="{A5C7452B-214E-4117-A997-4B20E66B7137}">
      <dgm:prSet/>
      <dgm:spPr/>
      <dgm:t>
        <a:bodyPr/>
        <a:lstStyle/>
        <a:p>
          <a:endParaRPr lang="en-US"/>
        </a:p>
      </dgm:t>
    </dgm:pt>
    <dgm:pt modelId="{D9E66BE3-710E-4D89-9D9E-E3BE9C74A607}">
      <dgm:prSet/>
      <dgm:spPr/>
      <dgm:t>
        <a:bodyPr/>
        <a:lstStyle/>
        <a:p>
          <a:pPr rtl="0"/>
          <a:r>
            <a:rPr lang="en-US" dirty="0" smtClean="0"/>
            <a:t>Data access layer</a:t>
          </a:r>
          <a:endParaRPr lang="en-US" dirty="0"/>
        </a:p>
      </dgm:t>
    </dgm:pt>
    <dgm:pt modelId="{FB19A7AF-CBF4-4EB4-BA35-269167D5AC96}" type="parTrans" cxnId="{58D364C2-99DB-4575-8398-45DE9861255A}">
      <dgm:prSet/>
      <dgm:spPr/>
      <dgm:t>
        <a:bodyPr/>
        <a:lstStyle/>
        <a:p>
          <a:endParaRPr lang="en-US"/>
        </a:p>
      </dgm:t>
    </dgm:pt>
    <dgm:pt modelId="{2FF7144E-6F1D-4133-9EB9-4F5E038146B0}" type="sibTrans" cxnId="{58D364C2-99DB-4575-8398-45DE9861255A}">
      <dgm:prSet/>
      <dgm:spPr/>
      <dgm:t>
        <a:bodyPr/>
        <a:lstStyle/>
        <a:p>
          <a:endParaRPr lang="en-US"/>
        </a:p>
      </dgm:t>
    </dgm:pt>
    <dgm:pt modelId="{96E55791-CFDA-4554-9D1F-E48D536769D1}" type="pres">
      <dgm:prSet presAssocID="{6B4E3CF0-2948-4BC3-B76A-40613441AE58}" presName="linearFlow" presStyleCnt="0">
        <dgm:presLayoutVars>
          <dgm:resizeHandles val="exact"/>
        </dgm:presLayoutVars>
      </dgm:prSet>
      <dgm:spPr/>
    </dgm:pt>
    <dgm:pt modelId="{68F4D7F7-3998-4FC0-A671-F4503EDD4077}" type="pres">
      <dgm:prSet presAssocID="{DB074428-CBBB-4A4F-A2D7-5977E738EEF9}" presName="node" presStyleLbl="node1" presStyleIdx="0" presStyleCnt="3" custLinFactNeighborX="378">
        <dgm:presLayoutVars>
          <dgm:bulletEnabled val="1"/>
        </dgm:presLayoutVars>
      </dgm:prSet>
      <dgm:spPr/>
    </dgm:pt>
    <dgm:pt modelId="{90E2F997-50B3-492E-913A-80A3F0B7C114}" type="pres">
      <dgm:prSet presAssocID="{0D38AE7D-7F6C-4001-8655-D528D643132E}" presName="sibTrans" presStyleLbl="sibTrans2D1" presStyleIdx="0" presStyleCnt="2"/>
      <dgm:spPr/>
    </dgm:pt>
    <dgm:pt modelId="{723F342E-3935-4227-9B47-185D8668F21D}" type="pres">
      <dgm:prSet presAssocID="{0D38AE7D-7F6C-4001-8655-D528D643132E}" presName="connectorText" presStyleLbl="sibTrans2D1" presStyleIdx="0" presStyleCnt="2"/>
      <dgm:spPr/>
    </dgm:pt>
    <dgm:pt modelId="{577211C9-6DBB-4467-960F-4DA4DEA0189F}" type="pres">
      <dgm:prSet presAssocID="{5327E33B-55A3-41C6-A050-F51391AFF51F}" presName="node" presStyleLbl="node1" presStyleIdx="1" presStyleCnt="3">
        <dgm:presLayoutVars>
          <dgm:bulletEnabled val="1"/>
        </dgm:presLayoutVars>
      </dgm:prSet>
      <dgm:spPr/>
      <dgm:t>
        <a:bodyPr/>
        <a:lstStyle/>
        <a:p>
          <a:endParaRPr lang="en-US"/>
        </a:p>
      </dgm:t>
    </dgm:pt>
    <dgm:pt modelId="{DB90BC17-4A6B-422B-973E-42FFD420C6C9}" type="pres">
      <dgm:prSet presAssocID="{50DA3484-FF9B-4228-9474-F8155CAEBDA7}" presName="sibTrans" presStyleLbl="sibTrans2D1" presStyleIdx="1" presStyleCnt="2"/>
      <dgm:spPr/>
    </dgm:pt>
    <dgm:pt modelId="{2451F27A-88F3-4F70-91BA-0B0221176FE0}" type="pres">
      <dgm:prSet presAssocID="{50DA3484-FF9B-4228-9474-F8155CAEBDA7}" presName="connectorText" presStyleLbl="sibTrans2D1" presStyleIdx="1" presStyleCnt="2"/>
      <dgm:spPr/>
    </dgm:pt>
    <dgm:pt modelId="{FCEB9D9F-0066-4604-A090-08AB129E6BD6}" type="pres">
      <dgm:prSet presAssocID="{D9E66BE3-710E-4D89-9D9E-E3BE9C74A607}" presName="node" presStyleLbl="node1" presStyleIdx="2" presStyleCnt="3">
        <dgm:presLayoutVars>
          <dgm:bulletEnabled val="1"/>
        </dgm:presLayoutVars>
      </dgm:prSet>
      <dgm:spPr/>
    </dgm:pt>
  </dgm:ptLst>
  <dgm:cxnLst>
    <dgm:cxn modelId="{58D364C2-99DB-4575-8398-45DE9861255A}" srcId="{6B4E3CF0-2948-4BC3-B76A-40613441AE58}" destId="{D9E66BE3-710E-4D89-9D9E-E3BE9C74A607}" srcOrd="2" destOrd="0" parTransId="{FB19A7AF-CBF4-4EB4-BA35-269167D5AC96}" sibTransId="{2FF7144E-6F1D-4133-9EB9-4F5E038146B0}"/>
    <dgm:cxn modelId="{0D1888C7-40FC-4A3B-8488-CF969C777996}" type="presOf" srcId="{5327E33B-55A3-41C6-A050-F51391AFF51F}" destId="{577211C9-6DBB-4467-960F-4DA4DEA0189F}" srcOrd="0" destOrd="0" presId="urn:microsoft.com/office/officeart/2005/8/layout/process2"/>
    <dgm:cxn modelId="{D13F48F4-CF67-40D6-A277-1DFB13DBD6A9}" type="presOf" srcId="{0D38AE7D-7F6C-4001-8655-D528D643132E}" destId="{90E2F997-50B3-492E-913A-80A3F0B7C114}" srcOrd="0" destOrd="0" presId="urn:microsoft.com/office/officeart/2005/8/layout/process2"/>
    <dgm:cxn modelId="{4776E9F0-FE0A-4C41-9165-F90C7F602A3C}" srcId="{6B4E3CF0-2948-4BC3-B76A-40613441AE58}" destId="{DB074428-CBBB-4A4F-A2D7-5977E738EEF9}" srcOrd="0" destOrd="0" parTransId="{AF6F414D-990B-40ED-903C-5883335FDFD2}" sibTransId="{0D38AE7D-7F6C-4001-8655-D528D643132E}"/>
    <dgm:cxn modelId="{79303834-116A-4E74-85C6-FDECAC55F5FD}" type="presOf" srcId="{50DA3484-FF9B-4228-9474-F8155CAEBDA7}" destId="{DB90BC17-4A6B-422B-973E-42FFD420C6C9}" srcOrd="0" destOrd="0" presId="urn:microsoft.com/office/officeart/2005/8/layout/process2"/>
    <dgm:cxn modelId="{0964D5FC-5A73-425D-B982-81AEE8D1B084}" type="presOf" srcId="{DB074428-CBBB-4A4F-A2D7-5977E738EEF9}" destId="{68F4D7F7-3998-4FC0-A671-F4503EDD4077}" srcOrd="0" destOrd="0" presId="urn:microsoft.com/office/officeart/2005/8/layout/process2"/>
    <dgm:cxn modelId="{A5C7452B-214E-4117-A997-4B20E66B7137}" srcId="{6B4E3CF0-2948-4BC3-B76A-40613441AE58}" destId="{5327E33B-55A3-41C6-A050-F51391AFF51F}" srcOrd="1" destOrd="0" parTransId="{C029C4B6-4D58-495C-8877-D789D05D5B0E}" sibTransId="{50DA3484-FF9B-4228-9474-F8155CAEBDA7}"/>
    <dgm:cxn modelId="{0423091E-4A72-46E1-889C-86B583706C2C}" type="presOf" srcId="{50DA3484-FF9B-4228-9474-F8155CAEBDA7}" destId="{2451F27A-88F3-4F70-91BA-0B0221176FE0}" srcOrd="1" destOrd="0" presId="urn:microsoft.com/office/officeart/2005/8/layout/process2"/>
    <dgm:cxn modelId="{D396D686-B198-4268-AA85-02941C2FD9B8}" type="presOf" srcId="{6B4E3CF0-2948-4BC3-B76A-40613441AE58}" destId="{96E55791-CFDA-4554-9D1F-E48D536769D1}" srcOrd="0" destOrd="0" presId="urn:microsoft.com/office/officeart/2005/8/layout/process2"/>
    <dgm:cxn modelId="{8A54B256-FDBE-4ABF-AEA6-393EEEA55D27}" type="presOf" srcId="{0D38AE7D-7F6C-4001-8655-D528D643132E}" destId="{723F342E-3935-4227-9B47-185D8668F21D}" srcOrd="1" destOrd="0" presId="urn:microsoft.com/office/officeart/2005/8/layout/process2"/>
    <dgm:cxn modelId="{A471ECD2-A1DD-4EEE-BB4B-E622CE23959E}" type="presOf" srcId="{D9E66BE3-710E-4D89-9D9E-E3BE9C74A607}" destId="{FCEB9D9F-0066-4604-A090-08AB129E6BD6}" srcOrd="0" destOrd="0" presId="urn:microsoft.com/office/officeart/2005/8/layout/process2"/>
    <dgm:cxn modelId="{516F25F8-E8B8-40F4-A19C-9C78BD64ED21}" type="presParOf" srcId="{96E55791-CFDA-4554-9D1F-E48D536769D1}" destId="{68F4D7F7-3998-4FC0-A671-F4503EDD4077}" srcOrd="0" destOrd="0" presId="urn:microsoft.com/office/officeart/2005/8/layout/process2"/>
    <dgm:cxn modelId="{5CAF2129-E2D9-4202-8B1C-654833798BB3}" type="presParOf" srcId="{96E55791-CFDA-4554-9D1F-E48D536769D1}" destId="{90E2F997-50B3-492E-913A-80A3F0B7C114}" srcOrd="1" destOrd="0" presId="urn:microsoft.com/office/officeart/2005/8/layout/process2"/>
    <dgm:cxn modelId="{3BBEF74A-C58D-4F11-BAC7-AE8F3E9F8DF2}" type="presParOf" srcId="{90E2F997-50B3-492E-913A-80A3F0B7C114}" destId="{723F342E-3935-4227-9B47-185D8668F21D}" srcOrd="0" destOrd="0" presId="urn:microsoft.com/office/officeart/2005/8/layout/process2"/>
    <dgm:cxn modelId="{5349FD98-B57F-4B23-B467-5C686537A93A}" type="presParOf" srcId="{96E55791-CFDA-4554-9D1F-E48D536769D1}" destId="{577211C9-6DBB-4467-960F-4DA4DEA0189F}" srcOrd="2" destOrd="0" presId="urn:microsoft.com/office/officeart/2005/8/layout/process2"/>
    <dgm:cxn modelId="{5E069CE6-DAC0-418F-A697-89E111DA0D0E}" type="presParOf" srcId="{96E55791-CFDA-4554-9D1F-E48D536769D1}" destId="{DB90BC17-4A6B-422B-973E-42FFD420C6C9}" srcOrd="3" destOrd="0" presId="urn:microsoft.com/office/officeart/2005/8/layout/process2"/>
    <dgm:cxn modelId="{9DFCB457-870D-4A21-ACF0-8055D726C181}" type="presParOf" srcId="{DB90BC17-4A6B-422B-973E-42FFD420C6C9}" destId="{2451F27A-88F3-4F70-91BA-0B0221176FE0}" srcOrd="0" destOrd="0" presId="urn:microsoft.com/office/officeart/2005/8/layout/process2"/>
    <dgm:cxn modelId="{0E6CECB4-ABCE-4944-A190-173ABC8F9CCD}" type="presParOf" srcId="{96E55791-CFDA-4554-9D1F-E48D536769D1}" destId="{FCEB9D9F-0066-4604-A090-08AB129E6BD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4D7F7-3998-4FC0-A671-F4503EDD4077}">
      <dsp:nvSpPr>
        <dsp:cNvPr id="0" name=""/>
        <dsp:cNvSpPr/>
      </dsp:nvSpPr>
      <dsp:spPr>
        <a:xfrm>
          <a:off x="957592" y="0"/>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smtClean="0"/>
            <a:t>Presentation layer</a:t>
          </a:r>
          <a:endParaRPr lang="en-US" sz="2500" kern="1200"/>
        </a:p>
      </dsp:txBody>
      <dsp:txXfrm>
        <a:off x="990359" y="32767"/>
        <a:ext cx="1948225" cy="1053221"/>
      </dsp:txXfrm>
    </dsp:sp>
    <dsp:sp modelId="{90E2F997-50B3-492E-913A-80A3F0B7C114}">
      <dsp:nvSpPr>
        <dsp:cNvPr id="0" name=""/>
        <dsp:cNvSpPr/>
      </dsp:nvSpPr>
      <dsp:spPr>
        <a:xfrm rot="5415594">
          <a:off x="1750897" y="1146724"/>
          <a:ext cx="419537" cy="50343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1809920" y="1188675"/>
        <a:ext cx="302063" cy="293676"/>
      </dsp:txXfrm>
    </dsp:sp>
    <dsp:sp modelId="{577211C9-6DBB-4467-960F-4DA4DEA0189F}">
      <dsp:nvSpPr>
        <dsp:cNvPr id="0" name=""/>
        <dsp:cNvSpPr/>
      </dsp:nvSpPr>
      <dsp:spPr>
        <a:xfrm>
          <a:off x="949980" y="1678133"/>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Business logic layer</a:t>
          </a:r>
          <a:endParaRPr lang="en-US" sz="2500" kern="1200" dirty="0"/>
        </a:p>
      </dsp:txBody>
      <dsp:txXfrm>
        <a:off x="982747" y="1710900"/>
        <a:ext cx="1948225" cy="1053221"/>
      </dsp:txXfrm>
    </dsp:sp>
    <dsp:sp modelId="{DB90BC17-4A6B-422B-973E-42FFD420C6C9}">
      <dsp:nvSpPr>
        <dsp:cNvPr id="0" name=""/>
        <dsp:cNvSpPr/>
      </dsp:nvSpPr>
      <dsp:spPr>
        <a:xfrm rot="5400000">
          <a:off x="1747093" y="2824857"/>
          <a:ext cx="419533" cy="50343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1805828" y="2866810"/>
        <a:ext cx="302063" cy="293673"/>
      </dsp:txXfrm>
    </dsp:sp>
    <dsp:sp modelId="{FCEB9D9F-0066-4604-A090-08AB129E6BD6}">
      <dsp:nvSpPr>
        <dsp:cNvPr id="0" name=""/>
        <dsp:cNvSpPr/>
      </dsp:nvSpPr>
      <dsp:spPr>
        <a:xfrm>
          <a:off x="949980" y="3356266"/>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Data access layer</a:t>
          </a:r>
          <a:endParaRPr lang="en-US" sz="2500" kern="1200" dirty="0"/>
        </a:p>
      </dsp:txBody>
      <dsp:txXfrm>
        <a:off x="982747" y="3389033"/>
        <a:ext cx="1948225" cy="10532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1.11.2017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itle 1"/>
          <p:cNvSpPr>
            <a:spLocks noGrp="1"/>
          </p:cNvSpPr>
          <p:nvPr>
            <p:ph type="title"/>
          </p:nvPr>
        </p:nvSpPr>
        <p:spPr>
          <a:xfrm>
            <a:off x="734292" y="242456"/>
            <a:ext cx="10723419" cy="3782289"/>
          </a:xfrm>
        </p:spPr>
        <p:txBody>
          <a:bodyPr/>
          <a:lstStyle/>
          <a:p>
            <a:r>
              <a:rPr lang="en-US" dirty="0"/>
              <a:t>Click to edit Master title style</a:t>
            </a:r>
            <a:endParaRPr lang="bg-BG" dirty="0"/>
          </a:p>
        </p:txBody>
      </p:sp>
      <p:sp>
        <p:nvSpPr>
          <p:cNvPr id="9" name="Date Placeholder 2"/>
          <p:cNvSpPr>
            <a:spLocks noGrp="1"/>
          </p:cNvSpPr>
          <p:nvPr>
            <p:ph type="dt" sz="half" idx="10"/>
          </p:nvPr>
        </p:nvSpPr>
        <p:spPr>
          <a:xfrm>
            <a:off x="1390650" y="6453386"/>
            <a:ext cx="1204572" cy="404614"/>
          </a:xfrm>
        </p:spPr>
        <p:txBody>
          <a:bodyPr/>
          <a:lstStyle/>
          <a:p>
            <a:fld id="{87DE6118-2437-4B30-8E3C-4D2BE6020583}" type="datetimeFigureOut">
              <a:rPr lang="en-US" smtClean="0"/>
              <a:pPr/>
              <a:t>11/1/2017</a:t>
            </a:fld>
            <a:endParaRPr lang="en-US" dirty="0"/>
          </a:p>
        </p:txBody>
      </p:sp>
      <p:sp>
        <p:nvSpPr>
          <p:cNvPr id="10" name="Footer Placeholder 3"/>
          <p:cNvSpPr>
            <a:spLocks noGrp="1"/>
          </p:cNvSpPr>
          <p:nvPr>
            <p:ph type="ftr" sz="quarter" idx="11"/>
          </p:nvPr>
        </p:nvSpPr>
        <p:spPr>
          <a:xfrm>
            <a:off x="2893564" y="6453386"/>
            <a:ext cx="6280830" cy="404614"/>
          </a:xfrm>
        </p:spPr>
        <p:txBody>
          <a:bodyPr/>
          <a:lstStyle/>
          <a:p>
            <a:endParaRPr lang="en-US" dirty="0"/>
          </a:p>
        </p:txBody>
      </p:sp>
      <p:sp>
        <p:nvSpPr>
          <p:cNvPr id="11" name="Slide Number Placeholder 4"/>
          <p:cNvSpPr>
            <a:spLocks noGrp="1"/>
          </p:cNvSpPr>
          <p:nvPr>
            <p:ph type="sldNum" sz="quarter" idx="12"/>
          </p:nvPr>
        </p:nvSpPr>
        <p:spPr>
          <a:xfrm>
            <a:off x="9472736" y="6453386"/>
            <a:ext cx="1596292" cy="404614"/>
          </a:xfrm>
        </p:spPr>
        <p:txBody>
          <a:bodyPr/>
          <a:lstStyle/>
          <a:p>
            <a:fld id="{69E57DC2-970A-4B3E-BB1C-7A09969E49DF}" type="slidenum">
              <a:rPr lang="en-US" smtClean="0"/>
              <a:pPr/>
              <a:t>‹#›</a:t>
            </a:fld>
            <a:endParaRPr lang="en-US" dirty="0"/>
          </a:p>
        </p:txBody>
      </p:sp>
      <p:sp>
        <p:nvSpPr>
          <p:cNvPr id="12" name="Text Placeholder 10"/>
          <p:cNvSpPr>
            <a:spLocks noGrp="1"/>
          </p:cNvSpPr>
          <p:nvPr>
            <p:ph type="body" sz="quarter" idx="13" hasCustomPrompt="1"/>
          </p:nvPr>
        </p:nvSpPr>
        <p:spPr>
          <a:xfrm>
            <a:off x="734292" y="5234187"/>
            <a:ext cx="3283526" cy="574962"/>
          </a:xfrm>
        </p:spPr>
        <p:txBody>
          <a:bodyPr>
            <a:normAutofit/>
          </a:bodyPr>
          <a:lstStyle>
            <a:lvl1pPr marL="0" indent="0">
              <a:buNone/>
              <a:defRPr sz="3200" b="1" u="sng"/>
            </a:lvl1pPr>
          </a:lstStyle>
          <a:p>
            <a:pPr lvl="0"/>
            <a:r>
              <a:rPr lang="en-US" dirty="0"/>
              <a:t>Title</a:t>
            </a:r>
            <a:endParaRPr lang="bg-BG" dirty="0"/>
          </a:p>
        </p:txBody>
      </p:sp>
    </p:spTree>
    <p:extLst>
      <p:ext uri="{BB962C8B-B14F-4D97-AF65-F5344CB8AC3E}">
        <p14:creationId xmlns:p14="http://schemas.microsoft.com/office/powerpoint/2010/main" val="20823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chemeClr val="bg1">
                    <a:lumMod val="50000"/>
                  </a:schemeClr>
                </a:solidFill>
              </a:rPr>
              <a:t>N-Layer </a:t>
            </a:r>
            <a:r>
              <a:rPr lang="en-US" dirty="0" smtClean="0">
                <a:solidFill>
                  <a:schemeClr val="bg1">
                    <a:lumMod val="50000"/>
                  </a:schemeClr>
                </a:solidFill>
              </a:rPr>
              <a:t>architecture</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smtClean="0">
                <a:solidFill>
                  <a:schemeClr val="bg1">
                    <a:lumMod val="50000"/>
                  </a:schemeClr>
                </a:solidFill>
              </a:rPr>
              <a:t>PhD</a:t>
            </a:r>
            <a:r>
              <a:rPr lang="en-US" sz="2100" dirty="0">
                <a:solidFill>
                  <a:schemeClr val="bg1">
                    <a:lumMod val="50000"/>
                  </a:schemeClr>
                </a:solidFill>
              </a:rPr>
              <a:t>. researcher</a:t>
            </a:r>
            <a:endParaRPr lang="en-US" sz="2100" dirty="0" smtClean="0">
              <a:solidFill>
                <a:schemeClr val="bg1">
                  <a:lumMod val="50000"/>
                </a:schemeClr>
              </a:solidFill>
            </a:endParaRPr>
          </a:p>
          <a:p>
            <a:pPr algn="l"/>
            <a:r>
              <a:rPr lang="en-US" sz="2100" dirty="0" smtClean="0">
                <a:solidFill>
                  <a:schemeClr val="bg1">
                    <a:lumMod val="50000"/>
                  </a:schemeClr>
                </a:solidFill>
              </a:rPr>
              <a:t>@</a:t>
            </a:r>
            <a:r>
              <a:rPr lang="en-US" sz="2100" dirty="0">
                <a:solidFill>
                  <a:schemeClr val="bg1">
                    <a:lumMod val="50000"/>
                  </a:schemeClr>
                </a:solidFill>
              </a:rPr>
              <a:t>pkyurkchiev</a:t>
            </a:r>
          </a:p>
          <a:p>
            <a:pPr algn="l"/>
            <a:r>
              <a:rPr lang="en-US" sz="2100" dirty="0">
                <a:solidFill>
                  <a:schemeClr val="bg1">
                    <a:lumMod val="50000"/>
                  </a:schemeClr>
                </a:solidFill>
              </a:rPr>
              <a:t>https://github.com/pkyurkchiev</a:t>
            </a:r>
            <a:endParaRPr lang="bg-BG" sz="2100"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65000"/>
                    <a:lumOff val="35000"/>
                  </a:schemeClr>
                </a:solidFill>
              </a:rPr>
              <a:t>Business layer structure</a:t>
            </a:r>
            <a:endParaRPr lang="bg-BG" dirty="0">
              <a:solidFill>
                <a:schemeClr val="tx1">
                  <a:lumMod val="65000"/>
                  <a:lumOff val="35000"/>
                </a:schemeClr>
              </a:solidFill>
            </a:endParaRPr>
          </a:p>
        </p:txBody>
      </p:sp>
      <p:sp>
        <p:nvSpPr>
          <p:cNvPr id="4" name="Rectangle 3"/>
          <p:cNvSpPr/>
          <p:nvPr/>
        </p:nvSpPr>
        <p:spPr>
          <a:xfrm>
            <a:off x="102870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a:t>
            </a:r>
            <a:endParaRPr lang="bg-BG" sz="2800" dirty="0">
              <a:solidFill>
                <a:schemeClr val="bg1"/>
              </a:solidFill>
            </a:endParaRPr>
          </a:p>
        </p:txBody>
      </p:sp>
      <p:sp>
        <p:nvSpPr>
          <p:cNvPr id="5" name="Rectangle 4"/>
          <p:cNvSpPr/>
          <p:nvPr/>
        </p:nvSpPr>
        <p:spPr>
          <a:xfrm>
            <a:off x="465582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rules</a:t>
            </a:r>
            <a:endParaRPr lang="bg-BG" sz="2800" dirty="0">
              <a:solidFill>
                <a:schemeClr val="bg1"/>
              </a:solidFill>
            </a:endParaRPr>
          </a:p>
        </p:txBody>
      </p:sp>
      <p:sp>
        <p:nvSpPr>
          <p:cNvPr id="6" name="Rectangle 5"/>
          <p:cNvSpPr/>
          <p:nvPr/>
        </p:nvSpPr>
        <p:spPr>
          <a:xfrm>
            <a:off x="828294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 comprises</a:t>
            </a:r>
            <a:endParaRPr lang="bg-BG" sz="2800" dirty="0">
              <a:solidFill>
                <a:schemeClr val="bg1"/>
              </a:solidFill>
            </a:endParaRPr>
          </a:p>
        </p:txBody>
      </p:sp>
    </p:spTree>
    <p:extLst>
      <p:ext uri="{BB962C8B-B14F-4D97-AF65-F5344CB8AC3E}">
        <p14:creationId xmlns:p14="http://schemas.microsoft.com/office/powerpoint/2010/main" val="248783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layer:</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t>
            </a:r>
            <a:r>
              <a:rPr lang="en-US" sz="3600" dirty="0" smtClean="0">
                <a:solidFill>
                  <a:schemeClr val="tx1"/>
                </a:solidFill>
              </a:rPr>
              <a:t>Prescribes </a:t>
            </a:r>
            <a:r>
              <a:rPr lang="en-US" sz="3600" dirty="0">
                <a:solidFill>
                  <a:schemeClr val="tx1"/>
                </a:solidFill>
              </a:rPr>
              <a:t>how business objects interact with one </a:t>
            </a:r>
            <a:r>
              <a:rPr lang="en-US" sz="3600" dirty="0" smtClean="0">
                <a:solidFill>
                  <a:schemeClr val="tx1"/>
                </a:solidFill>
              </a:rPr>
              <a:t>another;</a:t>
            </a:r>
            <a:r>
              <a:rPr lang="en-US" sz="3600" dirty="0">
                <a:solidFill>
                  <a:schemeClr val="tx1"/>
                </a:solidFill>
              </a:rPr>
              <a:t/>
            </a:r>
            <a:br>
              <a:rPr lang="en-US" sz="3600" dirty="0">
                <a:solidFill>
                  <a:schemeClr val="tx1"/>
                </a:solidFill>
              </a:rPr>
            </a:br>
            <a:r>
              <a:rPr lang="en-US" sz="3600" dirty="0" smtClean="0">
                <a:solidFill>
                  <a:schemeClr val="tx1"/>
                </a:solidFill>
              </a:rPr>
              <a:t>- Enforces </a:t>
            </a:r>
            <a:r>
              <a:rPr lang="en-US" sz="3600" dirty="0">
                <a:solidFill>
                  <a:schemeClr val="tx1"/>
                </a:solidFill>
              </a:rPr>
              <a:t>the routes and the methods by which business objects are accessed and </a:t>
            </a:r>
            <a:r>
              <a:rPr lang="en-US" sz="3600" dirty="0" smtClean="0">
                <a:solidFill>
                  <a:schemeClr val="tx1"/>
                </a:solidFill>
              </a:rPr>
              <a:t>updated.</a:t>
            </a:r>
            <a:endParaRPr lang="en-US" sz="3600" dirty="0">
              <a:solidFill>
                <a:schemeClr val="tx1"/>
              </a:solidFill>
            </a:endParaRPr>
          </a:p>
        </p:txBody>
      </p:sp>
    </p:spTree>
    <p:extLst>
      <p:ext uri="{BB962C8B-B14F-4D97-AF65-F5344CB8AC3E}">
        <p14:creationId xmlns:p14="http://schemas.microsoft.com/office/powerpoint/2010/main" val="327699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rule:</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a:solidFill>
                  <a:schemeClr val="tx1"/>
                </a:solidFill>
              </a:rPr>
              <a:t>Model real-life business objects (such as accounts, loans, itineraries, and </a:t>
            </a:r>
            <a:r>
              <a:rPr lang="en-US" dirty="0" smtClean="0">
                <a:solidFill>
                  <a:schemeClr val="tx1"/>
                </a:solidFill>
              </a:rPr>
              <a:t>inventories.</a:t>
            </a:r>
            <a:endParaRPr lang="en-US" sz="3600" dirty="0">
              <a:solidFill>
                <a:schemeClr val="tx1"/>
              </a:solidFill>
            </a:endParaRPr>
          </a:p>
        </p:txBody>
      </p:sp>
    </p:spTree>
    <p:extLst>
      <p:ext uri="{BB962C8B-B14F-4D97-AF65-F5344CB8AC3E}">
        <p14:creationId xmlns:p14="http://schemas.microsoft.com/office/powerpoint/2010/main" val="25609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smtClean="0">
                <a:solidFill>
                  <a:srgbClr val="0070C0"/>
                </a:solidFill>
              </a:rPr>
              <a:t>Business logic vs Business rule:</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a:solidFill>
                  <a:schemeClr val="tx1"/>
                </a:solidFill>
              </a:rPr>
              <a:t>Business logic is the portion of an enterprise system which determines how data is transformed or calculated, and how it is routed to people or software (workflow). Business rules are formal expressions of business policy. </a:t>
            </a:r>
            <a:endParaRPr lang="en-US" sz="3600" dirty="0">
              <a:solidFill>
                <a:schemeClr val="tx1"/>
              </a:solidFill>
            </a:endParaRPr>
          </a:p>
        </p:txBody>
      </p:sp>
    </p:spTree>
    <p:extLst>
      <p:ext uri="{BB962C8B-B14F-4D97-AF65-F5344CB8AC3E}">
        <p14:creationId xmlns:p14="http://schemas.microsoft.com/office/powerpoint/2010/main" val="218094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smtClean="0">
                <a:solidFill>
                  <a:srgbClr val="0070C0"/>
                </a:solidFill>
              </a:rPr>
              <a:t>Business logic vs Business rule:</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Anything that is a process or procedure is business logic, and anything that is neither a process nor a procedure is a business rule.</a:t>
            </a:r>
            <a:endParaRPr lang="en-US" sz="3600" dirty="0">
              <a:solidFill>
                <a:schemeClr val="tx1"/>
              </a:solidFill>
            </a:endParaRPr>
          </a:p>
        </p:txBody>
      </p:sp>
    </p:spTree>
    <p:extLst>
      <p:ext uri="{BB962C8B-B14F-4D97-AF65-F5344CB8AC3E}">
        <p14:creationId xmlns:p14="http://schemas.microsoft.com/office/powerpoint/2010/main" val="421397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Application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Service </a:t>
            </a:r>
            <a:r>
              <a:rPr lang="en-US" sz="3200" dirty="0">
                <a:solidFill>
                  <a:schemeClr val="bg1"/>
                </a:solidFill>
              </a:rPr>
              <a:t>layer is a conceptual layer within a network service provider </a:t>
            </a:r>
            <a:r>
              <a:rPr lang="en-US" sz="3200" dirty="0" smtClean="0">
                <a:solidFill>
                  <a:schemeClr val="bg1"/>
                </a:solidFill>
              </a:rPr>
              <a:t>architecture.</a:t>
            </a:r>
            <a:endParaRPr lang="bg-BG" sz="3200" dirty="0">
              <a:solidFill>
                <a:schemeClr val="bg1"/>
              </a:solidFill>
            </a:endParaRPr>
          </a:p>
        </p:txBody>
      </p:sp>
    </p:spTree>
    <p:extLst>
      <p:ext uri="{BB962C8B-B14F-4D97-AF65-F5344CB8AC3E}">
        <p14:creationId xmlns:p14="http://schemas.microsoft.com/office/powerpoint/2010/main" val="62185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Application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Service layer or GRASP Controller </a:t>
            </a:r>
            <a:r>
              <a:rPr lang="en-US" sz="3600" dirty="0" smtClean="0">
                <a:solidFill>
                  <a:schemeClr val="tx1"/>
                </a:solidFill>
              </a:rPr>
              <a:t>Layer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70730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Presentation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The </a:t>
            </a:r>
            <a:r>
              <a:rPr lang="en-US" sz="3200" dirty="0">
                <a:solidFill>
                  <a:schemeClr val="bg1"/>
                </a:solidFill>
              </a:rPr>
              <a:t>presentation tier displays information related to such services as browsing </a:t>
            </a:r>
            <a:r>
              <a:rPr lang="en-US" sz="3200" dirty="0" smtClean="0">
                <a:solidFill>
                  <a:schemeClr val="bg1"/>
                </a:solidFill>
              </a:rPr>
              <a:t>products, </a:t>
            </a:r>
            <a:r>
              <a:rPr lang="en-US" sz="3200" dirty="0">
                <a:solidFill>
                  <a:schemeClr val="bg1"/>
                </a:solidFill>
              </a:rPr>
              <a:t>purchasing and shopping cart </a:t>
            </a:r>
            <a:r>
              <a:rPr lang="en-US" sz="3200" dirty="0" smtClean="0">
                <a:solidFill>
                  <a:schemeClr val="bg1"/>
                </a:solidFill>
              </a:rPr>
              <a:t>contents etc.</a:t>
            </a:r>
            <a:endParaRPr lang="bg-BG" sz="3200" dirty="0">
              <a:solidFill>
                <a:schemeClr val="bg1"/>
              </a:solidFill>
            </a:endParaRPr>
          </a:p>
        </p:txBody>
      </p:sp>
    </p:spTree>
    <p:extLst>
      <p:ext uri="{BB962C8B-B14F-4D97-AF65-F5344CB8AC3E}">
        <p14:creationId xmlns:p14="http://schemas.microsoft.com/office/powerpoint/2010/main" val="306939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Presentation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UI layer, view layer, presentation tier in multitier </a:t>
            </a:r>
            <a:r>
              <a:rPr lang="en-US" sz="3600" dirty="0" smtClean="0">
                <a:solidFill>
                  <a:schemeClr val="tx1"/>
                </a:solidFill>
              </a:rPr>
              <a:t>architecture</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1507474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smtClean="0">
                <a:solidFill>
                  <a:schemeClr val="bg1"/>
                </a:solidFill>
              </a:rPr>
              <a:t>Most popular multilayer architecture</a:t>
            </a:r>
            <a:endParaRPr lang="bg-BG" dirty="0">
              <a:solidFill>
                <a:schemeClr val="bg1"/>
              </a:solidFill>
            </a:endParaRPr>
          </a:p>
        </p:txBody>
      </p:sp>
    </p:spTree>
    <p:extLst>
      <p:ext uri="{BB962C8B-B14F-4D97-AF65-F5344CB8AC3E}">
        <p14:creationId xmlns:p14="http://schemas.microsoft.com/office/powerpoint/2010/main" val="13216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06" y="0"/>
            <a:ext cx="12185694" cy="6858000"/>
          </a:xfrm>
          <a:prstGeom prst="rect">
            <a:avLst/>
          </a:prstGeom>
        </p:spPr>
      </p:pic>
    </p:spTree>
    <p:extLst>
      <p:ext uri="{BB962C8B-B14F-4D97-AF65-F5344CB8AC3E}">
        <p14:creationId xmlns:p14="http://schemas.microsoft.com/office/powerpoint/2010/main" val="206728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pPr algn="ctr"/>
            <a:r>
              <a:rPr lang="en-US" dirty="0" smtClean="0">
                <a:solidFill>
                  <a:schemeClr val="tx1">
                    <a:lumMod val="65000"/>
                    <a:lumOff val="35000"/>
                  </a:schemeClr>
                </a:solidFill>
              </a:rPr>
              <a:t>3-layer architecture</a:t>
            </a:r>
            <a:endParaRPr lang="bg-BG" dirty="0">
              <a:solidFill>
                <a:schemeClr val="tx1">
                  <a:lumMod val="65000"/>
                  <a:lumOff val="35000"/>
                </a:schemeClr>
              </a:solidFill>
            </a:endParaRPr>
          </a:p>
        </p:txBody>
      </p:sp>
      <p:sp>
        <p:nvSpPr>
          <p:cNvPr id="25" name="Arrow: Right 24"/>
          <p:cNvSpPr/>
          <p:nvPr/>
        </p:nvSpPr>
        <p:spPr>
          <a:xfrm>
            <a:off x="7528200" y="5242544"/>
            <a:ext cx="1115144" cy="1753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Can 2"/>
          <p:cNvSpPr/>
          <p:nvPr/>
        </p:nvSpPr>
        <p:spPr>
          <a:xfrm>
            <a:off x="8857672" y="4849090"/>
            <a:ext cx="1307941" cy="142930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2111061825"/>
              </p:ext>
            </p:extLst>
          </p:nvPr>
        </p:nvGraphicFramePr>
        <p:xfrm>
          <a:off x="4406337" y="1677471"/>
          <a:ext cx="3913721" cy="4475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Arrow: Right 24"/>
          <p:cNvSpPr/>
          <p:nvPr/>
        </p:nvSpPr>
        <p:spPr>
          <a:xfrm rot="10800000">
            <a:off x="7528200" y="5803158"/>
            <a:ext cx="1115144" cy="1753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3" name="TextBox 22"/>
          <p:cNvSpPr txBox="1"/>
          <p:nvPr/>
        </p:nvSpPr>
        <p:spPr>
          <a:xfrm>
            <a:off x="8643344" y="6278391"/>
            <a:ext cx="1641796" cy="523220"/>
          </a:xfrm>
          <a:prstGeom prst="rect">
            <a:avLst/>
          </a:prstGeom>
          <a:noFill/>
        </p:spPr>
        <p:txBody>
          <a:bodyPr wrap="none" rtlCol="0">
            <a:spAutoFit/>
          </a:bodyPr>
          <a:lstStyle/>
          <a:p>
            <a:r>
              <a:rPr lang="en-US" sz="2800" dirty="0" smtClean="0">
                <a:solidFill>
                  <a:schemeClr val="tx1">
                    <a:lumMod val="65000"/>
                    <a:lumOff val="35000"/>
                  </a:schemeClr>
                </a:solidFill>
              </a:rPr>
              <a:t>Database</a:t>
            </a:r>
            <a:endParaRPr lang="bg-BG" sz="2800" dirty="0">
              <a:solidFill>
                <a:schemeClr val="tx1">
                  <a:lumMod val="65000"/>
                  <a:lumOff val="35000"/>
                </a:schemeClr>
              </a:solidFill>
            </a:endParaRPr>
          </a:p>
        </p:txBody>
      </p:sp>
    </p:spTree>
    <p:extLst>
      <p:ext uri="{BB962C8B-B14F-4D97-AF65-F5344CB8AC3E}">
        <p14:creationId xmlns:p14="http://schemas.microsoft.com/office/powerpoint/2010/main" val="296811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401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400" dirty="0">
                <a:solidFill>
                  <a:srgbClr val="C586C0"/>
                </a:solidFill>
                <a:latin typeface="Consolas" panose="020B0609020204030204" pitchFamily="49" charset="0"/>
              </a:rPr>
              <a:t>import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from</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'@angular/core'</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C586C0"/>
                </a:solidFill>
                <a:latin typeface="Consolas" panose="020B0609020204030204" pitchFamily="49" charset="0"/>
              </a:rPr>
              <a:t>import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Vehicle</a:t>
            </a:r>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from</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a:t>
            </a:r>
            <a:r>
              <a:rPr lang="en-US" sz="2400" dirty="0" err="1">
                <a:solidFill>
                  <a:srgbClr val="CE9178"/>
                </a:solidFill>
                <a:latin typeface="Consolas" panose="020B0609020204030204" pitchFamily="49" charset="0"/>
              </a:rPr>
              <a:t>vehicle.service</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a:t>
            </a:r>
            <a:r>
              <a:rPr lang="en-US" sz="2400" dirty="0">
                <a:solidFill>
                  <a:srgbClr val="DCDCAA"/>
                </a:solidFill>
                <a:latin typeface="Consolas" panose="020B0609020204030204" pitchFamily="49" charset="0"/>
              </a:rPr>
              <a:t>Component</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moduleId</a:t>
            </a:r>
            <a:r>
              <a:rPr lang="en-US" sz="2400" dirty="0">
                <a:solidFill>
                  <a:srgbClr val="9CDCFE"/>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module</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id</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selector:</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'story-vehicles'</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templateUrl</a:t>
            </a:r>
            <a:r>
              <a:rPr lang="en-US" sz="2400" dirty="0">
                <a:solidFill>
                  <a:srgbClr val="9CDCFE"/>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'vehicles.component.html'</a:t>
            </a: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C586C0"/>
                </a:solidFill>
                <a:latin typeface="Consolas" panose="020B0609020204030204" pitchFamily="49" charset="0"/>
              </a:rPr>
              <a:t>export</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VehicleListComponent</a:t>
            </a:r>
            <a:r>
              <a:rPr lang="en-US" sz="2400" dirty="0">
                <a:solidFill>
                  <a:srgbClr val="D4D4D4"/>
                </a:solidFill>
                <a:latin typeface="Consolas" panose="020B0609020204030204" pitchFamily="49" charset="0"/>
              </a:rPr>
              <a:t> {</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vehicles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Vehicle</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a:t>Anatomy of Component</a:t>
            </a:r>
            <a:endParaRPr lang="bg-BG" dirty="0"/>
          </a:p>
        </p:txBody>
      </p:sp>
    </p:spTree>
    <p:extLst>
      <p:ext uri="{BB962C8B-B14F-4D97-AF65-F5344CB8AC3E}">
        <p14:creationId xmlns:p14="http://schemas.microsoft.com/office/powerpoint/2010/main" val="32621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Components</a:t>
            </a:r>
            <a:endParaRPr lang="bg-BG" dirty="0"/>
          </a:p>
        </p:txBody>
      </p:sp>
      <p:sp>
        <p:nvSpPr>
          <p:cNvPr id="5" name="Text Placeholder 4"/>
          <p:cNvSpPr>
            <a:spLocks noGrp="1"/>
          </p:cNvSpPr>
          <p:nvPr>
            <p:ph type="body" idx="1"/>
          </p:nvPr>
        </p:nvSpPr>
        <p:spPr/>
        <p:txBody>
          <a:bodyPr/>
          <a:lstStyle/>
          <a:p>
            <a:endParaRPr lang="bg-BG"/>
          </a:p>
        </p:txBody>
      </p:sp>
    </p:spTree>
    <p:extLst>
      <p:ext uri="{BB962C8B-B14F-4D97-AF65-F5344CB8AC3E}">
        <p14:creationId xmlns:p14="http://schemas.microsoft.com/office/powerpoint/2010/main" val="27696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Definition:</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smtClean="0">
                <a:solidFill>
                  <a:schemeClr val="tx1"/>
                </a:solidFill>
              </a:rPr>
              <a:t>N-layer </a:t>
            </a:r>
            <a:r>
              <a:rPr lang="en-US" sz="3600" dirty="0">
                <a:solidFill>
                  <a:schemeClr val="tx1"/>
                </a:solidFill>
              </a:rPr>
              <a:t>application architecture provides a model by which developers can create flexible and reusable applications. By segregating an application into tiers, developers acquire the option of modifying or adding a specific layer, instead of reworking the entire application</a:t>
            </a: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89744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r>
              <a:rPr lang="en-US" u="sng" dirty="0" smtClean="0">
                <a:solidFill>
                  <a:srgbClr val="0070C0"/>
                </a:solidFill>
              </a:rPr>
              <a:t/>
            </a:r>
            <a:br>
              <a:rPr lang="en-US" u="sng" dirty="0" smtClean="0">
                <a:solidFill>
                  <a:srgbClr val="0070C0"/>
                </a:solidFill>
              </a:rPr>
            </a:br>
            <a:r>
              <a:rPr lang="en-US" u="sng" dirty="0">
                <a:solidFill>
                  <a:srgbClr val="0070C0"/>
                </a:solidFill>
              </a:rPr>
              <a:t/>
            </a:r>
            <a:br>
              <a:rPr lang="en-US" u="sng" dirty="0">
                <a:solidFill>
                  <a:srgbClr val="0070C0"/>
                </a:solidFill>
              </a:rPr>
            </a:br>
            <a:r>
              <a:rPr lang="en-US" u="sng" dirty="0" smtClean="0">
                <a:solidFill>
                  <a:srgbClr val="0070C0"/>
                </a:solidFill>
              </a:rPr>
              <a:t>Common layers:</a:t>
            </a:r>
            <a:endParaRPr lang="en-US" sz="3600" dirty="0">
              <a:solidFill>
                <a:schemeClr val="tx1"/>
              </a:solidFill>
            </a:endParaRPr>
          </a:p>
        </p:txBody>
      </p:sp>
      <p:sp>
        <p:nvSpPr>
          <p:cNvPr id="3" name="Content Placeholder 2"/>
          <p:cNvSpPr>
            <a:spLocks noGrp="1"/>
          </p:cNvSpPr>
          <p:nvPr>
            <p:ph idx="1"/>
          </p:nvPr>
        </p:nvSpPr>
        <p:spPr>
          <a:xfrm>
            <a:off x="1371600" y="2743200"/>
            <a:ext cx="9601200" cy="3124200"/>
          </a:xfrm>
        </p:spPr>
        <p:txBody>
          <a:bodyPr/>
          <a:lstStyle/>
          <a:p>
            <a:r>
              <a:rPr lang="en-US" sz="3200" dirty="0">
                <a:solidFill>
                  <a:prstClr val="black"/>
                </a:solidFill>
                <a:ea typeface="+mj-ea"/>
                <a:cs typeface="+mj-cs"/>
              </a:rPr>
              <a:t>Presentation </a:t>
            </a:r>
            <a:r>
              <a:rPr lang="en-US" sz="3200" dirty="0" smtClean="0">
                <a:solidFill>
                  <a:prstClr val="black"/>
                </a:solidFill>
                <a:ea typeface="+mj-ea"/>
                <a:cs typeface="+mj-cs"/>
              </a:rPr>
              <a:t>layer</a:t>
            </a:r>
          </a:p>
          <a:p>
            <a:r>
              <a:rPr lang="en-US" sz="3200" dirty="0" smtClean="0">
                <a:solidFill>
                  <a:prstClr val="black"/>
                </a:solidFill>
                <a:ea typeface="+mj-ea"/>
                <a:cs typeface="+mj-cs"/>
              </a:rPr>
              <a:t>Application layer</a:t>
            </a:r>
          </a:p>
          <a:p>
            <a:r>
              <a:rPr lang="en-US" sz="3200" dirty="0" smtClean="0">
                <a:solidFill>
                  <a:prstClr val="black"/>
                </a:solidFill>
                <a:ea typeface="+mj-ea"/>
                <a:cs typeface="+mj-cs"/>
              </a:rPr>
              <a:t>Business layer</a:t>
            </a:r>
          </a:p>
          <a:p>
            <a:r>
              <a:rPr lang="en-US" sz="3200" dirty="0" smtClean="0">
                <a:solidFill>
                  <a:prstClr val="black"/>
                </a:solidFill>
                <a:ea typeface="+mj-ea"/>
                <a:cs typeface="+mj-cs"/>
              </a:rPr>
              <a:t>Data </a:t>
            </a:r>
            <a:r>
              <a:rPr lang="en-US" sz="3200" dirty="0">
                <a:solidFill>
                  <a:prstClr val="black"/>
                </a:solidFill>
                <a:ea typeface="+mj-ea"/>
                <a:cs typeface="+mj-cs"/>
              </a:rPr>
              <a:t>access layer</a:t>
            </a:r>
            <a:endParaRPr lang="en-US" dirty="0"/>
          </a:p>
        </p:txBody>
      </p:sp>
    </p:spTree>
    <p:extLst>
      <p:ext uri="{BB962C8B-B14F-4D97-AF65-F5344CB8AC3E}">
        <p14:creationId xmlns:p14="http://schemas.microsoft.com/office/powerpoint/2010/main" val="153405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 access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data access layer (DAL) in computer software, is a layer of a computer program which provides simplified access to data stored in persistent storage of some kind, such as an entity-relational database</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Data access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Persistence layer, logging, networking, and other services which are required to support a particular business layer</a:t>
            </a:r>
          </a:p>
        </p:txBody>
      </p:sp>
    </p:spTree>
    <p:extLst>
      <p:ext uri="{BB962C8B-B14F-4D97-AF65-F5344CB8AC3E}">
        <p14:creationId xmlns:p14="http://schemas.microsoft.com/office/powerpoint/2010/main" val="205474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a:solidFill>
                  <a:schemeClr val="bg1"/>
                </a:solidFill>
              </a:rPr>
              <a:t>ORM (Object-Relational </a:t>
            </a:r>
            <a:r>
              <a:rPr lang="en-US" dirty="0" smtClean="0">
                <a:solidFill>
                  <a:schemeClr val="bg1"/>
                </a:solidFill>
              </a:rPr>
              <a:t>Mapping)</a:t>
            </a:r>
            <a:endParaRPr lang="bg-BG" dirty="0">
              <a:solidFill>
                <a:schemeClr val="bg1"/>
              </a:solidFill>
            </a:endParaRPr>
          </a:p>
        </p:txBody>
      </p:sp>
    </p:spTree>
    <p:extLst>
      <p:ext uri="{BB962C8B-B14F-4D97-AF65-F5344CB8AC3E}">
        <p14:creationId xmlns:p14="http://schemas.microsoft.com/office/powerpoint/2010/main" val="40603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Business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In </a:t>
            </a:r>
            <a:r>
              <a:rPr lang="en-US" sz="3200" dirty="0" smtClean="0">
                <a:solidFill>
                  <a:schemeClr val="bg1"/>
                </a:solidFill>
              </a:rPr>
              <a:t>software development, </a:t>
            </a:r>
            <a:r>
              <a:rPr lang="en-US" sz="3200" dirty="0">
                <a:solidFill>
                  <a:schemeClr val="bg1"/>
                </a:solidFill>
              </a:rPr>
              <a:t>business logic or domain logic is the part of the program that encodes the real-world business rules that determine how data can be created, stored, and changed.</a:t>
            </a:r>
            <a:endParaRPr lang="bg-BG" sz="3200" dirty="0">
              <a:solidFill>
                <a:schemeClr val="bg1"/>
              </a:solidFill>
            </a:endParaRPr>
          </a:p>
        </p:txBody>
      </p:sp>
    </p:spTree>
    <p:extLst>
      <p:ext uri="{BB962C8B-B14F-4D97-AF65-F5344CB8AC3E}">
        <p14:creationId xmlns:p14="http://schemas.microsoft.com/office/powerpoint/2010/main" val="30102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Business logic layer (BLL), domain </a:t>
            </a:r>
            <a:r>
              <a:rPr lang="en-US" sz="3600" dirty="0" smtClean="0">
                <a:solidFill>
                  <a:schemeClr val="tx1"/>
                </a:solidFill>
              </a:rPr>
              <a:t>layer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42238532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2936</TotalTime>
  <Words>204</Words>
  <Application>Microsoft Office PowerPoint</Application>
  <PresentationFormat>Widescreen</PresentationFormat>
  <Paragraphs>41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Consolas</vt:lpstr>
      <vt:lpstr>Calibri</vt:lpstr>
      <vt:lpstr>Franklin Gothic Book</vt:lpstr>
      <vt:lpstr>Crop</vt:lpstr>
      <vt:lpstr>N-Layer architecture</vt:lpstr>
      <vt:lpstr>PowerPoint Presentation</vt:lpstr>
      <vt:lpstr>Definition:  N-layer application architecture provides a model by which developers can create flexible and reusable applications. By segregating an application into tiers, developers acquire the option of modifying or adding a specific layer, instead of reworking the entire application.</vt:lpstr>
      <vt:lpstr>  Common layers:</vt:lpstr>
      <vt:lpstr>Data access layer</vt:lpstr>
      <vt:lpstr>Data access layers:  Persistence layer, logging, networking, and other services which are required to support a particular business layer</vt:lpstr>
      <vt:lpstr>ORM (Object-Relational Mapping)</vt:lpstr>
      <vt:lpstr>Business layer</vt:lpstr>
      <vt:lpstr>Business layers:  Business logic layer (BLL), domain layer </vt:lpstr>
      <vt:lpstr>Business layer structure</vt:lpstr>
      <vt:lpstr>Business layer:  - Prescribes how business objects interact with one another; - Enforces the routes and the methods by which business objects are accessed and updated.</vt:lpstr>
      <vt:lpstr>Business rule:  Model real-life business objects (such as accounts, loans, itineraries, and inventories.</vt:lpstr>
      <vt:lpstr>Business logic vs Business rule:  Business logic is the portion of an enterprise system which determines how data is transformed or calculated, and how it is routed to people or software (workflow). Business rules are formal expressions of business policy. </vt:lpstr>
      <vt:lpstr>Business logic vs Business rule:  Anything that is a process or procedure is business logic, and anything that is neither a process nor a procedure is a business rule.</vt:lpstr>
      <vt:lpstr>Application layer</vt:lpstr>
      <vt:lpstr>Application layers:  Service layer or GRASP Controller Layer </vt:lpstr>
      <vt:lpstr>Presentation layer</vt:lpstr>
      <vt:lpstr>Presentation layers:  UI layer, view layer, presentation tier in multitier architecture </vt:lpstr>
      <vt:lpstr>Most popular multilayer architecture</vt:lpstr>
      <vt:lpstr>3-layer architecture</vt:lpstr>
      <vt:lpstr>PowerPoint Presentation</vt:lpstr>
      <vt:lpstr>import {Component} from '@angular/core';  import {Vehicle} from './vehicle.service';  @Component({     moduleId: module.id,     selector: 'story-vehicles',     templateUrl: 'vehicles.component.html' })  export class VehicleListComponent {     vehicles: Vehicle[]; }</vt:lpstr>
      <vt:lpstr>demo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Windows User</cp:lastModifiedBy>
  <cp:revision>184</cp:revision>
  <dcterms:created xsi:type="dcterms:W3CDTF">2017-01-20T17:37:06Z</dcterms:created>
  <dcterms:modified xsi:type="dcterms:W3CDTF">2017-11-01T20:50:27Z</dcterms:modified>
</cp:coreProperties>
</file>