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6" r:id="rId6"/>
  </p:sldMasterIdLst>
  <p:notesMasterIdLst>
    <p:notesMasterId r:id="rId104"/>
  </p:notesMasterIdLst>
  <p:sldIdLst>
    <p:sldId id="257" r:id="rId7"/>
    <p:sldId id="301" r:id="rId8"/>
    <p:sldId id="411"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17" r:id="rId46"/>
    <p:sldId id="402" r:id="rId47"/>
    <p:sldId id="403" r:id="rId48"/>
    <p:sldId id="404" r:id="rId49"/>
    <p:sldId id="405" r:id="rId50"/>
    <p:sldId id="407" r:id="rId51"/>
    <p:sldId id="420" r:id="rId52"/>
    <p:sldId id="421" r:id="rId53"/>
    <p:sldId id="408" r:id="rId54"/>
    <p:sldId id="409" r:id="rId55"/>
    <p:sldId id="410" r:id="rId56"/>
    <p:sldId id="412" r:id="rId57"/>
    <p:sldId id="311" r:id="rId58"/>
    <p:sldId id="312" r:id="rId59"/>
    <p:sldId id="316" r:id="rId60"/>
    <p:sldId id="317" r:id="rId61"/>
    <p:sldId id="357" r:id="rId62"/>
    <p:sldId id="358" r:id="rId63"/>
    <p:sldId id="359" r:id="rId64"/>
    <p:sldId id="360" r:id="rId65"/>
    <p:sldId id="350" r:id="rId66"/>
    <p:sldId id="314" r:id="rId67"/>
    <p:sldId id="319" r:id="rId68"/>
    <p:sldId id="320" r:id="rId69"/>
    <p:sldId id="321" r:id="rId70"/>
    <p:sldId id="322" r:id="rId71"/>
    <p:sldId id="323" r:id="rId72"/>
    <p:sldId id="325" r:id="rId73"/>
    <p:sldId id="326" r:id="rId74"/>
    <p:sldId id="327" r:id="rId75"/>
    <p:sldId id="328" r:id="rId76"/>
    <p:sldId id="329" r:id="rId77"/>
    <p:sldId id="318" r:id="rId78"/>
    <p:sldId id="330" r:id="rId79"/>
    <p:sldId id="331" r:id="rId80"/>
    <p:sldId id="416" r:id="rId81"/>
    <p:sldId id="332" r:id="rId82"/>
    <p:sldId id="335" r:id="rId83"/>
    <p:sldId id="315" r:id="rId84"/>
    <p:sldId id="336" r:id="rId85"/>
    <p:sldId id="340" r:id="rId86"/>
    <p:sldId id="338" r:id="rId87"/>
    <p:sldId id="341" r:id="rId88"/>
    <p:sldId id="342" r:id="rId89"/>
    <p:sldId id="343" r:id="rId90"/>
    <p:sldId id="344" r:id="rId91"/>
    <p:sldId id="345" r:id="rId92"/>
    <p:sldId id="346" r:id="rId93"/>
    <p:sldId id="355" r:id="rId94"/>
    <p:sldId id="356" r:id="rId95"/>
    <p:sldId id="347" r:id="rId96"/>
    <p:sldId id="348" r:id="rId97"/>
    <p:sldId id="349" r:id="rId98"/>
    <p:sldId id="413" r:id="rId99"/>
    <p:sldId id="361" r:id="rId100"/>
    <p:sldId id="362" r:id="rId101"/>
    <p:sldId id="363" r:id="rId102"/>
    <p:sldId id="310"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34" autoAdjust="0"/>
    <p:restoredTop sz="94424" autoAdjust="0"/>
  </p:normalViewPr>
  <p:slideViewPr>
    <p:cSldViewPr>
      <p:cViewPr varScale="1">
        <p:scale>
          <a:sx n="70" d="100"/>
          <a:sy n="70" d="100"/>
        </p:scale>
        <p:origin x="1158"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07" Type="http://schemas.openxmlformats.org/officeDocument/2006/relationships/theme" Target="theme/theme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slide" Target="slides/slide96.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Status</c:v>
                </c:pt>
              </c:strCache>
            </c:strRef>
          </c:tx>
          <c:spPr>
            <a:ln w="28575">
              <a:solidFill>
                <a:srgbClr val="00B050"/>
              </a:solidFill>
            </a:ln>
          </c:spPr>
          <c:dPt>
            <c:idx val="1"/>
            <c:bubble3D val="0"/>
            <c:explosion val="8"/>
          </c:dPt>
          <c:dLbls>
            <c:spPr>
              <a:noFill/>
              <a:ln>
                <a:noFill/>
              </a:ln>
              <a:effectLst/>
            </c:spPr>
            <c:showLegendKey val="0"/>
            <c:showVal val="1"/>
            <c:showCatName val="0"/>
            <c:showSerName val="0"/>
            <c:showPercent val="1"/>
            <c:showBubbleSize val="0"/>
            <c:showLeaderLines val="1"/>
            <c:extLst>
              <c:ext xmlns:c15="http://schemas.microsoft.com/office/drawing/2012/chart" uri="{CE6537A1-D6FC-4f65-9D91-7224C49458BB}">
                <c15:layout/>
              </c:ext>
            </c:extLst>
          </c:dLbls>
          <c:cat>
            <c:strRef>
              <c:f>Sheet1!$A$2:$A$3</c:f>
              <c:strCache>
                <c:ptCount val="2"/>
                <c:pt idx="0">
                  <c:v>ANR Bug</c:v>
                </c:pt>
                <c:pt idx="1">
                  <c:v>ANR Performance</c:v>
                </c:pt>
              </c:strCache>
            </c:strRef>
          </c:cat>
          <c:val>
            <c:numRef>
              <c:f>Sheet1!$B$2:$B$3</c:f>
              <c:numCache>
                <c:formatCode>General</c:formatCode>
                <c:ptCount val="2"/>
                <c:pt idx="0">
                  <c:v>92</c:v>
                </c:pt>
                <c:pt idx="1">
                  <c:v>204</c:v>
                </c:pt>
              </c:numCache>
            </c:numRef>
          </c:val>
        </c:ser>
        <c:dLbls>
          <c:showLegendKey val="0"/>
          <c:showVal val="0"/>
          <c:showCatName val="0"/>
          <c:showSerName val="0"/>
          <c:showPercent val="0"/>
          <c:showBubbleSize val="0"/>
          <c:showLeaderLines val="1"/>
        </c:dLbls>
        <c:firstSliceAng val="0"/>
      </c:pieChart>
    </c:plotArea>
    <c:legend>
      <c:legendPos val="r"/>
      <c:layout/>
      <c:overlay val="0"/>
      <c:spPr>
        <a:ln w="28575">
          <a:solidFill>
            <a:srgbClr val="00B050"/>
          </a:solidFill>
        </a:ln>
      </c:spPr>
    </c:legend>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B5408-9573-4094-B179-4A1F605F3869}" type="datetimeFigureOut">
              <a:rPr lang="zh-CN" altLang="en-US" smtClean="0"/>
              <a:pPr/>
              <a:t>2016/10/11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4E1C96-0ACF-4722-A9FC-04050FD9664E}" type="slidenum">
              <a:rPr lang="zh-CN" altLang="en-US" smtClean="0"/>
              <a:pPr/>
              <a:t>‹#›</a:t>
            </a:fld>
            <a:endParaRPr lang="zh-CN" altLang="en-US"/>
          </a:p>
        </p:txBody>
      </p:sp>
    </p:spTree>
    <p:extLst>
      <p:ext uri="{BB962C8B-B14F-4D97-AF65-F5344CB8AC3E}">
        <p14:creationId xmlns:p14="http://schemas.microsoft.com/office/powerpoint/2010/main" val="2458626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tx1"/>
                </a:solidFill>
                <a:effectLst/>
                <a:latin typeface="+mn-lt"/>
                <a:ea typeface="+mn-ea"/>
                <a:cs typeface="+mn-cs"/>
              </a:rPr>
              <a:t>http://online.mediatek.inc/_layouts/15/mol/topic/ext/Topic.aspx?mappingId=e6470a4e-6511-4391-8101-07629c14da39</a:t>
            </a:r>
          </a:p>
        </p:txBody>
      </p:sp>
      <p:sp>
        <p:nvSpPr>
          <p:cNvPr id="4" name="灯片编号占位符 3"/>
          <p:cNvSpPr>
            <a:spLocks noGrp="1"/>
          </p:cNvSpPr>
          <p:nvPr>
            <p:ph type="sldNum" sz="quarter" idx="10"/>
          </p:nvPr>
        </p:nvSpPr>
        <p:spPr/>
        <p:txBody>
          <a:bodyPr/>
          <a:lstStyle/>
          <a:p>
            <a:fld id="{574E1C96-0ACF-4722-A9FC-04050FD9664E}" type="slidenum">
              <a:rPr lang="zh-CN" altLang="en-US" smtClean="0"/>
              <a:pPr/>
              <a:t>43</a:t>
            </a:fld>
            <a:endParaRPr lang="zh-CN" altLang="en-US"/>
          </a:p>
        </p:txBody>
      </p:sp>
    </p:spTree>
    <p:extLst>
      <p:ext uri="{BB962C8B-B14F-4D97-AF65-F5344CB8AC3E}">
        <p14:creationId xmlns:p14="http://schemas.microsoft.com/office/powerpoint/2010/main" val="35623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50207D59-3010-469C-8E52-1653C7E8FEAF}" type="slidenum">
              <a:rPr lang="zh-TW" altLang="en-US" smtClean="0"/>
              <a:pPr/>
              <a:t>46</a:t>
            </a:fld>
            <a:endParaRPr lang="zh-TW" altLang="en-US"/>
          </a:p>
        </p:txBody>
      </p:sp>
    </p:spTree>
    <p:extLst>
      <p:ext uri="{BB962C8B-B14F-4D97-AF65-F5344CB8AC3E}">
        <p14:creationId xmlns:p14="http://schemas.microsoft.com/office/powerpoint/2010/main" val="4247083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bg>
      <p:bgPr>
        <a:gradFill flip="none" rotWithShape="1">
          <a:gsLst>
            <a:gs pos="40000">
              <a:schemeClr val="bg1"/>
            </a:gs>
            <a:gs pos="0">
              <a:schemeClr val="bg1">
                <a:lumMod val="95000"/>
              </a:schemeClr>
            </a:gs>
          </a:gsLst>
          <a:lin ang="16200000" scaled="0"/>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94100" y="4233563"/>
            <a:ext cx="5092700" cy="2329101"/>
          </a:xfrm>
        </p:spPr>
        <p:txBody>
          <a:bodyPr/>
          <a:lstStyle>
            <a:lvl1pPr marL="0" indent="0" algn="l">
              <a:lnSpc>
                <a:spcPct val="80000"/>
              </a:lnSpc>
              <a:buNone/>
              <a:defRPr spc="-15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Title 8"/>
          <p:cNvSpPr>
            <a:spLocks noGrp="1"/>
          </p:cNvSpPr>
          <p:nvPr>
            <p:ph type="title"/>
          </p:nvPr>
        </p:nvSpPr>
        <p:spPr>
          <a:xfrm>
            <a:off x="3594100" y="1463066"/>
            <a:ext cx="5092700" cy="2770497"/>
          </a:xfrm>
        </p:spPr>
        <p:txBody>
          <a:bodyPr anchor="t"/>
          <a:lstStyle>
            <a:lvl1pPr algn="l">
              <a:lnSpc>
                <a:spcPct val="80000"/>
              </a:lnSpc>
              <a:defRPr b="1" spc="-150">
                <a:solidFill>
                  <a:schemeClr val="tx1"/>
                </a:solidFill>
              </a:defRPr>
            </a:lvl1pPr>
          </a:lstStyle>
          <a:p>
            <a:r>
              <a:rPr lang="zh-CN" altLang="en-US" smtClean="0"/>
              <a:t>单击此处编辑母版标题样式</a:t>
            </a:r>
            <a:endParaRPr lang="en-US" dirty="0"/>
          </a:p>
        </p:txBody>
      </p:sp>
      <p:pic>
        <p:nvPicPr>
          <p:cNvPr id="5" name="Picture 4" descr="Logotyp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012" y="1539265"/>
            <a:ext cx="2370836" cy="584454"/>
          </a:xfrm>
          <a:prstGeom prst="rect">
            <a:avLst/>
          </a:prstGeom>
          <a:effectLst/>
        </p:spPr>
      </p:pic>
    </p:spTree>
    <p:extLst>
      <p:ext uri="{BB962C8B-B14F-4D97-AF65-F5344CB8AC3E}">
        <p14:creationId xmlns:p14="http://schemas.microsoft.com/office/powerpoint/2010/main" val="20702152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6699250" y="6278671"/>
            <a:ext cx="927434" cy="365125"/>
          </a:xfrm>
          <a:prstGeom prst="rect">
            <a:avLst/>
          </a:prstGeom>
        </p:spPr>
        <p:txBody>
          <a:bodyPr/>
          <a:lstStyle/>
          <a:p>
            <a:fld id="{CAD56A58-58CC-4600-910B-4E33A5B77C12}" type="datetimeFigureOut">
              <a:rPr lang="zh-CN" altLang="en-US" smtClean="0"/>
              <a:pPr/>
              <a:t>2016/10/11</a:t>
            </a:fld>
            <a:endParaRPr lang="zh-CN" alt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DBEE715F-16EF-44CE-A372-4EB2A18790C0}" type="slidenum">
              <a:rPr lang="zh-CN" altLang="en-US" smtClean="0"/>
              <a:pPr/>
              <a:t>‹#›</a:t>
            </a:fld>
            <a:endParaRPr lang="zh-CN" altLang="en-US"/>
          </a:p>
        </p:txBody>
      </p:sp>
    </p:spTree>
    <p:extLst>
      <p:ext uri="{BB962C8B-B14F-4D97-AF65-F5344CB8AC3E}">
        <p14:creationId xmlns:p14="http://schemas.microsoft.com/office/powerpoint/2010/main" val="44404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698803"/>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9"/>
            <a:ext cx="6019800" cy="569880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6699250" y="6278671"/>
            <a:ext cx="927434" cy="365125"/>
          </a:xfrm>
          <a:prstGeom prst="rect">
            <a:avLst/>
          </a:prstGeom>
        </p:spPr>
        <p:txBody>
          <a:bodyPr/>
          <a:lstStyle/>
          <a:p>
            <a:fld id="{CAD56A58-58CC-4600-910B-4E33A5B77C12}" type="datetimeFigureOut">
              <a:rPr lang="zh-CN" altLang="en-US" smtClean="0"/>
              <a:pPr/>
              <a:t>2016/10/11</a:t>
            </a:fld>
            <a:endParaRPr lang="zh-CN" alt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DBEE715F-16EF-44CE-A372-4EB2A18790C0}" type="slidenum">
              <a:rPr lang="zh-CN" altLang="en-US" smtClean="0"/>
              <a:pPr/>
              <a:t>‹#›</a:t>
            </a:fld>
            <a:endParaRPr lang="zh-CN" altLang="en-US"/>
          </a:p>
        </p:txBody>
      </p:sp>
    </p:spTree>
    <p:extLst>
      <p:ext uri="{BB962C8B-B14F-4D97-AF65-F5344CB8AC3E}">
        <p14:creationId xmlns:p14="http://schemas.microsoft.com/office/powerpoint/2010/main" val="2946555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32000"/>
            <a:ext cx="8229600" cy="1269800"/>
          </a:xfrm>
        </p:spPr>
        <p:txBody>
          <a:bodyPr tIns="0"/>
          <a:lstStyle>
            <a:lvl1pPr>
              <a:defRPr>
                <a:solidFill>
                  <a:schemeClr val="accent1"/>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699250" y="6278671"/>
            <a:ext cx="927434" cy="365125"/>
          </a:xfrm>
          <a:prstGeom prst="rect">
            <a:avLst/>
          </a:prstGeom>
        </p:spPr>
        <p:txBody>
          <a:bodyPr/>
          <a:lstStyle/>
          <a:p>
            <a:fld id="{5E637C7D-A246-43BF-860B-14D897235D74}" type="datetime1">
              <a:rPr lang="zh-CN" altLang="en-US" smtClean="0"/>
              <a:pPr/>
              <a:t>2016/10/11</a:t>
            </a:fld>
            <a:endParaRPr lang="en-US" dirty="0"/>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457200" y="1866900"/>
            <a:ext cx="8229600" cy="4289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txBox="1">
            <a:spLocks/>
          </p:cNvSpPr>
          <p:nvPr userDrawn="1"/>
        </p:nvSpPr>
        <p:spPr>
          <a:xfrm>
            <a:off x="3663950" y="6278671"/>
            <a:ext cx="3035300" cy="365125"/>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800" b="0" i="0" u="none" strike="noStrike" kern="1200" cap="none" spc="0" normalizeH="0" baseline="0" noProof="0" dirty="0" smtClean="0">
                <a:ln>
                  <a:noFill/>
                </a:ln>
                <a:solidFill>
                  <a:schemeClr val="tx2"/>
                </a:solidFill>
                <a:effectLst/>
                <a:uLnTx/>
                <a:uFillTx/>
                <a:latin typeface="+mn-lt"/>
                <a:ea typeface="+mn-ea"/>
                <a:cs typeface="+mn-cs"/>
              </a:rPr>
              <a:t>Copyright © </a:t>
            </a:r>
            <a:r>
              <a:rPr kumimoji="0" lang="en-US" altLang="zh-TW" sz="800" b="0" i="0" u="none" strike="noStrike" kern="1200" cap="none" spc="0" normalizeH="0" baseline="0" noProof="0" dirty="0" err="1" smtClean="0">
                <a:ln>
                  <a:noFill/>
                </a:ln>
                <a:solidFill>
                  <a:schemeClr val="tx2"/>
                </a:solidFill>
                <a:effectLst/>
                <a:uLnTx/>
                <a:uFillTx/>
                <a:latin typeface="+mn-lt"/>
                <a:ea typeface="+mn-ea"/>
                <a:cs typeface="+mn-cs"/>
              </a:rPr>
              <a:t>MediaTek</a:t>
            </a:r>
            <a:r>
              <a:rPr kumimoji="0" lang="en-US" altLang="zh-TW" sz="800" b="0" i="0" u="none" strike="noStrike" kern="1200" cap="none" spc="0" normalizeH="0" baseline="0" noProof="0" dirty="0" smtClean="0">
                <a:ln>
                  <a:noFill/>
                </a:ln>
                <a:solidFill>
                  <a:schemeClr val="tx2"/>
                </a:solidFill>
                <a:effectLst/>
                <a:uLnTx/>
                <a:uFillTx/>
                <a:latin typeface="+mn-lt"/>
                <a:ea typeface="+mn-ea"/>
                <a:cs typeface="+mn-cs"/>
              </a:rPr>
              <a:t> Inc. All rights reserved.</a:t>
            </a:r>
            <a:endParaRPr kumimoji="0" lang="en-US" altLang="zh-TW" sz="8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15149908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432000"/>
            <a:ext cx="8229600" cy="1269800"/>
          </a:xfrm>
        </p:spPr>
        <p:txBody>
          <a:bodyPr tIns="0"/>
          <a:lstStyle>
            <a:lvl1pPr>
              <a:defRPr>
                <a:solidFill>
                  <a:schemeClr val="accent1"/>
                </a:solidFill>
              </a:defRPr>
            </a:lvl1pPr>
          </a:lstStyle>
          <a:p>
            <a:r>
              <a:rPr lang="zh-TW" altLang="en-US" smtClean="0"/>
              <a:t>按一下以編輯母片標題樣式</a:t>
            </a:r>
            <a:endParaRPr lang="en-US" dirty="0"/>
          </a:p>
        </p:txBody>
      </p:sp>
      <p:sp>
        <p:nvSpPr>
          <p:cNvPr id="4" name="Date Placeholder 3"/>
          <p:cNvSpPr>
            <a:spLocks noGrp="1"/>
          </p:cNvSpPr>
          <p:nvPr>
            <p:ph type="dt" sz="half" idx="10"/>
          </p:nvPr>
        </p:nvSpPr>
        <p:spPr>
          <a:xfrm>
            <a:off x="6699250" y="6278671"/>
            <a:ext cx="927434" cy="365125"/>
          </a:xfrm>
          <a:prstGeom prst="rect">
            <a:avLst/>
          </a:prstGeom>
        </p:spPr>
        <p:txBody>
          <a:bodyPr/>
          <a:lstStyle/>
          <a:p>
            <a:fld id="{1A0BA19A-3E7C-435B-8A07-D805FBF58619}" type="datetime1">
              <a:rPr lang="zh-CN" altLang="en-US" smtClean="0"/>
              <a:pPr/>
              <a:t>2016/10/11</a:t>
            </a:fld>
            <a:endParaRPr 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r>
              <a:rPr lang="en-US" smtClean="0"/>
              <a:t>Copyright@MediaTec Inc.All rights reserved</a:t>
            </a:r>
            <a:endParaRPr 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457200" y="1866900"/>
            <a:ext cx="8229600" cy="4289426"/>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Tree>
    <p:extLst>
      <p:ext uri="{BB962C8B-B14F-4D97-AF65-F5344CB8AC3E}">
        <p14:creationId xmlns:p14="http://schemas.microsoft.com/office/powerpoint/2010/main" val="14202115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gradFill flip="none" rotWithShape="1">
          <a:gsLst>
            <a:gs pos="40000">
              <a:schemeClr val="tx1"/>
            </a:gs>
            <a:gs pos="0">
              <a:schemeClr val="bg2">
                <a:lumMod val="25000"/>
              </a:schemeClr>
            </a:gs>
          </a:gsLst>
          <a:lin ang="16200000" scaled="0"/>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94100" y="4233563"/>
            <a:ext cx="5092700" cy="2329101"/>
          </a:xfrm>
        </p:spPr>
        <p:txBody>
          <a:bodyPr/>
          <a:lstStyle>
            <a:lvl1pPr marL="0" indent="0" algn="ctr">
              <a:lnSpc>
                <a:spcPct val="80000"/>
              </a:lnSpc>
              <a:buNone/>
              <a:defRPr spc="-15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Title 8"/>
          <p:cNvSpPr>
            <a:spLocks noGrp="1"/>
          </p:cNvSpPr>
          <p:nvPr>
            <p:ph type="title"/>
          </p:nvPr>
        </p:nvSpPr>
        <p:spPr>
          <a:xfrm>
            <a:off x="3594100" y="1463066"/>
            <a:ext cx="5092700" cy="2770497"/>
          </a:xfrm>
        </p:spPr>
        <p:txBody>
          <a:bodyPr anchor="t"/>
          <a:lstStyle>
            <a:lvl1pPr algn="l">
              <a:lnSpc>
                <a:spcPct val="80000"/>
              </a:lnSpc>
              <a:defRPr b="1" spc="-150">
                <a:solidFill>
                  <a:schemeClr val="bg1"/>
                </a:solidFill>
              </a:defRPr>
            </a:lvl1pPr>
          </a:lstStyle>
          <a:p>
            <a:r>
              <a:rPr lang="zh-CN" altLang="en-US" smtClean="0"/>
              <a:t>单击此处编辑母版标题样式</a:t>
            </a:r>
            <a:endParaRPr lang="en-US" dirty="0"/>
          </a:p>
        </p:txBody>
      </p:sp>
      <p:pic>
        <p:nvPicPr>
          <p:cNvPr id="5" name="Picture 4" descr="Logotyp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12" y="1539268"/>
            <a:ext cx="2370836" cy="584454"/>
          </a:xfrm>
          <a:prstGeom prst="rect">
            <a:avLst/>
          </a:prstGeom>
          <a:effectLst/>
        </p:spPr>
      </p:pic>
    </p:spTree>
    <p:extLst>
      <p:ext uri="{BB962C8B-B14F-4D97-AF65-F5344CB8AC3E}">
        <p14:creationId xmlns:p14="http://schemas.microsoft.com/office/powerpoint/2010/main" val="18602996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5"/>
            <a:ext cx="7772400" cy="1468967"/>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10"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FCD6895-D491-9943-8088-4994C1785692}" type="datetime1">
              <a:rPr lang="sv-SE" smtClean="0"/>
              <a:pPr/>
              <a:t>2016-10-11</a:t>
            </a:fld>
            <a:endParaRPr lang="en-US" dirty="0"/>
          </a:p>
        </p:txBody>
      </p:sp>
      <p:sp>
        <p:nvSpPr>
          <p:cNvPr id="11"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dirty="0" smtClean="0"/>
              <a:t>Copyright © MediaTek Inc. All rights reserved.</a:t>
            </a:r>
            <a:endParaRPr lang="en-US" altLang="zh-TW" dirty="0"/>
          </a:p>
        </p:txBody>
      </p:sp>
      <p:sp>
        <p:nvSpPr>
          <p:cNvPr id="12"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val="899359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Box 3"/>
          <p:cNvSpPr txBox="1"/>
          <p:nvPr userDrawn="1"/>
        </p:nvSpPr>
        <p:spPr>
          <a:xfrm>
            <a:off x="3962400" y="6775450"/>
            <a:ext cx="184666" cy="646331"/>
          </a:xfrm>
          <a:prstGeom prst="rect">
            <a:avLst/>
          </a:prstGeom>
          <a:noFill/>
        </p:spPr>
        <p:txBody>
          <a:bodyPr wrap="none" rtlCol="0">
            <a:spAutoFit/>
          </a:bodyPr>
          <a:lstStyle/>
          <a:p>
            <a:endParaRPr lang="en-US" dirty="0" smtClean="0"/>
          </a:p>
          <a:p>
            <a:endParaRPr lang="en-US" dirty="0"/>
          </a:p>
        </p:txBody>
      </p:sp>
      <p:sp>
        <p:nvSpPr>
          <p:cNvPr id="10"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FCD6895-D491-9943-8088-4994C1785692}" type="datetime1">
              <a:rPr lang="sv-SE" smtClean="0"/>
              <a:pPr/>
              <a:t>2016-10-11</a:t>
            </a:fld>
            <a:endParaRPr lang="en-US" dirty="0"/>
          </a:p>
        </p:txBody>
      </p:sp>
      <p:sp>
        <p:nvSpPr>
          <p:cNvPr id="11"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dirty="0" smtClean="0"/>
              <a:t>Copyright © MediaTek Inc. All rights reserved.</a:t>
            </a:r>
            <a:endParaRPr lang="en-US" altLang="zh-TW" dirty="0"/>
          </a:p>
        </p:txBody>
      </p:sp>
      <p:sp>
        <p:nvSpPr>
          <p:cNvPr id="12"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val="1151371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hasCustomPrompt="1"/>
          </p:nvPr>
        </p:nvSpPr>
        <p:spPr>
          <a:xfrm>
            <a:off x="722313" y="2906185"/>
            <a:ext cx="7772400" cy="1500716"/>
          </a:xfrm>
        </p:spPr>
        <p:txBody>
          <a:bodyPr anchor="b"/>
          <a:lstStyle>
            <a:lvl1pPr marL="0" indent="0">
              <a:buNone/>
              <a:defRPr sz="2000" b="1" spc="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CLICK TO EDIT MASTER TEXT STYLES</a:t>
            </a:r>
          </a:p>
        </p:txBody>
      </p:sp>
      <p:sp>
        <p:nvSpPr>
          <p:cNvPr id="10"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FCD6895-D491-9943-8088-4994C1785692}" type="datetime1">
              <a:rPr lang="sv-SE" smtClean="0"/>
              <a:pPr/>
              <a:t>2016-10-11</a:t>
            </a:fld>
            <a:endParaRPr lang="en-US" dirty="0"/>
          </a:p>
        </p:txBody>
      </p:sp>
      <p:sp>
        <p:nvSpPr>
          <p:cNvPr id="11"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dirty="0" smtClean="0"/>
              <a:t>Copyright © MediaTek Inc. All rights reserved.</a:t>
            </a:r>
            <a:endParaRPr lang="en-US" altLang="zh-TW" dirty="0"/>
          </a:p>
        </p:txBody>
      </p:sp>
      <p:sp>
        <p:nvSpPr>
          <p:cNvPr id="12"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val="987931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1"/>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1"/>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3"/>
          <p:cNvSpPr>
            <a:spLocks noGrp="1"/>
          </p:cNvSpPr>
          <p:nvPr>
            <p:ph type="dt" sz="half" idx="10"/>
          </p:nvPr>
        </p:nvSpPr>
        <p:spPr>
          <a:xfrm>
            <a:off x="6699250"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FCD6895-D491-9943-8088-4994C1785692}" type="datetime1">
              <a:rPr lang="sv-SE" smtClean="0"/>
              <a:pPr/>
              <a:t>2016-10-11</a:t>
            </a:fld>
            <a:endParaRPr lang="en-US" dirty="0"/>
          </a:p>
        </p:txBody>
      </p:sp>
      <p:sp>
        <p:nvSpPr>
          <p:cNvPr id="12"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dirty="0" smtClean="0"/>
              <a:t>Copyright © MediaTek Inc. All rights reserved.</a:t>
            </a:r>
            <a:endParaRPr lang="en-US" altLang="zh-TW" dirty="0"/>
          </a:p>
        </p:txBody>
      </p:sp>
      <p:sp>
        <p:nvSpPr>
          <p:cNvPr id="13"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val="3302213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spc="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5934"/>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6" y="1534584"/>
            <a:ext cx="4041775" cy="641349"/>
          </a:xfrm>
        </p:spPr>
        <p:txBody>
          <a:bodyPr anchor="b"/>
          <a:lstStyle>
            <a:lvl1pPr marL="0" indent="0">
              <a:buNone/>
              <a:defRPr sz="2400" b="1" spc="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6" y="2175934"/>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Date Placeholder 3"/>
          <p:cNvSpPr>
            <a:spLocks noGrp="1"/>
          </p:cNvSpPr>
          <p:nvPr>
            <p:ph type="dt" sz="half" idx="10"/>
          </p:nvPr>
        </p:nvSpPr>
        <p:spPr>
          <a:xfrm>
            <a:off x="6699250"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FCD6895-D491-9943-8088-4994C1785692}" type="datetime1">
              <a:rPr lang="sv-SE" smtClean="0"/>
              <a:pPr/>
              <a:t>2016-10-11</a:t>
            </a:fld>
            <a:endParaRPr lang="en-US" dirty="0"/>
          </a:p>
        </p:txBody>
      </p:sp>
      <p:sp>
        <p:nvSpPr>
          <p:cNvPr id="14" name="Footer Placeholder 4"/>
          <p:cNvSpPr>
            <a:spLocks noGrp="1"/>
          </p:cNvSpPr>
          <p:nvPr>
            <p:ph type="ftr" sz="quarter" idx="11"/>
          </p:nvPr>
        </p:nvSpPr>
        <p:spPr>
          <a:xfrm>
            <a:off x="3663950"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dirty="0" smtClean="0"/>
              <a:t>Copyright © MediaTek Inc. All rights reserved.</a:t>
            </a:r>
            <a:endParaRPr lang="en-US" altLang="zh-TW" dirty="0"/>
          </a:p>
        </p:txBody>
      </p:sp>
      <p:sp>
        <p:nvSpPr>
          <p:cNvPr id="15" name="Slide Number Placeholder 5"/>
          <p:cNvSpPr>
            <a:spLocks noGrp="1"/>
          </p:cNvSpPr>
          <p:nvPr>
            <p:ph type="sldNum" sz="quarter" idx="12"/>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val="315976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342900" indent="-342900">
              <a:buClr>
                <a:schemeClr val="accent1"/>
              </a:buClr>
              <a:buFont typeface="Wingdings" charset="2"/>
              <a:buChar char="§"/>
              <a:defRPr/>
            </a:lvl1pPr>
            <a:lvl3pPr marL="1143000" indent="-228600">
              <a:buClr>
                <a:schemeClr val="accent1"/>
              </a:buClr>
              <a:buFont typeface="Wingdings" charset="2"/>
              <a:buChar char="§"/>
              <a:defRPr/>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699250" y="6278671"/>
            <a:ext cx="927434" cy="365125"/>
          </a:xfrm>
          <a:prstGeom prst="rect">
            <a:avLst/>
          </a:prstGeom>
        </p:spPr>
        <p:txBody>
          <a:bodyPr/>
          <a:lstStyle/>
          <a:p>
            <a:fld id="{CAD56A58-58CC-4600-910B-4E33A5B77C12}" type="datetimeFigureOut">
              <a:rPr lang="zh-CN" altLang="en-US" smtClean="0"/>
              <a:pPr/>
              <a:t>2016/10/11</a:t>
            </a:fld>
            <a:endParaRPr lang="zh-CN" alt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DBEE715F-16EF-44CE-A372-4EB2A18790C0}" type="slidenum">
              <a:rPr lang="zh-CN" altLang="en-US" smtClean="0"/>
              <a:pPr/>
              <a:t>‹#›</a:t>
            </a:fld>
            <a:endParaRPr lang="zh-CN" altLang="en-US"/>
          </a:p>
        </p:txBody>
      </p:sp>
    </p:spTree>
    <p:extLst>
      <p:ext uri="{BB962C8B-B14F-4D97-AF65-F5344CB8AC3E}">
        <p14:creationId xmlns:p14="http://schemas.microsoft.com/office/powerpoint/2010/main" val="24539365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FCD6895-D491-9943-8088-4994C1785692}" type="datetime1">
              <a:rPr lang="sv-SE" smtClean="0"/>
              <a:pPr/>
              <a:t>2016-10-11</a:t>
            </a:fld>
            <a:endParaRPr lang="en-US" dirty="0"/>
          </a:p>
        </p:txBody>
      </p:sp>
      <p:sp>
        <p:nvSpPr>
          <p:cNvPr id="10"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dirty="0" smtClean="0"/>
              <a:t>Copyright © MediaTek Inc. All rights reserved.</a:t>
            </a:r>
            <a:endParaRPr lang="en-US" altLang="zh-TW" dirty="0"/>
          </a:p>
        </p:txBody>
      </p:sp>
      <p:sp>
        <p:nvSpPr>
          <p:cNvPr id="11"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val="801361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FCD6895-D491-9943-8088-4994C1785692}" type="datetime1">
              <a:rPr lang="sv-SE" smtClean="0"/>
              <a:pPr/>
              <a:t>2016-10-11</a:t>
            </a:fld>
            <a:endParaRPr lang="en-US" dirty="0"/>
          </a:p>
        </p:txBody>
      </p:sp>
      <p:sp>
        <p:nvSpPr>
          <p:cNvPr id="9"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dirty="0" smtClean="0"/>
              <a:t>Copyright © MediaTek Inc. All rights reserved.</a:t>
            </a:r>
            <a:endParaRPr lang="en-US" altLang="zh-TW" dirty="0"/>
          </a:p>
        </p:txBody>
      </p:sp>
      <p:sp>
        <p:nvSpPr>
          <p:cNvPr id="10"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val="659177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2"/>
            <a:ext cx="3008313" cy="1162049"/>
          </a:xfrm>
        </p:spPr>
        <p:txBody>
          <a:bodyPr anchor="b"/>
          <a:lstStyle>
            <a:lvl1pPr algn="l">
              <a:defRPr sz="2000" b="1" spc="0"/>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1"/>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1" y="1435100"/>
            <a:ext cx="3008313" cy="4690533"/>
          </a:xfrm>
        </p:spPr>
        <p:txBody>
          <a:bodyPr/>
          <a:lstStyle>
            <a:lvl1pPr marL="0" indent="0">
              <a:buNone/>
              <a:defRPr sz="1400" spc="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Date Placeholder 3"/>
          <p:cNvSpPr>
            <a:spLocks noGrp="1"/>
          </p:cNvSpPr>
          <p:nvPr>
            <p:ph type="dt" sz="half" idx="10"/>
          </p:nvPr>
        </p:nvSpPr>
        <p:spPr>
          <a:xfrm>
            <a:off x="6699250"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FCD6895-D491-9943-8088-4994C1785692}" type="datetime1">
              <a:rPr lang="sv-SE" smtClean="0"/>
              <a:pPr/>
              <a:t>2016-10-11</a:t>
            </a:fld>
            <a:endParaRPr lang="en-US" dirty="0"/>
          </a:p>
        </p:txBody>
      </p:sp>
      <p:sp>
        <p:nvSpPr>
          <p:cNvPr id="12"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dirty="0" smtClean="0"/>
              <a:t>Copyright © MediaTek Inc. All rights reserved.</a:t>
            </a:r>
            <a:endParaRPr lang="en-US" altLang="zh-TW" dirty="0"/>
          </a:p>
        </p:txBody>
      </p:sp>
      <p:sp>
        <p:nvSpPr>
          <p:cNvPr id="13"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val="4037638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7267"/>
          </a:xfrm>
        </p:spPr>
        <p:txBody>
          <a:bodyPr anchor="b"/>
          <a:lstStyle>
            <a:lvl1pPr algn="l">
              <a:defRPr sz="2000" b="1" spc="0"/>
            </a:lvl1pPr>
          </a:lstStyle>
          <a:p>
            <a:r>
              <a:rPr lang="sv-SE" dirty="0" smtClean="0"/>
              <a:t>CLICK TO EDIT MASTER TITLE STYLE</a:t>
            </a:r>
            <a:endParaRPr lang="en-US" dirty="0"/>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867"/>
            <a:ext cx="5486400" cy="804333"/>
          </a:xfrm>
        </p:spPr>
        <p:txBody>
          <a:bodyPr/>
          <a:lstStyle>
            <a:lvl1pPr marL="0" indent="0">
              <a:buNone/>
              <a:defRPr sz="1400" spc="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Date Placeholder 3"/>
          <p:cNvSpPr>
            <a:spLocks noGrp="1"/>
          </p:cNvSpPr>
          <p:nvPr>
            <p:ph type="dt" sz="half" idx="10"/>
          </p:nvPr>
        </p:nvSpPr>
        <p:spPr>
          <a:xfrm>
            <a:off x="6699250"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FCD6895-D491-9943-8088-4994C1785692}" type="datetime1">
              <a:rPr lang="sv-SE" smtClean="0"/>
              <a:pPr/>
              <a:t>2016-10-11</a:t>
            </a:fld>
            <a:endParaRPr lang="en-US" dirty="0"/>
          </a:p>
        </p:txBody>
      </p:sp>
      <p:sp>
        <p:nvSpPr>
          <p:cNvPr id="12"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dirty="0" smtClean="0"/>
              <a:t>Copyright © MediaTek Inc. All rights reserved.</a:t>
            </a:r>
            <a:endParaRPr lang="en-US" altLang="zh-TW" dirty="0"/>
          </a:p>
        </p:txBody>
      </p:sp>
      <p:sp>
        <p:nvSpPr>
          <p:cNvPr id="13"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val="22155952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0"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FCD6895-D491-9943-8088-4994C1785692}" type="datetime1">
              <a:rPr lang="sv-SE" smtClean="0"/>
              <a:pPr/>
              <a:t>2016-10-11</a:t>
            </a:fld>
            <a:endParaRPr lang="en-US" dirty="0"/>
          </a:p>
        </p:txBody>
      </p:sp>
      <p:sp>
        <p:nvSpPr>
          <p:cNvPr id="11"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dirty="0" smtClean="0"/>
              <a:t>Copyright © MediaTek Inc. All rights reserved.</a:t>
            </a:r>
            <a:endParaRPr lang="en-US" altLang="zh-TW" dirty="0"/>
          </a:p>
        </p:txBody>
      </p:sp>
      <p:sp>
        <p:nvSpPr>
          <p:cNvPr id="12"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val="4043938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7"/>
            <a:ext cx="2057400" cy="5850467"/>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5167"/>
            <a:ext cx="6019800" cy="58504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0"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1200">
                <a:solidFill>
                  <a:schemeClr val="tx2"/>
                </a:solidFill>
              </a:defRPr>
            </a:lvl1pPr>
          </a:lstStyle>
          <a:p>
            <a:fld id="{CFCD6895-D491-9943-8088-4994C1785692}" type="datetime1">
              <a:rPr lang="sv-SE" smtClean="0"/>
              <a:pPr/>
              <a:t>2016-10-11</a:t>
            </a:fld>
            <a:endParaRPr lang="en-US" dirty="0"/>
          </a:p>
        </p:txBody>
      </p:sp>
      <p:sp>
        <p:nvSpPr>
          <p:cNvPr id="11"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1200">
                <a:solidFill>
                  <a:schemeClr val="tx2"/>
                </a:solidFill>
              </a:defRPr>
            </a:lvl1pPr>
          </a:lstStyle>
          <a:p>
            <a:r>
              <a:rPr lang="en-US" altLang="zh-TW" dirty="0" smtClean="0"/>
              <a:t>Copyright © MediaTek Inc. All rights reserved.</a:t>
            </a:r>
            <a:endParaRPr lang="en-US" altLang="zh-TW" dirty="0"/>
          </a:p>
        </p:txBody>
      </p:sp>
      <p:sp>
        <p:nvSpPr>
          <p:cNvPr id="12"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val="753569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_Title Slide">
    <p:bg>
      <p:bgPr>
        <a:gradFill flip="none" rotWithShape="1">
          <a:gsLst>
            <a:gs pos="40000">
              <a:schemeClr val="bg1"/>
            </a:gs>
            <a:gs pos="0">
              <a:schemeClr val="bg1">
                <a:lumMod val="95000"/>
              </a:schemeClr>
            </a:gs>
          </a:gsLst>
          <a:lin ang="16200000" scaled="0"/>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94100" y="4233563"/>
            <a:ext cx="5092700" cy="2329101"/>
          </a:xfrm>
        </p:spPr>
        <p:txBody>
          <a:bodyPr/>
          <a:lstStyle>
            <a:lvl1pPr marL="0" indent="0" algn="l">
              <a:lnSpc>
                <a:spcPct val="80000"/>
              </a:lnSpc>
              <a:buNone/>
              <a:defRPr spc="-15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Title 8"/>
          <p:cNvSpPr>
            <a:spLocks noGrp="1"/>
          </p:cNvSpPr>
          <p:nvPr>
            <p:ph type="title"/>
          </p:nvPr>
        </p:nvSpPr>
        <p:spPr>
          <a:xfrm>
            <a:off x="3594100" y="1463066"/>
            <a:ext cx="5092700" cy="2770497"/>
          </a:xfrm>
        </p:spPr>
        <p:txBody>
          <a:bodyPr anchor="t"/>
          <a:lstStyle>
            <a:lvl1pPr algn="l">
              <a:lnSpc>
                <a:spcPct val="80000"/>
              </a:lnSpc>
              <a:defRPr b="1" spc="-150">
                <a:solidFill>
                  <a:schemeClr val="tx1"/>
                </a:solidFill>
              </a:defRPr>
            </a:lvl1pPr>
          </a:lstStyle>
          <a:p>
            <a:r>
              <a:rPr lang="zh-CN" altLang="en-US" smtClean="0"/>
              <a:t>单击此处编辑母版标题样式</a:t>
            </a:r>
            <a:endParaRPr lang="en-US" dirty="0"/>
          </a:p>
        </p:txBody>
      </p:sp>
      <p:pic>
        <p:nvPicPr>
          <p:cNvPr id="5" name="Picture 4" descr="Logotyp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012" y="1539265"/>
            <a:ext cx="2370836" cy="584454"/>
          </a:xfrm>
          <a:prstGeom prst="rect">
            <a:avLst/>
          </a:prstGeom>
          <a:effectLst/>
        </p:spPr>
      </p:pic>
    </p:spTree>
    <p:extLst>
      <p:ext uri="{BB962C8B-B14F-4D97-AF65-F5344CB8AC3E}">
        <p14:creationId xmlns:p14="http://schemas.microsoft.com/office/powerpoint/2010/main" val="20702152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342900" indent="-342900">
              <a:buClr>
                <a:schemeClr val="accent1"/>
              </a:buClr>
              <a:buFont typeface="Wingdings" charset="2"/>
              <a:buChar char="§"/>
              <a:defRPr/>
            </a:lvl1pPr>
            <a:lvl3pPr marL="1143000" indent="-228600">
              <a:buClr>
                <a:schemeClr val="accent1"/>
              </a:buClr>
              <a:buFont typeface="Wingdings" charset="2"/>
              <a:buChar char="§"/>
              <a:defRPr/>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699250" y="6278671"/>
            <a:ext cx="927434" cy="365125"/>
          </a:xfrm>
          <a:prstGeom prst="rect">
            <a:avLst/>
          </a:prstGeom>
        </p:spPr>
        <p:txBody>
          <a:bodyPr/>
          <a:lstStyle/>
          <a:p>
            <a:pPr>
              <a:defRPr/>
            </a:pPr>
            <a:endParaRPr lang="en-US" altLang="ja-JP">
              <a:solidFill>
                <a:srgbClr val="999A94"/>
              </a:solidFill>
            </a:endParaRPr>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pPr>
              <a:defRPr/>
            </a:pPr>
            <a:endParaRPr lang="en-US" altLang="zh-TW">
              <a:solidFill>
                <a:srgbClr val="999A94"/>
              </a:solidFill>
            </a:endParaRPr>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pPr>
              <a:defRPr/>
            </a:pPr>
            <a:fld id="{F9AEAAF2-0911-4645-86E1-C03741A8F933}" type="slidenum">
              <a:rPr lang="ja-JP" altLang="en-US" smtClean="0">
                <a:solidFill>
                  <a:srgbClr val="F3821E"/>
                </a:solidFill>
              </a:rPr>
              <a:pPr>
                <a:defRPr/>
              </a:pPr>
              <a:t>‹#›</a:t>
            </a:fld>
            <a:endParaRPr lang="en-US" altLang="ja-JP">
              <a:solidFill>
                <a:srgbClr val="F3821E"/>
              </a:solidFill>
            </a:endParaRPr>
          </a:p>
        </p:txBody>
      </p:sp>
    </p:spTree>
    <p:extLst>
      <p:ext uri="{BB962C8B-B14F-4D97-AF65-F5344CB8AC3E}">
        <p14:creationId xmlns:p14="http://schemas.microsoft.com/office/powerpoint/2010/main" val="245393654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129817"/>
            <a:ext cx="7772400" cy="1362075"/>
          </a:xfrm>
        </p:spPr>
        <p:txBody>
          <a:bodyPr anchor="t">
            <a:normAutofit/>
          </a:bodyPr>
          <a:lstStyle>
            <a:lvl1pPr algn="l">
              <a:defRPr sz="3000" b="1" cap="all" spc="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3233" y="2619305"/>
            <a:ext cx="7772400" cy="1500187"/>
          </a:xfrm>
        </p:spPr>
        <p:txBody>
          <a:bodyPr anchor="b"/>
          <a:lstStyle>
            <a:lvl1pPr marL="0" indent="0">
              <a:buNone/>
              <a:defRPr sz="2000" b="1" i="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699250" y="6278671"/>
            <a:ext cx="927434" cy="365125"/>
          </a:xfrm>
          <a:prstGeom prst="rect">
            <a:avLst/>
          </a:prstGeom>
        </p:spPr>
        <p:txBody>
          <a:bodyPr/>
          <a:lstStyle/>
          <a:p>
            <a:pPr>
              <a:defRPr/>
            </a:pPr>
            <a:endParaRPr lang="en-US" altLang="ja-JP">
              <a:solidFill>
                <a:srgbClr val="999A94"/>
              </a:solidFill>
            </a:endParaRPr>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pPr>
              <a:defRPr/>
            </a:pPr>
            <a:endParaRPr lang="en-US" altLang="zh-TW">
              <a:solidFill>
                <a:srgbClr val="999A94"/>
              </a:solidFill>
            </a:endParaRPr>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pPr>
              <a:defRPr/>
            </a:pPr>
            <a:fld id="{F9AEAAF2-0911-4645-86E1-C03741A8F933}" type="slidenum">
              <a:rPr lang="ja-JP" altLang="en-US" smtClean="0">
                <a:solidFill>
                  <a:srgbClr val="F3821E"/>
                </a:solidFill>
              </a:rPr>
              <a:pPr>
                <a:defRPr/>
              </a:pPr>
              <a:t>‹#›</a:t>
            </a:fld>
            <a:endParaRPr lang="en-US" altLang="ja-JP">
              <a:solidFill>
                <a:srgbClr val="F3821E"/>
              </a:solidFill>
            </a:endParaRPr>
          </a:p>
        </p:txBody>
      </p:sp>
    </p:spTree>
    <p:extLst>
      <p:ext uri="{BB962C8B-B14F-4D97-AF65-F5344CB8AC3E}">
        <p14:creationId xmlns:p14="http://schemas.microsoft.com/office/powerpoint/2010/main" val="32591194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744133"/>
            <a:ext cx="4038600" cy="4203367"/>
          </a:xfrm>
        </p:spPr>
        <p:txBody>
          <a:bodyPr/>
          <a:lstStyle>
            <a:lvl1pPr marL="342900" indent="-342900">
              <a:buClr>
                <a:schemeClr val="accent1"/>
              </a:buClr>
              <a:buFont typeface="Wingdings" charset="2"/>
              <a:buChar char="§"/>
              <a:defRPr sz="2800"/>
            </a:lvl1pPr>
            <a:lvl2pPr>
              <a:defRPr sz="2400"/>
            </a:lvl2pPr>
            <a:lvl3pPr marL="1143000" indent="-228600">
              <a:buClr>
                <a:schemeClr val="accent1"/>
              </a:buClr>
              <a:buFont typeface="Wingdings" charset="2"/>
              <a:buChar cha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744132"/>
            <a:ext cx="4038600" cy="4203368"/>
          </a:xfrm>
        </p:spPr>
        <p:txBody>
          <a:bodyPr/>
          <a:lstStyle>
            <a:lvl1pPr marL="342900" indent="-342900">
              <a:buClr>
                <a:schemeClr val="accent1"/>
              </a:buClr>
              <a:buFont typeface="Wingdings" charset="2"/>
              <a:buChar char="§"/>
              <a:defRPr sz="2800"/>
            </a:lvl1pPr>
            <a:lvl2pPr>
              <a:defRPr sz="2400"/>
            </a:lvl2pPr>
            <a:lvl3pPr marL="1143000" indent="-228600">
              <a:buClr>
                <a:schemeClr val="accent1"/>
              </a:buClr>
              <a:buFont typeface="Wingdings" charset="2"/>
              <a:buChar cha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699250" y="6278671"/>
            <a:ext cx="927434" cy="365125"/>
          </a:xfrm>
          <a:prstGeom prst="rect">
            <a:avLst/>
          </a:prstGeom>
        </p:spPr>
        <p:txBody>
          <a:bodyPr/>
          <a:lstStyle/>
          <a:p>
            <a:pPr>
              <a:defRPr/>
            </a:pPr>
            <a:endParaRPr lang="en-US" altLang="ja-JP">
              <a:solidFill>
                <a:srgbClr val="999A94"/>
              </a:solidFill>
            </a:endParaRPr>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pPr>
              <a:defRPr/>
            </a:pPr>
            <a:endParaRPr lang="en-US" altLang="zh-TW">
              <a:solidFill>
                <a:srgbClr val="999A94"/>
              </a:solidFill>
            </a:endParaRPr>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pPr>
              <a:defRPr/>
            </a:pPr>
            <a:fld id="{F9AEAAF2-0911-4645-86E1-C03741A8F933}" type="slidenum">
              <a:rPr lang="ja-JP" altLang="en-US" smtClean="0">
                <a:solidFill>
                  <a:srgbClr val="F3821E"/>
                </a:solidFill>
              </a:rPr>
              <a:pPr>
                <a:defRPr/>
              </a:pPr>
              <a:t>‹#›</a:t>
            </a:fld>
            <a:endParaRPr lang="en-US" altLang="ja-JP">
              <a:solidFill>
                <a:srgbClr val="F3821E"/>
              </a:solidFill>
            </a:endParaRPr>
          </a:p>
        </p:txBody>
      </p:sp>
    </p:spTree>
    <p:extLst>
      <p:ext uri="{BB962C8B-B14F-4D97-AF65-F5344CB8AC3E}">
        <p14:creationId xmlns:p14="http://schemas.microsoft.com/office/powerpoint/2010/main" val="361715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129817"/>
            <a:ext cx="7772400" cy="1362075"/>
          </a:xfrm>
        </p:spPr>
        <p:txBody>
          <a:bodyPr anchor="t">
            <a:normAutofit/>
          </a:bodyPr>
          <a:lstStyle>
            <a:lvl1pPr algn="l">
              <a:defRPr sz="3000" b="1" cap="all" spc="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3233" y="2619305"/>
            <a:ext cx="7772400" cy="1500187"/>
          </a:xfrm>
        </p:spPr>
        <p:txBody>
          <a:bodyPr anchor="b"/>
          <a:lstStyle>
            <a:lvl1pPr marL="0" indent="0">
              <a:buNone/>
              <a:defRPr sz="2000" b="1" i="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699250" y="6278671"/>
            <a:ext cx="927434" cy="365125"/>
          </a:xfrm>
          <a:prstGeom prst="rect">
            <a:avLst/>
          </a:prstGeom>
        </p:spPr>
        <p:txBody>
          <a:bodyPr/>
          <a:lstStyle/>
          <a:p>
            <a:fld id="{CAD56A58-58CC-4600-910B-4E33A5B77C12}" type="datetimeFigureOut">
              <a:rPr lang="zh-CN" altLang="en-US" smtClean="0"/>
              <a:pPr/>
              <a:t>2016/10/11</a:t>
            </a:fld>
            <a:endParaRPr lang="zh-CN" alt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DBEE715F-16EF-44CE-A372-4EB2A18790C0}" type="slidenum">
              <a:rPr lang="zh-CN" altLang="en-US" smtClean="0"/>
              <a:pPr/>
              <a:t>‹#›</a:t>
            </a:fld>
            <a:endParaRPr lang="zh-CN" altLang="en-US"/>
          </a:p>
        </p:txBody>
      </p:sp>
    </p:spTree>
    <p:extLst>
      <p:ext uri="{BB962C8B-B14F-4D97-AF65-F5344CB8AC3E}">
        <p14:creationId xmlns:p14="http://schemas.microsoft.com/office/powerpoint/2010/main" val="3259119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744133"/>
            <a:ext cx="4040188" cy="516468"/>
          </a:xfrm>
        </p:spPr>
        <p:txBody>
          <a:bodyPr anchor="b">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260600"/>
            <a:ext cx="4040188" cy="3756811"/>
          </a:xfrm>
        </p:spPr>
        <p:txBody>
          <a:bodyPr/>
          <a:lstStyle>
            <a:lvl1pPr marL="342900" indent="-342900">
              <a:buClr>
                <a:schemeClr val="accent1"/>
              </a:buClr>
              <a:buFont typeface="Wingdings" charset="2"/>
              <a:buChar char="§"/>
              <a:defRPr sz="2400"/>
            </a:lvl1pPr>
            <a:lvl2pPr>
              <a:defRPr sz="2000"/>
            </a:lvl2pPr>
            <a:lvl3pPr marL="1143000" indent="-228600">
              <a:buClr>
                <a:schemeClr val="accent1"/>
              </a:buClr>
              <a:buFont typeface="Wingdings" charset="2"/>
              <a:buChar cha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7" y="1744133"/>
            <a:ext cx="4041775" cy="516468"/>
          </a:xfrm>
        </p:spPr>
        <p:txBody>
          <a:bodyPr anchor="b">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7" y="2260600"/>
            <a:ext cx="4041775" cy="3756811"/>
          </a:xfrm>
        </p:spPr>
        <p:txBody>
          <a:bodyPr/>
          <a:lstStyle>
            <a:lvl1pPr marL="342900" indent="-342900">
              <a:buClr>
                <a:schemeClr val="accent1"/>
              </a:buClr>
              <a:buFont typeface="Wingdings" charset="2"/>
              <a:buChar char="§"/>
              <a:defRPr sz="2400"/>
            </a:lvl1pPr>
            <a:lvl2pPr>
              <a:defRPr sz="2000"/>
            </a:lvl2pPr>
            <a:lvl3pPr marL="1143000" indent="-228600">
              <a:buClr>
                <a:schemeClr val="accent1"/>
              </a:buClr>
              <a:buFont typeface="Wingdings" charset="2"/>
              <a:buChar cha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699250" y="6278671"/>
            <a:ext cx="927434" cy="365125"/>
          </a:xfrm>
          <a:prstGeom prst="rect">
            <a:avLst/>
          </a:prstGeom>
        </p:spPr>
        <p:txBody>
          <a:bodyPr/>
          <a:lstStyle/>
          <a:p>
            <a:pPr>
              <a:defRPr/>
            </a:pPr>
            <a:endParaRPr lang="en-US" altLang="ja-JP">
              <a:solidFill>
                <a:srgbClr val="999A94"/>
              </a:solidFill>
            </a:endParaRPr>
          </a:p>
        </p:txBody>
      </p:sp>
      <p:sp>
        <p:nvSpPr>
          <p:cNvPr id="8" name="Footer Placeholder 7"/>
          <p:cNvSpPr>
            <a:spLocks noGrp="1"/>
          </p:cNvSpPr>
          <p:nvPr>
            <p:ph type="ftr" sz="quarter" idx="11"/>
          </p:nvPr>
        </p:nvSpPr>
        <p:spPr>
          <a:xfrm>
            <a:off x="3663950" y="6278671"/>
            <a:ext cx="3035300" cy="365125"/>
          </a:xfrm>
          <a:prstGeom prst="rect">
            <a:avLst/>
          </a:prstGeom>
        </p:spPr>
        <p:txBody>
          <a:bodyPr/>
          <a:lstStyle/>
          <a:p>
            <a:pPr>
              <a:defRPr/>
            </a:pPr>
            <a:endParaRPr lang="en-US" altLang="zh-TW">
              <a:solidFill>
                <a:srgbClr val="999A94"/>
              </a:solidFill>
            </a:endParaRPr>
          </a:p>
        </p:txBody>
      </p:sp>
      <p:sp>
        <p:nvSpPr>
          <p:cNvPr id="9" name="Slide Number Placeholder 8"/>
          <p:cNvSpPr>
            <a:spLocks noGrp="1"/>
          </p:cNvSpPr>
          <p:nvPr>
            <p:ph type="sldNum" sz="quarter" idx="12"/>
          </p:nvPr>
        </p:nvSpPr>
        <p:spPr>
          <a:xfrm>
            <a:off x="7626684" y="6278671"/>
            <a:ext cx="1060116" cy="365125"/>
          </a:xfrm>
          <a:prstGeom prst="rect">
            <a:avLst/>
          </a:prstGeom>
        </p:spPr>
        <p:txBody>
          <a:bodyPr/>
          <a:lstStyle/>
          <a:p>
            <a:pPr>
              <a:defRPr/>
            </a:pPr>
            <a:fld id="{F9AEAAF2-0911-4645-86E1-C03741A8F933}" type="slidenum">
              <a:rPr lang="ja-JP" altLang="en-US" smtClean="0">
                <a:solidFill>
                  <a:srgbClr val="F3821E"/>
                </a:solidFill>
              </a:rPr>
              <a:pPr>
                <a:defRPr/>
              </a:pPr>
              <a:t>‹#›</a:t>
            </a:fld>
            <a:endParaRPr lang="en-US" altLang="ja-JP">
              <a:solidFill>
                <a:srgbClr val="F3821E"/>
              </a:solidFill>
            </a:endParaRPr>
          </a:p>
        </p:txBody>
      </p:sp>
    </p:spTree>
    <p:extLst>
      <p:ext uri="{BB962C8B-B14F-4D97-AF65-F5344CB8AC3E}">
        <p14:creationId xmlns:p14="http://schemas.microsoft.com/office/powerpoint/2010/main" val="2504124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699250" y="6278671"/>
            <a:ext cx="927434" cy="365125"/>
          </a:xfrm>
          <a:prstGeom prst="rect">
            <a:avLst/>
          </a:prstGeom>
        </p:spPr>
        <p:txBody>
          <a:bodyPr/>
          <a:lstStyle/>
          <a:p>
            <a:pPr>
              <a:defRPr/>
            </a:pPr>
            <a:endParaRPr lang="en-US" altLang="ja-JP">
              <a:solidFill>
                <a:srgbClr val="999A94"/>
              </a:solidFill>
            </a:endParaRPr>
          </a:p>
        </p:txBody>
      </p:sp>
      <p:sp>
        <p:nvSpPr>
          <p:cNvPr id="4" name="Footer Placeholder 3"/>
          <p:cNvSpPr>
            <a:spLocks noGrp="1"/>
          </p:cNvSpPr>
          <p:nvPr>
            <p:ph type="ftr" sz="quarter" idx="11"/>
          </p:nvPr>
        </p:nvSpPr>
        <p:spPr>
          <a:xfrm>
            <a:off x="3663950" y="6278671"/>
            <a:ext cx="3035300" cy="365125"/>
          </a:xfrm>
          <a:prstGeom prst="rect">
            <a:avLst/>
          </a:prstGeom>
        </p:spPr>
        <p:txBody>
          <a:bodyPr/>
          <a:lstStyle/>
          <a:p>
            <a:pPr>
              <a:defRPr/>
            </a:pPr>
            <a:endParaRPr lang="en-US" altLang="zh-TW">
              <a:solidFill>
                <a:srgbClr val="999A94"/>
              </a:solidFill>
            </a:endParaRPr>
          </a:p>
        </p:txBody>
      </p:sp>
      <p:sp>
        <p:nvSpPr>
          <p:cNvPr id="5" name="Slide Number Placeholder 4"/>
          <p:cNvSpPr>
            <a:spLocks noGrp="1"/>
          </p:cNvSpPr>
          <p:nvPr>
            <p:ph type="sldNum" sz="quarter" idx="12"/>
          </p:nvPr>
        </p:nvSpPr>
        <p:spPr>
          <a:xfrm>
            <a:off x="7626684" y="6278671"/>
            <a:ext cx="1060116" cy="365125"/>
          </a:xfrm>
          <a:prstGeom prst="rect">
            <a:avLst/>
          </a:prstGeom>
        </p:spPr>
        <p:txBody>
          <a:bodyPr/>
          <a:lstStyle/>
          <a:p>
            <a:pPr>
              <a:defRPr/>
            </a:pPr>
            <a:fld id="{F9AEAAF2-0911-4645-86E1-C03741A8F933}" type="slidenum">
              <a:rPr lang="ja-JP" altLang="en-US" smtClean="0">
                <a:solidFill>
                  <a:srgbClr val="F3821E"/>
                </a:solidFill>
              </a:rPr>
              <a:pPr>
                <a:defRPr/>
              </a:pPr>
              <a:t>‹#›</a:t>
            </a:fld>
            <a:endParaRPr lang="en-US" altLang="ja-JP">
              <a:solidFill>
                <a:srgbClr val="F3821E"/>
              </a:solidFill>
            </a:endParaRPr>
          </a:p>
        </p:txBody>
      </p:sp>
    </p:spTree>
    <p:extLst>
      <p:ext uri="{BB962C8B-B14F-4D97-AF65-F5344CB8AC3E}">
        <p14:creationId xmlns:p14="http://schemas.microsoft.com/office/powerpoint/2010/main" val="2732258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99250" y="6278671"/>
            <a:ext cx="927434" cy="365125"/>
          </a:xfrm>
          <a:prstGeom prst="rect">
            <a:avLst/>
          </a:prstGeom>
        </p:spPr>
        <p:txBody>
          <a:bodyPr/>
          <a:lstStyle/>
          <a:p>
            <a:pPr>
              <a:defRPr/>
            </a:pPr>
            <a:endParaRPr lang="en-US" altLang="ja-JP">
              <a:solidFill>
                <a:srgbClr val="999A94"/>
              </a:solidFill>
            </a:endParaRPr>
          </a:p>
        </p:txBody>
      </p:sp>
      <p:sp>
        <p:nvSpPr>
          <p:cNvPr id="3" name="Footer Placeholder 2"/>
          <p:cNvSpPr>
            <a:spLocks noGrp="1"/>
          </p:cNvSpPr>
          <p:nvPr>
            <p:ph type="ftr" sz="quarter" idx="11"/>
          </p:nvPr>
        </p:nvSpPr>
        <p:spPr>
          <a:xfrm>
            <a:off x="3663950" y="6278671"/>
            <a:ext cx="3035300" cy="365125"/>
          </a:xfrm>
          <a:prstGeom prst="rect">
            <a:avLst/>
          </a:prstGeom>
        </p:spPr>
        <p:txBody>
          <a:bodyPr/>
          <a:lstStyle/>
          <a:p>
            <a:pPr>
              <a:defRPr/>
            </a:pPr>
            <a:endParaRPr lang="en-US" altLang="zh-TW">
              <a:solidFill>
                <a:srgbClr val="999A94"/>
              </a:solidFill>
            </a:endParaRPr>
          </a:p>
        </p:txBody>
      </p:sp>
      <p:sp>
        <p:nvSpPr>
          <p:cNvPr id="4" name="Slide Number Placeholder 3"/>
          <p:cNvSpPr>
            <a:spLocks noGrp="1"/>
          </p:cNvSpPr>
          <p:nvPr>
            <p:ph type="sldNum" sz="quarter" idx="12"/>
          </p:nvPr>
        </p:nvSpPr>
        <p:spPr>
          <a:xfrm>
            <a:off x="7626684" y="6278671"/>
            <a:ext cx="1060116" cy="365125"/>
          </a:xfrm>
          <a:prstGeom prst="rect">
            <a:avLst/>
          </a:prstGeom>
        </p:spPr>
        <p:txBody>
          <a:bodyPr/>
          <a:lstStyle/>
          <a:p>
            <a:pPr>
              <a:defRPr/>
            </a:pPr>
            <a:fld id="{F9AEAAF2-0911-4645-86E1-C03741A8F933}" type="slidenum">
              <a:rPr lang="ja-JP" altLang="en-US" smtClean="0">
                <a:solidFill>
                  <a:srgbClr val="F3821E"/>
                </a:solidFill>
              </a:rPr>
              <a:pPr>
                <a:defRPr/>
              </a:pPr>
              <a:t>‹#›</a:t>
            </a:fld>
            <a:endParaRPr lang="en-US" altLang="ja-JP">
              <a:solidFill>
                <a:srgbClr val="F3821E"/>
              </a:solidFill>
            </a:endParaRPr>
          </a:p>
        </p:txBody>
      </p:sp>
    </p:spTree>
    <p:extLst>
      <p:ext uri="{BB962C8B-B14F-4D97-AF65-F5344CB8AC3E}">
        <p14:creationId xmlns:p14="http://schemas.microsoft.com/office/powerpoint/2010/main" val="79556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spc="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5050" y="273051"/>
            <a:ext cx="5111750" cy="5700391"/>
          </a:xfrm>
        </p:spPr>
        <p:txBody>
          <a:bodyPr/>
          <a:lstStyle>
            <a:lvl1pPr marL="342900" indent="-342900">
              <a:buClr>
                <a:schemeClr val="accent1"/>
              </a:buClr>
              <a:buFont typeface="Wingdings" charset="2"/>
              <a:buChar char="§"/>
              <a:defRPr sz="3200"/>
            </a:lvl1pPr>
            <a:lvl2pPr>
              <a:defRPr sz="2800"/>
            </a:lvl2pPr>
            <a:lvl3pPr marL="1143000" indent="-228600">
              <a:buClr>
                <a:schemeClr val="accent1"/>
              </a:buClr>
              <a:buFont typeface="Wingdings" charset="2"/>
              <a:buChar cha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2" y="1435102"/>
            <a:ext cx="3008313" cy="45383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6699250" y="6278671"/>
            <a:ext cx="927434" cy="365125"/>
          </a:xfrm>
          <a:prstGeom prst="rect">
            <a:avLst/>
          </a:prstGeom>
        </p:spPr>
        <p:txBody>
          <a:bodyPr/>
          <a:lstStyle/>
          <a:p>
            <a:pPr>
              <a:defRPr/>
            </a:pPr>
            <a:endParaRPr lang="en-US" altLang="ja-JP">
              <a:solidFill>
                <a:srgbClr val="999A94"/>
              </a:solidFill>
            </a:endParaRPr>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pPr>
              <a:defRPr/>
            </a:pPr>
            <a:endParaRPr lang="en-US" altLang="zh-TW">
              <a:solidFill>
                <a:srgbClr val="999A94"/>
              </a:solidFill>
            </a:endParaRPr>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pPr>
              <a:defRPr/>
            </a:pPr>
            <a:fld id="{F9AEAAF2-0911-4645-86E1-C03741A8F933}" type="slidenum">
              <a:rPr lang="ja-JP" altLang="en-US" smtClean="0">
                <a:solidFill>
                  <a:srgbClr val="F3821E"/>
                </a:solidFill>
              </a:rPr>
              <a:pPr>
                <a:defRPr/>
              </a:pPr>
              <a:t>‹#›</a:t>
            </a:fld>
            <a:endParaRPr lang="en-US" altLang="ja-JP">
              <a:solidFill>
                <a:srgbClr val="F3821E"/>
              </a:solidFill>
            </a:endParaRPr>
          </a:p>
        </p:txBody>
      </p:sp>
    </p:spTree>
    <p:extLst>
      <p:ext uri="{BB962C8B-B14F-4D97-AF65-F5344CB8AC3E}">
        <p14:creationId xmlns:p14="http://schemas.microsoft.com/office/powerpoint/2010/main" val="36899208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497343"/>
            <a:ext cx="5486400" cy="566739"/>
          </a:xfrm>
        </p:spPr>
        <p:txBody>
          <a:bodyPr anchor="b"/>
          <a:lstStyle>
            <a:lvl1pPr algn="l">
              <a:defRPr sz="2000" b="1" spc="0">
                <a:solidFill>
                  <a:schemeClr val="accent1"/>
                </a:solidFill>
              </a:defRPr>
            </a:lvl1pPr>
          </a:lstStyle>
          <a:p>
            <a:r>
              <a:rPr lang="sv-SE" dirty="0" smtClean="0"/>
              <a:t>CLICK TO EDIT MASTER TITLE STYLE</a:t>
            </a:r>
            <a:endParaRPr lang="en-US" dirty="0"/>
          </a:p>
        </p:txBody>
      </p:sp>
      <p:sp>
        <p:nvSpPr>
          <p:cNvPr id="3" name="Picture Placeholder 2"/>
          <p:cNvSpPr>
            <a:spLocks noGrp="1"/>
          </p:cNvSpPr>
          <p:nvPr>
            <p:ph type="pic" idx="1"/>
          </p:nvPr>
        </p:nvSpPr>
        <p:spPr>
          <a:xfrm>
            <a:off x="1792288" y="612775"/>
            <a:ext cx="5486400" cy="38692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792288" y="506408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6699250" y="6278671"/>
            <a:ext cx="927434" cy="365125"/>
          </a:xfrm>
          <a:prstGeom prst="rect">
            <a:avLst/>
          </a:prstGeom>
        </p:spPr>
        <p:txBody>
          <a:bodyPr/>
          <a:lstStyle/>
          <a:p>
            <a:pPr>
              <a:defRPr/>
            </a:pPr>
            <a:endParaRPr lang="en-US" altLang="ja-JP">
              <a:solidFill>
                <a:srgbClr val="999A94"/>
              </a:solidFill>
            </a:endParaRPr>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pPr>
              <a:defRPr/>
            </a:pPr>
            <a:endParaRPr lang="en-US" altLang="zh-TW">
              <a:solidFill>
                <a:srgbClr val="999A94"/>
              </a:solidFill>
            </a:endParaRPr>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pPr>
              <a:defRPr/>
            </a:pPr>
            <a:fld id="{F9AEAAF2-0911-4645-86E1-C03741A8F933}" type="slidenum">
              <a:rPr lang="ja-JP" altLang="en-US" smtClean="0">
                <a:solidFill>
                  <a:srgbClr val="F3821E"/>
                </a:solidFill>
              </a:rPr>
              <a:pPr>
                <a:defRPr/>
              </a:pPr>
              <a:t>‹#›</a:t>
            </a:fld>
            <a:endParaRPr lang="en-US" altLang="ja-JP">
              <a:solidFill>
                <a:srgbClr val="F3821E"/>
              </a:solidFill>
            </a:endParaRPr>
          </a:p>
        </p:txBody>
      </p:sp>
    </p:spTree>
    <p:extLst>
      <p:ext uri="{BB962C8B-B14F-4D97-AF65-F5344CB8AC3E}">
        <p14:creationId xmlns:p14="http://schemas.microsoft.com/office/powerpoint/2010/main" val="10453482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6699250" y="6278671"/>
            <a:ext cx="927434" cy="365125"/>
          </a:xfrm>
          <a:prstGeom prst="rect">
            <a:avLst/>
          </a:prstGeom>
        </p:spPr>
        <p:txBody>
          <a:bodyPr/>
          <a:lstStyle/>
          <a:p>
            <a:pPr>
              <a:defRPr/>
            </a:pPr>
            <a:endParaRPr lang="en-US" altLang="ja-JP">
              <a:solidFill>
                <a:srgbClr val="999A94"/>
              </a:solidFill>
            </a:endParaRPr>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pPr>
              <a:defRPr/>
            </a:pPr>
            <a:endParaRPr lang="en-US" altLang="zh-TW">
              <a:solidFill>
                <a:srgbClr val="999A94"/>
              </a:solidFill>
            </a:endParaRPr>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pPr>
              <a:defRPr/>
            </a:pPr>
            <a:fld id="{F9AEAAF2-0911-4645-86E1-C03741A8F933}" type="slidenum">
              <a:rPr lang="ja-JP" altLang="en-US" smtClean="0">
                <a:solidFill>
                  <a:srgbClr val="F3821E"/>
                </a:solidFill>
              </a:rPr>
              <a:pPr>
                <a:defRPr/>
              </a:pPr>
              <a:t>‹#›</a:t>
            </a:fld>
            <a:endParaRPr lang="en-US" altLang="ja-JP">
              <a:solidFill>
                <a:srgbClr val="F3821E"/>
              </a:solidFill>
            </a:endParaRPr>
          </a:p>
        </p:txBody>
      </p:sp>
    </p:spTree>
    <p:extLst>
      <p:ext uri="{BB962C8B-B14F-4D97-AF65-F5344CB8AC3E}">
        <p14:creationId xmlns:p14="http://schemas.microsoft.com/office/powerpoint/2010/main" val="4440472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698803"/>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9"/>
            <a:ext cx="6019800" cy="569880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6699250" y="6278671"/>
            <a:ext cx="927434" cy="365125"/>
          </a:xfrm>
          <a:prstGeom prst="rect">
            <a:avLst/>
          </a:prstGeom>
        </p:spPr>
        <p:txBody>
          <a:bodyPr/>
          <a:lstStyle/>
          <a:p>
            <a:pPr>
              <a:defRPr/>
            </a:pPr>
            <a:endParaRPr lang="en-US" altLang="ja-JP">
              <a:solidFill>
                <a:srgbClr val="999A94"/>
              </a:solidFill>
            </a:endParaRPr>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pPr>
              <a:defRPr/>
            </a:pPr>
            <a:endParaRPr lang="en-US" altLang="zh-TW">
              <a:solidFill>
                <a:srgbClr val="999A94"/>
              </a:solidFill>
            </a:endParaRPr>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pPr>
              <a:defRPr/>
            </a:pPr>
            <a:fld id="{F9AEAAF2-0911-4645-86E1-C03741A8F933}" type="slidenum">
              <a:rPr lang="ja-JP" altLang="en-US" smtClean="0">
                <a:solidFill>
                  <a:srgbClr val="F3821E"/>
                </a:solidFill>
              </a:rPr>
              <a:pPr>
                <a:defRPr/>
              </a:pPr>
              <a:t>‹#›</a:t>
            </a:fld>
            <a:endParaRPr lang="en-US" altLang="ja-JP">
              <a:solidFill>
                <a:srgbClr val="F3821E"/>
              </a:solidFill>
            </a:endParaRPr>
          </a:p>
        </p:txBody>
      </p:sp>
    </p:spTree>
    <p:extLst>
      <p:ext uri="{BB962C8B-B14F-4D97-AF65-F5344CB8AC3E}">
        <p14:creationId xmlns:p14="http://schemas.microsoft.com/office/powerpoint/2010/main" val="29465554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1_End Slide">
    <p:bg>
      <p:bgPr>
        <a:gradFill flip="none" rotWithShape="1">
          <a:gsLst>
            <a:gs pos="40000">
              <a:schemeClr val="bg1"/>
            </a:gs>
            <a:gs pos="0">
              <a:schemeClr val="bg1">
                <a:lumMod val="95000"/>
              </a:schemeClr>
            </a:gs>
          </a:gsLst>
          <a:lin ang="16200000" scaled="0"/>
          <a:tileRect/>
        </a:gradFill>
        <a:effectLst/>
      </p:bgPr>
    </p:bg>
    <p:spTree>
      <p:nvGrpSpPr>
        <p:cNvPr id="1" name=""/>
        <p:cNvGrpSpPr/>
        <p:nvPr/>
      </p:nvGrpSpPr>
      <p:grpSpPr>
        <a:xfrm>
          <a:off x="0" y="0"/>
          <a:ext cx="0" cy="0"/>
          <a:chOff x="0" y="0"/>
          <a:chExt cx="0" cy="0"/>
        </a:xfrm>
      </p:grpSpPr>
      <p:pic>
        <p:nvPicPr>
          <p:cNvPr id="2" name="Picture 8" descr="tagline-logo.png"/>
          <p:cNvPicPr>
            <a:picLocks noChangeAspect="1"/>
          </p:cNvPicPr>
          <p:nvPr/>
        </p:nvPicPr>
        <p:blipFill>
          <a:blip r:embed="rId2" cstate="print"/>
          <a:srcRect/>
          <a:stretch>
            <a:fillRect/>
          </a:stretch>
        </p:blipFill>
        <p:spPr bwMode="auto">
          <a:xfrm>
            <a:off x="2370138" y="2484438"/>
            <a:ext cx="4064000" cy="1763712"/>
          </a:xfrm>
          <a:prstGeom prst="rect">
            <a:avLst/>
          </a:prstGeom>
          <a:noFill/>
          <a:ln w="9525">
            <a:noFill/>
            <a:miter lim="800000"/>
            <a:headEnd/>
            <a:tailEnd/>
          </a:ln>
        </p:spPr>
      </p:pic>
      <p:sp>
        <p:nvSpPr>
          <p:cNvPr id="3" name="Text Box 8"/>
          <p:cNvSpPr txBox="1">
            <a:spLocks noChangeArrowheads="1"/>
          </p:cNvSpPr>
          <p:nvPr/>
        </p:nvSpPr>
        <p:spPr bwMode="auto">
          <a:xfrm>
            <a:off x="2962275" y="6226175"/>
            <a:ext cx="2881313" cy="244475"/>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fontAlgn="base">
              <a:spcBef>
                <a:spcPct val="0"/>
              </a:spcBef>
              <a:spcAft>
                <a:spcPct val="0"/>
              </a:spcAft>
              <a:defRPr/>
            </a:pPr>
            <a:r>
              <a:rPr kumimoji="1" lang="en-US" altLang="zh-CN" sz="1000">
                <a:solidFill>
                  <a:srgbClr val="999A94"/>
                </a:solidFill>
                <a:latin typeface="Arial" charset="0"/>
                <a:ea typeface="黑体" pitchFamily="2" charset="-122"/>
              </a:rPr>
              <a:t>Copyright © MediaTek</a:t>
            </a:r>
            <a:r>
              <a:rPr kumimoji="1" lang="en-US" altLang="zh-TW" sz="1000">
                <a:solidFill>
                  <a:srgbClr val="999A94"/>
                </a:solidFill>
                <a:latin typeface="Arial" charset="0"/>
                <a:ea typeface="黑体" pitchFamily="2" charset="-122"/>
              </a:rPr>
              <a:t> Inc. </a:t>
            </a:r>
            <a:r>
              <a:rPr kumimoji="1" lang="en-US" altLang="zh-CN" sz="1000">
                <a:solidFill>
                  <a:srgbClr val="999A94"/>
                </a:solidFill>
                <a:latin typeface="Arial" charset="0"/>
                <a:ea typeface="黑体" pitchFamily="2" charset="-122"/>
              </a:rPr>
              <a:t>All rights reserved</a:t>
            </a:r>
            <a:r>
              <a:rPr kumimoji="1" lang="en-US" altLang="zh-TW" sz="1000">
                <a:solidFill>
                  <a:srgbClr val="999A94"/>
                </a:solidFill>
                <a:latin typeface="Arial" charset="0"/>
                <a:ea typeface="黑体" pitchFamily="2" charset="-122"/>
              </a:rPr>
              <a:t>.</a:t>
            </a:r>
            <a:endParaRPr kumimoji="1" lang="en-US" altLang="zh-CN" sz="1000">
              <a:solidFill>
                <a:srgbClr val="999A94"/>
              </a:solidFill>
              <a:latin typeface="Arial" charset="0"/>
              <a:ea typeface="黑体" pitchFamily="2" charset="-122"/>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744133"/>
            <a:ext cx="4038600" cy="4203367"/>
          </a:xfrm>
        </p:spPr>
        <p:txBody>
          <a:bodyPr/>
          <a:lstStyle>
            <a:lvl1pPr marL="342900" indent="-342900">
              <a:buClr>
                <a:schemeClr val="accent1"/>
              </a:buClr>
              <a:buFont typeface="Wingdings" charset="2"/>
              <a:buChar char="§"/>
              <a:defRPr sz="2800"/>
            </a:lvl1pPr>
            <a:lvl2pPr>
              <a:defRPr sz="2400"/>
            </a:lvl2pPr>
            <a:lvl3pPr marL="1143000" indent="-228600">
              <a:buClr>
                <a:schemeClr val="accent1"/>
              </a:buClr>
              <a:buFont typeface="Wingdings" charset="2"/>
              <a:buChar cha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744132"/>
            <a:ext cx="4038600" cy="4203368"/>
          </a:xfrm>
        </p:spPr>
        <p:txBody>
          <a:bodyPr/>
          <a:lstStyle>
            <a:lvl1pPr marL="342900" indent="-342900">
              <a:buClr>
                <a:schemeClr val="accent1"/>
              </a:buClr>
              <a:buFont typeface="Wingdings" charset="2"/>
              <a:buChar char="§"/>
              <a:defRPr sz="2800"/>
            </a:lvl1pPr>
            <a:lvl2pPr>
              <a:defRPr sz="2400"/>
            </a:lvl2pPr>
            <a:lvl3pPr marL="1143000" indent="-228600">
              <a:buClr>
                <a:schemeClr val="accent1"/>
              </a:buClr>
              <a:buFont typeface="Wingdings" charset="2"/>
              <a:buChar cha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699250" y="6278671"/>
            <a:ext cx="927434" cy="365125"/>
          </a:xfrm>
          <a:prstGeom prst="rect">
            <a:avLst/>
          </a:prstGeom>
        </p:spPr>
        <p:txBody>
          <a:bodyPr/>
          <a:lstStyle/>
          <a:p>
            <a:fld id="{CAD56A58-58CC-4600-910B-4E33A5B77C12}" type="datetimeFigureOut">
              <a:rPr lang="zh-CN" altLang="en-US" smtClean="0"/>
              <a:pPr/>
              <a:t>2016/10/11</a:t>
            </a:fld>
            <a:endParaRPr lang="zh-CN" altLang="en-US"/>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fld id="{DBEE715F-16EF-44CE-A372-4EB2A18790C0}" type="slidenum">
              <a:rPr lang="zh-CN" altLang="en-US" smtClean="0"/>
              <a:pPr/>
              <a:t>‹#›</a:t>
            </a:fld>
            <a:endParaRPr lang="zh-CN" altLang="en-US"/>
          </a:p>
        </p:txBody>
      </p:sp>
    </p:spTree>
    <p:extLst>
      <p:ext uri="{BB962C8B-B14F-4D97-AF65-F5344CB8AC3E}">
        <p14:creationId xmlns:p14="http://schemas.microsoft.com/office/powerpoint/2010/main" val="361715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744133"/>
            <a:ext cx="4040188" cy="516468"/>
          </a:xfrm>
        </p:spPr>
        <p:txBody>
          <a:bodyPr anchor="b">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260600"/>
            <a:ext cx="4040188" cy="3756811"/>
          </a:xfrm>
        </p:spPr>
        <p:txBody>
          <a:bodyPr/>
          <a:lstStyle>
            <a:lvl1pPr marL="342900" indent="-342900">
              <a:buClr>
                <a:schemeClr val="accent1"/>
              </a:buClr>
              <a:buFont typeface="Wingdings" charset="2"/>
              <a:buChar char="§"/>
              <a:defRPr sz="2400"/>
            </a:lvl1pPr>
            <a:lvl2pPr>
              <a:defRPr sz="2000"/>
            </a:lvl2pPr>
            <a:lvl3pPr marL="1143000" indent="-228600">
              <a:buClr>
                <a:schemeClr val="accent1"/>
              </a:buClr>
              <a:buFont typeface="Wingdings" charset="2"/>
              <a:buChar cha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7" y="1744133"/>
            <a:ext cx="4041775" cy="516468"/>
          </a:xfrm>
        </p:spPr>
        <p:txBody>
          <a:bodyPr anchor="b">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7" y="2260600"/>
            <a:ext cx="4041775" cy="3756811"/>
          </a:xfrm>
        </p:spPr>
        <p:txBody>
          <a:bodyPr/>
          <a:lstStyle>
            <a:lvl1pPr marL="342900" indent="-342900">
              <a:buClr>
                <a:schemeClr val="accent1"/>
              </a:buClr>
              <a:buFont typeface="Wingdings" charset="2"/>
              <a:buChar char="§"/>
              <a:defRPr sz="2400"/>
            </a:lvl1pPr>
            <a:lvl2pPr>
              <a:defRPr sz="2000"/>
            </a:lvl2pPr>
            <a:lvl3pPr marL="1143000" indent="-228600">
              <a:buClr>
                <a:schemeClr val="accent1"/>
              </a:buClr>
              <a:buFont typeface="Wingdings" charset="2"/>
              <a:buChar cha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699250" y="6278671"/>
            <a:ext cx="927434" cy="365125"/>
          </a:xfrm>
          <a:prstGeom prst="rect">
            <a:avLst/>
          </a:prstGeom>
        </p:spPr>
        <p:txBody>
          <a:bodyPr/>
          <a:lstStyle/>
          <a:p>
            <a:fld id="{CAD56A58-58CC-4600-910B-4E33A5B77C12}" type="datetimeFigureOut">
              <a:rPr lang="zh-CN" altLang="en-US" smtClean="0"/>
              <a:pPr/>
              <a:t>2016/10/11</a:t>
            </a:fld>
            <a:endParaRPr lang="zh-CN" altLang="en-US"/>
          </a:p>
        </p:txBody>
      </p:sp>
      <p:sp>
        <p:nvSpPr>
          <p:cNvPr id="8" name="Footer Placeholder 7"/>
          <p:cNvSpPr>
            <a:spLocks noGrp="1"/>
          </p:cNvSpPr>
          <p:nvPr>
            <p:ph type="ftr" sz="quarter" idx="11"/>
          </p:nvPr>
        </p:nvSpPr>
        <p:spPr>
          <a:xfrm>
            <a:off x="3663950" y="6278671"/>
            <a:ext cx="30353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7626684" y="6278671"/>
            <a:ext cx="1060116" cy="365125"/>
          </a:xfrm>
          <a:prstGeom prst="rect">
            <a:avLst/>
          </a:prstGeom>
        </p:spPr>
        <p:txBody>
          <a:bodyPr/>
          <a:lstStyle/>
          <a:p>
            <a:fld id="{DBEE715F-16EF-44CE-A372-4EB2A18790C0}" type="slidenum">
              <a:rPr lang="zh-CN" altLang="en-US" smtClean="0"/>
              <a:pPr/>
              <a:t>‹#›</a:t>
            </a:fld>
            <a:endParaRPr lang="zh-CN" altLang="en-US"/>
          </a:p>
        </p:txBody>
      </p:sp>
    </p:spTree>
    <p:extLst>
      <p:ext uri="{BB962C8B-B14F-4D97-AF65-F5344CB8AC3E}">
        <p14:creationId xmlns:p14="http://schemas.microsoft.com/office/powerpoint/2010/main" val="25041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699250" y="6278671"/>
            <a:ext cx="927434" cy="365125"/>
          </a:xfrm>
          <a:prstGeom prst="rect">
            <a:avLst/>
          </a:prstGeom>
        </p:spPr>
        <p:txBody>
          <a:bodyPr/>
          <a:lstStyle/>
          <a:p>
            <a:fld id="{CAD56A58-58CC-4600-910B-4E33A5B77C12}" type="datetimeFigureOut">
              <a:rPr lang="zh-CN" altLang="en-US" smtClean="0"/>
              <a:pPr/>
              <a:t>2016/10/11</a:t>
            </a:fld>
            <a:endParaRPr lang="zh-CN" altLang="en-US"/>
          </a:p>
        </p:txBody>
      </p:sp>
      <p:sp>
        <p:nvSpPr>
          <p:cNvPr id="4" name="Footer Placeholder 3"/>
          <p:cNvSpPr>
            <a:spLocks noGrp="1"/>
          </p:cNvSpPr>
          <p:nvPr>
            <p:ph type="ftr" sz="quarter" idx="11"/>
          </p:nvPr>
        </p:nvSpPr>
        <p:spPr>
          <a:xfrm>
            <a:off x="3663950" y="6278671"/>
            <a:ext cx="30353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7626684" y="6278671"/>
            <a:ext cx="1060116" cy="365125"/>
          </a:xfrm>
          <a:prstGeom prst="rect">
            <a:avLst/>
          </a:prstGeom>
        </p:spPr>
        <p:txBody>
          <a:bodyPr/>
          <a:lstStyle/>
          <a:p>
            <a:fld id="{DBEE715F-16EF-44CE-A372-4EB2A18790C0}" type="slidenum">
              <a:rPr lang="zh-CN" altLang="en-US" smtClean="0"/>
              <a:pPr/>
              <a:t>‹#›</a:t>
            </a:fld>
            <a:endParaRPr lang="zh-CN" altLang="en-US"/>
          </a:p>
        </p:txBody>
      </p:sp>
    </p:spTree>
    <p:extLst>
      <p:ext uri="{BB962C8B-B14F-4D97-AF65-F5344CB8AC3E}">
        <p14:creationId xmlns:p14="http://schemas.microsoft.com/office/powerpoint/2010/main" val="27322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99250" y="6278671"/>
            <a:ext cx="927434" cy="365125"/>
          </a:xfrm>
          <a:prstGeom prst="rect">
            <a:avLst/>
          </a:prstGeom>
        </p:spPr>
        <p:txBody>
          <a:bodyPr/>
          <a:lstStyle/>
          <a:p>
            <a:fld id="{CAD56A58-58CC-4600-910B-4E33A5B77C12}" type="datetimeFigureOut">
              <a:rPr lang="zh-CN" altLang="en-US" smtClean="0"/>
              <a:pPr/>
              <a:t>2016/10/11</a:t>
            </a:fld>
            <a:endParaRPr lang="zh-CN" altLang="en-US"/>
          </a:p>
        </p:txBody>
      </p:sp>
      <p:sp>
        <p:nvSpPr>
          <p:cNvPr id="3" name="Footer Placeholder 2"/>
          <p:cNvSpPr>
            <a:spLocks noGrp="1"/>
          </p:cNvSpPr>
          <p:nvPr>
            <p:ph type="ftr" sz="quarter" idx="11"/>
          </p:nvPr>
        </p:nvSpPr>
        <p:spPr>
          <a:xfrm>
            <a:off x="3663950" y="6278671"/>
            <a:ext cx="30353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7626684" y="6278671"/>
            <a:ext cx="1060116" cy="365125"/>
          </a:xfrm>
          <a:prstGeom prst="rect">
            <a:avLst/>
          </a:prstGeom>
        </p:spPr>
        <p:txBody>
          <a:bodyPr/>
          <a:lstStyle/>
          <a:p>
            <a:fld id="{DBEE715F-16EF-44CE-A372-4EB2A18790C0}" type="slidenum">
              <a:rPr lang="zh-CN" altLang="en-US" smtClean="0"/>
              <a:pPr/>
              <a:t>‹#›</a:t>
            </a:fld>
            <a:endParaRPr lang="zh-CN" altLang="en-US"/>
          </a:p>
        </p:txBody>
      </p:sp>
    </p:spTree>
    <p:extLst>
      <p:ext uri="{BB962C8B-B14F-4D97-AF65-F5344CB8AC3E}">
        <p14:creationId xmlns:p14="http://schemas.microsoft.com/office/powerpoint/2010/main" val="7955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spc="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5050" y="273051"/>
            <a:ext cx="5111750" cy="5700391"/>
          </a:xfrm>
        </p:spPr>
        <p:txBody>
          <a:bodyPr/>
          <a:lstStyle>
            <a:lvl1pPr marL="342900" indent="-342900">
              <a:buClr>
                <a:schemeClr val="accent1"/>
              </a:buClr>
              <a:buFont typeface="Wingdings" charset="2"/>
              <a:buChar char="§"/>
              <a:defRPr sz="3200"/>
            </a:lvl1pPr>
            <a:lvl2pPr>
              <a:defRPr sz="2800"/>
            </a:lvl2pPr>
            <a:lvl3pPr marL="1143000" indent="-228600">
              <a:buClr>
                <a:schemeClr val="accent1"/>
              </a:buClr>
              <a:buFont typeface="Wingdings" charset="2"/>
              <a:buChar cha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2" y="1435102"/>
            <a:ext cx="3008313" cy="45383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6699250" y="6278671"/>
            <a:ext cx="927434" cy="365125"/>
          </a:xfrm>
          <a:prstGeom prst="rect">
            <a:avLst/>
          </a:prstGeom>
        </p:spPr>
        <p:txBody>
          <a:bodyPr/>
          <a:lstStyle/>
          <a:p>
            <a:fld id="{CAD56A58-58CC-4600-910B-4E33A5B77C12}" type="datetimeFigureOut">
              <a:rPr lang="zh-CN" altLang="en-US" smtClean="0"/>
              <a:pPr/>
              <a:t>2016/10/11</a:t>
            </a:fld>
            <a:endParaRPr lang="zh-CN" altLang="en-US"/>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fld id="{DBEE715F-16EF-44CE-A372-4EB2A18790C0}" type="slidenum">
              <a:rPr lang="zh-CN" altLang="en-US" smtClean="0"/>
              <a:pPr/>
              <a:t>‹#›</a:t>
            </a:fld>
            <a:endParaRPr lang="zh-CN" altLang="en-US"/>
          </a:p>
        </p:txBody>
      </p:sp>
    </p:spTree>
    <p:extLst>
      <p:ext uri="{BB962C8B-B14F-4D97-AF65-F5344CB8AC3E}">
        <p14:creationId xmlns:p14="http://schemas.microsoft.com/office/powerpoint/2010/main" val="36899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497343"/>
            <a:ext cx="5486400" cy="566739"/>
          </a:xfrm>
        </p:spPr>
        <p:txBody>
          <a:bodyPr anchor="b"/>
          <a:lstStyle>
            <a:lvl1pPr algn="l">
              <a:defRPr sz="2000" b="1" spc="0">
                <a:solidFill>
                  <a:schemeClr val="accent1"/>
                </a:solidFill>
              </a:defRPr>
            </a:lvl1pPr>
          </a:lstStyle>
          <a:p>
            <a:r>
              <a:rPr lang="sv-SE" dirty="0" smtClean="0"/>
              <a:t>CLICK TO EDIT MASTER TITLE STYLE</a:t>
            </a:r>
            <a:endParaRPr lang="en-US" dirty="0"/>
          </a:p>
        </p:txBody>
      </p:sp>
      <p:sp>
        <p:nvSpPr>
          <p:cNvPr id="3" name="Picture Placeholder 2"/>
          <p:cNvSpPr>
            <a:spLocks noGrp="1"/>
          </p:cNvSpPr>
          <p:nvPr>
            <p:ph type="pic" idx="1"/>
          </p:nvPr>
        </p:nvSpPr>
        <p:spPr>
          <a:xfrm>
            <a:off x="1792288" y="612775"/>
            <a:ext cx="5486400" cy="38692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792288" y="506408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6699250" y="6278671"/>
            <a:ext cx="927434" cy="365125"/>
          </a:xfrm>
          <a:prstGeom prst="rect">
            <a:avLst/>
          </a:prstGeom>
        </p:spPr>
        <p:txBody>
          <a:bodyPr/>
          <a:lstStyle/>
          <a:p>
            <a:fld id="{CAD56A58-58CC-4600-910B-4E33A5B77C12}" type="datetimeFigureOut">
              <a:rPr lang="zh-CN" altLang="en-US" smtClean="0"/>
              <a:pPr/>
              <a:t>2016/10/11</a:t>
            </a:fld>
            <a:endParaRPr lang="zh-CN" altLang="en-US"/>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fld id="{DBEE715F-16EF-44CE-A372-4EB2A18790C0}" type="slidenum">
              <a:rPr lang="zh-CN" altLang="en-US" smtClean="0"/>
              <a:pPr/>
              <a:t>‹#›</a:t>
            </a:fld>
            <a:endParaRPr lang="zh-CN" altLang="en-US"/>
          </a:p>
        </p:txBody>
      </p:sp>
    </p:spTree>
    <p:extLst>
      <p:ext uri="{BB962C8B-B14F-4D97-AF65-F5344CB8AC3E}">
        <p14:creationId xmlns:p14="http://schemas.microsoft.com/office/powerpoint/2010/main" val="104534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599"/>
            <a:ext cx="8229600" cy="1134535"/>
          </a:xfrm>
          <a:prstGeom prst="rect">
            <a:avLst/>
          </a:prstGeom>
        </p:spPr>
        <p:txBody>
          <a:bodyPr vert="horz" lIns="91440" tIns="45720" rIns="91440" bIns="45720" rtlCol="0" anchor="t">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744133"/>
            <a:ext cx="8229600" cy="4289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800">
                <a:solidFill>
                  <a:schemeClr val="tx2"/>
                </a:solidFill>
              </a:defRPr>
            </a:lvl1pPr>
          </a:lstStyle>
          <a:p>
            <a:fld id="{CAD56A58-58CC-4600-910B-4E33A5B77C12}" type="datetimeFigureOut">
              <a:rPr lang="zh-CN" altLang="en-US" smtClean="0"/>
              <a:pPr/>
              <a:t>2016/10/11</a:t>
            </a:fld>
            <a:endParaRPr lang="zh-CN" altLang="en-US"/>
          </a:p>
        </p:txBody>
      </p:sp>
      <p:sp>
        <p:nvSpPr>
          <p:cNvPr id="11"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800">
                <a:solidFill>
                  <a:schemeClr val="tx2"/>
                </a:solidFill>
              </a:defRPr>
            </a:lvl1pPr>
          </a:lstStyle>
          <a:p>
            <a:endParaRPr lang="zh-CN" altLang="en-US"/>
          </a:p>
        </p:txBody>
      </p:sp>
      <p:sp>
        <p:nvSpPr>
          <p:cNvPr id="12"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800" b="1">
                <a:solidFill>
                  <a:schemeClr val="accent1"/>
                </a:solidFill>
              </a:defRPr>
            </a:lvl1pPr>
          </a:lstStyle>
          <a:p>
            <a:fld id="{DBEE715F-16EF-44CE-A372-4EB2A18790C0}" type="slidenum">
              <a:rPr lang="zh-CN" altLang="en-US" smtClean="0"/>
              <a:pPr/>
              <a:t>‹#›</a:t>
            </a:fld>
            <a:endParaRPr lang="zh-CN" altLang="en-US"/>
          </a:p>
        </p:txBody>
      </p:sp>
      <p:pic>
        <p:nvPicPr>
          <p:cNvPr id="13" name="Picture 12" descr="Logotype.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0852" y="6361222"/>
            <a:ext cx="760781" cy="190561"/>
          </a:xfrm>
          <a:prstGeom prst="rect">
            <a:avLst/>
          </a:prstGeom>
        </p:spPr>
      </p:pic>
      <p:sp>
        <p:nvSpPr>
          <p:cNvPr id="14" name="Footer Placeholder 4"/>
          <p:cNvSpPr txBox="1">
            <a:spLocks/>
          </p:cNvSpPr>
          <p:nvPr/>
        </p:nvSpPr>
        <p:spPr>
          <a:xfrm>
            <a:off x="1441450" y="6273800"/>
            <a:ext cx="16129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sz="800" b="1" dirty="0" smtClean="0">
                <a:solidFill>
                  <a:srgbClr val="69BE28"/>
                </a:solidFill>
              </a:rPr>
              <a:t>INTERNAL USE</a:t>
            </a:r>
            <a:endParaRPr lang="en-US" altLang="zh-TW" sz="800" b="1" dirty="0">
              <a:solidFill>
                <a:srgbClr val="69BE28"/>
              </a:solidFill>
            </a:endParaRPr>
          </a:p>
        </p:txBody>
      </p:sp>
    </p:spTree>
    <p:extLst>
      <p:ext uri="{BB962C8B-B14F-4D97-AF65-F5344CB8AC3E}">
        <p14:creationId xmlns:p14="http://schemas.microsoft.com/office/powerpoint/2010/main" val="309785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9" r:id="rId12"/>
    <p:sldLayoutId id="2147483700" r:id="rId13"/>
  </p:sldLayoutIdLst>
  <p:timing>
    <p:tnLst>
      <p:par>
        <p:cTn id="1" dur="indefinite" restart="never" nodeType="tmRoot"/>
      </p:par>
    </p:tnLst>
  </p:timing>
  <p:txStyles>
    <p:title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2"/>
        </a:buClr>
        <a:buFont typeface="Wingdings" charset="2"/>
        <a:buChar char="§"/>
        <a:defRPr sz="3200" kern="1200" spc="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spc="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spc="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spc="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spc="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1"/>
            <a:ext cx="8229600" cy="452543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800">
                <a:solidFill>
                  <a:schemeClr val="tx2"/>
                </a:solidFill>
              </a:defRPr>
            </a:lvl1pPr>
          </a:lstStyle>
          <a:p>
            <a:fld id="{770BDA4A-776A-4546-918F-32281E291F21}" type="datetime1">
              <a:rPr lang="sv-SE" smtClean="0"/>
              <a:pPr/>
              <a:t>2016-10-11</a:t>
            </a:fld>
            <a:endParaRPr lang="en-US" dirty="0"/>
          </a:p>
        </p:txBody>
      </p:sp>
      <p:sp>
        <p:nvSpPr>
          <p:cNvPr id="14"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800">
                <a:solidFill>
                  <a:schemeClr val="tx2"/>
                </a:solidFill>
              </a:defRPr>
            </a:lvl1pPr>
          </a:lstStyle>
          <a:p>
            <a:r>
              <a:rPr lang="en-US" altLang="zh-TW" dirty="0" smtClean="0"/>
              <a:t>Copyright © MediaTek Inc. All rights reserved.</a:t>
            </a:r>
            <a:endParaRPr lang="en-US" altLang="zh-TW" dirty="0"/>
          </a:p>
        </p:txBody>
      </p:sp>
      <p:sp>
        <p:nvSpPr>
          <p:cNvPr id="15"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800" b="1">
                <a:solidFill>
                  <a:schemeClr val="accent1"/>
                </a:solidFill>
              </a:defRPr>
            </a:lvl1pPr>
          </a:lstStyle>
          <a:p>
            <a:fld id="{3E54FAAE-D303-1440-B1E5-D1AB6CEFDBFD}" type="slidenum">
              <a:rPr lang="en-US" smtClean="0"/>
              <a:pPr/>
              <a:t>‹#›</a:t>
            </a:fld>
            <a:endParaRPr lang="en-US" dirty="0"/>
          </a:p>
        </p:txBody>
      </p:sp>
      <p:sp>
        <p:nvSpPr>
          <p:cNvPr id="16" name="Footer Placeholder 4"/>
          <p:cNvSpPr txBox="1">
            <a:spLocks/>
          </p:cNvSpPr>
          <p:nvPr/>
        </p:nvSpPr>
        <p:spPr>
          <a:xfrm>
            <a:off x="1441450" y="6273800"/>
            <a:ext cx="16129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sz="800" b="1" dirty="0" smtClean="0">
                <a:solidFill>
                  <a:schemeClr val="accent3"/>
                </a:solidFill>
              </a:rPr>
              <a:t>INTERNAL USE</a:t>
            </a:r>
            <a:endParaRPr lang="en-US" altLang="zh-TW" sz="800" b="1" dirty="0">
              <a:solidFill>
                <a:schemeClr val="accent3"/>
              </a:solidFill>
            </a:endParaRPr>
          </a:p>
        </p:txBody>
      </p:sp>
      <p:pic>
        <p:nvPicPr>
          <p:cNvPr id="17" name="Picture 16" descr="Logotype.png"/>
          <p:cNvPicPr>
            <a:picLocks noChangeAspect="1"/>
          </p:cNvPicPr>
          <p:nvPr/>
        </p:nvPicPr>
        <p:blipFill>
          <a:blip r:embed="rId14" cstate="print"/>
          <a:stretch>
            <a:fillRect/>
          </a:stretch>
        </p:blipFill>
        <p:spPr>
          <a:xfrm>
            <a:off x="438623" y="6361221"/>
            <a:ext cx="773010" cy="190561"/>
          </a:xfrm>
          <a:prstGeom prst="rect">
            <a:avLst/>
          </a:prstGeom>
        </p:spPr>
      </p:pic>
    </p:spTree>
    <p:extLst>
      <p:ext uri="{BB962C8B-B14F-4D97-AF65-F5344CB8AC3E}">
        <p14:creationId xmlns:p14="http://schemas.microsoft.com/office/powerpoint/2010/main" val="26938707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p:txStyles>
    <p:titleStyle>
      <a:lvl1pPr algn="ctr" defTabSz="457200" rtl="0" eaLnBrk="1" latinLnBrk="0" hangingPunct="1">
        <a:spcBef>
          <a:spcPct val="0"/>
        </a:spcBef>
        <a:buNone/>
        <a:defRPr sz="4400" b="1" kern="1200" spc="-15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1"/>
        </a:buClr>
        <a:buSzPct val="100000"/>
        <a:buFont typeface="Wingdings" charset="2"/>
        <a:buChar char="§"/>
        <a:defRPr sz="3200" kern="1200" spc="-15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spc="-15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spc="-15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spc="-15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spc="-15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599"/>
            <a:ext cx="8229600" cy="1134535"/>
          </a:xfrm>
          <a:prstGeom prst="rect">
            <a:avLst/>
          </a:prstGeom>
        </p:spPr>
        <p:txBody>
          <a:bodyPr vert="horz" lIns="91440" tIns="45720" rIns="91440" bIns="45720" rtlCol="0" anchor="t">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744133"/>
            <a:ext cx="8229600" cy="4289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800">
                <a:solidFill>
                  <a:schemeClr val="tx2"/>
                </a:solidFill>
              </a:defRPr>
            </a:lvl1pPr>
          </a:lstStyle>
          <a:p>
            <a:pPr fontAlgn="base">
              <a:spcBef>
                <a:spcPct val="0"/>
              </a:spcBef>
              <a:spcAft>
                <a:spcPct val="0"/>
              </a:spcAft>
              <a:defRPr/>
            </a:pPr>
            <a:endParaRPr kumimoji="1" lang="en-US" altLang="ja-JP">
              <a:solidFill>
                <a:srgbClr val="999A94"/>
              </a:solidFill>
              <a:latin typeface="Arial" charset="0"/>
              <a:ea typeface="新細明體" charset="-120"/>
            </a:endParaRPr>
          </a:p>
        </p:txBody>
      </p:sp>
      <p:sp>
        <p:nvSpPr>
          <p:cNvPr id="11"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800">
                <a:solidFill>
                  <a:schemeClr val="tx2"/>
                </a:solidFill>
              </a:defRPr>
            </a:lvl1pPr>
          </a:lstStyle>
          <a:p>
            <a:pPr fontAlgn="base">
              <a:spcBef>
                <a:spcPct val="0"/>
              </a:spcBef>
              <a:spcAft>
                <a:spcPct val="0"/>
              </a:spcAft>
              <a:defRPr/>
            </a:pPr>
            <a:endParaRPr kumimoji="1" lang="en-US" altLang="zh-TW">
              <a:solidFill>
                <a:srgbClr val="999A94"/>
              </a:solidFill>
              <a:latin typeface="Arial" charset="0"/>
            </a:endParaRPr>
          </a:p>
        </p:txBody>
      </p:sp>
      <p:sp>
        <p:nvSpPr>
          <p:cNvPr id="12"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800" b="1">
                <a:solidFill>
                  <a:schemeClr val="accent1"/>
                </a:solidFill>
              </a:defRPr>
            </a:lvl1pPr>
          </a:lstStyle>
          <a:p>
            <a:pPr fontAlgn="base">
              <a:spcBef>
                <a:spcPct val="0"/>
              </a:spcBef>
              <a:spcAft>
                <a:spcPct val="0"/>
              </a:spcAft>
              <a:defRPr/>
            </a:pPr>
            <a:fld id="{F9AEAAF2-0911-4645-86E1-C03741A8F933}" type="slidenum">
              <a:rPr kumimoji="1" lang="ja-JP" altLang="en-US" smtClean="0">
                <a:solidFill>
                  <a:srgbClr val="F3821E"/>
                </a:solidFill>
                <a:latin typeface="Arial" charset="0"/>
                <a:ea typeface="新細明體" charset="-120"/>
              </a:rPr>
              <a:pPr fontAlgn="base">
                <a:spcBef>
                  <a:spcPct val="0"/>
                </a:spcBef>
                <a:spcAft>
                  <a:spcPct val="0"/>
                </a:spcAft>
                <a:defRPr/>
              </a:pPr>
              <a:t>‹#›</a:t>
            </a:fld>
            <a:endParaRPr kumimoji="1" lang="en-US" altLang="ja-JP">
              <a:solidFill>
                <a:srgbClr val="F3821E"/>
              </a:solidFill>
              <a:latin typeface="Arial" charset="0"/>
              <a:ea typeface="新細明體" charset="-120"/>
            </a:endParaRPr>
          </a:p>
        </p:txBody>
      </p:sp>
      <p:pic>
        <p:nvPicPr>
          <p:cNvPr id="13" name="Picture 12" descr="Logotyp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0852" y="6361222"/>
            <a:ext cx="760781" cy="190561"/>
          </a:xfrm>
          <a:prstGeom prst="rect">
            <a:avLst/>
          </a:prstGeom>
        </p:spPr>
      </p:pic>
      <p:sp>
        <p:nvSpPr>
          <p:cNvPr id="14" name="Footer Placeholder 4"/>
          <p:cNvSpPr txBox="1">
            <a:spLocks/>
          </p:cNvSpPr>
          <p:nvPr/>
        </p:nvSpPr>
        <p:spPr>
          <a:xfrm>
            <a:off x="1441450" y="6273800"/>
            <a:ext cx="16129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kumimoji="1" lang="en-US" altLang="zh-TW" sz="800" b="1" dirty="0" smtClean="0">
                <a:solidFill>
                  <a:srgbClr val="69BE28"/>
                </a:solidFill>
              </a:rPr>
              <a:t>INTERNAL USE</a:t>
            </a:r>
            <a:endParaRPr kumimoji="1" lang="en-US" altLang="zh-TW" sz="800" b="1" dirty="0">
              <a:solidFill>
                <a:srgbClr val="69BE28"/>
              </a:solidFill>
            </a:endParaRPr>
          </a:p>
        </p:txBody>
      </p:sp>
    </p:spTree>
    <p:extLst>
      <p:ext uri="{BB962C8B-B14F-4D97-AF65-F5344CB8AC3E}">
        <p14:creationId xmlns:p14="http://schemas.microsoft.com/office/powerpoint/2010/main" val="30978528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2"/>
        </a:buClr>
        <a:buFont typeface="Wingdings" charset="2"/>
        <a:buChar char="§"/>
        <a:defRPr sz="3200" kern="1200" spc="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spc="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spc="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spc="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spc="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9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9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ANR &amp; SWT</a:t>
            </a:r>
            <a:r>
              <a:rPr lang="en-US" altLang="zh-CN" dirty="0"/>
              <a:t> </a:t>
            </a:r>
            <a:r>
              <a:rPr lang="en-US" altLang="zh-CN" b="0" dirty="0" smtClean="0">
                <a:solidFill>
                  <a:schemeClr val="tx1">
                    <a:lumMod val="20000"/>
                    <a:lumOff val="80000"/>
                  </a:schemeClr>
                </a:solidFill>
              </a:rPr>
              <a:t>&amp; Reboot</a:t>
            </a:r>
            <a:endParaRPr lang="zh-CN" altLang="en-US" b="0" dirty="0">
              <a:solidFill>
                <a:schemeClr val="tx1">
                  <a:lumMod val="20000"/>
                  <a:lumOff val="80000"/>
                </a:schemeClr>
              </a:solidFill>
            </a:endParaRPr>
          </a:p>
        </p:txBody>
      </p:sp>
      <p:sp>
        <p:nvSpPr>
          <p:cNvPr id="2" name="矩形 1"/>
          <p:cNvSpPr/>
          <p:nvPr/>
        </p:nvSpPr>
        <p:spPr>
          <a:xfrm>
            <a:off x="5868144" y="4725144"/>
            <a:ext cx="3168352" cy="2132856"/>
          </a:xfrm>
          <a:prstGeom prst="rect">
            <a:avLst/>
          </a:prstGeom>
          <a:noFill/>
          <a:ln>
            <a:noFill/>
          </a:ln>
        </p:spPr>
        <p:style>
          <a:lnRef idx="1">
            <a:schemeClr val="accent1"/>
          </a:lnRef>
          <a:fillRef idx="1001">
            <a:schemeClr val="lt1"/>
          </a:fillRef>
          <a:effectRef idx="2">
            <a:schemeClr val="accent1"/>
          </a:effectRef>
          <a:fontRef idx="minor">
            <a:schemeClr val="lt1"/>
          </a:fontRef>
        </p:style>
        <p:txBody>
          <a:bodyPr rtlCol="0" anchor="ctr"/>
          <a:lstStyle/>
          <a:p>
            <a:pPr algn="ctr"/>
            <a:r>
              <a:rPr lang="en-US" altLang="zh-CN" sz="2800" dirty="0" smtClean="0">
                <a:solidFill>
                  <a:schemeClr val="tx1"/>
                </a:solidFill>
              </a:rPr>
              <a:t>MTK/</a:t>
            </a:r>
            <a:r>
              <a:rPr lang="zh-CN" altLang="en-US" sz="2800" dirty="0" smtClean="0">
                <a:solidFill>
                  <a:schemeClr val="tx1"/>
                </a:solidFill>
              </a:rPr>
              <a:t>周砾雄</a:t>
            </a:r>
            <a:r>
              <a:rPr lang="en-US" altLang="zh-CN" dirty="0" smtClean="0">
                <a:solidFill>
                  <a:schemeClr val="tx1"/>
                </a:solidFill>
              </a:rPr>
              <a:t>(Lixiong.Zhou@mediatek.com)</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8229600" cy="634800"/>
          </a:xfrm>
        </p:spPr>
        <p:txBody>
          <a:bodyPr vert="horz" lIns="91440" tIns="0" rIns="91440" bIns="45720" rtlCol="0" anchor="t">
            <a:normAutofit/>
          </a:bodyPr>
          <a:lstStyle/>
          <a:p>
            <a:r>
              <a:rPr lang="en-US" altLang="zh-TW" dirty="0"/>
              <a:t>ANR</a:t>
            </a:r>
            <a:r>
              <a:rPr lang="zh-CN" altLang="en-US" dirty="0"/>
              <a:t> </a:t>
            </a:r>
            <a:r>
              <a:rPr lang="en-US" altLang="zh-CN" dirty="0" smtClean="0"/>
              <a:t>Type(1/2)</a:t>
            </a:r>
            <a:endParaRPr lang="en-US" dirty="0"/>
          </a:p>
        </p:txBody>
      </p:sp>
      <p:sp>
        <p:nvSpPr>
          <p:cNvPr id="3" name="日期占位符 2"/>
          <p:cNvSpPr>
            <a:spLocks noGrp="1"/>
          </p:cNvSpPr>
          <p:nvPr>
            <p:ph type="dt" sz="half" idx="10"/>
          </p:nvPr>
        </p:nvSpPr>
        <p:spPr/>
        <p:txBody>
          <a:bodyPr/>
          <a:lstStyle/>
          <a:p>
            <a:fld id="{1A0BA19A-3E7C-435B-8A07-D805FBF58619}" type="datetime1">
              <a:rPr lang="zh-CN" altLang="en-US" smtClean="0"/>
              <a:pPr/>
              <a:t>2016/10/11</a:t>
            </a:fld>
            <a:endParaRPr lang="en-US"/>
          </a:p>
        </p:txBody>
      </p:sp>
      <p:sp>
        <p:nvSpPr>
          <p:cNvPr id="4" name="页脚占位符 3"/>
          <p:cNvSpPr>
            <a:spLocks noGrp="1"/>
          </p:cNvSpPr>
          <p:nvPr>
            <p:ph type="ftr" sz="quarter" idx="11"/>
          </p:nvPr>
        </p:nvSpPr>
        <p:spPr/>
        <p:txBody>
          <a:bodyPr/>
          <a:lstStyle/>
          <a:p>
            <a:r>
              <a:rPr lang="en-US" smtClean="0"/>
              <a:t>Copyright@MediaTec Inc.All rights reserved</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内容占位符 6"/>
          <p:cNvGraphicFramePr>
            <a:graphicFrameLocks noGrp="1"/>
          </p:cNvGraphicFramePr>
          <p:nvPr>
            <p:ph sz="quarter" idx="13"/>
            <p:extLst/>
          </p:nvPr>
        </p:nvGraphicFramePr>
        <p:xfrm>
          <a:off x="457200" y="1371600"/>
          <a:ext cx="8458199" cy="4220791"/>
        </p:xfrm>
        <a:graphic>
          <a:graphicData uri="http://schemas.openxmlformats.org/drawingml/2006/table">
            <a:tbl>
              <a:tblPr firstRow="1" bandRow="1">
                <a:tableStyleId>{5C22544A-7EE6-4342-B048-85BDC9FD1C3A}</a:tableStyleId>
              </a:tblPr>
              <a:tblGrid>
                <a:gridCol w="1447800"/>
                <a:gridCol w="1905000"/>
                <a:gridCol w="2478629"/>
                <a:gridCol w="2626770"/>
              </a:tblGrid>
              <a:tr h="518254">
                <a:tc>
                  <a:txBody>
                    <a:bodyPr/>
                    <a:lstStyle/>
                    <a:p>
                      <a:pPr algn="ctr"/>
                      <a:r>
                        <a:rPr lang="en-US" sz="2200" dirty="0" smtClean="0"/>
                        <a:t>Type</a:t>
                      </a:r>
                      <a:endParaRPr lang="en-US" sz="2200" dirty="0"/>
                    </a:p>
                  </a:txBody>
                  <a:tcPr/>
                </a:tc>
                <a:tc>
                  <a:txBody>
                    <a:bodyPr/>
                    <a:lstStyle/>
                    <a:p>
                      <a:pPr algn="ctr"/>
                      <a:r>
                        <a:rPr lang="en-US" sz="2200" dirty="0" smtClean="0"/>
                        <a:t>Function call</a:t>
                      </a:r>
                      <a:endParaRPr lang="en-US" sz="2200" dirty="0"/>
                    </a:p>
                  </a:txBody>
                  <a:tcPr/>
                </a:tc>
                <a:tc>
                  <a:txBody>
                    <a:bodyPr/>
                    <a:lstStyle/>
                    <a:p>
                      <a:pPr marL="0" algn="ctr" defTabSz="457200" rtl="0" eaLnBrk="1" latinLnBrk="0" hangingPunct="1"/>
                      <a:r>
                        <a:rPr lang="en-US" sz="2200" b="1" kern="1200" baseline="0" dirty="0" smtClean="0">
                          <a:solidFill>
                            <a:schemeClr val="lt1"/>
                          </a:solidFill>
                          <a:latin typeface="+mn-lt"/>
                          <a:ea typeface="+mn-ea"/>
                          <a:cs typeface="+mn-cs"/>
                        </a:rPr>
                        <a:t>Log sample</a:t>
                      </a:r>
                      <a:endParaRPr lang="en-US" sz="2200" b="1" kern="1200" dirty="0" smtClean="0">
                        <a:solidFill>
                          <a:schemeClr val="lt1"/>
                        </a:solidFill>
                        <a:latin typeface="+mn-lt"/>
                        <a:ea typeface="+mn-ea"/>
                        <a:cs typeface="+mn-cs"/>
                      </a:endParaRPr>
                    </a:p>
                  </a:txBody>
                  <a:tcPr/>
                </a:tc>
                <a:tc>
                  <a:txBody>
                    <a:bodyPr/>
                    <a:lstStyle/>
                    <a:p>
                      <a:pPr algn="ctr"/>
                      <a:r>
                        <a:rPr lang="en-US" sz="2200" dirty="0" smtClean="0"/>
                        <a:t>Time out (s)</a:t>
                      </a:r>
                      <a:endParaRPr lang="en-US" sz="2200" dirty="0"/>
                    </a:p>
                  </a:txBody>
                  <a:tcPr/>
                </a:tc>
              </a:tr>
              <a:tr h="1212917">
                <a:tc>
                  <a:txBody>
                    <a:bodyPr/>
                    <a:lstStyle/>
                    <a:p>
                      <a:pPr algn="ctr"/>
                      <a:r>
                        <a:rPr lang="en-US" sz="1800" dirty="0" smtClean="0"/>
                        <a:t>Input dispatch</a:t>
                      </a:r>
                      <a:endParaRPr lang="en-US" sz="1800" dirty="0"/>
                    </a:p>
                  </a:txBody>
                  <a:tcPr/>
                </a:tc>
                <a:tc>
                  <a:txBody>
                    <a:bodyPr/>
                    <a:lstStyle/>
                    <a:p>
                      <a:pPr algn="ctr"/>
                      <a:r>
                        <a:rPr lang="en-US" sz="1800" dirty="0" err="1" smtClean="0"/>
                        <a:t>onClick</a:t>
                      </a:r>
                      <a:r>
                        <a:rPr lang="en-US" sz="1800" dirty="0" smtClean="0"/>
                        <a:t>(),</a:t>
                      </a:r>
                      <a:r>
                        <a:rPr lang="en-US" sz="1800" dirty="0" err="1" smtClean="0"/>
                        <a:t>onTouch</a:t>
                      </a:r>
                      <a:r>
                        <a:rPr lang="en-US" sz="1800" dirty="0" smtClean="0"/>
                        <a:t>(),</a:t>
                      </a:r>
                      <a:r>
                        <a:rPr lang="en-US" sz="1800" dirty="0" err="1" smtClean="0"/>
                        <a:t>onKeydown</a:t>
                      </a:r>
                      <a:r>
                        <a:rPr lang="en-US" sz="1800" dirty="0" smtClean="0"/>
                        <a:t>(),</a:t>
                      </a:r>
                      <a:r>
                        <a:rPr lang="en-US" sz="1800" dirty="0" err="1" smtClean="0"/>
                        <a:t>onKeyup</a:t>
                      </a:r>
                      <a:r>
                        <a:rPr lang="en-US" sz="1800" dirty="0" smtClean="0"/>
                        <a:t>()</a:t>
                      </a:r>
                      <a:r>
                        <a:rPr lang="en-US" altLang="zh-CN" sz="1800" dirty="0" smtClean="0"/>
                        <a:t>……</a:t>
                      </a:r>
                      <a:endParaRPr lang="en-US" sz="1800" dirty="0"/>
                    </a:p>
                  </a:txBody>
                  <a:tcPr anchor="ctr"/>
                </a:tc>
                <a:tc>
                  <a:txBody>
                    <a:bodyPr/>
                    <a:lstStyle/>
                    <a:p>
                      <a:pPr algn="ctr"/>
                      <a:r>
                        <a:rPr lang="en-US" sz="1800" kern="1200" dirty="0" smtClean="0">
                          <a:solidFill>
                            <a:schemeClr val="dk1"/>
                          </a:solidFill>
                          <a:latin typeface="+mn-lt"/>
                          <a:ea typeface="+mn-ea"/>
                          <a:cs typeface="+mn-cs"/>
                        </a:rPr>
                        <a:t>Input dispatching timed out</a:t>
                      </a:r>
                    </a:p>
                  </a:txBody>
                  <a:tcPr anchor="ctr"/>
                </a:tc>
                <a:tc>
                  <a:txBody>
                    <a:bodyPr/>
                    <a:lstStyle/>
                    <a:p>
                      <a:pPr algn="ctr"/>
                      <a:r>
                        <a:rPr lang="en-US" sz="2400" b="1" dirty="0" smtClean="0">
                          <a:solidFill>
                            <a:srgbClr val="00B050"/>
                          </a:solidFill>
                        </a:rPr>
                        <a:t>8</a:t>
                      </a:r>
                      <a:endParaRPr lang="en-US" sz="2400" b="1" dirty="0">
                        <a:solidFill>
                          <a:srgbClr val="00B050"/>
                        </a:solidFill>
                      </a:endParaRPr>
                    </a:p>
                  </a:txBody>
                  <a:tcPr anchor="ctr"/>
                </a:tc>
              </a:tr>
              <a:tr h="998752">
                <a:tc>
                  <a:txBody>
                    <a:bodyPr/>
                    <a:lstStyle/>
                    <a:p>
                      <a:pPr algn="ctr"/>
                      <a:r>
                        <a:rPr lang="en-US" sz="1800" dirty="0" smtClean="0"/>
                        <a:t>Broadcast</a:t>
                      </a:r>
                      <a:endParaRPr lang="en-US" sz="1800" dirty="0"/>
                    </a:p>
                  </a:txBody>
                  <a:tcPr anchor="ctr"/>
                </a:tc>
                <a:tc>
                  <a:txBody>
                    <a:bodyPr/>
                    <a:lstStyle/>
                    <a:p>
                      <a:pPr algn="ctr"/>
                      <a:r>
                        <a:rPr lang="en-US" sz="1800" dirty="0" err="1" smtClean="0"/>
                        <a:t>onReceive</a:t>
                      </a:r>
                      <a:r>
                        <a:rPr lang="en-US" sz="1800" dirty="0" smtClean="0"/>
                        <a:t>()</a:t>
                      </a:r>
                      <a:endParaRPr lang="en-US" sz="1800" dirty="0"/>
                    </a:p>
                  </a:txBody>
                  <a:tcPr anchor="ctr"/>
                </a:tc>
                <a:tc>
                  <a:txBody>
                    <a:bodyPr/>
                    <a:lstStyle/>
                    <a:p>
                      <a:pPr algn="ctr"/>
                      <a:r>
                        <a:rPr lang="en-US" sz="1800" kern="1200" dirty="0" smtClean="0">
                          <a:solidFill>
                            <a:schemeClr val="dk1"/>
                          </a:solidFill>
                          <a:latin typeface="+mn-lt"/>
                          <a:ea typeface="+mn-ea"/>
                          <a:cs typeface="+mn-cs"/>
                        </a:rPr>
                        <a:t>Timeout of broadcast</a:t>
                      </a:r>
                    </a:p>
                  </a:txBody>
                  <a:tcPr anchor="ctr"/>
                </a:tc>
                <a:tc>
                  <a:txBody>
                    <a:bodyPr/>
                    <a:lstStyle/>
                    <a:p>
                      <a:pPr algn="ctr"/>
                      <a:r>
                        <a:rPr lang="en-US" sz="1400" dirty="0" smtClean="0"/>
                        <a:t>FG: </a:t>
                      </a:r>
                      <a:r>
                        <a:rPr lang="en-US" sz="2400" b="1" dirty="0" smtClean="0">
                          <a:solidFill>
                            <a:srgbClr val="00B050"/>
                          </a:solidFill>
                        </a:rPr>
                        <a:t>10</a:t>
                      </a:r>
                    </a:p>
                    <a:p>
                      <a:pPr algn="ctr"/>
                      <a:r>
                        <a:rPr lang="en-US" sz="1400" dirty="0" smtClean="0"/>
                        <a:t>BG </a:t>
                      </a:r>
                      <a:r>
                        <a:rPr lang="en-US" sz="2400" b="1" dirty="0" smtClean="0">
                          <a:solidFill>
                            <a:srgbClr val="00B050"/>
                          </a:solidFill>
                        </a:rPr>
                        <a:t>60</a:t>
                      </a:r>
                      <a:endParaRPr lang="en-US" sz="2400" b="1" dirty="0">
                        <a:solidFill>
                          <a:srgbClr val="00B050"/>
                        </a:solidFill>
                      </a:endParaRPr>
                    </a:p>
                  </a:txBody>
                  <a:tcPr anchor="ctr"/>
                </a:tc>
              </a:tr>
              <a:tr h="1490868">
                <a:tc>
                  <a:txBody>
                    <a:bodyPr/>
                    <a:lstStyle/>
                    <a:p>
                      <a:pPr algn="ctr"/>
                      <a:r>
                        <a:rPr lang="en-US" sz="1800" dirty="0" smtClean="0"/>
                        <a:t>Service</a:t>
                      </a:r>
                      <a:endParaRPr lang="en-US" sz="1800" dirty="0"/>
                    </a:p>
                  </a:txBody>
                  <a:tcPr anchor="ctr"/>
                </a:tc>
                <a:tc>
                  <a:txBody>
                    <a:bodyPr/>
                    <a:lstStyle/>
                    <a:p>
                      <a:pPr algn="ctr"/>
                      <a:r>
                        <a:rPr lang="en-US" altLang="zh-CN" sz="1800" dirty="0" err="1" smtClean="0"/>
                        <a:t>onBind</a:t>
                      </a:r>
                      <a:r>
                        <a:rPr lang="en-US" altLang="zh-CN" sz="1800" dirty="0" smtClean="0"/>
                        <a:t>(),</a:t>
                      </a:r>
                      <a:r>
                        <a:rPr lang="en-US" altLang="zh-CN" sz="1800" dirty="0" err="1" smtClean="0"/>
                        <a:t>onCreate</a:t>
                      </a:r>
                      <a:r>
                        <a:rPr lang="en-US" altLang="zh-CN" sz="1800" dirty="0" smtClean="0"/>
                        <a:t>(),</a:t>
                      </a:r>
                      <a:r>
                        <a:rPr lang="en-US" altLang="zh-CN" sz="1800" dirty="0" err="1" smtClean="0"/>
                        <a:t>onStartCommand</a:t>
                      </a:r>
                      <a:r>
                        <a:rPr lang="en-US" altLang="zh-CN" sz="1800" dirty="0" smtClean="0"/>
                        <a:t>(),</a:t>
                      </a:r>
                      <a:r>
                        <a:rPr lang="en-US" altLang="zh-CN" sz="1800" dirty="0" err="1" smtClean="0"/>
                        <a:t>onUnbind</a:t>
                      </a:r>
                      <a:r>
                        <a:rPr lang="en-US" altLang="zh-CN" sz="1800" dirty="0" smtClean="0"/>
                        <a:t>(),</a:t>
                      </a:r>
                      <a:r>
                        <a:rPr lang="en-US" altLang="zh-CN" sz="1800" dirty="0" err="1" smtClean="0"/>
                        <a:t>onDestroy</a:t>
                      </a:r>
                      <a:r>
                        <a:rPr lang="en-US" altLang="zh-CN" sz="1800" dirty="0" smtClean="0"/>
                        <a:t>()</a:t>
                      </a:r>
                      <a:endParaRPr lang="en-US" sz="1800" dirty="0"/>
                    </a:p>
                  </a:txBody>
                  <a:tcPr anchor="ctr"/>
                </a:tc>
                <a:tc>
                  <a:txBody>
                    <a:bodyPr/>
                    <a:lstStyle/>
                    <a:p>
                      <a:pPr algn="ctr"/>
                      <a:r>
                        <a:rPr lang="en-US" sz="1800" kern="1200" dirty="0" smtClean="0">
                          <a:solidFill>
                            <a:schemeClr val="dk1"/>
                          </a:solidFill>
                          <a:latin typeface="+mn-lt"/>
                          <a:ea typeface="+mn-ea"/>
                          <a:cs typeface="+mn-cs"/>
                        </a:rPr>
                        <a:t>Timeout executing service</a:t>
                      </a:r>
                    </a:p>
                  </a:txBody>
                  <a:tcPr anchor="ctr"/>
                </a:tc>
                <a:tc>
                  <a:txBody>
                    <a:bodyPr/>
                    <a:lstStyle/>
                    <a:p>
                      <a:pPr algn="ctr"/>
                      <a:r>
                        <a:rPr lang="en-US" sz="1400" dirty="0" smtClean="0"/>
                        <a:t>FG: </a:t>
                      </a:r>
                      <a:r>
                        <a:rPr lang="en-US" sz="2400" b="1" dirty="0" smtClean="0">
                          <a:solidFill>
                            <a:srgbClr val="00B050"/>
                          </a:solidFill>
                        </a:rPr>
                        <a:t>20</a:t>
                      </a:r>
                    </a:p>
                    <a:p>
                      <a:pPr algn="ctr"/>
                      <a:r>
                        <a:rPr lang="en-US" sz="1400" dirty="0" smtClean="0"/>
                        <a:t>BG </a:t>
                      </a:r>
                      <a:r>
                        <a:rPr lang="en-US" sz="2400" b="1" dirty="0" smtClean="0">
                          <a:solidFill>
                            <a:srgbClr val="00B050"/>
                          </a:solidFill>
                        </a:rPr>
                        <a:t>200</a:t>
                      </a:r>
                      <a:endParaRPr lang="en-US" sz="2400" b="1" dirty="0">
                        <a:solidFill>
                          <a:srgbClr val="00B050"/>
                        </a:solidFill>
                      </a:endParaRPr>
                    </a:p>
                  </a:txBody>
                  <a:tcPr anchor="ctr"/>
                </a:tc>
              </a:tr>
            </a:tbl>
          </a:graphicData>
        </a:graphic>
      </p:graphicFrame>
    </p:spTree>
    <p:extLst>
      <p:ext uri="{BB962C8B-B14F-4D97-AF65-F5344CB8AC3E}">
        <p14:creationId xmlns:p14="http://schemas.microsoft.com/office/powerpoint/2010/main" val="2946894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477" y="421067"/>
            <a:ext cx="8229600" cy="634800"/>
          </a:xfrm>
        </p:spPr>
        <p:txBody>
          <a:bodyPr vert="horz" lIns="91440" tIns="0" rIns="91440" bIns="45720" rtlCol="0" anchor="t">
            <a:normAutofit/>
          </a:bodyPr>
          <a:lstStyle/>
          <a:p>
            <a:r>
              <a:rPr lang="en-US" altLang="zh-TW" dirty="0"/>
              <a:t>ANR</a:t>
            </a:r>
            <a:r>
              <a:rPr lang="zh-CN" altLang="en-US" dirty="0"/>
              <a:t> </a:t>
            </a:r>
            <a:r>
              <a:rPr lang="en-US" altLang="zh-CN" dirty="0"/>
              <a:t>Type(2/2)</a:t>
            </a:r>
            <a:endParaRPr lang="en-US" dirty="0"/>
          </a:p>
        </p:txBody>
      </p:sp>
      <p:sp>
        <p:nvSpPr>
          <p:cNvPr id="3" name="日期占位符 2"/>
          <p:cNvSpPr>
            <a:spLocks noGrp="1"/>
          </p:cNvSpPr>
          <p:nvPr>
            <p:ph type="dt" sz="half" idx="10"/>
          </p:nvPr>
        </p:nvSpPr>
        <p:spPr/>
        <p:txBody>
          <a:bodyPr/>
          <a:lstStyle/>
          <a:p>
            <a:fld id="{1A0BA19A-3E7C-435B-8A07-D805FBF58619}" type="datetime1">
              <a:rPr lang="zh-CN" altLang="en-US" smtClean="0"/>
              <a:pPr/>
              <a:t>2016/10/11</a:t>
            </a:fld>
            <a:endParaRPr lang="en-US"/>
          </a:p>
        </p:txBody>
      </p:sp>
      <p:sp>
        <p:nvSpPr>
          <p:cNvPr id="4" name="页脚占位符 3"/>
          <p:cNvSpPr>
            <a:spLocks noGrp="1"/>
          </p:cNvSpPr>
          <p:nvPr>
            <p:ph type="ftr" sz="quarter" idx="11"/>
          </p:nvPr>
        </p:nvSpPr>
        <p:spPr/>
        <p:txBody>
          <a:bodyPr/>
          <a:lstStyle/>
          <a:p>
            <a:r>
              <a:rPr lang="en-US" smtClean="0"/>
              <a:t>Copyright@MediaTec Inc.All rights reserved</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pPr/>
              <a:t>11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04800" y="1219200"/>
            <a:ext cx="8686800" cy="4267200"/>
          </a:xfrm>
          <a:prstGeom prst="rect">
            <a:avLst/>
          </a:prstGeom>
          <a:noFill/>
          <a:ln w="9525">
            <a:noFill/>
            <a:miter lim="800000"/>
            <a:headEnd/>
            <a:tailEnd/>
          </a:ln>
        </p:spPr>
      </p:pic>
    </p:spTree>
    <p:extLst>
      <p:ext uri="{BB962C8B-B14F-4D97-AF65-F5344CB8AC3E}">
        <p14:creationId xmlns:p14="http://schemas.microsoft.com/office/powerpoint/2010/main" val="3199927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0BA19A-3E7C-435B-8A07-D805FBF58619}" type="datetime1">
              <a:rPr lang="zh-CN" altLang="en-US" smtClean="0"/>
              <a:pPr/>
              <a:t>2016/10/11</a:t>
            </a:fld>
            <a:endParaRPr lang="en-US"/>
          </a:p>
        </p:txBody>
      </p:sp>
      <p:sp>
        <p:nvSpPr>
          <p:cNvPr id="4" name="页脚占位符 3"/>
          <p:cNvSpPr>
            <a:spLocks noGrp="1"/>
          </p:cNvSpPr>
          <p:nvPr>
            <p:ph type="ftr" sz="quarter" idx="11"/>
          </p:nvPr>
        </p:nvSpPr>
        <p:spPr/>
        <p:txBody>
          <a:bodyPr/>
          <a:lstStyle/>
          <a:p>
            <a:r>
              <a:rPr lang="en-US" smtClean="0"/>
              <a:t>Copyright@MediaTec Inc.All rights reserved</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pPr/>
              <a:t>12</a:t>
            </a:fld>
            <a:endParaRPr lang="en-US"/>
          </a:p>
        </p:txBody>
      </p:sp>
      <p:sp>
        <p:nvSpPr>
          <p:cNvPr id="9" name="平行四边形 8"/>
          <p:cNvSpPr/>
          <p:nvPr/>
        </p:nvSpPr>
        <p:spPr>
          <a:xfrm>
            <a:off x="304800" y="3886200"/>
            <a:ext cx="8534400" cy="1981200"/>
          </a:xfrm>
          <a:prstGeom prst="parallelogram">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800" b="1" dirty="0" smtClean="0">
                <a:solidFill>
                  <a:srgbClr val="002060"/>
                </a:solidFill>
              </a:rPr>
              <a:t>It took too long time deal with messages prior at these methods. But why?——&gt; </a:t>
            </a:r>
            <a:r>
              <a:rPr lang="en-US" altLang="zh-CN" sz="3200" b="1" dirty="0" smtClean="0">
                <a:solidFill>
                  <a:srgbClr val="FF0000"/>
                </a:solidFill>
              </a:rPr>
              <a:t>ANR Analysis</a:t>
            </a:r>
          </a:p>
        </p:txBody>
      </p:sp>
      <p:grpSp>
        <p:nvGrpSpPr>
          <p:cNvPr id="16" name="组合 15"/>
          <p:cNvGrpSpPr/>
          <p:nvPr/>
        </p:nvGrpSpPr>
        <p:grpSpPr>
          <a:xfrm>
            <a:off x="76200" y="1219200"/>
            <a:ext cx="8991600" cy="2133600"/>
            <a:chOff x="0" y="1371600"/>
            <a:chExt cx="8991600" cy="2133600"/>
          </a:xfrm>
        </p:grpSpPr>
        <p:sp>
          <p:nvSpPr>
            <p:cNvPr id="15" name="平行四边形 14"/>
            <p:cNvSpPr/>
            <p:nvPr/>
          </p:nvSpPr>
          <p:spPr>
            <a:xfrm>
              <a:off x="0" y="1371600"/>
              <a:ext cx="8991600" cy="2133600"/>
            </a:xfrm>
            <a:prstGeom prst="parallelogra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平行四边形 12"/>
            <p:cNvSpPr/>
            <p:nvPr/>
          </p:nvSpPr>
          <p:spPr>
            <a:xfrm>
              <a:off x="152400" y="1371600"/>
              <a:ext cx="8763000" cy="2133600"/>
            </a:xfrm>
            <a:prstGeom prst="parallelogram">
              <a:avLst>
                <a:gd name="adj" fmla="val 57143"/>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800" b="1" dirty="0" smtClean="0">
                  <a:solidFill>
                    <a:schemeClr val="bg1"/>
                  </a:solidFill>
                </a:rPr>
                <a:t>ANR</a:t>
              </a:r>
              <a:r>
                <a:rPr lang="zh-CN" altLang="en-US" sz="2800" b="1" dirty="0" smtClean="0">
                  <a:solidFill>
                    <a:schemeClr val="bg1"/>
                  </a:solidFill>
                </a:rPr>
                <a:t> </a:t>
              </a:r>
              <a:r>
                <a:rPr lang="en-US" altLang="zh-CN" sz="2800" b="1" dirty="0" smtClean="0">
                  <a:solidFill>
                    <a:schemeClr val="bg1"/>
                  </a:solidFill>
                </a:rPr>
                <a:t>occur</a:t>
              </a:r>
              <a:r>
                <a:rPr lang="zh-CN" altLang="en-US" sz="2800" b="1" dirty="0" smtClean="0">
                  <a:solidFill>
                    <a:schemeClr val="bg1"/>
                  </a:solidFill>
                </a:rPr>
                <a:t>，</a:t>
              </a:r>
              <a:r>
                <a:rPr lang="en-US" altLang="zh-CN" sz="2800" b="1" dirty="0" smtClean="0">
                  <a:solidFill>
                    <a:schemeClr val="bg1"/>
                  </a:solidFill>
                </a:rPr>
                <a:t>It might not  really execute “</a:t>
              </a:r>
              <a:r>
                <a:rPr lang="en-US" altLang="zh-CN" sz="2800" b="1" dirty="0" err="1" smtClean="0">
                  <a:solidFill>
                    <a:schemeClr val="bg1"/>
                  </a:solidFill>
                </a:rPr>
                <a:t>onReceive</a:t>
              </a:r>
              <a:r>
                <a:rPr lang="en-US" altLang="zh-CN" sz="2800" b="1" dirty="0" smtClean="0">
                  <a:solidFill>
                    <a:schemeClr val="bg1"/>
                  </a:solidFill>
                </a:rPr>
                <a:t>()”, “</a:t>
              </a:r>
              <a:r>
                <a:rPr lang="en-US" altLang="zh-CN" sz="2800" b="1" dirty="0" err="1" smtClean="0">
                  <a:solidFill>
                    <a:schemeClr val="bg1"/>
                  </a:solidFill>
                </a:rPr>
                <a:t>onBind</a:t>
              </a:r>
              <a:r>
                <a:rPr lang="en-US" altLang="zh-CN" sz="2800" b="1" dirty="0" smtClean="0">
                  <a:solidFill>
                    <a:schemeClr val="bg1"/>
                  </a:solidFill>
                </a:rPr>
                <a:t>()”, “</a:t>
              </a:r>
              <a:r>
                <a:rPr lang="en-US" altLang="zh-CN" sz="2800" b="1" dirty="0" err="1" smtClean="0">
                  <a:solidFill>
                    <a:schemeClr val="bg1"/>
                  </a:solidFill>
                </a:rPr>
                <a:t>onTouch</a:t>
              </a:r>
              <a:r>
                <a:rPr lang="en-US" altLang="zh-CN" sz="2800" b="1" dirty="0" smtClean="0">
                  <a:solidFill>
                    <a:schemeClr val="bg1"/>
                  </a:solidFill>
                </a:rPr>
                <a:t>()” or other methods too long. However, at the mostly, it is because of “Main thread”</a:t>
              </a:r>
              <a:r>
                <a:rPr lang="zh-CN" altLang="en-US" sz="2800" b="1" dirty="0" smtClean="0">
                  <a:solidFill>
                    <a:schemeClr val="bg1"/>
                  </a:solidFill>
                </a:rPr>
                <a:t>：</a:t>
              </a:r>
              <a:endParaRPr lang="en-US" altLang="zh-CN" sz="2800" b="1" dirty="0" smtClean="0">
                <a:solidFill>
                  <a:schemeClr val="bg1"/>
                </a:solidFill>
              </a:endParaRPr>
            </a:p>
          </p:txBody>
        </p:sp>
      </p:grpSp>
    </p:spTree>
    <p:extLst>
      <p:ext uri="{BB962C8B-B14F-4D97-AF65-F5344CB8AC3E}">
        <p14:creationId xmlns:p14="http://schemas.microsoft.com/office/powerpoint/2010/main" val="539208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0" rIns="91440" bIns="45720" rtlCol="0" anchor="t">
            <a:normAutofit fontScale="90000"/>
          </a:bodyPr>
          <a:lstStyle/>
          <a:p>
            <a:r>
              <a:rPr lang="en-US" altLang="zh-CN" dirty="0"/>
              <a:t>Proportion  of bug and performance</a:t>
            </a:r>
            <a:br>
              <a:rPr lang="en-US" altLang="zh-CN" dirty="0"/>
            </a:br>
            <a:r>
              <a:rPr lang="en-US" altLang="zh-CN" dirty="0"/>
              <a:t/>
            </a:r>
            <a:br>
              <a:rPr lang="en-US" altLang="zh-CN" dirty="0"/>
            </a:br>
            <a:endParaRPr lang="en-US" dirty="0"/>
          </a:p>
        </p:txBody>
      </p:sp>
      <p:sp>
        <p:nvSpPr>
          <p:cNvPr id="3" name="日期占位符 2"/>
          <p:cNvSpPr>
            <a:spLocks noGrp="1"/>
          </p:cNvSpPr>
          <p:nvPr>
            <p:ph type="dt" sz="half" idx="10"/>
          </p:nvPr>
        </p:nvSpPr>
        <p:spPr/>
        <p:txBody>
          <a:bodyPr/>
          <a:lstStyle/>
          <a:p>
            <a:fld id="{1A0BA19A-3E7C-435B-8A07-D805FBF58619}" type="datetime1">
              <a:rPr lang="zh-CN" altLang="en-US" smtClean="0"/>
              <a:pPr/>
              <a:t>2016/10/11</a:t>
            </a:fld>
            <a:endParaRPr lang="en-US"/>
          </a:p>
        </p:txBody>
      </p:sp>
      <p:sp>
        <p:nvSpPr>
          <p:cNvPr id="4" name="页脚占位符 3"/>
          <p:cNvSpPr>
            <a:spLocks noGrp="1"/>
          </p:cNvSpPr>
          <p:nvPr>
            <p:ph type="ftr" sz="quarter" idx="11"/>
          </p:nvPr>
        </p:nvSpPr>
        <p:spPr/>
        <p:txBody>
          <a:bodyPr/>
          <a:lstStyle/>
          <a:p>
            <a:r>
              <a:rPr lang="en-US" smtClean="0"/>
              <a:t>Copyright@MediaTec Inc.All rights reserved</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7" name="内容占位符 6"/>
          <p:cNvGraphicFramePr>
            <a:graphicFrameLocks noGrp="1"/>
          </p:cNvGraphicFramePr>
          <p:nvPr>
            <p:ph sz="quarter" idx="13"/>
          </p:nvPr>
        </p:nvGraphicFramePr>
        <p:xfrm>
          <a:off x="838200" y="1143000"/>
          <a:ext cx="76200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8399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0BA19A-3E7C-435B-8A07-D805FBF58619}" type="datetime1">
              <a:rPr lang="zh-CN" altLang="en-US" smtClean="0"/>
              <a:pPr/>
              <a:t>2016/10/11</a:t>
            </a:fld>
            <a:endParaRPr lang="en-US"/>
          </a:p>
        </p:txBody>
      </p:sp>
      <p:sp>
        <p:nvSpPr>
          <p:cNvPr id="4" name="页脚占位符 3"/>
          <p:cNvSpPr>
            <a:spLocks noGrp="1"/>
          </p:cNvSpPr>
          <p:nvPr>
            <p:ph type="ftr" sz="quarter" idx="11"/>
          </p:nvPr>
        </p:nvSpPr>
        <p:spPr/>
        <p:txBody>
          <a:bodyPr/>
          <a:lstStyle/>
          <a:p>
            <a:r>
              <a:rPr lang="en-US" smtClean="0"/>
              <a:t>Copyright@MediaTec Inc.All rights reserved</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7" name="内容占位符 6"/>
          <p:cNvGraphicFramePr>
            <a:graphicFrameLocks noGrp="1"/>
          </p:cNvGraphicFramePr>
          <p:nvPr>
            <p:ph sz="quarter" idx="13"/>
            <p:extLst>
              <p:ext uri="{D42A27DB-BD31-4B8C-83A1-F6EECF244321}">
                <p14:modId xmlns:p14="http://schemas.microsoft.com/office/powerpoint/2010/main" val="3838038332"/>
              </p:ext>
            </p:extLst>
          </p:nvPr>
        </p:nvGraphicFramePr>
        <p:xfrm>
          <a:off x="503508" y="1416104"/>
          <a:ext cx="8610600" cy="4495798"/>
        </p:xfrm>
        <a:graphic>
          <a:graphicData uri="http://schemas.openxmlformats.org/drawingml/2006/table">
            <a:tbl>
              <a:tblPr firstRow="1" bandRow="1">
                <a:tableStyleId>{5C22544A-7EE6-4342-B048-85BDC9FD1C3A}</a:tableStyleId>
              </a:tblPr>
              <a:tblGrid>
                <a:gridCol w="4305300"/>
                <a:gridCol w="4305300"/>
              </a:tblGrid>
              <a:tr h="728235">
                <a:tc>
                  <a:txBody>
                    <a:bodyPr/>
                    <a:lstStyle/>
                    <a:p>
                      <a:r>
                        <a:rPr lang="en-US" sz="1800" dirty="0" smtClean="0"/>
                        <a:t>ANR Bug</a:t>
                      </a:r>
                      <a:endParaRPr lang="en-US" sz="1800" dirty="0"/>
                    </a:p>
                  </a:txBody>
                  <a:tcPr/>
                </a:tc>
                <a:tc>
                  <a:txBody>
                    <a:bodyPr/>
                    <a:lstStyle/>
                    <a:p>
                      <a:r>
                        <a:rPr lang="en-US" sz="1800" dirty="0" smtClean="0"/>
                        <a:t>ANR performance</a:t>
                      </a:r>
                      <a:endParaRPr lang="en-US" sz="1800" dirty="0"/>
                    </a:p>
                  </a:txBody>
                  <a:tcPr/>
                </a:tc>
              </a:tr>
              <a:tr h="871964">
                <a:tc>
                  <a:txBody>
                    <a:bodyPr/>
                    <a:lstStyle/>
                    <a:p>
                      <a:r>
                        <a:rPr lang="en-US" sz="1800" dirty="0" smtClean="0"/>
                        <a:t>Dead</a:t>
                      </a:r>
                      <a:r>
                        <a:rPr lang="en-US" sz="1800" baseline="0" dirty="0" smtClean="0"/>
                        <a:t> Lock</a:t>
                      </a:r>
                      <a:endParaRPr 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IO wait</a:t>
                      </a:r>
                      <a:r>
                        <a:rPr lang="en-US" altLang="zh-CN" sz="1800" baseline="0" dirty="0" smtClean="0"/>
                        <a:t> high or heavy IO workload</a:t>
                      </a:r>
                      <a:endParaRPr lang="en-US" altLang="zh-CN" sz="1800" dirty="0" smtClean="0"/>
                    </a:p>
                    <a:p>
                      <a:endParaRPr lang="en-US" sz="1800" dirty="0"/>
                    </a:p>
                  </a:txBody>
                  <a:tcPr/>
                </a:tc>
              </a:tr>
              <a:tr h="795764">
                <a:tc>
                  <a:txBody>
                    <a:bodyPr/>
                    <a:lstStyle/>
                    <a:p>
                      <a:r>
                        <a:rPr lang="en-US" sz="1800" dirty="0" smtClean="0"/>
                        <a:t>Frequently message and last bound  time</a:t>
                      </a:r>
                      <a:endParaRPr lang="en-US" sz="1800" dirty="0"/>
                    </a:p>
                  </a:txBody>
                  <a:tcPr/>
                </a:tc>
                <a:tc>
                  <a:txBody>
                    <a:bodyPr/>
                    <a:lstStyle/>
                    <a:p>
                      <a:r>
                        <a:rPr lang="en-US" sz="1800" dirty="0" smtClean="0"/>
                        <a:t>SQLite</a:t>
                      </a:r>
                      <a:r>
                        <a:rPr lang="zh-CN" altLang="en-US" sz="1800" baseline="0" dirty="0" smtClean="0"/>
                        <a:t> </a:t>
                      </a:r>
                      <a:r>
                        <a:rPr lang="en-US" altLang="zh-CN" sz="1800" baseline="0" dirty="0" smtClean="0"/>
                        <a:t>or wait lock</a:t>
                      </a:r>
                      <a:endParaRPr lang="en-US" sz="1800" dirty="0"/>
                    </a:p>
                  </a:txBody>
                  <a:tcPr/>
                </a:tc>
              </a:tr>
              <a:tr h="839679">
                <a:tc>
                  <a:txBody>
                    <a:bodyPr/>
                    <a:lstStyle/>
                    <a:p>
                      <a:r>
                        <a:rPr lang="en-US" sz="1800" dirty="0" smtClean="0"/>
                        <a:t>Stuck</a:t>
                      </a:r>
                      <a:r>
                        <a:rPr lang="en-US" sz="1800" baseline="0" dirty="0" smtClean="0"/>
                        <a:t> in binder server (not return) / driver</a:t>
                      </a:r>
                      <a:endParaRPr lang="en-US" sz="1800" dirty="0"/>
                    </a:p>
                  </a:txBody>
                  <a:tcPr/>
                </a:tc>
                <a:tc>
                  <a:txBody>
                    <a:bodyPr/>
                    <a:lstStyle/>
                    <a:p>
                      <a:pPr marL="0" algn="l" defTabSz="457200" rtl="0" eaLnBrk="1" latinLnBrk="0" hangingPunct="1"/>
                      <a:r>
                        <a:rPr lang="en-US" sz="1800" kern="1200" dirty="0" smtClean="0">
                          <a:solidFill>
                            <a:schemeClr val="dk1"/>
                          </a:solidFill>
                          <a:latin typeface="+mn-lt"/>
                          <a:ea typeface="+mn-ea"/>
                          <a:cs typeface="+mn-cs"/>
                        </a:rPr>
                        <a:t>CPU occupied by other few process, CPU hotter(limit</a:t>
                      </a:r>
                      <a:r>
                        <a:rPr lang="en-US" sz="1800" kern="1200" baseline="0" dirty="0" smtClean="0">
                          <a:solidFill>
                            <a:schemeClr val="dk1"/>
                          </a:solidFill>
                          <a:latin typeface="+mn-lt"/>
                          <a:ea typeface="+mn-ea"/>
                          <a:cs typeface="+mn-cs"/>
                        </a:rPr>
                        <a:t> CPU</a:t>
                      </a:r>
                      <a:r>
                        <a:rPr lang="en-US" sz="1800" kern="1200" dirty="0" smtClean="0">
                          <a:solidFill>
                            <a:schemeClr val="dk1"/>
                          </a:solidFill>
                          <a:latin typeface="+mn-lt"/>
                          <a:ea typeface="+mn-ea"/>
                          <a:cs typeface="+mn-cs"/>
                        </a:rPr>
                        <a:t> core and frequency)</a:t>
                      </a:r>
                    </a:p>
                  </a:txBody>
                  <a:tcPr/>
                </a:tc>
              </a:tr>
              <a:tr h="531921">
                <a:tc>
                  <a:txBody>
                    <a:bodyPr/>
                    <a:lstStyle/>
                    <a:p>
                      <a:r>
                        <a:rPr lang="en-US" sz="1800" b="1" dirty="0" smtClean="0">
                          <a:solidFill>
                            <a:srgbClr val="00B050"/>
                          </a:solidFill>
                        </a:rPr>
                        <a:t>Memory leak</a:t>
                      </a:r>
                      <a:endParaRPr lang="en-US" sz="1800" b="1" dirty="0">
                        <a:solidFill>
                          <a:srgbClr val="00B050"/>
                        </a:solidFill>
                      </a:endParaRPr>
                    </a:p>
                  </a:txBody>
                  <a:tcPr/>
                </a:tc>
                <a:tc>
                  <a:txBody>
                    <a:bodyPr/>
                    <a:lstStyle/>
                    <a:p>
                      <a:r>
                        <a:rPr lang="en-US" sz="1800" dirty="0" smtClean="0"/>
                        <a:t>JE, NE, or</a:t>
                      </a:r>
                      <a:r>
                        <a:rPr lang="en-US" sz="1800" baseline="0" dirty="0" smtClean="0"/>
                        <a:t> other proc NE lead to</a:t>
                      </a:r>
                      <a:endParaRPr lang="en-US" sz="1800" dirty="0"/>
                    </a:p>
                  </a:txBody>
                  <a:tcPr/>
                </a:tc>
              </a:tr>
              <a:tr h="728235">
                <a:tc>
                  <a:txBody>
                    <a:bodyPr/>
                    <a:lstStyle/>
                    <a:p>
                      <a:r>
                        <a:rPr lang="en-US" altLang="zh-CN" sz="1800" dirty="0" smtClean="0"/>
                        <a:t>…………</a:t>
                      </a:r>
                      <a:endParaRPr lang="en-US" sz="1800" dirty="0"/>
                    </a:p>
                  </a:txBody>
                  <a:tcPr/>
                </a:tc>
                <a:tc>
                  <a:txBody>
                    <a:bodyPr/>
                    <a:lstStyle/>
                    <a:p>
                      <a:r>
                        <a:rPr lang="en-US" altLang="zh-CN" sz="1400" dirty="0" smtClean="0"/>
                        <a:t>…………</a:t>
                      </a:r>
                      <a:endParaRPr lang="en-US" sz="1400" dirty="0"/>
                    </a:p>
                  </a:txBody>
                  <a:tcPr/>
                </a:tc>
              </a:tr>
            </a:tbl>
          </a:graphicData>
        </a:graphic>
      </p:graphicFrame>
      <p:sp>
        <p:nvSpPr>
          <p:cNvPr id="6" name="标题 1"/>
          <p:cNvSpPr>
            <a:spLocks noGrp="1"/>
          </p:cNvSpPr>
          <p:nvPr>
            <p:ph type="title"/>
          </p:nvPr>
        </p:nvSpPr>
        <p:spPr>
          <a:xfrm>
            <a:off x="411480" y="533400"/>
            <a:ext cx="8305800" cy="710771"/>
          </a:xfrm>
        </p:spPr>
        <p:txBody>
          <a:bodyPr vert="horz" lIns="91440" tIns="0" rIns="91440" bIns="45720" rtlCol="0" anchor="t">
            <a:normAutofit fontScale="90000"/>
          </a:bodyPr>
          <a:lstStyle/>
          <a:p>
            <a:r>
              <a:rPr lang="en-US" altLang="zh-CN" dirty="0" smtClean="0"/>
              <a:t>Bug Issue &amp; Performance Issue</a:t>
            </a:r>
            <a:r>
              <a:rPr lang="en-US" altLang="zh-CN" dirty="0"/>
              <a:t/>
            </a:r>
            <a:br>
              <a:rPr lang="en-US" altLang="zh-CN" dirty="0"/>
            </a:br>
            <a:endParaRPr lang="en-US" dirty="0"/>
          </a:p>
        </p:txBody>
      </p:sp>
    </p:spTree>
    <p:extLst>
      <p:ext uri="{BB962C8B-B14F-4D97-AF65-F5344CB8AC3E}">
        <p14:creationId xmlns:p14="http://schemas.microsoft.com/office/powerpoint/2010/main" val="981663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15</a:t>
            </a:fld>
            <a:endParaRPr lang="en-US"/>
          </a:p>
        </p:txBody>
      </p:sp>
      <p:sp>
        <p:nvSpPr>
          <p:cNvPr id="13" name="椭圆 12"/>
          <p:cNvSpPr/>
          <p:nvPr/>
        </p:nvSpPr>
        <p:spPr>
          <a:xfrm>
            <a:off x="2819398" y="1371599"/>
            <a:ext cx="1981204" cy="19245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t>Prepare</a:t>
            </a:r>
          </a:p>
          <a:p>
            <a:pPr algn="ctr"/>
            <a:r>
              <a:rPr lang="en-US" altLang="zh-CN" sz="3000" dirty="0" smtClean="0"/>
              <a:t>LOG</a:t>
            </a:r>
            <a:endParaRPr lang="en-US" sz="3000" dirty="0"/>
          </a:p>
        </p:txBody>
      </p:sp>
      <p:sp>
        <p:nvSpPr>
          <p:cNvPr id="15" name="椭圆 14"/>
          <p:cNvSpPr/>
          <p:nvPr/>
        </p:nvSpPr>
        <p:spPr>
          <a:xfrm>
            <a:off x="1676400" y="3124199"/>
            <a:ext cx="2362200" cy="22272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Check  ANR Process</a:t>
            </a:r>
            <a:endParaRPr lang="en-US" sz="3200" dirty="0"/>
          </a:p>
        </p:txBody>
      </p:sp>
      <p:sp>
        <p:nvSpPr>
          <p:cNvPr id="21" name="椭圆 20"/>
          <p:cNvSpPr/>
          <p:nvPr/>
        </p:nvSpPr>
        <p:spPr>
          <a:xfrm>
            <a:off x="4038600" y="2514600"/>
            <a:ext cx="3388656" cy="32004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Check System Performance</a:t>
            </a:r>
            <a:endParaRPr lang="en-US" sz="3200" dirty="0"/>
          </a:p>
        </p:txBody>
      </p:sp>
      <p:sp>
        <p:nvSpPr>
          <p:cNvPr id="22" name="标题 21"/>
          <p:cNvSpPr>
            <a:spLocks noGrp="1"/>
          </p:cNvSpPr>
          <p:nvPr>
            <p:ph type="title"/>
          </p:nvPr>
        </p:nvSpPr>
        <p:spPr>
          <a:xfrm>
            <a:off x="457200" y="228600"/>
            <a:ext cx="8229600" cy="634800"/>
          </a:xfrm>
        </p:spPr>
        <p:txBody>
          <a:bodyPr/>
          <a:lstStyle/>
          <a:p>
            <a:r>
              <a:rPr lang="en-US" altLang="zh-CN" dirty="0" smtClean="0"/>
              <a:t>ANR Checking SOP</a:t>
            </a:r>
            <a:endParaRPr lang="en-US" dirty="0"/>
          </a:p>
        </p:txBody>
      </p:sp>
      <p:sp>
        <p:nvSpPr>
          <p:cNvPr id="8" name="爆炸形 1 7"/>
          <p:cNvSpPr/>
          <p:nvPr/>
        </p:nvSpPr>
        <p:spPr>
          <a:xfrm>
            <a:off x="0" y="2743200"/>
            <a:ext cx="1981200" cy="1752600"/>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rgbClr val="FF0000"/>
                </a:solidFill>
              </a:rPr>
              <a:t>Bug?</a:t>
            </a:r>
            <a:endParaRPr lang="en-US" sz="3200" b="1" dirty="0">
              <a:solidFill>
                <a:srgbClr val="FF0000"/>
              </a:solidFill>
            </a:endParaRPr>
          </a:p>
        </p:txBody>
      </p:sp>
    </p:spTree>
    <p:extLst>
      <p:ext uri="{BB962C8B-B14F-4D97-AF65-F5344CB8AC3E}">
        <p14:creationId xmlns:p14="http://schemas.microsoft.com/office/powerpoint/2010/main" val="43788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8229600" cy="609600"/>
          </a:xfrm>
        </p:spPr>
        <p:txBody>
          <a:bodyPr>
            <a:normAutofit fontScale="90000"/>
          </a:bodyPr>
          <a:lstStyle/>
          <a:p>
            <a:pPr algn="l"/>
            <a:r>
              <a:rPr lang="en-US" altLang="zh-CN" sz="3600" dirty="0" smtClean="0"/>
              <a:t>Prepare LOG</a:t>
            </a:r>
            <a:r>
              <a:rPr lang="en-US" altLang="zh-CN" dirty="0" smtClean="0"/>
              <a:t/>
            </a:r>
            <a:br>
              <a:rPr lang="en-US" altLang="zh-CN" dirty="0" smtClean="0"/>
            </a:br>
            <a:endParaRPr lang="en-US"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685800" y="1066800"/>
            <a:ext cx="1066800" cy="145796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0" y="3581400"/>
            <a:ext cx="2362199" cy="947709"/>
          </a:xfrm>
          <a:prstGeom prst="rect">
            <a:avLst/>
          </a:prstGeom>
          <a:noFill/>
          <a:ln w="9525">
            <a:noFill/>
            <a:miter lim="800000"/>
            <a:headEnd/>
            <a:tailEnd/>
          </a:ln>
        </p:spPr>
      </p:pic>
      <p:cxnSp>
        <p:nvCxnSpPr>
          <p:cNvPr id="9" name="直接箭头连接符 8"/>
          <p:cNvCxnSpPr/>
          <p:nvPr/>
        </p:nvCxnSpPr>
        <p:spPr>
          <a:xfrm>
            <a:off x="1219200" y="2600960"/>
            <a:ext cx="0" cy="90424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pic>
        <p:nvPicPr>
          <p:cNvPr id="1028" name="Picture 4"/>
          <p:cNvPicPr>
            <a:picLocks noChangeAspect="1" noChangeArrowheads="1"/>
          </p:cNvPicPr>
          <p:nvPr/>
        </p:nvPicPr>
        <p:blipFill>
          <a:blip r:embed="rId4" cstate="print"/>
          <a:srcRect/>
          <a:stretch>
            <a:fillRect/>
          </a:stretch>
        </p:blipFill>
        <p:spPr bwMode="auto">
          <a:xfrm>
            <a:off x="685800" y="5153025"/>
            <a:ext cx="1114425" cy="1323975"/>
          </a:xfrm>
          <a:prstGeom prst="rect">
            <a:avLst/>
          </a:prstGeom>
          <a:noFill/>
          <a:ln w="9525">
            <a:noFill/>
            <a:miter lim="800000"/>
            <a:headEnd/>
            <a:tailEnd/>
          </a:ln>
        </p:spPr>
      </p:pic>
      <p:cxnSp>
        <p:nvCxnSpPr>
          <p:cNvPr id="22" name="直接箭头连接符 21"/>
          <p:cNvCxnSpPr/>
          <p:nvPr/>
        </p:nvCxnSpPr>
        <p:spPr>
          <a:xfrm>
            <a:off x="1143000" y="4452909"/>
            <a:ext cx="0" cy="576291"/>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pic>
        <p:nvPicPr>
          <p:cNvPr id="1029" name="Picture 5"/>
          <p:cNvPicPr>
            <a:picLocks noChangeAspect="1" noChangeArrowheads="1"/>
          </p:cNvPicPr>
          <p:nvPr/>
        </p:nvPicPr>
        <p:blipFill>
          <a:blip r:embed="rId5" cstate="print"/>
          <a:srcRect/>
          <a:stretch>
            <a:fillRect/>
          </a:stretch>
        </p:blipFill>
        <p:spPr bwMode="auto">
          <a:xfrm>
            <a:off x="2476500" y="1066800"/>
            <a:ext cx="4000500" cy="2867025"/>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2590800" y="4038600"/>
            <a:ext cx="4133850" cy="2295525"/>
          </a:xfrm>
          <a:prstGeom prst="rect">
            <a:avLst/>
          </a:prstGeom>
          <a:noFill/>
          <a:ln w="9525">
            <a:noFill/>
            <a:miter lim="800000"/>
            <a:headEnd/>
            <a:tailEnd/>
          </a:ln>
        </p:spPr>
      </p:pic>
      <p:pic>
        <p:nvPicPr>
          <p:cNvPr id="1031" name="Picture 7"/>
          <p:cNvPicPr>
            <a:picLocks noChangeAspect="1" noChangeArrowheads="1"/>
          </p:cNvPicPr>
          <p:nvPr/>
        </p:nvPicPr>
        <p:blipFill>
          <a:blip r:embed="rId7" cstate="print"/>
          <a:srcRect/>
          <a:stretch>
            <a:fillRect/>
          </a:stretch>
        </p:blipFill>
        <p:spPr bwMode="auto">
          <a:xfrm>
            <a:off x="6934200" y="1219200"/>
            <a:ext cx="1838325" cy="2333625"/>
          </a:xfrm>
          <a:prstGeom prst="rect">
            <a:avLst/>
          </a:prstGeom>
          <a:noFill/>
          <a:ln w="9525">
            <a:noFill/>
            <a:miter lim="800000"/>
            <a:headEnd/>
            <a:tailEnd/>
          </a:ln>
        </p:spPr>
      </p:pic>
      <p:cxnSp>
        <p:nvCxnSpPr>
          <p:cNvPr id="33" name="直接连接符 32"/>
          <p:cNvCxnSpPr/>
          <p:nvPr/>
        </p:nvCxnSpPr>
        <p:spPr>
          <a:xfrm>
            <a:off x="2286000" y="990600"/>
            <a:ext cx="0" cy="5486400"/>
          </a:xfrm>
          <a:prstGeom prst="line">
            <a:avLst/>
          </a:prstGeom>
          <a:ln>
            <a:solidFill>
              <a:srgbClr val="0070C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1330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8229600" cy="609600"/>
          </a:xfrm>
        </p:spPr>
        <p:txBody>
          <a:bodyPr>
            <a:noAutofit/>
          </a:bodyPr>
          <a:lstStyle/>
          <a:p>
            <a:pPr algn="l"/>
            <a:r>
              <a:rPr lang="en-US" altLang="zh-CN" sz="3200" dirty="0" smtClean="0"/>
              <a:t>Prepare LOG</a:t>
            </a:r>
            <a:br>
              <a:rPr lang="en-US" altLang="zh-CN" sz="3200" dirty="0" smtClean="0"/>
            </a:br>
            <a:endParaRPr lang="en-US" sz="3200"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17</a:t>
            </a:fld>
            <a:endParaRPr lang="en-US"/>
          </a:p>
        </p:txBody>
      </p:sp>
      <p:cxnSp>
        <p:nvCxnSpPr>
          <p:cNvPr id="33" name="直接连接符 32"/>
          <p:cNvCxnSpPr/>
          <p:nvPr/>
        </p:nvCxnSpPr>
        <p:spPr>
          <a:xfrm>
            <a:off x="1905000" y="838200"/>
            <a:ext cx="0" cy="5486400"/>
          </a:xfrm>
          <a:prstGeom prst="line">
            <a:avLst/>
          </a:prstGeom>
          <a:ln>
            <a:solidFill>
              <a:srgbClr val="0070C0"/>
            </a:solidFill>
            <a:prstDash val="dash"/>
          </a:ln>
        </p:spPr>
        <p:style>
          <a:lnRef idx="2">
            <a:schemeClr val="accent1"/>
          </a:lnRef>
          <a:fillRef idx="0">
            <a:schemeClr val="accent1"/>
          </a:fillRef>
          <a:effectRef idx="1">
            <a:schemeClr val="accent1"/>
          </a:effectRef>
          <a:fontRef idx="minor">
            <a:schemeClr val="tx1"/>
          </a:fontRef>
        </p:style>
      </p:cxnSp>
      <p:pic>
        <p:nvPicPr>
          <p:cNvPr id="5" name="Picture 2"/>
          <p:cNvPicPr>
            <a:picLocks noChangeAspect="1" noChangeArrowheads="1"/>
          </p:cNvPicPr>
          <p:nvPr/>
        </p:nvPicPr>
        <p:blipFill>
          <a:blip r:embed="rId2" cstate="print"/>
          <a:srcRect/>
          <a:stretch>
            <a:fillRect/>
          </a:stretch>
        </p:blipFill>
        <p:spPr bwMode="auto">
          <a:xfrm>
            <a:off x="2057400" y="609600"/>
            <a:ext cx="6934200" cy="5898054"/>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381000" y="2514600"/>
            <a:ext cx="1057275" cy="1362075"/>
          </a:xfrm>
          <a:prstGeom prst="rect">
            <a:avLst/>
          </a:prstGeom>
          <a:noFill/>
          <a:ln w="9525">
            <a:noFill/>
            <a:miter lim="800000"/>
            <a:headEnd/>
            <a:tailEnd/>
          </a:ln>
        </p:spPr>
      </p:pic>
    </p:spTree>
    <p:extLst>
      <p:ext uri="{BB962C8B-B14F-4D97-AF65-F5344CB8AC3E}">
        <p14:creationId xmlns:p14="http://schemas.microsoft.com/office/powerpoint/2010/main" val="2211463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18</a:t>
            </a:fld>
            <a:endParaRPr lang="en-US"/>
          </a:p>
        </p:txBody>
      </p:sp>
      <p:sp>
        <p:nvSpPr>
          <p:cNvPr id="7" name="椭圆 6"/>
          <p:cNvSpPr/>
          <p:nvPr/>
        </p:nvSpPr>
        <p:spPr>
          <a:xfrm>
            <a:off x="1452336" y="3994165"/>
            <a:ext cx="1595663" cy="1644635"/>
          </a:xfrm>
          <a:prstGeom prst="ellipse">
            <a:avLst/>
          </a:prstGeom>
          <a:solidFill>
            <a:srgbClr val="CC99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solidFill>
                  <a:schemeClr val="bg1"/>
                </a:solidFill>
              </a:rPr>
              <a:t>SOP</a:t>
            </a:r>
            <a:endParaRPr lang="en-US" sz="4000" b="1" dirty="0">
              <a:solidFill>
                <a:schemeClr val="bg1"/>
              </a:solidFill>
            </a:endParaRPr>
          </a:p>
        </p:txBody>
      </p:sp>
      <p:sp>
        <p:nvSpPr>
          <p:cNvPr id="8" name="椭圆 7"/>
          <p:cNvSpPr/>
          <p:nvPr/>
        </p:nvSpPr>
        <p:spPr>
          <a:xfrm>
            <a:off x="3124200" y="2502907"/>
            <a:ext cx="2057400" cy="2120542"/>
          </a:xfrm>
          <a:prstGeom prst="ellipse">
            <a:avLst/>
          </a:prstGeom>
          <a:solidFill>
            <a:srgbClr val="CC99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smtClean="0">
                <a:solidFill>
                  <a:srgbClr val="0070C0"/>
                </a:solidFill>
              </a:rPr>
              <a:t>SOP</a:t>
            </a:r>
            <a:endParaRPr lang="en-US" sz="5400" b="1" dirty="0">
              <a:solidFill>
                <a:srgbClr val="0070C0"/>
              </a:solidFill>
            </a:endParaRPr>
          </a:p>
        </p:txBody>
      </p:sp>
      <p:sp>
        <p:nvSpPr>
          <p:cNvPr id="9" name="椭圆 8"/>
          <p:cNvSpPr/>
          <p:nvPr/>
        </p:nvSpPr>
        <p:spPr>
          <a:xfrm>
            <a:off x="4876800" y="438491"/>
            <a:ext cx="3124200" cy="3220082"/>
          </a:xfrm>
          <a:prstGeom prst="ellipse">
            <a:avLst/>
          </a:prstGeom>
          <a:solidFill>
            <a:srgbClr val="CC99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0" b="1" dirty="0" smtClean="0">
                <a:solidFill>
                  <a:srgbClr val="00B050"/>
                </a:solidFill>
              </a:rPr>
              <a:t>SOP</a:t>
            </a:r>
            <a:endParaRPr lang="en-US" sz="8000" b="1" dirty="0">
              <a:solidFill>
                <a:srgbClr val="00B050"/>
              </a:solidFill>
            </a:endParaRPr>
          </a:p>
        </p:txBody>
      </p:sp>
    </p:spTree>
    <p:extLst>
      <p:ext uri="{BB962C8B-B14F-4D97-AF65-F5344CB8AC3E}">
        <p14:creationId xmlns:p14="http://schemas.microsoft.com/office/powerpoint/2010/main" val="3377231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Steps Of Analyze ANR</a:t>
            </a:r>
            <a:endParaRPr lang="en-US"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内容占位符 4"/>
          <p:cNvSpPr>
            <a:spLocks noGrp="1"/>
          </p:cNvSpPr>
          <p:nvPr>
            <p:ph sz="quarter" idx="13"/>
          </p:nvPr>
        </p:nvSpPr>
        <p:spPr>
          <a:xfrm>
            <a:off x="457200" y="1143000"/>
            <a:ext cx="8229600" cy="5013326"/>
          </a:xfrm>
        </p:spPr>
        <p:txBody>
          <a:bodyPr/>
          <a:lstStyle/>
          <a:p>
            <a:r>
              <a:rPr lang="en-US" sz="2400" dirty="0" smtClean="0"/>
              <a:t>Step 1: C</a:t>
            </a:r>
            <a:r>
              <a:rPr lang="en-US" altLang="zh-CN" sz="2400" dirty="0" smtClean="0"/>
              <a:t>onfirm the time &amp; </a:t>
            </a:r>
            <a:r>
              <a:rPr lang="en-US" altLang="zh-CN" sz="2400" dirty="0" err="1" smtClean="0"/>
              <a:t>pid</a:t>
            </a:r>
            <a:r>
              <a:rPr lang="en-US" altLang="zh-CN" sz="2400" dirty="0" smtClean="0"/>
              <a:t> of ANR from event log</a:t>
            </a:r>
          </a:p>
          <a:p>
            <a:r>
              <a:rPr lang="en-US" sz="2400" dirty="0" smtClean="0"/>
              <a:t>Step 2:</a:t>
            </a:r>
            <a:r>
              <a:rPr lang="en-US" altLang="zh-CN" sz="2400" dirty="0" smtClean="0"/>
              <a:t>Check the call stack of main thread in ANR process</a:t>
            </a:r>
          </a:p>
          <a:p>
            <a:pPr lvl="2"/>
            <a:r>
              <a:rPr lang="en-US" altLang="zh-CN" sz="1600" dirty="0" smtClean="0"/>
              <a:t>Whether there are lots of message in message queue</a:t>
            </a:r>
          </a:p>
          <a:p>
            <a:pPr lvl="2"/>
            <a:r>
              <a:rPr lang="en-US" altLang="zh-CN" sz="1600" dirty="0" smtClean="0"/>
              <a:t>Whether it may perform a long time directly</a:t>
            </a:r>
          </a:p>
          <a:p>
            <a:pPr lvl="2"/>
            <a:r>
              <a:rPr lang="en-US" sz="1600" dirty="0"/>
              <a:t>Check whether there is a lock </a:t>
            </a:r>
            <a:r>
              <a:rPr lang="en-US" sz="1600" dirty="0" smtClean="0"/>
              <a:t>synchronization</a:t>
            </a:r>
          </a:p>
          <a:p>
            <a:pPr lvl="2"/>
            <a:r>
              <a:rPr lang="en-US" altLang="zh-CN" sz="1600" dirty="0"/>
              <a:t>Check </a:t>
            </a:r>
            <a:r>
              <a:rPr lang="en-US" altLang="zh-CN" sz="1600" dirty="0" smtClean="0"/>
              <a:t>whether it is performing </a:t>
            </a:r>
            <a:r>
              <a:rPr lang="en-US" altLang="zh-CN" sz="1600" dirty="0"/>
              <a:t>binder </a:t>
            </a:r>
            <a:r>
              <a:rPr lang="en-US" altLang="zh-CN" sz="1600" dirty="0" smtClean="0"/>
              <a:t>communication, if so ,we should check the binder server</a:t>
            </a:r>
          </a:p>
          <a:p>
            <a:pPr marL="342900" lvl="2" indent="-342900"/>
            <a:r>
              <a:rPr lang="en-US" altLang="zh-CN" dirty="0" smtClean="0"/>
              <a:t>Step 3: If can not get the root cause by above steps, it is may     		be a performance issue</a:t>
            </a:r>
          </a:p>
          <a:p>
            <a:pPr marL="914400" lvl="4" indent="0">
              <a:buNone/>
            </a:pPr>
            <a:endParaRPr lang="en-US" altLang="zh-CN" dirty="0" smtClean="0"/>
          </a:p>
          <a:p>
            <a:pPr marL="342900" lvl="2" indent="-342900"/>
            <a:endParaRPr lang="en-US" altLang="zh-CN" dirty="0"/>
          </a:p>
          <a:p>
            <a:pPr lvl="2"/>
            <a:endParaRPr lang="en-US" altLang="zh-CN" sz="1600" dirty="0"/>
          </a:p>
        </p:txBody>
      </p:sp>
      <p:graphicFrame>
        <p:nvGraphicFramePr>
          <p:cNvPr id="6" name="表格 5"/>
          <p:cNvGraphicFramePr>
            <a:graphicFrameLocks noGrp="1"/>
          </p:cNvGraphicFramePr>
          <p:nvPr>
            <p:extLst>
              <p:ext uri="{D42A27DB-BD31-4B8C-83A1-F6EECF244321}">
                <p14:modId xmlns:p14="http://schemas.microsoft.com/office/powerpoint/2010/main" val="1579200947"/>
              </p:ext>
            </p:extLst>
          </p:nvPr>
        </p:nvGraphicFramePr>
        <p:xfrm>
          <a:off x="1530684" y="4221088"/>
          <a:ext cx="6096000" cy="2763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Check Item</a:t>
                      </a:r>
                      <a:endParaRPr lang="en-US" dirty="0"/>
                    </a:p>
                  </a:txBody>
                  <a:tcPr anchor="ctr" anchorCtr="1"/>
                </a:tc>
                <a:tc>
                  <a:txBody>
                    <a:bodyPr/>
                    <a:lstStyle/>
                    <a:p>
                      <a:r>
                        <a:rPr lang="en-US" dirty="0" smtClean="0"/>
                        <a:t>Log file</a:t>
                      </a:r>
                      <a:endParaRPr lang="en-US" dirty="0"/>
                    </a:p>
                  </a:txBody>
                  <a:tcPr anchor="ctr" anchorCtr="1"/>
                </a:tc>
              </a:tr>
              <a:tr h="370840">
                <a:tc>
                  <a:txBody>
                    <a:bodyPr/>
                    <a:lstStyle/>
                    <a:p>
                      <a:r>
                        <a:rPr lang="en-US" dirty="0" smtClean="0"/>
                        <a:t>CPU</a:t>
                      </a:r>
                      <a:r>
                        <a:rPr lang="en-US" baseline="0" dirty="0" smtClean="0"/>
                        <a:t> loading</a:t>
                      </a:r>
                      <a:endParaRPr lang="en-US" dirty="0"/>
                    </a:p>
                  </a:txBody>
                  <a:tcPr anchor="ctr"/>
                </a:tc>
                <a:tc>
                  <a:txBody>
                    <a:bodyPr/>
                    <a:lstStyle/>
                    <a:p>
                      <a:r>
                        <a:rPr lang="en-US" dirty="0" smtClean="0"/>
                        <a:t>__exp_main.txt</a:t>
                      </a:r>
                    </a:p>
                    <a:p>
                      <a:r>
                        <a:rPr lang="en-US" dirty="0" err="1" smtClean="0"/>
                        <a:t>main_log</a:t>
                      </a:r>
                      <a:endParaRPr lang="en-US" dirty="0"/>
                    </a:p>
                  </a:txBody>
                  <a:tcPr anchor="ctr"/>
                </a:tc>
              </a:tr>
              <a:tr h="370840">
                <a:tc>
                  <a:txBody>
                    <a:bodyPr/>
                    <a:lstStyle/>
                    <a:p>
                      <a:r>
                        <a:rPr lang="en-US" dirty="0" smtClean="0"/>
                        <a:t>IO Wait</a:t>
                      </a:r>
                      <a:endParaRPr lang="en-US" dirty="0"/>
                    </a:p>
                  </a:txBody>
                  <a:tcPr anchor="ctr"/>
                </a:tc>
                <a:tc>
                  <a:txBody>
                    <a:bodyPr/>
                    <a:lstStyle/>
                    <a:p>
                      <a:r>
                        <a:rPr lang="en-US" dirty="0" smtClean="0"/>
                        <a:t>As</a:t>
                      </a:r>
                      <a:r>
                        <a:rPr lang="en-US" baseline="0" dirty="0" smtClean="0"/>
                        <a:t> above</a:t>
                      </a:r>
                      <a:endParaRPr lang="en-US" dirty="0"/>
                    </a:p>
                  </a:txBody>
                  <a:tcPr anchor="ctr"/>
                </a:tc>
              </a:tr>
              <a:tr h="370840">
                <a:tc>
                  <a:txBody>
                    <a:bodyPr/>
                    <a:lstStyle/>
                    <a:p>
                      <a:r>
                        <a:rPr lang="en-US" dirty="0" smtClean="0"/>
                        <a:t>CPU</a:t>
                      </a:r>
                      <a:r>
                        <a:rPr lang="en-US" baseline="0" dirty="0" smtClean="0"/>
                        <a:t> cores &amp; CPU </a:t>
                      </a:r>
                      <a:r>
                        <a:rPr lang="en-US" baseline="0" dirty="0" err="1" smtClean="0"/>
                        <a:t>freqency</a:t>
                      </a:r>
                      <a:endParaRPr lang="en-US" dirty="0"/>
                    </a:p>
                  </a:txBody>
                  <a:tcPr anchor="ctr"/>
                </a:tc>
                <a:tc>
                  <a:txBody>
                    <a:bodyPr/>
                    <a:lstStyle/>
                    <a:p>
                      <a:r>
                        <a:rPr lang="en-US" dirty="0" smtClean="0"/>
                        <a:t>SYS_KERNEL_LOG</a:t>
                      </a:r>
                      <a:endParaRPr lang="en-US" dirty="0"/>
                    </a:p>
                  </a:txBody>
                  <a:tcPr anchor="ctr"/>
                </a:tc>
              </a:tr>
              <a:tr h="370840">
                <a:tc>
                  <a:txBody>
                    <a:bodyPr/>
                    <a:lstStyle/>
                    <a:p>
                      <a:r>
                        <a:rPr lang="en-US" dirty="0" smtClean="0"/>
                        <a:t>memory</a:t>
                      </a:r>
                      <a:endParaRPr lang="en-US" dirty="0"/>
                    </a:p>
                  </a:txBody>
                  <a:tcPr anchor="ctr"/>
                </a:tc>
                <a:tc>
                  <a:txBody>
                    <a:bodyPr/>
                    <a:lstStyle/>
                    <a:p>
                      <a:r>
                        <a:rPr lang="en-US" dirty="0" err="1" smtClean="0"/>
                        <a:t>sys_buddy_info</a:t>
                      </a:r>
                      <a:r>
                        <a:rPr lang="en-US" dirty="0" smtClean="0"/>
                        <a:t>/</a:t>
                      </a:r>
                      <a:r>
                        <a:rPr lang="en-US" dirty="0" err="1" smtClean="0"/>
                        <a:t>sys_memory_info</a:t>
                      </a:r>
                      <a:endParaRPr lang="en-US" dirty="0"/>
                    </a:p>
                  </a:txBody>
                  <a:tcPr anchor="ctr"/>
                </a:tc>
              </a:tr>
              <a:tr h="370840">
                <a:tc>
                  <a:txBody>
                    <a:bodyPr/>
                    <a:lstStyle/>
                    <a:p>
                      <a:endParaRPr lang="en-US"/>
                    </a:p>
                  </a:txBody>
                  <a:tcPr anchor="ctr"/>
                </a:tc>
                <a:tc>
                  <a:txBody>
                    <a:bodyPr/>
                    <a:lstStyle/>
                    <a:p>
                      <a:endParaRPr lang="en-US" dirty="0"/>
                    </a:p>
                  </a:txBody>
                  <a:tcPr anchor="ctr"/>
                </a:tc>
              </a:tr>
            </a:tbl>
          </a:graphicData>
        </a:graphic>
      </p:graphicFrame>
    </p:spTree>
    <p:extLst>
      <p:ext uri="{BB962C8B-B14F-4D97-AF65-F5344CB8AC3E}">
        <p14:creationId xmlns:p14="http://schemas.microsoft.com/office/powerpoint/2010/main" val="3631145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sz="2400" dirty="0"/>
              <a:t>ANR</a:t>
            </a:r>
          </a:p>
          <a:p>
            <a:pPr marL="742950" lvl="2" indent="-342900"/>
            <a:r>
              <a:rPr lang="en-US" altLang="zh-CN" sz="2000" dirty="0"/>
              <a:t>ANR Knowledge Background</a:t>
            </a:r>
          </a:p>
          <a:p>
            <a:pPr marL="742950" lvl="2" indent="-342900"/>
            <a:r>
              <a:rPr lang="en-US" altLang="zh-CN" sz="2000" dirty="0"/>
              <a:t>ANR Checking SOP</a:t>
            </a:r>
          </a:p>
          <a:p>
            <a:pPr marL="742950" lvl="2" indent="-342900"/>
            <a:r>
              <a:rPr lang="en-US" altLang="zh-CN" sz="2000" dirty="0"/>
              <a:t>ANR Analysis Knowledge Base</a:t>
            </a:r>
          </a:p>
          <a:p>
            <a:pPr marL="742950" lvl="2" indent="-342900"/>
            <a:r>
              <a:rPr lang="en-US" altLang="zh-CN" sz="2000" dirty="0" smtClean="0"/>
              <a:t>ANR </a:t>
            </a:r>
            <a:r>
              <a:rPr lang="en-US" altLang="zh-CN" sz="2000" dirty="0"/>
              <a:t>Debug &amp; </a:t>
            </a:r>
            <a:r>
              <a:rPr lang="en-US" altLang="zh-CN" sz="2000" dirty="0" smtClean="0"/>
              <a:t>Dump</a:t>
            </a:r>
          </a:p>
          <a:p>
            <a:pPr marL="742950" lvl="2" indent="-342900"/>
            <a:r>
              <a:rPr lang="en-US" altLang="zh-CN" sz="2000" dirty="0" smtClean="0"/>
              <a:t>Case Share</a:t>
            </a:r>
            <a:endParaRPr lang="en-US" altLang="zh-CN" sz="2000" dirty="0"/>
          </a:p>
          <a:p>
            <a:pPr marL="342900" lvl="1" indent="-342900">
              <a:buClr>
                <a:schemeClr val="accent1"/>
              </a:buClr>
              <a:buFont typeface="Wingdings" charset="2"/>
              <a:buChar char="§"/>
            </a:pPr>
            <a:r>
              <a:rPr lang="en-US" altLang="zh-CN" sz="2400" dirty="0" smtClean="0"/>
              <a:t>SWT</a:t>
            </a:r>
          </a:p>
          <a:p>
            <a:pPr marL="742950" lvl="2" indent="-342900"/>
            <a:r>
              <a:rPr lang="en-US" altLang="zh-CN" sz="2000" dirty="0" smtClean="0"/>
              <a:t>Overview</a:t>
            </a:r>
          </a:p>
          <a:p>
            <a:pPr marL="742950" lvl="2" indent="-342900"/>
            <a:r>
              <a:rPr lang="en-US" altLang="zh-CN" sz="2000" dirty="0" smtClean="0"/>
              <a:t>Watchdog’s Principle</a:t>
            </a:r>
          </a:p>
          <a:p>
            <a:pPr marL="742950" lvl="2" indent="-342900"/>
            <a:r>
              <a:rPr lang="en-US" altLang="zh-CN" sz="2000" dirty="0"/>
              <a:t>SWT </a:t>
            </a:r>
            <a:r>
              <a:rPr lang="en-US" altLang="zh-CN" sz="2000" dirty="0" smtClean="0"/>
              <a:t>Debug</a:t>
            </a:r>
          </a:p>
          <a:p>
            <a:pPr marL="742950" lvl="2" indent="-342900"/>
            <a:r>
              <a:rPr lang="en-US" altLang="zh-CN" sz="2000" dirty="0" smtClean="0"/>
              <a:t>Case Share</a:t>
            </a:r>
          </a:p>
          <a:p>
            <a:pPr marL="342900" lvl="1" indent="-342900">
              <a:buClr>
                <a:schemeClr val="accent1"/>
              </a:buClr>
              <a:buFont typeface="Wingdings" charset="2"/>
              <a:buChar char="§"/>
            </a:pPr>
            <a:r>
              <a:rPr lang="en-US" altLang="zh-CN" sz="2400" dirty="0">
                <a:solidFill>
                  <a:schemeClr val="tx1">
                    <a:lumMod val="20000"/>
                    <a:lumOff val="80000"/>
                  </a:schemeClr>
                </a:solidFill>
              </a:rPr>
              <a:t>Reboot</a:t>
            </a:r>
          </a:p>
          <a:p>
            <a:pPr marL="742950" lvl="2" indent="-342900"/>
            <a:r>
              <a:rPr lang="en-US" altLang="zh-CN" sz="2000" dirty="0">
                <a:solidFill>
                  <a:schemeClr val="tx1">
                    <a:lumMod val="20000"/>
                    <a:lumOff val="80000"/>
                  </a:schemeClr>
                </a:solidFill>
              </a:rPr>
              <a:t>Categories</a:t>
            </a:r>
          </a:p>
          <a:p>
            <a:pPr marL="742950" lvl="2" indent="-342900"/>
            <a:r>
              <a:rPr lang="en-US" altLang="zh-CN" sz="2000" dirty="0" smtClean="0">
                <a:solidFill>
                  <a:schemeClr val="tx1">
                    <a:lumMod val="20000"/>
                    <a:lumOff val="80000"/>
                  </a:schemeClr>
                </a:solidFill>
              </a:rPr>
              <a:t>Reason</a:t>
            </a:r>
            <a:endParaRPr lang="en-US" altLang="zh-CN" sz="2000" dirty="0">
              <a:solidFill>
                <a:schemeClr val="tx1">
                  <a:lumMod val="20000"/>
                  <a:lumOff val="80000"/>
                </a:schemeClr>
              </a:solidFill>
            </a:endParaRPr>
          </a:p>
          <a:p>
            <a:pPr marL="742950" lvl="2" indent="-342900"/>
            <a:r>
              <a:rPr lang="en-US" altLang="zh-CN" sz="2000" dirty="0" smtClean="0">
                <a:solidFill>
                  <a:schemeClr val="tx1">
                    <a:lumMod val="20000"/>
                    <a:lumOff val="80000"/>
                  </a:schemeClr>
                </a:solidFill>
              </a:rPr>
              <a:t>Debug</a:t>
            </a:r>
            <a:endParaRPr lang="en-US" altLang="zh-CN" sz="2000" dirty="0">
              <a:solidFill>
                <a:schemeClr val="tx1">
                  <a:lumMod val="20000"/>
                  <a:lumOff val="80000"/>
                </a:schemeClr>
              </a:solidFill>
            </a:endParaRPr>
          </a:p>
          <a:p>
            <a:pPr lvl="1"/>
            <a:endParaRPr lang="en-US" altLang="zh-CN" sz="2000" dirty="0" smtClean="0"/>
          </a:p>
          <a:p>
            <a:pPr lvl="1"/>
            <a:endParaRPr lang="en-US" altLang="zh-CN"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2000"/>
            <a:ext cx="8229600" cy="939600"/>
          </a:xfrm>
        </p:spPr>
        <p:txBody>
          <a:bodyPr>
            <a:normAutofit/>
          </a:bodyPr>
          <a:lstStyle/>
          <a:p>
            <a:r>
              <a:rPr lang="en-US" altLang="zh-CN" dirty="0" smtClean="0"/>
              <a:t>ANR </a:t>
            </a:r>
            <a:r>
              <a:rPr lang="en-US" altLang="zh-CN" sz="4900" dirty="0" smtClean="0"/>
              <a:t>Analysis</a:t>
            </a:r>
            <a:r>
              <a:rPr lang="en-US" altLang="zh-CN" dirty="0" smtClean="0"/>
              <a:t> Knowledge Base</a:t>
            </a:r>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内容占位符 4"/>
          <p:cNvSpPr>
            <a:spLocks noGrp="1"/>
          </p:cNvSpPr>
          <p:nvPr>
            <p:ph sz="quarter" idx="13"/>
          </p:nvPr>
        </p:nvSpPr>
        <p:spPr>
          <a:xfrm>
            <a:off x="457200" y="990600"/>
            <a:ext cx="8229600" cy="4953000"/>
          </a:xfrm>
        </p:spPr>
        <p:txBody>
          <a:bodyPr>
            <a:noAutofit/>
          </a:bodyPr>
          <a:lstStyle/>
          <a:p>
            <a:r>
              <a:rPr lang="en-US" altLang="zh-CN" sz="2400" b="1" spc="-150" dirty="0">
                <a:solidFill>
                  <a:srgbClr val="0070C0"/>
                </a:solidFill>
                <a:latin typeface="+mj-lt"/>
                <a:ea typeface="+mj-ea"/>
                <a:cs typeface="+mj-cs"/>
              </a:rPr>
              <a:t>S</a:t>
            </a:r>
            <a:r>
              <a:rPr lang="en-US" altLang="zh-CN" sz="2400" b="1" spc="-150" dirty="0" smtClean="0">
                <a:solidFill>
                  <a:srgbClr val="0070C0"/>
                </a:solidFill>
                <a:latin typeface="+mj-lt"/>
                <a:ea typeface="+mj-ea"/>
                <a:cs typeface="+mj-cs"/>
              </a:rPr>
              <a:t>earch ANR </a:t>
            </a:r>
            <a:r>
              <a:rPr lang="zh-CN" altLang="en-US" sz="2400" b="1" spc="-150" dirty="0" smtClean="0">
                <a:solidFill>
                  <a:srgbClr val="0070C0"/>
                </a:solidFill>
                <a:latin typeface="+mj-lt"/>
                <a:ea typeface="+mj-ea"/>
                <a:cs typeface="+mj-cs"/>
              </a:rPr>
              <a:t> </a:t>
            </a:r>
            <a:r>
              <a:rPr lang="en-US" altLang="zh-CN" sz="2400" b="1" spc="-150" dirty="0" smtClean="0">
                <a:solidFill>
                  <a:srgbClr val="0070C0"/>
                </a:solidFill>
                <a:latin typeface="+mj-lt"/>
                <a:ea typeface="+mj-ea"/>
                <a:cs typeface="+mj-cs"/>
              </a:rPr>
              <a:t>pid &amp; time</a:t>
            </a:r>
          </a:p>
          <a:p>
            <a:r>
              <a:rPr lang="en-US" altLang="zh-CN" sz="2400" b="1" spc="-150" dirty="0" smtClean="0">
                <a:solidFill>
                  <a:srgbClr val="0070C0"/>
                </a:solidFill>
                <a:latin typeface="+mj-lt"/>
                <a:ea typeface="+mj-ea"/>
                <a:cs typeface="+mj-cs"/>
              </a:rPr>
              <a:t>Search  &amp;  Check Call Stack</a:t>
            </a:r>
          </a:p>
          <a:p>
            <a:r>
              <a:rPr lang="en-US" altLang="zh-CN" sz="2400" b="1" spc="-150" dirty="0" smtClean="0">
                <a:solidFill>
                  <a:srgbClr val="0070C0"/>
                </a:solidFill>
                <a:latin typeface="+mj-lt"/>
                <a:ea typeface="+mj-ea"/>
                <a:cs typeface="+mj-cs"/>
              </a:rPr>
              <a:t>Message History &amp;  Queue</a:t>
            </a:r>
          </a:p>
          <a:p>
            <a:r>
              <a:rPr lang="en-US" altLang="zh-CN" sz="2400" b="1" spc="-150" dirty="0" smtClean="0">
                <a:solidFill>
                  <a:srgbClr val="00B050"/>
                </a:solidFill>
              </a:rPr>
              <a:t>CPU Usage</a:t>
            </a:r>
          </a:p>
          <a:p>
            <a:r>
              <a:rPr lang="en-US" altLang="zh-CN" sz="2400" b="1" spc="-150" dirty="0">
                <a:solidFill>
                  <a:srgbClr val="00B050"/>
                </a:solidFill>
                <a:latin typeface="+mj-lt"/>
                <a:ea typeface="+mj-ea"/>
                <a:cs typeface="+mj-cs"/>
              </a:rPr>
              <a:t>CPU Policy</a:t>
            </a:r>
          </a:p>
          <a:p>
            <a:r>
              <a:rPr lang="en-US" altLang="zh-CN" sz="2400" b="1" spc="-150" dirty="0" smtClean="0">
                <a:solidFill>
                  <a:srgbClr val="00B050"/>
                </a:solidFill>
                <a:latin typeface="+mj-lt"/>
                <a:ea typeface="+mj-ea"/>
                <a:cs typeface="+mj-cs"/>
              </a:rPr>
              <a:t>Process Schedule Stats Information</a:t>
            </a:r>
          </a:p>
          <a:p>
            <a:r>
              <a:rPr lang="en-US" altLang="zh-CN" sz="2400" b="1" spc="-150" dirty="0" smtClean="0">
                <a:solidFill>
                  <a:srgbClr val="00B050"/>
                </a:solidFill>
                <a:latin typeface="+mj-lt"/>
                <a:ea typeface="+mj-ea"/>
                <a:cs typeface="+mj-cs"/>
              </a:rPr>
              <a:t>Binder Info</a:t>
            </a:r>
          </a:p>
          <a:p>
            <a:r>
              <a:rPr lang="en-US" altLang="zh-CN" sz="2400" b="1" spc="-150" dirty="0" smtClean="0">
                <a:solidFill>
                  <a:srgbClr val="00B050"/>
                </a:solidFill>
                <a:latin typeface="+mj-lt"/>
                <a:ea typeface="+mj-ea"/>
                <a:cs typeface="+mj-cs"/>
              </a:rPr>
              <a:t>Memory Info</a:t>
            </a:r>
          </a:p>
          <a:p>
            <a:r>
              <a:rPr lang="en-US" altLang="zh-CN" sz="2400" b="1" spc="-150" dirty="0" err="1" smtClean="0">
                <a:solidFill>
                  <a:srgbClr val="00B050"/>
                </a:solidFill>
                <a:latin typeface="+mj-lt"/>
                <a:ea typeface="+mj-ea"/>
                <a:cs typeface="+mj-cs"/>
              </a:rPr>
              <a:t>Dexopt</a:t>
            </a:r>
            <a:endParaRPr lang="en-US" altLang="zh-CN" sz="2400" b="1" spc="-150" dirty="0" smtClean="0">
              <a:solidFill>
                <a:srgbClr val="00B050"/>
              </a:solidFill>
              <a:latin typeface="+mj-lt"/>
              <a:ea typeface="+mj-ea"/>
              <a:cs typeface="+mj-cs"/>
            </a:endParaRPr>
          </a:p>
          <a:p>
            <a:r>
              <a:rPr lang="en-US" altLang="zh-CN" sz="2400" b="1" spc="-150" dirty="0" smtClean="0">
                <a:solidFill>
                  <a:srgbClr val="00B050"/>
                </a:solidFill>
                <a:latin typeface="+mj-lt"/>
                <a:ea typeface="+mj-ea"/>
                <a:cs typeface="+mj-cs"/>
              </a:rPr>
              <a:t>Signal  Processing</a:t>
            </a:r>
          </a:p>
        </p:txBody>
      </p:sp>
      <p:sp>
        <p:nvSpPr>
          <p:cNvPr id="6" name="椭圆 5"/>
          <p:cNvSpPr/>
          <p:nvPr/>
        </p:nvSpPr>
        <p:spPr>
          <a:xfrm>
            <a:off x="5715000" y="990600"/>
            <a:ext cx="2362200" cy="22272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Check  ANR Process</a:t>
            </a:r>
            <a:endParaRPr lang="en-US" sz="3200" dirty="0"/>
          </a:p>
        </p:txBody>
      </p:sp>
      <p:sp>
        <p:nvSpPr>
          <p:cNvPr id="7" name="椭圆 6"/>
          <p:cNvSpPr/>
          <p:nvPr/>
        </p:nvSpPr>
        <p:spPr>
          <a:xfrm>
            <a:off x="5181600" y="3733800"/>
            <a:ext cx="3429000" cy="23622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Check System Performance</a:t>
            </a:r>
            <a:endParaRPr lang="en-US" sz="3200" dirty="0"/>
          </a:p>
        </p:txBody>
      </p:sp>
      <p:cxnSp>
        <p:nvCxnSpPr>
          <p:cNvPr id="9" name="直接箭头连接符 8"/>
          <p:cNvCxnSpPr>
            <a:stCxn id="6" idx="4"/>
            <a:endCxn id="7" idx="0"/>
          </p:cNvCxnSpPr>
          <p:nvPr/>
        </p:nvCxnSpPr>
        <p:spPr>
          <a:xfrm>
            <a:off x="6896100" y="3217818"/>
            <a:ext cx="0" cy="515982"/>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5101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590800"/>
            <a:ext cx="8229600" cy="1269800"/>
          </a:xfrm>
        </p:spPr>
        <p:txBody>
          <a:bodyPr/>
          <a:lstStyle/>
          <a:p>
            <a:r>
              <a:rPr lang="en-US" dirty="0" smtClean="0"/>
              <a:t>Check Main Thread </a:t>
            </a:r>
            <a:r>
              <a:rPr lang="en-US" dirty="0"/>
              <a:t>S</a:t>
            </a:r>
            <a:r>
              <a:rPr lang="en-US" dirty="0" smtClean="0"/>
              <a:t>tate</a:t>
            </a:r>
            <a:endParaRPr lang="en-US"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091540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304800"/>
            <a:ext cx="3810000" cy="711000"/>
          </a:xfrm>
        </p:spPr>
        <p:txBody>
          <a:bodyPr>
            <a:normAutofit fontScale="90000"/>
          </a:bodyPr>
          <a:lstStyle/>
          <a:p>
            <a:pPr algn="l"/>
            <a:r>
              <a:rPr lang="en-US" altLang="zh-CN" sz="3600" dirty="0" smtClean="0">
                <a:solidFill>
                  <a:srgbClr val="0070C0"/>
                </a:solidFill>
              </a:rPr>
              <a:t>Search  ANR </a:t>
            </a:r>
            <a:r>
              <a:rPr lang="zh-CN" altLang="en-US" sz="3600" dirty="0" smtClean="0">
                <a:solidFill>
                  <a:srgbClr val="0070C0"/>
                </a:solidFill>
              </a:rPr>
              <a:t> </a:t>
            </a:r>
            <a:r>
              <a:rPr lang="en-US" altLang="zh-CN" sz="3600" dirty="0" smtClean="0">
                <a:solidFill>
                  <a:srgbClr val="0070C0"/>
                </a:solidFill>
              </a:rPr>
              <a:t>pid &amp; time</a:t>
            </a:r>
            <a:r>
              <a:rPr lang="en-US" altLang="zh-CN" dirty="0" smtClean="0">
                <a:solidFill>
                  <a:srgbClr val="0070C0"/>
                </a:solidFill>
              </a:rPr>
              <a:t/>
            </a:r>
            <a:br>
              <a:rPr lang="en-US" altLang="zh-CN" dirty="0" smtClean="0">
                <a:solidFill>
                  <a:srgbClr val="0070C0"/>
                </a:solidFill>
              </a:rPr>
            </a:br>
            <a:r>
              <a:rPr lang="en-US" altLang="zh-CN" dirty="0" smtClean="0"/>
              <a:t/>
            </a:r>
            <a:br>
              <a:rPr lang="en-US" altLang="zh-CN" dirty="0" smtClean="0"/>
            </a:br>
            <a:endParaRPr lang="en-US"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内容占位符 4"/>
          <p:cNvSpPr>
            <a:spLocks noGrp="1"/>
          </p:cNvSpPr>
          <p:nvPr>
            <p:ph sz="quarter" idx="13"/>
          </p:nvPr>
        </p:nvSpPr>
        <p:spPr>
          <a:xfrm>
            <a:off x="457200" y="1143000"/>
            <a:ext cx="8229600" cy="4289426"/>
          </a:xfrm>
        </p:spPr>
        <p:txBody>
          <a:bodyPr/>
          <a:lstStyle/>
          <a:p>
            <a:r>
              <a:rPr lang="en-US" sz="2400" dirty="0" err="1" smtClean="0"/>
              <a:t>event_log</a:t>
            </a:r>
            <a:r>
              <a:rPr lang="en-US" sz="2400" dirty="0" smtClean="0"/>
              <a:t>/SYS_ANDROID_EVENT_LOG</a:t>
            </a:r>
          </a:p>
          <a:p>
            <a:pPr>
              <a:buNone/>
            </a:pPr>
            <a:endParaRPr lang="en-US" dirty="0" smtClean="0"/>
          </a:p>
          <a:p>
            <a:pPr>
              <a:buNone/>
            </a:pPr>
            <a:endParaRPr lang="en-US" dirty="0" smtClean="0"/>
          </a:p>
          <a:p>
            <a:r>
              <a:rPr lang="en-US" sz="2400" dirty="0" err="1" smtClean="0"/>
              <a:t>main_log</a:t>
            </a:r>
            <a:r>
              <a:rPr lang="en-US" sz="2400" dirty="0" smtClean="0"/>
              <a:t>/</a:t>
            </a:r>
            <a:r>
              <a:rPr lang="en-US" sz="2400" dirty="0" err="1" smtClean="0"/>
              <a:t>sys_log</a:t>
            </a:r>
            <a:r>
              <a:rPr lang="en-US" sz="2400" dirty="0" smtClean="0"/>
              <a:t>/SYS_ANDROID_LOG</a:t>
            </a:r>
          </a:p>
          <a:p>
            <a:endParaRPr lang="en-US" sz="2400" dirty="0"/>
          </a:p>
          <a:p>
            <a:endParaRPr lang="en-US" sz="2400" dirty="0" smtClean="0"/>
          </a:p>
          <a:p>
            <a:endParaRPr lang="en-US" sz="2400" dirty="0"/>
          </a:p>
          <a:p>
            <a:r>
              <a:rPr lang="en-US" sz="2400" dirty="0"/>
              <a:t>Suggested time period to check: </a:t>
            </a:r>
          </a:p>
          <a:p>
            <a:pPr>
              <a:buNone/>
            </a:pPr>
            <a:r>
              <a:rPr lang="en-US" sz="2400" dirty="0"/>
              <a:t>	(</a:t>
            </a:r>
            <a:r>
              <a:rPr lang="en-US" sz="2400" b="1" dirty="0" err="1">
                <a:solidFill>
                  <a:schemeClr val="accent3">
                    <a:lumMod val="50000"/>
                  </a:schemeClr>
                </a:solidFill>
              </a:rPr>
              <a:t>anr_time</a:t>
            </a:r>
            <a:r>
              <a:rPr lang="en-US" sz="2400" dirty="0"/>
              <a:t> </a:t>
            </a:r>
            <a:r>
              <a:rPr lang="en-US" sz="2400" b="1" dirty="0">
                <a:solidFill>
                  <a:srgbClr val="FF0000"/>
                </a:solidFill>
              </a:rPr>
              <a:t>-</a:t>
            </a:r>
            <a:r>
              <a:rPr lang="en-US" sz="2400" dirty="0"/>
              <a:t> </a:t>
            </a:r>
            <a:r>
              <a:rPr lang="en-US" sz="2400" b="1" dirty="0" err="1" smtClean="0">
                <a:solidFill>
                  <a:schemeClr val="accent3">
                    <a:lumMod val="50000"/>
                  </a:schemeClr>
                </a:solidFill>
              </a:rPr>
              <a:t>anr_timeout</a:t>
            </a:r>
            <a:r>
              <a:rPr lang="en-US" sz="2400" dirty="0" smtClean="0"/>
              <a:t>) </a:t>
            </a:r>
            <a:r>
              <a:rPr lang="en-US" sz="2400" b="1" dirty="0">
                <a:solidFill>
                  <a:srgbClr val="0000FF"/>
                </a:solidFill>
              </a:rPr>
              <a:t>~</a:t>
            </a:r>
            <a:r>
              <a:rPr lang="en-US" sz="2400" dirty="0"/>
              <a:t> (</a:t>
            </a:r>
            <a:r>
              <a:rPr lang="en-US" sz="2400" b="1" dirty="0" err="1">
                <a:solidFill>
                  <a:schemeClr val="accent3">
                    <a:lumMod val="50000"/>
                  </a:schemeClr>
                </a:solidFill>
              </a:rPr>
              <a:t>anr_time</a:t>
            </a:r>
            <a:r>
              <a:rPr lang="en-US" sz="2400" dirty="0"/>
              <a:t> </a:t>
            </a:r>
            <a:r>
              <a:rPr lang="en-US" sz="2400" b="1" dirty="0">
                <a:solidFill>
                  <a:srgbClr val="FF0000"/>
                </a:solidFill>
              </a:rPr>
              <a:t>+</a:t>
            </a:r>
            <a:r>
              <a:rPr lang="en-US" sz="2400" dirty="0"/>
              <a:t> </a:t>
            </a:r>
            <a:r>
              <a:rPr lang="en-US" sz="2400" b="1" dirty="0">
                <a:solidFill>
                  <a:schemeClr val="accent3">
                    <a:lumMod val="50000"/>
                  </a:schemeClr>
                </a:solidFill>
              </a:rPr>
              <a:t>2</a:t>
            </a:r>
            <a:r>
              <a:rPr lang="en-US" sz="2400" dirty="0" smtClean="0"/>
              <a:t> </a:t>
            </a:r>
            <a:r>
              <a:rPr lang="en-US" sz="2400" dirty="0"/>
              <a:t>secs)</a:t>
            </a:r>
          </a:p>
          <a:p>
            <a:endParaRPr lang="en-US" sz="2400" dirty="0"/>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98231" y="1695413"/>
            <a:ext cx="8610600" cy="963542"/>
          </a:xfrm>
          <a:prstGeom prst="rect">
            <a:avLst/>
          </a:prstGeom>
          <a:noFill/>
          <a:ln w="9525">
            <a:noFill/>
            <a:miter lim="800000"/>
            <a:headEnd/>
            <a:tailEnd/>
          </a:ln>
        </p:spPr>
      </p:pic>
      <p:sp>
        <p:nvSpPr>
          <p:cNvPr id="11" name="矩形 10"/>
          <p:cNvSpPr/>
          <p:nvPr/>
        </p:nvSpPr>
        <p:spPr>
          <a:xfrm>
            <a:off x="684302" y="3199645"/>
            <a:ext cx="8213514" cy="1200329"/>
          </a:xfrm>
          <a:prstGeom prst="rect">
            <a:avLst/>
          </a:prstGeom>
          <a:noFill/>
          <a:ln>
            <a:solidFill>
              <a:schemeClr val="accent3"/>
            </a:solidFill>
          </a:ln>
        </p:spPr>
        <p:txBody>
          <a:bodyPr wrap="square">
            <a:spAutoFit/>
          </a:bodyPr>
          <a:lstStyle/>
          <a:p>
            <a:r>
              <a:rPr lang="en-US" dirty="0" smtClean="0"/>
              <a:t>10-14 16:19:12.661   822   845 E </a:t>
            </a:r>
            <a:r>
              <a:rPr lang="en-US" dirty="0" err="1" smtClean="0"/>
              <a:t>ANRManager</a:t>
            </a:r>
            <a:r>
              <a:rPr lang="en-US" dirty="0" smtClean="0"/>
              <a:t>: </a:t>
            </a:r>
            <a:r>
              <a:rPr lang="en-US" b="1" dirty="0" smtClean="0">
                <a:solidFill>
                  <a:srgbClr val="FF0000"/>
                </a:solidFill>
              </a:rPr>
              <a:t>ANR in </a:t>
            </a:r>
            <a:r>
              <a:rPr lang="en-US" b="1" dirty="0" err="1" smtClean="0">
                <a:solidFill>
                  <a:srgbClr val="FF0000"/>
                </a:solidFill>
              </a:rPr>
              <a:t>com.android.systemui</a:t>
            </a:r>
            <a:r>
              <a:rPr lang="en-US" dirty="0" smtClean="0"/>
              <a:t>, time=281371314</a:t>
            </a:r>
          </a:p>
          <a:p>
            <a:r>
              <a:rPr lang="en-US" dirty="0" smtClean="0"/>
              <a:t>10-14 16:19:12.661   822   845 E </a:t>
            </a:r>
            <a:r>
              <a:rPr lang="en-US" dirty="0" err="1" smtClean="0"/>
              <a:t>ANRManager</a:t>
            </a:r>
            <a:r>
              <a:rPr lang="en-US" dirty="0" smtClean="0"/>
              <a:t>: Reason: </a:t>
            </a:r>
            <a:r>
              <a:rPr lang="en-US" b="1" dirty="0" smtClean="0">
                <a:solidFill>
                  <a:srgbClr val="FF0000"/>
                </a:solidFill>
              </a:rPr>
              <a:t>Broadcast of Intent</a:t>
            </a:r>
            <a:r>
              <a:rPr lang="en-US" dirty="0" smtClean="0"/>
              <a:t> { act=</a:t>
            </a:r>
            <a:r>
              <a:rPr lang="en-US" dirty="0" err="1" smtClean="0"/>
              <a:t>android.intent.action.TIME_TICK</a:t>
            </a:r>
            <a:r>
              <a:rPr lang="en-US" dirty="0" smtClean="0"/>
              <a:t> </a:t>
            </a:r>
            <a:r>
              <a:rPr lang="en-US" dirty="0" err="1" smtClean="0"/>
              <a:t>flg</a:t>
            </a:r>
            <a:r>
              <a:rPr lang="en-US" dirty="0" smtClean="0"/>
              <a:t>=0x50000114 (has extras) }</a:t>
            </a:r>
            <a:endParaRPr lang="en-US" dirty="0"/>
          </a:p>
        </p:txBody>
      </p:sp>
    </p:spTree>
    <p:extLst>
      <p:ext uri="{BB962C8B-B14F-4D97-AF65-F5344CB8AC3E}">
        <p14:creationId xmlns:p14="http://schemas.microsoft.com/office/powerpoint/2010/main" val="886381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23</a:t>
            </a:fld>
            <a:endParaRPr lang="en-US"/>
          </a:p>
        </p:txBody>
      </p:sp>
      <p:sp>
        <p:nvSpPr>
          <p:cNvPr id="6" name="标题 1"/>
          <p:cNvSpPr>
            <a:spLocks noGrp="1"/>
          </p:cNvSpPr>
          <p:nvPr>
            <p:ph type="title"/>
          </p:nvPr>
        </p:nvSpPr>
        <p:spPr>
          <a:xfrm>
            <a:off x="457200" y="432000"/>
            <a:ext cx="8229600" cy="634800"/>
          </a:xfrm>
        </p:spPr>
        <p:txBody>
          <a:bodyPr>
            <a:noAutofit/>
          </a:bodyPr>
          <a:lstStyle/>
          <a:p>
            <a:r>
              <a:rPr lang="en-US" altLang="zh-CN" sz="3200" dirty="0" smtClean="0"/>
              <a:t>Check Main Thread Stack</a:t>
            </a:r>
            <a:r>
              <a:rPr lang="en-US" altLang="zh-CN" sz="3200" dirty="0" smtClean="0">
                <a:solidFill>
                  <a:srgbClr val="0070C0"/>
                </a:solidFill>
              </a:rPr>
              <a:t/>
            </a:r>
            <a:br>
              <a:rPr lang="en-US" altLang="zh-CN" sz="3200" dirty="0" smtClean="0">
                <a:solidFill>
                  <a:srgbClr val="0070C0"/>
                </a:solidFill>
              </a:rPr>
            </a:br>
            <a:r>
              <a:rPr lang="en-US" altLang="zh-CN" sz="3200" dirty="0" smtClean="0">
                <a:solidFill>
                  <a:srgbClr val="0070C0"/>
                </a:solidFill>
              </a:rPr>
              <a:t/>
            </a:r>
            <a:br>
              <a:rPr lang="en-US" altLang="zh-CN" sz="3200" dirty="0" smtClean="0">
                <a:solidFill>
                  <a:srgbClr val="0070C0"/>
                </a:solidFill>
              </a:rPr>
            </a:br>
            <a:endParaRPr lang="en-US" sz="3200" dirty="0"/>
          </a:p>
        </p:txBody>
      </p:sp>
      <p:pic>
        <p:nvPicPr>
          <p:cNvPr id="3076" name="Picture 4"/>
          <p:cNvPicPr>
            <a:picLocks noChangeAspect="1" noChangeArrowheads="1"/>
          </p:cNvPicPr>
          <p:nvPr/>
        </p:nvPicPr>
        <p:blipFill>
          <a:blip r:embed="rId2" cstate="print"/>
          <a:srcRect/>
          <a:stretch>
            <a:fillRect/>
          </a:stretch>
        </p:blipFill>
        <p:spPr bwMode="auto">
          <a:xfrm>
            <a:off x="457200" y="1754582"/>
            <a:ext cx="8001000" cy="4191000"/>
          </a:xfrm>
          <a:prstGeom prst="rect">
            <a:avLst/>
          </a:prstGeom>
          <a:noFill/>
          <a:ln w="28575">
            <a:solidFill>
              <a:srgbClr val="00B050"/>
            </a:solidFill>
            <a:miter lim="800000"/>
            <a:headEnd/>
            <a:tailEnd/>
          </a:ln>
        </p:spPr>
      </p:pic>
      <p:sp>
        <p:nvSpPr>
          <p:cNvPr id="2" name="文本框 1"/>
          <p:cNvSpPr txBox="1"/>
          <p:nvPr/>
        </p:nvSpPr>
        <p:spPr>
          <a:xfrm>
            <a:off x="457366" y="1226025"/>
            <a:ext cx="7169317" cy="369332"/>
          </a:xfrm>
          <a:prstGeom prst="rect">
            <a:avLst/>
          </a:prstGeom>
          <a:noFill/>
        </p:spPr>
        <p:txBody>
          <a:bodyPr wrap="square" rtlCol="0">
            <a:spAutoFit/>
          </a:bodyPr>
          <a:lstStyle/>
          <a:p>
            <a:r>
              <a:rPr lang="en-US" dirty="0" smtClean="0"/>
              <a:t>In </a:t>
            </a:r>
            <a:r>
              <a:rPr lang="en-US" dirty="0" err="1" smtClean="0"/>
              <a:t>swt_jbt_trace</a:t>
            </a:r>
            <a:r>
              <a:rPr lang="en-US" dirty="0" smtClean="0"/>
              <a:t> file, we should locate the man thread at </a:t>
            </a:r>
            <a:r>
              <a:rPr lang="en-US" dirty="0" err="1" smtClean="0"/>
              <a:t>anr</a:t>
            </a:r>
            <a:r>
              <a:rPr lang="en-US" dirty="0" smtClean="0"/>
              <a:t> time point </a:t>
            </a:r>
            <a:endParaRPr lang="en-US" dirty="0"/>
          </a:p>
        </p:txBody>
      </p:sp>
    </p:spTree>
    <p:extLst>
      <p:ext uri="{BB962C8B-B14F-4D97-AF65-F5344CB8AC3E}">
        <p14:creationId xmlns:p14="http://schemas.microsoft.com/office/powerpoint/2010/main" val="924430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24</a:t>
            </a:fld>
            <a:endParaRPr lang="en-US"/>
          </a:p>
        </p:txBody>
      </p:sp>
      <p:sp>
        <p:nvSpPr>
          <p:cNvPr id="6" name="标题 1"/>
          <p:cNvSpPr>
            <a:spLocks noGrp="1"/>
          </p:cNvSpPr>
          <p:nvPr>
            <p:ph type="title"/>
          </p:nvPr>
        </p:nvSpPr>
        <p:spPr>
          <a:xfrm>
            <a:off x="457200" y="432000"/>
            <a:ext cx="8229600" cy="634800"/>
          </a:xfrm>
        </p:spPr>
        <p:txBody>
          <a:bodyPr vert="horz" lIns="91440" tIns="0" rIns="91440" bIns="45720" rtlCol="0" anchor="t">
            <a:noAutofit/>
          </a:bodyPr>
          <a:lstStyle/>
          <a:p>
            <a:r>
              <a:rPr lang="en-US" altLang="zh-CN" sz="3200" dirty="0" err="1"/>
              <a:t>ThreadState</a:t>
            </a:r>
            <a:r>
              <a:rPr lang="en-US" altLang="zh-CN" sz="3200" dirty="0"/>
              <a:t>(1/2)</a:t>
            </a:r>
            <a:br>
              <a:rPr lang="en-US" altLang="zh-CN" sz="3200" dirty="0"/>
            </a:br>
            <a:r>
              <a:rPr lang="en-US" altLang="zh-CN" sz="3200" dirty="0"/>
              <a:t/>
            </a:r>
            <a:br>
              <a:rPr lang="en-US" altLang="zh-CN" sz="3200" dirty="0"/>
            </a:br>
            <a:endParaRPr lang="en-US" sz="3200"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矩形 8"/>
          <p:cNvSpPr/>
          <p:nvPr/>
        </p:nvSpPr>
        <p:spPr>
          <a:xfrm>
            <a:off x="266700" y="908557"/>
            <a:ext cx="8610600"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t>Idle </a:t>
            </a:r>
            <a:r>
              <a:rPr lang="en-US" sz="2000" dirty="0" smtClean="0"/>
              <a:t>shows </a:t>
            </a:r>
            <a:r>
              <a:rPr lang="en-US" sz="2000" dirty="0"/>
              <a:t>when the main thread’s message queue is not processing any message</a:t>
            </a:r>
          </a:p>
          <a:p>
            <a:endParaRPr lang="en-US" sz="2000" dirty="0"/>
          </a:p>
        </p:txBody>
      </p:sp>
      <p:pic>
        <p:nvPicPr>
          <p:cNvPr id="4099" name="Picture 3"/>
          <p:cNvPicPr>
            <a:picLocks noChangeAspect="1" noChangeArrowheads="1"/>
          </p:cNvPicPr>
          <p:nvPr/>
        </p:nvPicPr>
        <p:blipFill>
          <a:blip r:embed="rId2" cstate="print"/>
          <a:srcRect/>
          <a:stretch>
            <a:fillRect/>
          </a:stretch>
        </p:blipFill>
        <p:spPr bwMode="auto">
          <a:xfrm>
            <a:off x="427892" y="1616443"/>
            <a:ext cx="6248400" cy="2193557"/>
          </a:xfrm>
          <a:prstGeom prst="rect">
            <a:avLst/>
          </a:prstGeom>
          <a:noFill/>
          <a:ln w="28575">
            <a:solidFill>
              <a:srgbClr val="00B050"/>
            </a:solid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518829" y="4517886"/>
            <a:ext cx="6339171" cy="2271604"/>
          </a:xfrm>
          <a:prstGeom prst="rect">
            <a:avLst/>
          </a:prstGeom>
          <a:noFill/>
          <a:ln w="28575">
            <a:solidFill>
              <a:schemeClr val="accent3"/>
            </a:solidFill>
            <a:miter lim="800000"/>
            <a:headEnd/>
            <a:tailEnd/>
          </a:ln>
        </p:spPr>
      </p:pic>
      <p:sp>
        <p:nvSpPr>
          <p:cNvPr id="10" name="矩形 9"/>
          <p:cNvSpPr/>
          <p:nvPr/>
        </p:nvSpPr>
        <p:spPr>
          <a:xfrm>
            <a:off x="23446" y="3845169"/>
            <a:ext cx="8610600" cy="707886"/>
          </a:xfrm>
          <a:prstGeom prst="rect">
            <a:avLst/>
          </a:prstGeom>
        </p:spPr>
        <p:txBody>
          <a:bodyPr wrap="square">
            <a:spAutoFit/>
          </a:bodyPr>
          <a:lstStyle/>
          <a:p>
            <a:pPr marL="342900" indent="-342900">
              <a:buFont typeface="Arial" panose="020B0604020202020204" pitchFamily="34" charset="0"/>
              <a:buChar char="•"/>
            </a:pPr>
            <a:r>
              <a:rPr lang="en-US" sz="2000" b="1" dirty="0" smtClean="0"/>
              <a:t>Blocked </a:t>
            </a:r>
            <a:r>
              <a:rPr lang="en-US" sz="2000" dirty="0" smtClean="0"/>
              <a:t>shows this thread is blocked by </a:t>
            </a:r>
            <a:r>
              <a:rPr lang="en-US" altLang="zh-CN" sz="2000" dirty="0" smtClean="0"/>
              <a:t>an</a:t>
            </a:r>
            <a:r>
              <a:rPr lang="en-US" sz="2000" dirty="0" smtClean="0"/>
              <a:t>other thread, so we should go on check other thread.</a:t>
            </a:r>
            <a:endParaRPr lang="en-US" sz="2000" dirty="0"/>
          </a:p>
        </p:txBody>
      </p:sp>
    </p:spTree>
    <p:extLst>
      <p:ext uri="{BB962C8B-B14F-4D97-AF65-F5344CB8AC3E}">
        <p14:creationId xmlns:p14="http://schemas.microsoft.com/office/powerpoint/2010/main" val="546202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25</a:t>
            </a:fld>
            <a:endParaRPr lang="en-US"/>
          </a:p>
        </p:txBody>
      </p:sp>
      <p:sp>
        <p:nvSpPr>
          <p:cNvPr id="6" name="标题 1"/>
          <p:cNvSpPr>
            <a:spLocks noGrp="1"/>
          </p:cNvSpPr>
          <p:nvPr>
            <p:ph type="title"/>
          </p:nvPr>
        </p:nvSpPr>
        <p:spPr>
          <a:xfrm>
            <a:off x="457200" y="432000"/>
            <a:ext cx="8229600" cy="634800"/>
          </a:xfrm>
        </p:spPr>
        <p:txBody>
          <a:bodyPr vert="horz" lIns="91440" tIns="0" rIns="91440" bIns="45720" rtlCol="0" anchor="t">
            <a:noAutofit/>
          </a:bodyPr>
          <a:lstStyle/>
          <a:p>
            <a:r>
              <a:rPr lang="en-US" altLang="zh-CN" sz="3200" dirty="0" err="1"/>
              <a:t>ThreadState</a:t>
            </a:r>
            <a:r>
              <a:rPr lang="en-US" altLang="zh-CN" sz="3200" dirty="0"/>
              <a:t>(2/2)</a:t>
            </a:r>
            <a:br>
              <a:rPr lang="en-US" altLang="zh-CN" sz="3200" dirty="0"/>
            </a:br>
            <a:r>
              <a:rPr lang="en-US" altLang="zh-CN" sz="3200" dirty="0"/>
              <a:t/>
            </a:r>
            <a:br>
              <a:rPr lang="en-US" altLang="zh-CN" sz="3200" dirty="0"/>
            </a:br>
            <a:endParaRPr lang="en-US" sz="3200"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9986" name="Picture 2"/>
          <p:cNvPicPr>
            <a:picLocks noChangeAspect="1" noChangeArrowheads="1"/>
          </p:cNvPicPr>
          <p:nvPr/>
        </p:nvPicPr>
        <p:blipFill>
          <a:blip r:embed="rId2" cstate="print"/>
          <a:srcRect/>
          <a:stretch>
            <a:fillRect/>
          </a:stretch>
        </p:blipFill>
        <p:spPr bwMode="auto">
          <a:xfrm>
            <a:off x="738721" y="1730716"/>
            <a:ext cx="6400800" cy="1905000"/>
          </a:xfrm>
          <a:prstGeom prst="rect">
            <a:avLst/>
          </a:prstGeom>
          <a:noFill/>
          <a:ln w="28575">
            <a:solidFill>
              <a:schemeClr val="accent3"/>
            </a:solidFill>
            <a:miter lim="800000"/>
            <a:headEnd/>
            <a:tailEnd/>
          </a:ln>
        </p:spPr>
      </p:pic>
      <p:sp>
        <p:nvSpPr>
          <p:cNvPr id="8" name="矩形 7"/>
          <p:cNvSpPr/>
          <p:nvPr/>
        </p:nvSpPr>
        <p:spPr>
          <a:xfrm>
            <a:off x="609600" y="1066800"/>
            <a:ext cx="8229600" cy="646331"/>
          </a:xfrm>
          <a:prstGeom prst="rect">
            <a:avLst/>
          </a:prstGeom>
        </p:spPr>
        <p:txBody>
          <a:bodyPr wrap="square">
            <a:spAutoFit/>
          </a:bodyPr>
          <a:lstStyle/>
          <a:p>
            <a:pPr marL="285750" indent="-285750">
              <a:buFont typeface="Arial" panose="020B0604020202020204" pitchFamily="34" charset="0"/>
              <a:buChar char="•"/>
            </a:pPr>
            <a:r>
              <a:rPr lang="en-US" b="1" dirty="0" smtClean="0"/>
              <a:t>Waiting Or </a:t>
            </a:r>
            <a:r>
              <a:rPr lang="en-US" altLang="zh-CN" b="1" dirty="0" err="1"/>
              <a:t>TimedWaiting</a:t>
            </a:r>
            <a:r>
              <a:rPr lang="en-US" altLang="zh-CN" dirty="0" smtClean="0">
                <a:solidFill>
                  <a:srgbClr val="0070C0"/>
                </a:solidFill>
              </a:rPr>
              <a:t> </a:t>
            </a:r>
            <a:r>
              <a:rPr lang="en-US" dirty="0" smtClean="0"/>
              <a:t>shows this thread is waiting on Sb. to notify().We could find out it by call stack and “code”</a:t>
            </a:r>
            <a:endParaRPr lang="en-US" dirty="0"/>
          </a:p>
        </p:txBody>
      </p:sp>
      <p:pic>
        <p:nvPicPr>
          <p:cNvPr id="9" name="Picture 2"/>
          <p:cNvPicPr>
            <a:picLocks noChangeAspect="1" noChangeArrowheads="1"/>
          </p:cNvPicPr>
          <p:nvPr/>
        </p:nvPicPr>
        <p:blipFill>
          <a:blip r:embed="rId3" cstate="print"/>
          <a:srcRect/>
          <a:stretch>
            <a:fillRect/>
          </a:stretch>
        </p:blipFill>
        <p:spPr bwMode="auto">
          <a:xfrm>
            <a:off x="728663" y="4295446"/>
            <a:ext cx="6586538" cy="2348350"/>
          </a:xfrm>
          <a:prstGeom prst="rect">
            <a:avLst/>
          </a:prstGeom>
          <a:noFill/>
          <a:ln w="28575">
            <a:solidFill>
              <a:schemeClr val="accent3"/>
            </a:solidFill>
            <a:miter lim="800000"/>
            <a:headEnd/>
            <a:tailEnd/>
          </a:ln>
        </p:spPr>
      </p:pic>
      <p:sp>
        <p:nvSpPr>
          <p:cNvPr id="10" name="矩形 9"/>
          <p:cNvSpPr/>
          <p:nvPr/>
        </p:nvSpPr>
        <p:spPr>
          <a:xfrm>
            <a:off x="644769" y="3672735"/>
            <a:ext cx="8229600" cy="646331"/>
          </a:xfrm>
          <a:prstGeom prst="rect">
            <a:avLst/>
          </a:prstGeom>
        </p:spPr>
        <p:txBody>
          <a:bodyPr wrap="square">
            <a:spAutoFit/>
          </a:bodyPr>
          <a:lstStyle/>
          <a:p>
            <a:pPr marL="285750" indent="-285750">
              <a:buFont typeface="Arial" panose="020B0604020202020204" pitchFamily="34" charset="0"/>
              <a:buChar char="•"/>
            </a:pPr>
            <a:r>
              <a:rPr lang="en-US" b="1" dirty="0"/>
              <a:t>Sleeping </a:t>
            </a:r>
            <a:r>
              <a:rPr lang="en-US" dirty="0"/>
              <a:t>shows “main” is Sleeping due to call Sleep(</a:t>
            </a:r>
            <a:r>
              <a:rPr lang="en-US" dirty="0" err="1"/>
              <a:t>ms</a:t>
            </a:r>
            <a:r>
              <a:rPr lang="en-US" dirty="0"/>
              <a:t>).We need check out how long it will.</a:t>
            </a:r>
          </a:p>
        </p:txBody>
      </p:sp>
    </p:spTree>
    <p:extLst>
      <p:ext uri="{BB962C8B-B14F-4D97-AF65-F5344CB8AC3E}">
        <p14:creationId xmlns:p14="http://schemas.microsoft.com/office/powerpoint/2010/main" val="2809881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26</a:t>
            </a:fld>
            <a:endParaRPr lang="en-US"/>
          </a:p>
        </p:txBody>
      </p:sp>
      <p:sp>
        <p:nvSpPr>
          <p:cNvPr id="6" name="标题 1"/>
          <p:cNvSpPr>
            <a:spLocks noGrp="1"/>
          </p:cNvSpPr>
          <p:nvPr>
            <p:ph type="title"/>
          </p:nvPr>
        </p:nvSpPr>
        <p:spPr>
          <a:xfrm>
            <a:off x="457200" y="520800"/>
            <a:ext cx="8229600" cy="634800"/>
          </a:xfrm>
        </p:spPr>
        <p:txBody>
          <a:bodyPr vert="horz" lIns="91440" tIns="0" rIns="91440" bIns="45720" rtlCol="0" anchor="t">
            <a:noAutofit/>
          </a:bodyPr>
          <a:lstStyle/>
          <a:p>
            <a:r>
              <a:rPr lang="en-US" altLang="zh-CN" sz="4000" dirty="0"/>
              <a:t>Stuck in </a:t>
            </a:r>
            <a:r>
              <a:rPr lang="en-US" altLang="zh-CN" sz="4000" dirty="0" smtClean="0"/>
              <a:t>binder(1/2)</a:t>
            </a:r>
            <a:r>
              <a:rPr lang="en-US" altLang="zh-CN" sz="3200" dirty="0"/>
              <a:t/>
            </a:r>
            <a:br>
              <a:rPr lang="en-US" altLang="zh-CN" sz="3200" dirty="0"/>
            </a:br>
            <a:endParaRPr lang="en-US" sz="3200"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矩形 7"/>
          <p:cNvSpPr/>
          <p:nvPr/>
        </p:nvSpPr>
        <p:spPr>
          <a:xfrm>
            <a:off x="228600" y="838200"/>
            <a:ext cx="8610600" cy="461665"/>
          </a:xfrm>
          <a:prstGeom prst="rect">
            <a:avLst/>
          </a:prstGeom>
        </p:spPr>
        <p:txBody>
          <a:bodyPr wrap="square">
            <a:spAutoFit/>
          </a:bodyPr>
          <a:lstStyle/>
          <a:p>
            <a:endParaRPr lang="en-US" sz="2400" dirty="0"/>
          </a:p>
        </p:txBody>
      </p:sp>
      <p:pic>
        <p:nvPicPr>
          <p:cNvPr id="172034" name="Picture 2"/>
          <p:cNvPicPr>
            <a:picLocks noChangeAspect="1" noChangeArrowheads="1"/>
          </p:cNvPicPr>
          <p:nvPr/>
        </p:nvPicPr>
        <p:blipFill>
          <a:blip r:embed="rId2" cstate="print"/>
          <a:srcRect/>
          <a:stretch>
            <a:fillRect/>
          </a:stretch>
        </p:blipFill>
        <p:spPr bwMode="auto">
          <a:xfrm>
            <a:off x="971318" y="1714638"/>
            <a:ext cx="6655366" cy="2007439"/>
          </a:xfrm>
          <a:prstGeom prst="rect">
            <a:avLst/>
          </a:prstGeom>
          <a:noFill/>
          <a:ln w="28575">
            <a:solidFill>
              <a:schemeClr val="accent3"/>
            </a:solidFill>
            <a:miter lim="800000"/>
            <a:headEnd/>
            <a:tailEnd/>
          </a:ln>
        </p:spPr>
      </p:pic>
      <p:sp>
        <p:nvSpPr>
          <p:cNvPr id="9" name="标题 1"/>
          <p:cNvSpPr txBox="1">
            <a:spLocks/>
          </p:cNvSpPr>
          <p:nvPr/>
        </p:nvSpPr>
        <p:spPr>
          <a:xfrm>
            <a:off x="419100" y="1264696"/>
            <a:ext cx="8229600" cy="634800"/>
          </a:xfrm>
          <a:prstGeom prst="rect">
            <a:avLst/>
          </a:prstGeom>
        </p:spPr>
        <p:txBody>
          <a:bodyPr vert="horz" lIns="91440" tIns="0" rIns="91440" bIns="45720" rtlCol="0" anchor="t">
            <a:noAutofit/>
          </a:bodyPr>
          <a:lst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a:lstStyle>
          <a:p>
            <a:pPr marL="457200" indent="-457200" algn="l">
              <a:buFont typeface="Arial" panose="020B0604020202020204" pitchFamily="34" charset="0"/>
              <a:buChar char="•"/>
            </a:pPr>
            <a:r>
              <a:rPr lang="en-US" altLang="zh-CN" sz="2800" b="0" dirty="0" smtClean="0"/>
              <a:t>Following stacks means it is stuck in binder communication</a:t>
            </a:r>
            <a:r>
              <a:rPr lang="en-US" altLang="zh-CN" sz="3200" dirty="0" smtClean="0"/>
              <a:t/>
            </a:r>
            <a:br>
              <a:rPr lang="en-US" altLang="zh-CN" sz="3200" dirty="0" smtClean="0"/>
            </a:br>
            <a:endParaRPr lang="en-US" sz="3200" dirty="0"/>
          </a:p>
        </p:txBody>
      </p:sp>
      <p:pic>
        <p:nvPicPr>
          <p:cNvPr id="10" name="Picture 2"/>
          <p:cNvPicPr>
            <a:picLocks noChangeAspect="1" noChangeArrowheads="1"/>
          </p:cNvPicPr>
          <p:nvPr/>
        </p:nvPicPr>
        <p:blipFill>
          <a:blip r:embed="rId3" cstate="print"/>
          <a:srcRect/>
          <a:stretch>
            <a:fillRect/>
          </a:stretch>
        </p:blipFill>
        <p:spPr bwMode="auto">
          <a:xfrm>
            <a:off x="1107998" y="4241144"/>
            <a:ext cx="6019800" cy="2402652"/>
          </a:xfrm>
          <a:prstGeom prst="rect">
            <a:avLst/>
          </a:prstGeom>
          <a:noFill/>
          <a:ln w="28575">
            <a:solidFill>
              <a:srgbClr val="00B050"/>
            </a:solidFill>
            <a:miter lim="800000"/>
            <a:headEnd/>
            <a:tailEnd/>
          </a:ln>
        </p:spPr>
      </p:pic>
      <p:sp>
        <p:nvSpPr>
          <p:cNvPr id="13" name="标题 1"/>
          <p:cNvSpPr txBox="1">
            <a:spLocks/>
          </p:cNvSpPr>
          <p:nvPr/>
        </p:nvSpPr>
        <p:spPr>
          <a:xfrm>
            <a:off x="457200" y="3856459"/>
            <a:ext cx="8229600" cy="634800"/>
          </a:xfrm>
          <a:prstGeom prst="rect">
            <a:avLst/>
          </a:prstGeom>
        </p:spPr>
        <p:txBody>
          <a:bodyPr vert="horz" lIns="91440" tIns="0" rIns="91440" bIns="45720" rtlCol="0" anchor="t">
            <a:noAutofit/>
          </a:bodyPr>
          <a:lst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a:lstStyle>
          <a:p>
            <a:pPr marL="457200" indent="-457200" algn="l">
              <a:buFont typeface="Arial" panose="020B0604020202020204" pitchFamily="34" charset="0"/>
              <a:buChar char="•"/>
            </a:pPr>
            <a:r>
              <a:rPr lang="en-US" altLang="zh-CN" sz="2800" b="0" dirty="0" smtClean="0"/>
              <a:t>But, following stacks don’t means it is stuck in binder  </a:t>
            </a:r>
            <a:r>
              <a:rPr lang="en-US" altLang="zh-CN" sz="3200" dirty="0" smtClean="0"/>
              <a:t/>
            </a:r>
            <a:br>
              <a:rPr lang="en-US" altLang="zh-CN" sz="3200" dirty="0" smtClean="0"/>
            </a:br>
            <a:endParaRPr lang="en-US" sz="3200" dirty="0"/>
          </a:p>
        </p:txBody>
      </p:sp>
    </p:spTree>
    <p:extLst>
      <p:ext uri="{BB962C8B-B14F-4D97-AF65-F5344CB8AC3E}">
        <p14:creationId xmlns:p14="http://schemas.microsoft.com/office/powerpoint/2010/main" val="2689432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27</a:t>
            </a:fld>
            <a:endParaRPr lang="en-US"/>
          </a:p>
        </p:txBody>
      </p:sp>
      <p:sp>
        <p:nvSpPr>
          <p:cNvPr id="6" name="标题 1"/>
          <p:cNvSpPr>
            <a:spLocks noGrp="1"/>
          </p:cNvSpPr>
          <p:nvPr>
            <p:ph type="title"/>
          </p:nvPr>
        </p:nvSpPr>
        <p:spPr>
          <a:xfrm>
            <a:off x="457200" y="432000"/>
            <a:ext cx="8229600" cy="482400"/>
          </a:xfrm>
        </p:spPr>
        <p:txBody>
          <a:bodyPr>
            <a:noAutofit/>
          </a:bodyPr>
          <a:lstStyle/>
          <a:p>
            <a:r>
              <a:rPr lang="en-US" altLang="zh-CN" sz="3200" dirty="0"/>
              <a:t>Stuck in </a:t>
            </a:r>
            <a:r>
              <a:rPr lang="en-US" altLang="zh-CN" sz="3200" dirty="0" smtClean="0"/>
              <a:t>binder(2/2</a:t>
            </a:r>
            <a:r>
              <a:rPr lang="en-US" altLang="zh-CN" sz="3200" dirty="0"/>
              <a:t>)</a:t>
            </a:r>
            <a:r>
              <a:rPr lang="en-US" altLang="zh-CN" sz="3200" dirty="0" smtClean="0">
                <a:solidFill>
                  <a:srgbClr val="0070C0"/>
                </a:solidFill>
              </a:rPr>
              <a:t/>
            </a:r>
            <a:br>
              <a:rPr lang="en-US" altLang="zh-CN" sz="3200" dirty="0" smtClean="0">
                <a:solidFill>
                  <a:srgbClr val="0070C0"/>
                </a:solidFill>
              </a:rPr>
            </a:br>
            <a:endParaRPr lang="en-US" sz="3200"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5106" name="Picture 2"/>
          <p:cNvPicPr>
            <a:picLocks noChangeAspect="1" noChangeArrowheads="1"/>
          </p:cNvPicPr>
          <p:nvPr/>
        </p:nvPicPr>
        <p:blipFill>
          <a:blip r:embed="rId2" cstate="print"/>
          <a:srcRect/>
          <a:stretch>
            <a:fillRect/>
          </a:stretch>
        </p:blipFill>
        <p:spPr bwMode="auto">
          <a:xfrm>
            <a:off x="753208" y="1354937"/>
            <a:ext cx="6781800" cy="1997863"/>
          </a:xfrm>
          <a:prstGeom prst="rect">
            <a:avLst/>
          </a:prstGeom>
          <a:noFill/>
          <a:ln w="28575">
            <a:solidFill>
              <a:srgbClr val="00B050"/>
            </a:solidFill>
            <a:miter lim="800000"/>
            <a:headEnd/>
            <a:tailEnd/>
          </a:ln>
        </p:spPr>
      </p:pic>
      <p:sp>
        <p:nvSpPr>
          <p:cNvPr id="10" name="标题 1"/>
          <p:cNvSpPr txBox="1">
            <a:spLocks/>
          </p:cNvSpPr>
          <p:nvPr/>
        </p:nvSpPr>
        <p:spPr>
          <a:xfrm>
            <a:off x="29308" y="1028999"/>
            <a:ext cx="8229600" cy="634800"/>
          </a:xfrm>
          <a:prstGeom prst="rect">
            <a:avLst/>
          </a:prstGeom>
        </p:spPr>
        <p:txBody>
          <a:bodyPr vert="horz" lIns="91440" tIns="0" rIns="91440" bIns="45720" rtlCol="0" anchor="t">
            <a:noAutofit/>
          </a:bodyPr>
          <a:lst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a:lstStyle>
          <a:p>
            <a:pPr marL="457200" indent="-457200" algn="l">
              <a:buFont typeface="Arial" panose="020B0604020202020204" pitchFamily="34" charset="0"/>
              <a:buChar char="•"/>
            </a:pPr>
            <a:r>
              <a:rPr lang="en-US" altLang="zh-CN" sz="2800" b="0" dirty="0" smtClean="0"/>
              <a:t>For server end following binder thread means it is idle </a:t>
            </a:r>
            <a:r>
              <a:rPr lang="en-US" altLang="zh-CN" sz="3200" dirty="0" smtClean="0"/>
              <a:t/>
            </a:r>
            <a:br>
              <a:rPr lang="en-US" altLang="zh-CN" sz="3200" dirty="0" smtClean="0"/>
            </a:br>
            <a:endParaRPr lang="en-US" sz="3200" dirty="0"/>
          </a:p>
        </p:txBody>
      </p:sp>
      <p:sp>
        <p:nvSpPr>
          <p:cNvPr id="11" name="标题 1"/>
          <p:cNvSpPr txBox="1">
            <a:spLocks/>
          </p:cNvSpPr>
          <p:nvPr/>
        </p:nvSpPr>
        <p:spPr>
          <a:xfrm>
            <a:off x="29308" y="3657600"/>
            <a:ext cx="8229600" cy="634800"/>
          </a:xfrm>
          <a:prstGeom prst="rect">
            <a:avLst/>
          </a:prstGeom>
        </p:spPr>
        <p:txBody>
          <a:bodyPr vert="horz" lIns="91440" tIns="0" rIns="91440" bIns="45720" rtlCol="0" anchor="t">
            <a:noAutofit/>
          </a:bodyPr>
          <a:lst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a:lstStyle>
          <a:p>
            <a:pPr marL="457200" indent="-457200" algn="l">
              <a:buFont typeface="Arial" panose="020B0604020202020204" pitchFamily="34" charset="0"/>
              <a:buChar char="•"/>
            </a:pPr>
            <a:r>
              <a:rPr lang="en-US" altLang="zh-CN" sz="2800" b="0" dirty="0" smtClean="0"/>
              <a:t>For server end following binder thread means it is busy now </a:t>
            </a:r>
            <a:r>
              <a:rPr lang="en-US" altLang="zh-CN" sz="3200" dirty="0" smtClean="0"/>
              <a:t/>
            </a:r>
            <a:br>
              <a:rPr lang="en-US" altLang="zh-CN" sz="3200" dirty="0" smtClean="0"/>
            </a:br>
            <a:endParaRPr lang="en-US" sz="3200" dirty="0"/>
          </a:p>
        </p:txBody>
      </p:sp>
      <p:pic>
        <p:nvPicPr>
          <p:cNvPr id="12" name="Picture 2"/>
          <p:cNvPicPr>
            <a:picLocks noChangeAspect="1" noChangeArrowheads="1"/>
          </p:cNvPicPr>
          <p:nvPr/>
        </p:nvPicPr>
        <p:blipFill>
          <a:blip r:embed="rId3" cstate="print"/>
          <a:srcRect/>
          <a:stretch>
            <a:fillRect/>
          </a:stretch>
        </p:blipFill>
        <p:spPr bwMode="auto">
          <a:xfrm>
            <a:off x="753208" y="4114800"/>
            <a:ext cx="6781800" cy="2200275"/>
          </a:xfrm>
          <a:prstGeom prst="rect">
            <a:avLst/>
          </a:prstGeom>
          <a:noFill/>
          <a:ln w="28575">
            <a:solidFill>
              <a:srgbClr val="00B050"/>
            </a:solidFill>
            <a:miter lim="800000"/>
            <a:headEnd/>
            <a:tailEnd/>
          </a:ln>
        </p:spPr>
      </p:pic>
    </p:spTree>
    <p:extLst>
      <p:ext uri="{BB962C8B-B14F-4D97-AF65-F5344CB8AC3E}">
        <p14:creationId xmlns:p14="http://schemas.microsoft.com/office/powerpoint/2010/main" val="895660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2000"/>
            <a:ext cx="8229600" cy="711000"/>
          </a:xfrm>
        </p:spPr>
        <p:txBody>
          <a:bodyPr>
            <a:normAutofit fontScale="90000"/>
          </a:bodyPr>
          <a:lstStyle/>
          <a:p>
            <a:r>
              <a:rPr lang="en-US" dirty="0" smtClean="0"/>
              <a:t>How To Analyze Binder Stuck Issue(1/3)</a:t>
            </a:r>
            <a:endParaRPr lang="en-US"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内容占位符 4"/>
          <p:cNvSpPr>
            <a:spLocks noGrp="1"/>
          </p:cNvSpPr>
          <p:nvPr>
            <p:ph sz="quarter" idx="13"/>
          </p:nvPr>
        </p:nvSpPr>
        <p:spPr>
          <a:xfrm>
            <a:off x="457200" y="1143000"/>
            <a:ext cx="8229600" cy="5013326"/>
          </a:xfrm>
        </p:spPr>
        <p:txBody>
          <a:bodyPr/>
          <a:lstStyle/>
          <a:p>
            <a:r>
              <a:rPr lang="en-US" sz="2400" dirty="0" smtClean="0"/>
              <a:t>If we found main thread is stuck, we should confirm the server process first. </a:t>
            </a:r>
            <a:endParaRPr lang="en-US" sz="2400" dirty="0"/>
          </a:p>
          <a:p>
            <a:r>
              <a:rPr lang="en-US" sz="2400" dirty="0" smtClean="0"/>
              <a:t>The most useful log is </a:t>
            </a:r>
            <a:r>
              <a:rPr lang="en-US" sz="2400" dirty="0" err="1" smtClean="0"/>
              <a:t>sys_binder_info</a:t>
            </a:r>
            <a:r>
              <a:rPr lang="en-US" sz="2400" dirty="0" smtClean="0"/>
              <a:t> file</a:t>
            </a:r>
          </a:p>
          <a:p>
            <a:pPr marL="457200" lvl="1" indent="0">
              <a:buNone/>
            </a:pPr>
            <a:endParaRPr lang="en-US" dirty="0"/>
          </a:p>
        </p:txBody>
      </p:sp>
      <p:pic>
        <p:nvPicPr>
          <p:cNvPr id="56" name="图片 55"/>
          <p:cNvPicPr>
            <a:picLocks noChangeAspect="1"/>
          </p:cNvPicPr>
          <p:nvPr/>
        </p:nvPicPr>
        <p:blipFill>
          <a:blip r:embed="rId2"/>
          <a:stretch>
            <a:fillRect/>
          </a:stretch>
        </p:blipFill>
        <p:spPr>
          <a:xfrm>
            <a:off x="914400" y="2438400"/>
            <a:ext cx="7557873" cy="1384767"/>
          </a:xfrm>
          <a:prstGeom prst="rect">
            <a:avLst/>
          </a:prstGeom>
        </p:spPr>
      </p:pic>
      <p:sp>
        <p:nvSpPr>
          <p:cNvPr id="58" name="文本框 57"/>
          <p:cNvSpPr txBox="1"/>
          <p:nvPr/>
        </p:nvSpPr>
        <p:spPr>
          <a:xfrm>
            <a:off x="914400" y="5197235"/>
            <a:ext cx="7818893" cy="646331"/>
          </a:xfrm>
          <a:prstGeom prst="rect">
            <a:avLst/>
          </a:prstGeom>
          <a:noFill/>
        </p:spPr>
        <p:txBody>
          <a:bodyPr wrap="square" rtlCol="0">
            <a:spAutoFit/>
          </a:bodyPr>
          <a:lstStyle/>
          <a:p>
            <a:r>
              <a:rPr lang="en-US" b="1" dirty="0" err="1" smtClean="0">
                <a:solidFill>
                  <a:srgbClr val="FF0000"/>
                </a:solidFill>
              </a:rPr>
              <a:t>Outgoing</a:t>
            </a:r>
            <a:r>
              <a:rPr lang="en-US" dirty="0" err="1" smtClean="0"/>
              <a:t>:meaning</a:t>
            </a:r>
            <a:r>
              <a:rPr lang="en-US" dirty="0" smtClean="0"/>
              <a:t> current thread is performing binder  request to other process</a:t>
            </a:r>
          </a:p>
          <a:p>
            <a:r>
              <a:rPr lang="en-US" b="1" dirty="0">
                <a:solidFill>
                  <a:srgbClr val="FF0000"/>
                </a:solidFill>
              </a:rPr>
              <a:t>Incoming</a:t>
            </a:r>
            <a:r>
              <a:rPr lang="en-US" dirty="0" smtClean="0"/>
              <a:t>: meaning current thread is performing binder service for other process </a:t>
            </a:r>
            <a:endParaRPr lang="en-US" dirty="0"/>
          </a:p>
        </p:txBody>
      </p:sp>
      <p:sp>
        <p:nvSpPr>
          <p:cNvPr id="60" name="矩形 59"/>
          <p:cNvSpPr/>
          <p:nvPr/>
        </p:nvSpPr>
        <p:spPr>
          <a:xfrm>
            <a:off x="4305300" y="3517781"/>
            <a:ext cx="571500" cy="305386"/>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矩形 60"/>
          <p:cNvSpPr/>
          <p:nvPr/>
        </p:nvSpPr>
        <p:spPr>
          <a:xfrm>
            <a:off x="5048250" y="3496970"/>
            <a:ext cx="571500" cy="305386"/>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矩形 61"/>
          <p:cNvSpPr/>
          <p:nvPr/>
        </p:nvSpPr>
        <p:spPr>
          <a:xfrm>
            <a:off x="5638800" y="3521274"/>
            <a:ext cx="571500" cy="305386"/>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文本框 63"/>
          <p:cNvSpPr txBox="1"/>
          <p:nvPr/>
        </p:nvSpPr>
        <p:spPr>
          <a:xfrm>
            <a:off x="2797805" y="4141629"/>
            <a:ext cx="2333678" cy="369332"/>
          </a:xfrm>
          <a:prstGeom prst="rect">
            <a:avLst/>
          </a:prstGeom>
          <a:noFill/>
          <a:ln w="12700">
            <a:solidFill>
              <a:srgbClr val="FF0000"/>
            </a:solidFill>
          </a:ln>
        </p:spPr>
        <p:txBody>
          <a:bodyPr wrap="square" rtlCol="0">
            <a:spAutoFit/>
          </a:bodyPr>
          <a:lstStyle/>
          <a:p>
            <a:r>
              <a:rPr lang="en-US" altLang="zh-CN" dirty="0" err="1" smtClean="0"/>
              <a:t>Clent</a:t>
            </a:r>
            <a:r>
              <a:rPr lang="en-US" altLang="zh-CN" dirty="0" smtClean="0"/>
              <a:t> end: </a:t>
            </a:r>
            <a:r>
              <a:rPr lang="en-US" altLang="zh-CN" dirty="0" err="1" smtClean="0"/>
              <a:t>pid</a:t>
            </a:r>
            <a:r>
              <a:rPr lang="en-US" altLang="zh-CN" dirty="0" smtClean="0"/>
              <a:t> and </a:t>
            </a:r>
            <a:r>
              <a:rPr lang="en-US" altLang="zh-CN" dirty="0" err="1" smtClean="0"/>
              <a:t>tid</a:t>
            </a:r>
            <a:endParaRPr lang="en-US" dirty="0"/>
          </a:p>
        </p:txBody>
      </p:sp>
      <p:sp>
        <p:nvSpPr>
          <p:cNvPr id="65" name="文本框 64"/>
          <p:cNvSpPr txBox="1"/>
          <p:nvPr/>
        </p:nvSpPr>
        <p:spPr>
          <a:xfrm>
            <a:off x="5715000" y="4117675"/>
            <a:ext cx="3225007" cy="369332"/>
          </a:xfrm>
          <a:prstGeom prst="rect">
            <a:avLst/>
          </a:prstGeom>
          <a:noFill/>
          <a:ln w="12700">
            <a:solidFill>
              <a:srgbClr val="FF0000"/>
            </a:solidFill>
          </a:ln>
        </p:spPr>
        <p:txBody>
          <a:bodyPr wrap="square" rtlCol="0">
            <a:spAutoFit/>
          </a:bodyPr>
          <a:lstStyle/>
          <a:p>
            <a:r>
              <a:rPr lang="en-US" dirty="0"/>
              <a:t>sequence </a:t>
            </a:r>
            <a:r>
              <a:rPr lang="en-US" dirty="0" smtClean="0"/>
              <a:t>number in service file</a:t>
            </a:r>
            <a:endParaRPr lang="en-US" dirty="0"/>
          </a:p>
        </p:txBody>
      </p:sp>
      <p:sp>
        <p:nvSpPr>
          <p:cNvPr id="66" name="文本框 65"/>
          <p:cNvSpPr txBox="1"/>
          <p:nvPr/>
        </p:nvSpPr>
        <p:spPr>
          <a:xfrm>
            <a:off x="4426169" y="4724868"/>
            <a:ext cx="2425262" cy="369332"/>
          </a:xfrm>
          <a:prstGeom prst="rect">
            <a:avLst/>
          </a:prstGeom>
          <a:noFill/>
          <a:ln w="12700">
            <a:solidFill>
              <a:srgbClr val="FF0000"/>
            </a:solidFill>
          </a:ln>
        </p:spPr>
        <p:txBody>
          <a:bodyPr wrap="square" rtlCol="0">
            <a:spAutoFit/>
          </a:bodyPr>
          <a:lstStyle/>
          <a:p>
            <a:r>
              <a:rPr lang="en-US" altLang="zh-CN" dirty="0" smtClean="0"/>
              <a:t>Server end: </a:t>
            </a:r>
            <a:r>
              <a:rPr lang="en-US" altLang="zh-CN" dirty="0" err="1" smtClean="0"/>
              <a:t>pid</a:t>
            </a:r>
            <a:r>
              <a:rPr lang="en-US" altLang="zh-CN" dirty="0" smtClean="0"/>
              <a:t> and </a:t>
            </a:r>
            <a:r>
              <a:rPr lang="en-US" altLang="zh-CN" dirty="0" err="1" smtClean="0"/>
              <a:t>tid</a:t>
            </a:r>
            <a:endParaRPr lang="en-US" dirty="0"/>
          </a:p>
        </p:txBody>
      </p:sp>
      <p:cxnSp>
        <p:nvCxnSpPr>
          <p:cNvPr id="7" name="肘形连接符 6"/>
          <p:cNvCxnSpPr>
            <a:stCxn id="56" idx="2"/>
            <a:endCxn id="64" idx="0"/>
          </p:cNvCxnSpPr>
          <p:nvPr/>
        </p:nvCxnSpPr>
        <p:spPr>
          <a:xfrm rot="5400000">
            <a:off x="4169760" y="3618052"/>
            <a:ext cx="318462" cy="72869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肘形连接符 8"/>
          <p:cNvCxnSpPr>
            <a:stCxn id="62" idx="2"/>
            <a:endCxn id="65" idx="0"/>
          </p:cNvCxnSpPr>
          <p:nvPr/>
        </p:nvCxnSpPr>
        <p:spPr>
          <a:xfrm rot="16200000" flipH="1">
            <a:off x="6480520" y="3270690"/>
            <a:ext cx="291015" cy="14029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a:stCxn id="61" idx="2"/>
          </p:cNvCxnSpPr>
          <p:nvPr/>
        </p:nvCxnSpPr>
        <p:spPr>
          <a:xfrm>
            <a:off x="5334000" y="3802356"/>
            <a:ext cx="0" cy="919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0296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sz="3200" dirty="0"/>
              <a:t>How To Analyze Binder Stuck </a:t>
            </a:r>
            <a:r>
              <a:rPr lang="en-US" sz="3200" dirty="0" smtClean="0"/>
              <a:t>Issue(2/3</a:t>
            </a:r>
            <a:r>
              <a:rPr lang="en-US" sz="3200" dirty="0"/>
              <a:t>)</a:t>
            </a:r>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内容占位符 4"/>
          <p:cNvSpPr>
            <a:spLocks noGrp="1"/>
          </p:cNvSpPr>
          <p:nvPr>
            <p:ph sz="quarter" idx="13"/>
          </p:nvPr>
        </p:nvSpPr>
        <p:spPr>
          <a:xfrm>
            <a:off x="381000" y="1143000"/>
            <a:ext cx="8229600" cy="4289426"/>
          </a:xfrm>
        </p:spPr>
        <p:txBody>
          <a:bodyPr/>
          <a:lstStyle/>
          <a:p>
            <a:r>
              <a:rPr lang="en-US" sz="2800" dirty="0" smtClean="0"/>
              <a:t>Step 1.Locate ANR pid &amp; time</a:t>
            </a:r>
          </a:p>
          <a:p>
            <a:pPr>
              <a:buNone/>
            </a:pPr>
            <a:endParaRPr lang="en-US" dirty="0" smtClean="0"/>
          </a:p>
          <a:p>
            <a:r>
              <a:rPr lang="en-US" sz="2800" dirty="0" smtClean="0"/>
              <a:t>Step 2.Locate the call stack of the main thread</a:t>
            </a:r>
          </a:p>
        </p:txBody>
      </p:sp>
      <p:pic>
        <p:nvPicPr>
          <p:cNvPr id="180227" name="Picture 3"/>
          <p:cNvPicPr>
            <a:picLocks noChangeAspect="1" noChangeArrowheads="1"/>
          </p:cNvPicPr>
          <p:nvPr/>
        </p:nvPicPr>
        <p:blipFill>
          <a:blip r:embed="rId2" cstate="print"/>
          <a:srcRect/>
          <a:stretch>
            <a:fillRect/>
          </a:stretch>
        </p:blipFill>
        <p:spPr bwMode="auto">
          <a:xfrm>
            <a:off x="838200" y="1752600"/>
            <a:ext cx="8077200" cy="381000"/>
          </a:xfrm>
          <a:prstGeom prst="rect">
            <a:avLst/>
          </a:prstGeom>
          <a:noFill/>
          <a:ln w="28575">
            <a:solidFill>
              <a:srgbClr val="00B050"/>
            </a:solidFill>
            <a:miter lim="800000"/>
            <a:headEnd/>
            <a:tailEnd/>
          </a:ln>
        </p:spPr>
      </p:pic>
      <p:pic>
        <p:nvPicPr>
          <p:cNvPr id="181250" name="Picture 2"/>
          <p:cNvPicPr>
            <a:picLocks noChangeAspect="1" noChangeArrowheads="1"/>
          </p:cNvPicPr>
          <p:nvPr/>
        </p:nvPicPr>
        <p:blipFill>
          <a:blip r:embed="rId3" cstate="print"/>
          <a:srcRect/>
          <a:stretch>
            <a:fillRect/>
          </a:stretch>
        </p:blipFill>
        <p:spPr bwMode="auto">
          <a:xfrm>
            <a:off x="762000" y="2852739"/>
            <a:ext cx="8153400" cy="2819400"/>
          </a:xfrm>
          <a:prstGeom prst="rect">
            <a:avLst/>
          </a:prstGeom>
          <a:noFill/>
          <a:ln w="28575">
            <a:solidFill>
              <a:srgbClr val="00B050"/>
            </a:solidFill>
            <a:miter lim="800000"/>
            <a:headEnd/>
            <a:tailEnd/>
          </a:ln>
        </p:spPr>
      </p:pic>
    </p:spTree>
    <p:extLst>
      <p:ext uri="{BB962C8B-B14F-4D97-AF65-F5344CB8AC3E}">
        <p14:creationId xmlns:p14="http://schemas.microsoft.com/office/powerpoint/2010/main" val="3575034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smtClean="0"/>
              <a:t>ANR</a:t>
            </a:r>
            <a:endParaRPr lang="zh-CN" altLang="en-US" dirty="0"/>
          </a:p>
        </p:txBody>
      </p:sp>
    </p:spTree>
    <p:extLst>
      <p:ext uri="{BB962C8B-B14F-4D97-AF65-F5344CB8AC3E}">
        <p14:creationId xmlns:p14="http://schemas.microsoft.com/office/powerpoint/2010/main" val="1586183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How To Analyze Binder Stuck </a:t>
            </a:r>
            <a:r>
              <a:rPr lang="en-US" sz="3200" dirty="0" smtClean="0"/>
              <a:t>Issue(3/3</a:t>
            </a:r>
            <a:r>
              <a:rPr lang="en-US" sz="3200" dirty="0"/>
              <a:t>)</a:t>
            </a:r>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内容占位符 4"/>
          <p:cNvSpPr>
            <a:spLocks noGrp="1"/>
          </p:cNvSpPr>
          <p:nvPr>
            <p:ph sz="quarter" idx="13"/>
          </p:nvPr>
        </p:nvSpPr>
        <p:spPr>
          <a:xfrm>
            <a:off x="381000" y="1066800"/>
            <a:ext cx="8229600" cy="4876800"/>
          </a:xfrm>
        </p:spPr>
        <p:txBody>
          <a:bodyPr>
            <a:normAutofit/>
          </a:bodyPr>
          <a:lstStyle/>
          <a:p>
            <a:r>
              <a:rPr lang="en-US" dirty="0" smtClean="0"/>
              <a:t>Step 3.Check binder info to find out binder server</a:t>
            </a:r>
          </a:p>
          <a:p>
            <a:pPr>
              <a:buNone/>
            </a:pPr>
            <a:endParaRPr lang="en-US" dirty="0" smtClean="0"/>
          </a:p>
          <a:p>
            <a:r>
              <a:rPr lang="en-US" sz="2800" dirty="0" smtClean="0"/>
              <a:t>Step 4.Check process and thread,334:1005 map to /system/bin/mediaserver:Binder_1</a:t>
            </a:r>
            <a:endParaRPr lang="en-US" sz="2800" dirty="0"/>
          </a:p>
          <a:p>
            <a:endParaRPr lang="en-US" sz="2800" dirty="0" smtClean="0"/>
          </a:p>
          <a:p>
            <a:endParaRPr lang="en-US" sz="2800" dirty="0"/>
          </a:p>
          <a:p>
            <a:r>
              <a:rPr lang="en-US" sz="2800" dirty="0" smtClean="0"/>
              <a:t>Step 5:Check server end binder thread’s stack from </a:t>
            </a:r>
            <a:r>
              <a:rPr lang="en-US" sz="2800" dirty="0" err="1" smtClean="0"/>
              <a:t>swt_jbt_trace</a:t>
            </a:r>
            <a:endParaRPr lang="en-US" sz="2800" dirty="0"/>
          </a:p>
        </p:txBody>
      </p:sp>
      <p:pic>
        <p:nvPicPr>
          <p:cNvPr id="182274" name="Picture 2"/>
          <p:cNvPicPr>
            <a:picLocks noChangeAspect="1" noChangeArrowheads="1"/>
          </p:cNvPicPr>
          <p:nvPr/>
        </p:nvPicPr>
        <p:blipFill>
          <a:blip r:embed="rId2" cstate="print"/>
          <a:srcRect/>
          <a:stretch>
            <a:fillRect/>
          </a:stretch>
        </p:blipFill>
        <p:spPr bwMode="auto">
          <a:xfrm>
            <a:off x="457199" y="1725246"/>
            <a:ext cx="8305800" cy="898999"/>
          </a:xfrm>
          <a:prstGeom prst="rect">
            <a:avLst/>
          </a:prstGeom>
          <a:noFill/>
          <a:ln w="28575">
            <a:solidFill>
              <a:srgbClr val="00B050"/>
            </a:solidFill>
            <a:miter lim="800000"/>
            <a:headEnd/>
            <a:tailEnd/>
          </a:ln>
        </p:spPr>
      </p:pic>
      <p:pic>
        <p:nvPicPr>
          <p:cNvPr id="182275" name="Picture 3"/>
          <p:cNvPicPr>
            <a:picLocks noChangeAspect="1" noChangeArrowheads="1"/>
          </p:cNvPicPr>
          <p:nvPr/>
        </p:nvPicPr>
        <p:blipFill>
          <a:blip r:embed="rId3" cstate="print"/>
          <a:srcRect/>
          <a:stretch>
            <a:fillRect/>
          </a:stretch>
        </p:blipFill>
        <p:spPr bwMode="auto">
          <a:xfrm>
            <a:off x="762000" y="3810000"/>
            <a:ext cx="8000999" cy="799619"/>
          </a:xfrm>
          <a:prstGeom prst="rect">
            <a:avLst/>
          </a:prstGeom>
          <a:noFill/>
          <a:ln w="28575">
            <a:solidFill>
              <a:srgbClr val="00B050"/>
            </a:solidFill>
            <a:miter lim="800000"/>
            <a:headEnd/>
            <a:tailEnd/>
          </a:ln>
        </p:spPr>
      </p:pic>
    </p:spTree>
    <p:extLst>
      <p:ext uri="{BB962C8B-B14F-4D97-AF65-F5344CB8AC3E}">
        <p14:creationId xmlns:p14="http://schemas.microsoft.com/office/powerpoint/2010/main" val="1212862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2000"/>
            <a:ext cx="8229600" cy="634800"/>
          </a:xfrm>
        </p:spPr>
        <p:txBody>
          <a:bodyPr vert="horz" lIns="91440" tIns="0" rIns="91440" bIns="45720" rtlCol="0" anchor="t">
            <a:normAutofit/>
          </a:bodyPr>
          <a:lstStyle/>
          <a:p>
            <a:r>
              <a:rPr lang="en-US" altLang="zh-CN" sz="3200" dirty="0"/>
              <a:t>Message History &amp;  </a:t>
            </a:r>
            <a:r>
              <a:rPr lang="en-US" altLang="zh-CN" sz="3200" dirty="0" smtClean="0"/>
              <a:t>Queue(1/2)</a:t>
            </a:r>
            <a:endParaRPr lang="en-US" sz="3200"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内容占位符 4"/>
          <p:cNvSpPr>
            <a:spLocks noGrp="1"/>
          </p:cNvSpPr>
          <p:nvPr>
            <p:ph sz="quarter" idx="13"/>
          </p:nvPr>
        </p:nvSpPr>
        <p:spPr>
          <a:xfrm>
            <a:off x="533400" y="990600"/>
            <a:ext cx="8229600" cy="4289426"/>
          </a:xfrm>
        </p:spPr>
        <p:txBody>
          <a:bodyPr/>
          <a:lstStyle/>
          <a:p>
            <a:r>
              <a:rPr lang="en-US" sz="2400" b="1" dirty="0" smtClean="0"/>
              <a:t>When ANR occurs, AMS will dump last 20 message histories of main thread .(</a:t>
            </a:r>
            <a:r>
              <a:rPr lang="en-US" sz="2400" b="1" dirty="0" smtClean="0">
                <a:solidFill>
                  <a:srgbClr val="FF0000"/>
                </a:solidFill>
              </a:rPr>
              <a:t>Just for </a:t>
            </a:r>
            <a:r>
              <a:rPr lang="en-US" sz="2400" b="1" dirty="0" err="1" smtClean="0">
                <a:solidFill>
                  <a:srgbClr val="FF0000"/>
                </a:solidFill>
              </a:rPr>
              <a:t>eng</a:t>
            </a:r>
            <a:r>
              <a:rPr lang="en-US" sz="2400" b="1" dirty="0" smtClean="0">
                <a:solidFill>
                  <a:srgbClr val="FF0000"/>
                </a:solidFill>
              </a:rPr>
              <a:t> or user debug version</a:t>
            </a:r>
            <a:r>
              <a:rPr lang="en-US" sz="2400" b="1" dirty="0" smtClean="0"/>
              <a:t>)</a:t>
            </a:r>
          </a:p>
          <a:p>
            <a:r>
              <a:rPr lang="en-US" altLang="zh-CN" sz="2400" b="1" dirty="0" smtClean="0"/>
              <a:t>“__</a:t>
            </a:r>
            <a:r>
              <a:rPr lang="en-US" altLang="zh-CN" sz="2400" b="1" dirty="0" err="1" smtClean="0"/>
              <a:t>exp_main.txt</a:t>
            </a:r>
            <a:r>
              <a:rPr lang="en-US" altLang="zh-CN" sz="2400" b="1" dirty="0" smtClean="0"/>
              <a:t>” / </a:t>
            </a:r>
            <a:r>
              <a:rPr lang="en-US" altLang="zh-CN" sz="2400" b="1" dirty="0" err="1" smtClean="0"/>
              <a:t>main_log</a:t>
            </a:r>
            <a:r>
              <a:rPr lang="en-US" altLang="zh-CN" sz="2400" b="1" dirty="0" smtClean="0"/>
              <a:t> / </a:t>
            </a:r>
            <a:r>
              <a:rPr lang="en-US" altLang="zh-CN" sz="2400" b="1" dirty="0" err="1" smtClean="0"/>
              <a:t>sys_log</a:t>
            </a:r>
            <a:r>
              <a:rPr lang="en-US" altLang="zh-CN" sz="2400" b="1" dirty="0" smtClean="0"/>
              <a:t>.</a:t>
            </a:r>
          </a:p>
          <a:p>
            <a:endParaRPr lang="en-US" sz="2400" dirty="0" smtClean="0"/>
          </a:p>
          <a:p>
            <a:endParaRPr lang="en-US" dirty="0"/>
          </a:p>
        </p:txBody>
      </p:sp>
      <p:pic>
        <p:nvPicPr>
          <p:cNvPr id="179202" name="Picture 2"/>
          <p:cNvPicPr>
            <a:picLocks noChangeAspect="1" noChangeArrowheads="1"/>
          </p:cNvPicPr>
          <p:nvPr/>
        </p:nvPicPr>
        <p:blipFill>
          <a:blip r:embed="rId2" cstate="print"/>
          <a:srcRect/>
          <a:stretch>
            <a:fillRect/>
          </a:stretch>
        </p:blipFill>
        <p:spPr bwMode="auto">
          <a:xfrm>
            <a:off x="609600" y="2286000"/>
            <a:ext cx="7010400" cy="4032531"/>
          </a:xfrm>
          <a:prstGeom prst="rect">
            <a:avLst/>
          </a:prstGeom>
          <a:noFill/>
          <a:ln w="28575">
            <a:solidFill>
              <a:srgbClr val="00B050"/>
            </a:solidFill>
            <a:miter lim="800000"/>
            <a:headEnd/>
            <a:tailEnd/>
          </a:ln>
        </p:spPr>
      </p:pic>
    </p:spTree>
    <p:extLst>
      <p:ext uri="{BB962C8B-B14F-4D97-AF65-F5344CB8AC3E}">
        <p14:creationId xmlns:p14="http://schemas.microsoft.com/office/powerpoint/2010/main" val="747151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381000"/>
            <a:ext cx="8229600" cy="685800"/>
          </a:xfrm>
        </p:spPr>
        <p:txBody>
          <a:bodyPr vert="horz" lIns="91440" tIns="0" rIns="91440" bIns="45720" rtlCol="0" anchor="t">
            <a:normAutofit fontScale="90000"/>
          </a:bodyPr>
          <a:lstStyle/>
          <a:p>
            <a:r>
              <a:rPr lang="en-US" altLang="zh-CN" sz="3200" dirty="0"/>
              <a:t>Message History &amp;  Queue(2/2)</a:t>
            </a:r>
            <a:br>
              <a:rPr lang="en-US" altLang="zh-CN" sz="3200" dirty="0"/>
            </a:br>
            <a:r>
              <a:rPr lang="en-US" altLang="zh-CN" sz="3200" dirty="0"/>
              <a:t/>
            </a:r>
            <a:br>
              <a:rPr lang="en-US" altLang="zh-CN" sz="3200" dirty="0"/>
            </a:br>
            <a:endParaRPr lang="en-US" sz="3200"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32</a:t>
            </a:fld>
            <a:endParaRPr lang="en-US"/>
          </a:p>
        </p:txBody>
      </p:sp>
      <p:sp>
        <p:nvSpPr>
          <p:cNvPr id="177153" name="Rectangle 1"/>
          <p:cNvSpPr>
            <a:spLocks noChangeArrowheads="1"/>
          </p:cNvSpPr>
          <p:nvPr/>
        </p:nvSpPr>
        <p:spPr bwMode="auto">
          <a:xfrm>
            <a:off x="609600" y="2673205"/>
            <a:ext cx="7924800" cy="3170099"/>
          </a:xfrm>
          <a:prstGeom prst="rect">
            <a:avLst/>
          </a:prstGeom>
          <a:noFill/>
          <a:ln w="28575">
            <a:solidFill>
              <a:srgbClr val="00B05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914400" algn="l"/>
              </a:tabLst>
            </a:pPr>
            <a:r>
              <a:rPr kumimoji="0" lang="en-US" altLang="zh-TW" sz="2000" b="1" i="0" u="none" strike="noStrike" cap="none" normalizeH="0" baseline="0" dirty="0" smtClean="0" bmk="OLE_LINK145">
                <a:ln>
                  <a:noFill/>
                </a:ln>
                <a:solidFill>
                  <a:schemeClr val="tx1"/>
                </a:solidFill>
                <a:effectLst/>
                <a:latin typeface="Calibri" pitchFamily="34" charset="0"/>
                <a:ea typeface="Arial Unicode MS" pitchFamily="34" charset="-122"/>
                <a:cs typeface="Arial" pitchFamily="34" charset="0"/>
              </a:rPr>
              <a:t>Information of Message History</a:t>
            </a:r>
            <a:endParaRPr kumimoji="0" lang="en-US" altLang="zh-TW" sz="20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Arial" pitchFamily="34" charset="0"/>
              <a:buChar char="•"/>
              <a:tabLst>
                <a:tab pos="914400" algn="l"/>
              </a:tabLst>
            </a:pPr>
            <a:r>
              <a:rPr kumimoji="0" lang="en-US" altLang="zh-TW" sz="2000" b="1" i="0" u="none" strike="noStrike" cap="none" normalizeH="0" baseline="0" dirty="0" err="1" smtClean="0">
                <a:ln>
                  <a:noFill/>
                </a:ln>
                <a:solidFill>
                  <a:schemeClr val="tx1"/>
                </a:solidFill>
                <a:effectLst/>
                <a:latin typeface="Calibri" pitchFamily="34" charset="0"/>
                <a:ea typeface="Arial Unicode MS" pitchFamily="34" charset="-122"/>
                <a:cs typeface="Arial" pitchFamily="34" charset="0"/>
              </a:rPr>
              <a:t>Msg</a:t>
            </a:r>
            <a:r>
              <a:rPr kumimoji="0" lang="en-US" altLang="zh-TW" sz="2000" b="1"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a:t>
            </a:r>
            <a:r>
              <a:rPr kumimoji="0" lang="en-US" altLang="zh-TW" sz="2000"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 </a:t>
            </a:r>
            <a:r>
              <a:rPr lang="en-US" altLang="zh-TW" sz="2000" dirty="0" smtClean="0">
                <a:latin typeface="Calibri" pitchFamily="34" charset="0"/>
                <a:ea typeface="Arial Unicode MS" pitchFamily="34" charset="-122"/>
                <a:cs typeface="Arial" pitchFamily="34" charset="0"/>
              </a:rPr>
              <a:t>:</a:t>
            </a:r>
            <a:r>
              <a:rPr lang="en-US" altLang="zh-TW" sz="2000" b="1" dirty="0" smtClean="0">
                <a:solidFill>
                  <a:srgbClr val="FF0000"/>
                </a:solidFill>
                <a:latin typeface="Calibri" pitchFamily="34" charset="0"/>
                <a:ea typeface="Arial Unicode MS" pitchFamily="34" charset="-122"/>
                <a:cs typeface="Arial" pitchFamily="34" charset="0"/>
              </a:rPr>
              <a:t>2</a:t>
            </a:r>
            <a:r>
              <a:rPr kumimoji="0" lang="en-US" altLang="zh-TW" sz="2000"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 message serial number.</a:t>
            </a:r>
          </a:p>
          <a:p>
            <a:pPr marL="457200" marR="0" lvl="1" indent="0" algn="l" defTabSz="914400" rtl="0" eaLnBrk="0" fontAlgn="base" latinLnBrk="0" hangingPunct="0">
              <a:lnSpc>
                <a:spcPct val="100000"/>
              </a:lnSpc>
              <a:spcBef>
                <a:spcPct val="0"/>
              </a:spcBef>
              <a:spcAft>
                <a:spcPct val="0"/>
              </a:spcAft>
              <a:buClrTx/>
              <a:buSzTx/>
              <a:buFont typeface="Arial" pitchFamily="34" charset="0"/>
              <a:buChar char="•"/>
              <a:tabLst>
                <a:tab pos="914400" algn="l"/>
              </a:tabLst>
            </a:pPr>
            <a:r>
              <a:rPr lang="en-US" altLang="zh-TW" sz="2000" b="1" dirty="0" err="1" smtClean="0">
                <a:latin typeface="Calibri" pitchFamily="34" charset="0"/>
                <a:ea typeface="Arial Unicode MS" pitchFamily="34" charset="-122"/>
                <a:cs typeface="Arial" pitchFamily="34" charset="0"/>
              </a:rPr>
              <a:t>Msg</a:t>
            </a:r>
            <a:r>
              <a:rPr lang="en-US" altLang="zh-TW" sz="2000" b="1" dirty="0" smtClean="0">
                <a:latin typeface="Calibri" pitchFamily="34" charset="0"/>
                <a:ea typeface="Arial Unicode MS" pitchFamily="34" charset="-122"/>
                <a:cs typeface="Arial" pitchFamily="34" charset="0"/>
              </a:rPr>
              <a:t> ID</a:t>
            </a:r>
            <a:r>
              <a:rPr lang="en-US" altLang="zh-TW" sz="2000" dirty="0" smtClean="0">
                <a:latin typeface="Calibri" pitchFamily="34" charset="0"/>
                <a:ea typeface="Arial Unicode MS" pitchFamily="34" charset="-122"/>
                <a:cs typeface="Arial" pitchFamily="34" charset="0"/>
              </a:rPr>
              <a:t>: </a:t>
            </a:r>
            <a:r>
              <a:rPr lang="en-US" altLang="zh-TW" sz="2000" b="1" dirty="0" smtClean="0">
                <a:solidFill>
                  <a:srgbClr val="FF0000"/>
                </a:solidFill>
                <a:latin typeface="Calibri" pitchFamily="34" charset="0"/>
                <a:ea typeface="Arial Unicode MS" pitchFamily="34" charset="-122"/>
                <a:cs typeface="Arial" pitchFamily="34" charset="0"/>
              </a:rPr>
              <a:t>138</a:t>
            </a:r>
            <a:endParaRPr kumimoji="0" lang="en-US" altLang="zh-TW" sz="2000" b="1" i="0" u="none" strike="noStrike" cap="none" normalizeH="0" baseline="0" dirty="0" smtClean="0">
              <a:ln>
                <a:noFill/>
              </a:ln>
              <a:solidFill>
                <a:srgbClr val="FF0000"/>
              </a:solidFill>
              <a:effectLst/>
              <a:latin typeface="Arial" pitchFamily="34" charset="0"/>
              <a:cs typeface="Arial" pitchFamily="34" charset="0"/>
            </a:endParaRPr>
          </a:p>
          <a:p>
            <a:pPr lvl="1" eaLnBrk="0" fontAlgn="base" hangingPunct="0">
              <a:spcBef>
                <a:spcPct val="0"/>
              </a:spcBef>
              <a:spcAft>
                <a:spcPct val="0"/>
              </a:spcAft>
              <a:buFont typeface="Arial" pitchFamily="34" charset="0"/>
              <a:buChar char="•"/>
              <a:tabLst>
                <a:tab pos="914400" algn="l"/>
              </a:tabLst>
            </a:pPr>
            <a:r>
              <a:rPr kumimoji="0" lang="en-US" altLang="zh-TW" sz="2000" b="1"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Handler</a:t>
            </a:r>
            <a:r>
              <a:rPr lang="en-US" altLang="zh-TW" sz="2000" b="1" dirty="0" smtClean="0">
                <a:latin typeface="Calibri" pitchFamily="34" charset="0"/>
                <a:ea typeface="Arial Unicode MS" pitchFamily="34" charset="-122"/>
                <a:cs typeface="Arial" pitchFamily="34" charset="0"/>
              </a:rPr>
              <a:t>:</a:t>
            </a:r>
            <a:r>
              <a:rPr kumimoji="0" lang="en-US" altLang="zh-TW" sz="2000"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 target handler,</a:t>
            </a:r>
            <a:r>
              <a:rPr lang="en-US" sz="2000" dirty="0" smtClean="0"/>
              <a:t> to </a:t>
            </a:r>
            <a:r>
              <a:rPr lang="en-US" sz="2000" b="1" dirty="0" smtClean="0">
                <a:solidFill>
                  <a:srgbClr val="FF0000"/>
                </a:solidFill>
              </a:rPr>
              <a:t>Handler</a:t>
            </a:r>
            <a:r>
              <a:rPr lang="en-US" sz="2000" dirty="0" smtClean="0"/>
              <a:t> (</a:t>
            </a:r>
            <a:r>
              <a:rPr lang="en-US" sz="2000" dirty="0" err="1" smtClean="0"/>
              <a:t>android.app.ActivityThread$H</a:t>
            </a:r>
            <a:r>
              <a:rPr lang="en-US" sz="2000" dirty="0" smtClean="0"/>
              <a:t>)</a:t>
            </a:r>
            <a:r>
              <a:rPr kumimoji="0" lang="en-US" altLang="zh-TW" sz="2000"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 followed by the callback (it might be null).</a:t>
            </a:r>
          </a:p>
          <a:p>
            <a:pPr lvl="1" eaLnBrk="0" fontAlgn="base" hangingPunct="0">
              <a:spcBef>
                <a:spcPct val="0"/>
              </a:spcBef>
              <a:spcAft>
                <a:spcPct val="0"/>
              </a:spcAft>
              <a:buFont typeface="Arial" pitchFamily="34" charset="0"/>
              <a:buChar char="•"/>
              <a:tabLst>
                <a:tab pos="914400" algn="l"/>
              </a:tabLst>
            </a:pPr>
            <a:r>
              <a:rPr lang="en-US" altLang="zh-TW" sz="2000" dirty="0" err="1" smtClean="0">
                <a:latin typeface="Arial" pitchFamily="34" charset="0"/>
                <a:cs typeface="Arial" pitchFamily="34" charset="0"/>
              </a:rPr>
              <a:t>Callback:</a:t>
            </a:r>
            <a:r>
              <a:rPr lang="en-US" altLang="zh-TW" sz="2000" b="1" dirty="0" err="1" smtClean="0">
                <a:solidFill>
                  <a:srgbClr val="FF0000"/>
                </a:solidFill>
                <a:latin typeface="Arial" pitchFamily="34" charset="0"/>
                <a:cs typeface="Arial" pitchFamily="34" charset="0"/>
              </a:rPr>
              <a:t>null</a:t>
            </a:r>
            <a:r>
              <a:rPr lang="en-US" altLang="zh-TW" sz="2000" dirty="0" smtClean="0">
                <a:latin typeface="Calibri" pitchFamily="34" charset="0"/>
                <a:ea typeface="Arial Unicode MS" pitchFamily="34" charset="-122"/>
                <a:cs typeface="Arial" pitchFamily="34" charset="0"/>
              </a:rPr>
              <a:t> (it might be null)</a:t>
            </a:r>
            <a:r>
              <a:rPr lang="en-US" altLang="zh-TW" sz="2000" dirty="0" smtClean="0">
                <a:latin typeface="Arial" pitchFamily="34" charset="0"/>
                <a:cs typeface="Arial" pitchFamily="34" charset="0"/>
              </a:rPr>
              <a:t>,</a:t>
            </a:r>
            <a:r>
              <a:rPr lang="en-US" altLang="zh-TW" sz="2000" dirty="0" smtClean="0">
                <a:latin typeface="Calibri" pitchFamily="34" charset="0"/>
                <a:ea typeface="Arial Unicode MS" pitchFamily="34" charset="-122"/>
                <a:cs typeface="Arial" pitchFamily="34" charset="0"/>
              </a:rPr>
              <a:t> followed </a:t>
            </a:r>
            <a:r>
              <a:rPr lang="en-US" altLang="zh-TW" sz="2000" b="1" dirty="0" smtClean="0">
                <a:latin typeface="Calibri" pitchFamily="34" charset="0"/>
                <a:ea typeface="Arial Unicode MS" pitchFamily="34" charset="-122"/>
                <a:cs typeface="Arial" pitchFamily="34" charset="0"/>
              </a:rPr>
              <a:t>Handler</a:t>
            </a:r>
            <a:endParaRPr kumimoji="0" lang="en-US" altLang="zh-TW" sz="200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 typeface="Arial" pitchFamily="34" charset="0"/>
              <a:buChar char="•"/>
              <a:tabLst>
                <a:tab pos="914400" algn="l"/>
              </a:tabLst>
            </a:pPr>
            <a:r>
              <a:rPr kumimoji="0" lang="en-US" altLang="zh-TW" sz="2000" b="1"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Dispatching time</a:t>
            </a:r>
            <a:r>
              <a:rPr kumimoji="0" lang="en-US" altLang="zh-TW" sz="2000"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 </a:t>
            </a:r>
            <a:r>
              <a:rPr lang="en-US" sz="2000" b="1" dirty="0" smtClean="0">
                <a:solidFill>
                  <a:srgbClr val="FF0000"/>
                </a:solidFill>
              </a:rPr>
              <a:t>2015-01-01 11:02:47.435 </a:t>
            </a:r>
            <a:r>
              <a:rPr lang="en-US" sz="2000" b="1" dirty="0" smtClean="0"/>
              <a:t>,</a:t>
            </a:r>
            <a:r>
              <a:rPr kumimoji="0" lang="en-US" altLang="zh-TW" sz="2000"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The time when the last message was dispatched.</a:t>
            </a:r>
            <a:endParaRPr kumimoji="0" lang="en-US" altLang="zh-TW" sz="200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 typeface="Arial" pitchFamily="34" charset="0"/>
              <a:buChar char="•"/>
              <a:tabLst>
                <a:tab pos="914400" algn="l"/>
              </a:tabLst>
            </a:pPr>
            <a:r>
              <a:rPr kumimoji="0" lang="en-US" altLang="zh-TW" sz="2000" b="1" i="0" u="none" strike="noStrike" cap="none" normalizeH="0" baseline="0" dirty="0" err="1" smtClean="0">
                <a:ln>
                  <a:noFill/>
                </a:ln>
                <a:solidFill>
                  <a:schemeClr val="tx1"/>
                </a:solidFill>
                <a:effectLst/>
                <a:latin typeface="Calibri" pitchFamily="34" charset="0"/>
                <a:ea typeface="Arial Unicode MS" pitchFamily="34" charset="-122"/>
                <a:cs typeface="Arial" pitchFamily="34" charset="0"/>
              </a:rPr>
              <a:t>upTime</a:t>
            </a:r>
            <a:r>
              <a:rPr kumimoji="0" lang="en-US" altLang="zh-TW" sz="2000"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 </a:t>
            </a:r>
            <a:r>
              <a:rPr lang="en-US" sz="2000" b="1" dirty="0" smtClean="0">
                <a:solidFill>
                  <a:srgbClr val="00B050"/>
                </a:solidFill>
              </a:rPr>
              <a:t>2 </a:t>
            </a:r>
            <a:r>
              <a:rPr lang="en-US" sz="2000" b="1" dirty="0" err="1" smtClean="0">
                <a:solidFill>
                  <a:srgbClr val="00B050"/>
                </a:solidFill>
              </a:rPr>
              <a:t>ms</a:t>
            </a:r>
            <a:r>
              <a:rPr lang="en-US" altLang="zh-TW" sz="2000" dirty="0" err="1" smtClean="0">
                <a:latin typeface="Calibri" pitchFamily="34" charset="0"/>
                <a:ea typeface="Arial Unicode MS" pitchFamily="34" charset="-122"/>
                <a:cs typeface="Arial" pitchFamily="34" charset="0"/>
              </a:rPr>
              <a:t>,</a:t>
            </a:r>
            <a:r>
              <a:rPr kumimoji="0" lang="en-US" altLang="zh-TW" sz="2000" i="0" u="none" strike="noStrike" cap="none" normalizeH="0" baseline="0" dirty="0" err="1" smtClean="0">
                <a:ln>
                  <a:noFill/>
                </a:ln>
                <a:solidFill>
                  <a:schemeClr val="tx1"/>
                </a:solidFill>
                <a:effectLst/>
                <a:latin typeface="Calibri" pitchFamily="34" charset="0"/>
                <a:ea typeface="Arial Unicode MS" pitchFamily="34" charset="-122"/>
                <a:cs typeface="Arial" pitchFamily="34" charset="0"/>
              </a:rPr>
              <a:t>Total</a:t>
            </a:r>
            <a:r>
              <a:rPr kumimoji="0" lang="en-US" altLang="zh-TW" sz="2000"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 CPU execution time.</a:t>
            </a:r>
            <a:endParaRPr kumimoji="0" lang="en-US" altLang="zh-TW" sz="200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 typeface="Arial" pitchFamily="34" charset="0"/>
              <a:buChar char="•"/>
              <a:tabLst>
                <a:tab pos="914400" algn="l"/>
              </a:tabLst>
            </a:pPr>
            <a:r>
              <a:rPr kumimoji="0" lang="en-US" altLang="zh-TW" sz="2000" b="1" i="0" u="none" strike="noStrike" cap="none" normalizeH="0" baseline="0" dirty="0" err="1" smtClean="0">
                <a:ln>
                  <a:noFill/>
                </a:ln>
                <a:solidFill>
                  <a:schemeClr val="tx1"/>
                </a:solidFill>
                <a:effectLst/>
                <a:latin typeface="Calibri" pitchFamily="34" charset="0"/>
                <a:ea typeface="Arial Unicode MS" pitchFamily="34" charset="-122"/>
                <a:cs typeface="Arial" pitchFamily="34" charset="0"/>
              </a:rPr>
              <a:t>elapsedTime</a:t>
            </a:r>
            <a:r>
              <a:rPr kumimoji="0" lang="en-US" altLang="zh-TW" sz="2000"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a:t>
            </a:r>
            <a:r>
              <a:rPr lang="en-US" sz="2000" b="1" dirty="0" smtClean="0">
                <a:solidFill>
                  <a:srgbClr val="00B050"/>
                </a:solidFill>
              </a:rPr>
              <a:t> 2 ms</a:t>
            </a:r>
            <a:r>
              <a:rPr lang="en-US" sz="2000" dirty="0" smtClean="0"/>
              <a:t>,</a:t>
            </a:r>
            <a:r>
              <a:rPr kumimoji="0" lang="en-US" altLang="zh-TW" sz="2000" i="0" u="none" strike="noStrike" cap="none" normalizeH="0" baseline="0" dirty="0" smtClean="0">
                <a:ln>
                  <a:noFill/>
                </a:ln>
                <a:solidFill>
                  <a:schemeClr val="tx1"/>
                </a:solidFill>
                <a:effectLst/>
                <a:latin typeface="Calibri" pitchFamily="34" charset="0"/>
                <a:ea typeface="Arial Unicode MS" pitchFamily="34" charset="-122"/>
                <a:cs typeface="Arial" pitchFamily="34" charset="0"/>
              </a:rPr>
              <a:t> Total execution time including sleep time.</a:t>
            </a:r>
            <a:endParaRPr kumimoji="0" lang="en-US" altLang="zh-TW" sz="2000" i="0" u="none" strike="noStrike" cap="none" normalizeH="0" baseline="0" dirty="0" smtClean="0">
              <a:ln>
                <a:noFill/>
              </a:ln>
              <a:solidFill>
                <a:schemeClr val="tx1"/>
              </a:solidFill>
              <a:effectLst/>
              <a:latin typeface="Arial" pitchFamily="34" charset="0"/>
              <a:cs typeface="Arial" pitchFamily="34" charset="0"/>
            </a:endParaRPr>
          </a:p>
        </p:txBody>
      </p:sp>
      <p:sp>
        <p:nvSpPr>
          <p:cNvPr id="8" name="矩形 7"/>
          <p:cNvSpPr/>
          <p:nvPr/>
        </p:nvSpPr>
        <p:spPr>
          <a:xfrm>
            <a:off x="571500" y="1255192"/>
            <a:ext cx="8001000" cy="1200329"/>
          </a:xfrm>
          <a:prstGeom prst="rect">
            <a:avLst/>
          </a:prstGeom>
          <a:solidFill>
            <a:schemeClr val="accent5">
              <a:lumMod val="60000"/>
              <a:lumOff val="40000"/>
            </a:schemeClr>
          </a:solidFill>
        </p:spPr>
        <p:txBody>
          <a:bodyPr wrap="square">
            <a:spAutoFit/>
          </a:bodyPr>
          <a:lstStyle/>
          <a:p>
            <a:r>
              <a:rPr lang="en-US" b="1" dirty="0" err="1" smtClean="0">
                <a:solidFill>
                  <a:srgbClr val="FF0000"/>
                </a:solidFill>
              </a:rPr>
              <a:t>Msg</a:t>
            </a:r>
            <a:r>
              <a:rPr lang="en-US" b="1" dirty="0" smtClean="0">
                <a:solidFill>
                  <a:srgbClr val="FF0000"/>
                </a:solidFill>
              </a:rPr>
              <a:t>#:2 </a:t>
            </a:r>
            <a:r>
              <a:rPr lang="en-US" dirty="0" smtClean="0"/>
              <a:t>&lt;&lt;&lt;&lt;&lt; Finished to </a:t>
            </a:r>
            <a:r>
              <a:rPr lang="en-US" b="1" dirty="0" smtClean="0">
                <a:solidFill>
                  <a:srgbClr val="FF0000"/>
                </a:solidFill>
              </a:rPr>
              <a:t>Handler</a:t>
            </a:r>
            <a:r>
              <a:rPr lang="en-US" dirty="0" smtClean="0"/>
              <a:t> (</a:t>
            </a:r>
            <a:r>
              <a:rPr lang="en-US" dirty="0" err="1" smtClean="0"/>
              <a:t>android.app.ActivityThread$H</a:t>
            </a:r>
            <a:r>
              <a:rPr lang="en-US" dirty="0" smtClean="0"/>
              <a:t>) {1162af80} </a:t>
            </a:r>
            <a:r>
              <a:rPr lang="en-US" b="1" dirty="0" smtClean="0">
                <a:solidFill>
                  <a:srgbClr val="FF0000"/>
                </a:solidFill>
              </a:rPr>
              <a:t>null</a:t>
            </a:r>
            <a:r>
              <a:rPr lang="en-US" dirty="0" smtClean="0"/>
              <a:t> </a:t>
            </a:r>
            <a:r>
              <a:rPr lang="en-US" b="1" dirty="0" err="1" smtClean="0">
                <a:solidFill>
                  <a:srgbClr val="FF0000"/>
                </a:solidFill>
              </a:rPr>
              <a:t>elapsedTime</a:t>
            </a:r>
            <a:r>
              <a:rPr lang="en-US" b="1" dirty="0" smtClean="0">
                <a:solidFill>
                  <a:srgbClr val="FF0000"/>
                </a:solidFill>
              </a:rPr>
              <a:t> </a:t>
            </a:r>
            <a:r>
              <a:rPr lang="en-US" dirty="0" smtClean="0"/>
              <a:t>: </a:t>
            </a:r>
            <a:r>
              <a:rPr lang="en-US" b="1" dirty="0" smtClean="0">
                <a:solidFill>
                  <a:srgbClr val="00B050"/>
                </a:solidFill>
              </a:rPr>
              <a:t>2 ms </a:t>
            </a:r>
            <a:r>
              <a:rPr lang="en-US" dirty="0" smtClean="0"/>
              <a:t>/</a:t>
            </a:r>
            <a:r>
              <a:rPr lang="en-US" b="1" dirty="0" err="1" smtClean="0">
                <a:solidFill>
                  <a:srgbClr val="FF0000"/>
                </a:solidFill>
              </a:rPr>
              <a:t>upTime</a:t>
            </a:r>
            <a:r>
              <a:rPr lang="en-US" b="1" dirty="0" smtClean="0">
                <a:solidFill>
                  <a:srgbClr val="FF0000"/>
                </a:solidFill>
              </a:rPr>
              <a:t> </a:t>
            </a:r>
            <a:r>
              <a:rPr lang="en-US" dirty="0" smtClean="0"/>
              <a:t>: </a:t>
            </a:r>
            <a:r>
              <a:rPr lang="en-US" b="1" dirty="0" smtClean="0">
                <a:solidFill>
                  <a:srgbClr val="00B050"/>
                </a:solidFill>
              </a:rPr>
              <a:t>2 ms</a:t>
            </a:r>
          </a:p>
          <a:p>
            <a:r>
              <a:rPr lang="en-US" b="1" dirty="0" err="1" smtClean="0">
                <a:solidFill>
                  <a:srgbClr val="FF0000"/>
                </a:solidFill>
              </a:rPr>
              <a:t>Msg</a:t>
            </a:r>
            <a:r>
              <a:rPr lang="en-US" b="1" dirty="0" smtClean="0">
                <a:solidFill>
                  <a:srgbClr val="FF0000"/>
                </a:solidFill>
              </a:rPr>
              <a:t>#:1 </a:t>
            </a:r>
            <a:r>
              <a:rPr lang="en-US" dirty="0" smtClean="0"/>
              <a:t>&gt;&gt;&gt;&gt;&gt; Dispatching to </a:t>
            </a:r>
            <a:r>
              <a:rPr lang="en-US" b="1" dirty="0" smtClean="0">
                <a:solidFill>
                  <a:srgbClr val="FF0000"/>
                </a:solidFill>
              </a:rPr>
              <a:t>Handler</a:t>
            </a:r>
            <a:r>
              <a:rPr lang="en-US" dirty="0" smtClean="0"/>
              <a:t> (</a:t>
            </a:r>
            <a:r>
              <a:rPr lang="en-US" dirty="0" err="1" smtClean="0"/>
              <a:t>android.app.ActivityThread$H</a:t>
            </a:r>
            <a:r>
              <a:rPr lang="en-US" dirty="0" smtClean="0"/>
              <a:t>) {1162af80} </a:t>
            </a:r>
            <a:r>
              <a:rPr lang="en-US" b="1" dirty="0" smtClean="0">
                <a:solidFill>
                  <a:srgbClr val="FF0000"/>
                </a:solidFill>
              </a:rPr>
              <a:t>null</a:t>
            </a:r>
            <a:r>
              <a:rPr lang="en-US" dirty="0" smtClean="0"/>
              <a:t>: </a:t>
            </a:r>
            <a:r>
              <a:rPr lang="en-US" b="1" dirty="0" smtClean="0">
                <a:solidFill>
                  <a:srgbClr val="FF0000"/>
                </a:solidFill>
              </a:rPr>
              <a:t>138</a:t>
            </a:r>
            <a:r>
              <a:rPr lang="en-US" dirty="0" smtClean="0"/>
              <a:t> from </a:t>
            </a:r>
            <a:r>
              <a:rPr lang="en-US" b="1" dirty="0" smtClean="0">
                <a:solidFill>
                  <a:srgbClr val="FF0000"/>
                </a:solidFill>
              </a:rPr>
              <a:t>2015-01-01 11:02:47.435</a:t>
            </a:r>
            <a:endParaRPr lang="en-US" b="1" dirty="0">
              <a:solidFill>
                <a:srgbClr val="FF0000"/>
              </a:solidFill>
            </a:endParaRPr>
          </a:p>
        </p:txBody>
      </p:sp>
    </p:spTree>
    <p:extLst>
      <p:ext uri="{BB962C8B-B14F-4D97-AF65-F5344CB8AC3E}">
        <p14:creationId xmlns:p14="http://schemas.microsoft.com/office/powerpoint/2010/main" val="1903977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90800"/>
            <a:ext cx="8229600" cy="1269800"/>
          </a:xfrm>
        </p:spPr>
        <p:txBody>
          <a:bodyPr/>
          <a:lstStyle/>
          <a:p>
            <a:r>
              <a:rPr lang="en-US" dirty="0" smtClean="0"/>
              <a:t>Check CPU Loading</a:t>
            </a:r>
            <a:r>
              <a:rPr lang="en-US" dirty="0" smtClean="0"/>
              <a:t>, </a:t>
            </a:r>
            <a:r>
              <a:rPr lang="en-US" dirty="0" err="1" smtClean="0"/>
              <a:t>IOWait</a:t>
            </a:r>
            <a:r>
              <a:rPr lang="en-US" dirty="0" smtClean="0"/>
              <a:t>, Cores &amp; Frequency </a:t>
            </a:r>
            <a:r>
              <a:rPr lang="en-US" dirty="0" smtClean="0"/>
              <a:t>….</a:t>
            </a:r>
            <a:endParaRPr lang="en-US"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3835900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CPU Information(1/2)</a:t>
            </a:r>
            <a:endParaRPr lang="en-US" dirty="0"/>
          </a:p>
        </p:txBody>
      </p:sp>
      <p:sp>
        <p:nvSpPr>
          <p:cNvPr id="3" name="内容占位符 2"/>
          <p:cNvSpPr>
            <a:spLocks noGrp="1"/>
          </p:cNvSpPr>
          <p:nvPr>
            <p:ph idx="1"/>
          </p:nvPr>
        </p:nvSpPr>
        <p:spPr>
          <a:xfrm>
            <a:off x="451501" y="1556792"/>
            <a:ext cx="8229600" cy="4289481"/>
          </a:xfrm>
        </p:spPr>
        <p:txBody>
          <a:bodyPr>
            <a:normAutofit/>
          </a:bodyPr>
          <a:lstStyle/>
          <a:p>
            <a:r>
              <a:rPr lang="en-US" sz="2400" dirty="0" smtClean="0"/>
              <a:t>In kernel log we can get following information</a:t>
            </a:r>
            <a:endParaRPr lang="en-US" sz="2400" dirty="0"/>
          </a:p>
        </p:txBody>
      </p:sp>
      <p:pic>
        <p:nvPicPr>
          <p:cNvPr id="4" name="图片 3"/>
          <p:cNvPicPr>
            <a:picLocks noChangeAspect="1"/>
          </p:cNvPicPr>
          <p:nvPr/>
        </p:nvPicPr>
        <p:blipFill>
          <a:blip r:embed="rId2"/>
          <a:stretch>
            <a:fillRect/>
          </a:stretch>
        </p:blipFill>
        <p:spPr>
          <a:xfrm>
            <a:off x="611560" y="2318349"/>
            <a:ext cx="8424936" cy="361950"/>
          </a:xfrm>
          <a:prstGeom prst="rect">
            <a:avLst/>
          </a:prstGeom>
        </p:spPr>
      </p:pic>
      <p:sp>
        <p:nvSpPr>
          <p:cNvPr id="5" name="矩形 4"/>
          <p:cNvSpPr/>
          <p:nvPr/>
        </p:nvSpPr>
        <p:spPr>
          <a:xfrm>
            <a:off x="2483768" y="2420888"/>
            <a:ext cx="216024" cy="259411"/>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矩形 5"/>
          <p:cNvSpPr/>
          <p:nvPr/>
        </p:nvSpPr>
        <p:spPr>
          <a:xfrm>
            <a:off x="2711931" y="2420888"/>
            <a:ext cx="216024" cy="259411"/>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矩形 6"/>
          <p:cNvSpPr/>
          <p:nvPr/>
        </p:nvSpPr>
        <p:spPr>
          <a:xfrm>
            <a:off x="3563888" y="2432989"/>
            <a:ext cx="216024" cy="259411"/>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矩形 7"/>
          <p:cNvSpPr/>
          <p:nvPr/>
        </p:nvSpPr>
        <p:spPr>
          <a:xfrm>
            <a:off x="4177481" y="2456340"/>
            <a:ext cx="178495" cy="234987"/>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矩形 8"/>
          <p:cNvSpPr/>
          <p:nvPr/>
        </p:nvSpPr>
        <p:spPr>
          <a:xfrm>
            <a:off x="8244409" y="2420888"/>
            <a:ext cx="216024" cy="259411"/>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矩形 9"/>
          <p:cNvSpPr/>
          <p:nvPr/>
        </p:nvSpPr>
        <p:spPr>
          <a:xfrm>
            <a:off x="8467927" y="2420888"/>
            <a:ext cx="216024" cy="259411"/>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文本框 10"/>
          <p:cNvSpPr txBox="1"/>
          <p:nvPr/>
        </p:nvSpPr>
        <p:spPr>
          <a:xfrm>
            <a:off x="2356536" y="2137432"/>
            <a:ext cx="301686" cy="369332"/>
          </a:xfrm>
          <a:prstGeom prst="rect">
            <a:avLst/>
          </a:prstGeom>
          <a:noFill/>
        </p:spPr>
        <p:txBody>
          <a:bodyPr wrap="none" rtlCol="0">
            <a:spAutoFit/>
          </a:bodyPr>
          <a:lstStyle/>
          <a:p>
            <a:r>
              <a:rPr lang="en-US" dirty="0" smtClean="0"/>
              <a:t>1</a:t>
            </a:r>
            <a:endParaRPr lang="en-US" dirty="0"/>
          </a:p>
        </p:txBody>
      </p:sp>
      <p:sp>
        <p:nvSpPr>
          <p:cNvPr id="12" name="文本框 11"/>
          <p:cNvSpPr txBox="1"/>
          <p:nvPr/>
        </p:nvSpPr>
        <p:spPr>
          <a:xfrm>
            <a:off x="2665716" y="2140282"/>
            <a:ext cx="301686" cy="369332"/>
          </a:xfrm>
          <a:prstGeom prst="rect">
            <a:avLst/>
          </a:prstGeom>
          <a:noFill/>
        </p:spPr>
        <p:txBody>
          <a:bodyPr wrap="none" rtlCol="0">
            <a:spAutoFit/>
          </a:bodyPr>
          <a:lstStyle/>
          <a:p>
            <a:r>
              <a:rPr lang="en-US" dirty="0"/>
              <a:t>2</a:t>
            </a:r>
          </a:p>
        </p:txBody>
      </p:sp>
      <p:sp>
        <p:nvSpPr>
          <p:cNvPr id="13" name="文本框 12"/>
          <p:cNvSpPr txBox="1"/>
          <p:nvPr/>
        </p:nvSpPr>
        <p:spPr>
          <a:xfrm>
            <a:off x="3521597" y="2156095"/>
            <a:ext cx="301686" cy="369332"/>
          </a:xfrm>
          <a:prstGeom prst="rect">
            <a:avLst/>
          </a:prstGeom>
          <a:noFill/>
        </p:spPr>
        <p:txBody>
          <a:bodyPr wrap="none" rtlCol="0">
            <a:spAutoFit/>
          </a:bodyPr>
          <a:lstStyle/>
          <a:p>
            <a:r>
              <a:rPr lang="en-US" dirty="0" smtClean="0"/>
              <a:t>3</a:t>
            </a:r>
            <a:endParaRPr lang="en-US" dirty="0"/>
          </a:p>
        </p:txBody>
      </p:sp>
      <p:sp>
        <p:nvSpPr>
          <p:cNvPr id="14" name="文本框 13"/>
          <p:cNvSpPr txBox="1"/>
          <p:nvPr/>
        </p:nvSpPr>
        <p:spPr>
          <a:xfrm>
            <a:off x="4074712" y="2141342"/>
            <a:ext cx="301686" cy="369332"/>
          </a:xfrm>
          <a:prstGeom prst="rect">
            <a:avLst/>
          </a:prstGeom>
          <a:noFill/>
        </p:spPr>
        <p:txBody>
          <a:bodyPr wrap="none" rtlCol="0">
            <a:spAutoFit/>
          </a:bodyPr>
          <a:lstStyle/>
          <a:p>
            <a:r>
              <a:rPr lang="en-US" dirty="0"/>
              <a:t>4</a:t>
            </a:r>
          </a:p>
        </p:txBody>
      </p:sp>
      <p:sp>
        <p:nvSpPr>
          <p:cNvPr id="15" name="文本框 14"/>
          <p:cNvSpPr txBox="1"/>
          <p:nvPr/>
        </p:nvSpPr>
        <p:spPr>
          <a:xfrm>
            <a:off x="8158747" y="2086366"/>
            <a:ext cx="301686" cy="369332"/>
          </a:xfrm>
          <a:prstGeom prst="rect">
            <a:avLst/>
          </a:prstGeom>
          <a:noFill/>
        </p:spPr>
        <p:txBody>
          <a:bodyPr wrap="none" rtlCol="0">
            <a:spAutoFit/>
          </a:bodyPr>
          <a:lstStyle/>
          <a:p>
            <a:r>
              <a:rPr lang="en-US" dirty="0" smtClean="0"/>
              <a:t>5</a:t>
            </a:r>
            <a:endParaRPr lang="en-US" dirty="0"/>
          </a:p>
        </p:txBody>
      </p:sp>
      <p:sp>
        <p:nvSpPr>
          <p:cNvPr id="16" name="文本框 15"/>
          <p:cNvSpPr txBox="1"/>
          <p:nvPr/>
        </p:nvSpPr>
        <p:spPr>
          <a:xfrm>
            <a:off x="8460433" y="2089560"/>
            <a:ext cx="301686" cy="369332"/>
          </a:xfrm>
          <a:prstGeom prst="rect">
            <a:avLst/>
          </a:prstGeom>
          <a:noFill/>
        </p:spPr>
        <p:txBody>
          <a:bodyPr wrap="none" rtlCol="0">
            <a:spAutoFit/>
          </a:bodyPr>
          <a:lstStyle/>
          <a:p>
            <a:r>
              <a:rPr lang="en-US" dirty="0"/>
              <a:t>6</a:t>
            </a:r>
          </a:p>
        </p:txBody>
      </p:sp>
      <p:sp>
        <p:nvSpPr>
          <p:cNvPr id="17" name="文本框 16"/>
          <p:cNvSpPr txBox="1"/>
          <p:nvPr/>
        </p:nvSpPr>
        <p:spPr>
          <a:xfrm>
            <a:off x="719572" y="2795492"/>
            <a:ext cx="5904656"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1:current little online </a:t>
            </a:r>
            <a:r>
              <a:rPr lang="en-US" dirty="0" err="1" smtClean="0"/>
              <a:t>cpu</a:t>
            </a:r>
            <a:r>
              <a:rPr lang="en-US" dirty="0" smtClean="0"/>
              <a:t> numbers</a:t>
            </a:r>
          </a:p>
          <a:p>
            <a:pPr marL="285750" indent="-285750">
              <a:buFont typeface="Arial" panose="020B0604020202020204" pitchFamily="34" charset="0"/>
              <a:buChar char="•"/>
            </a:pPr>
            <a:r>
              <a:rPr lang="en-US" dirty="0"/>
              <a:t>2:current big online </a:t>
            </a:r>
            <a:r>
              <a:rPr lang="en-US" dirty="0" err="1"/>
              <a:t>cpu</a:t>
            </a:r>
            <a:r>
              <a:rPr lang="en-US" dirty="0"/>
              <a:t> numbers</a:t>
            </a:r>
          </a:p>
          <a:p>
            <a:pPr marL="285750" indent="-285750">
              <a:buFont typeface="Arial" panose="020B0604020202020204" pitchFamily="34" charset="0"/>
              <a:buChar char="•"/>
            </a:pPr>
            <a:r>
              <a:rPr lang="en-US" dirty="0"/>
              <a:t>3:current </a:t>
            </a:r>
            <a:r>
              <a:rPr lang="en-US" dirty="0" err="1"/>
              <a:t>cpu</a:t>
            </a:r>
            <a:r>
              <a:rPr lang="en-US" dirty="0"/>
              <a:t> loading</a:t>
            </a:r>
          </a:p>
          <a:p>
            <a:pPr marL="285750" indent="-285750">
              <a:buFont typeface="Arial" panose="020B0604020202020204" pitchFamily="34" charset="0"/>
              <a:buChar char="•"/>
            </a:pPr>
            <a:r>
              <a:rPr lang="en-US" dirty="0"/>
              <a:t>4:current </a:t>
            </a:r>
            <a:r>
              <a:rPr lang="en-US" dirty="0" err="1"/>
              <a:t>io</a:t>
            </a:r>
            <a:r>
              <a:rPr lang="en-US" dirty="0"/>
              <a:t> wait</a:t>
            </a:r>
          </a:p>
          <a:p>
            <a:pPr marL="285750" indent="-285750">
              <a:buFont typeface="Arial" panose="020B0604020202020204" pitchFamily="34" charset="0"/>
              <a:buChar char="•"/>
            </a:pPr>
            <a:r>
              <a:rPr lang="en-US" dirty="0"/>
              <a:t>5:little online </a:t>
            </a:r>
            <a:r>
              <a:rPr lang="en-US" dirty="0" err="1"/>
              <a:t>cpu</a:t>
            </a:r>
            <a:r>
              <a:rPr lang="en-US" dirty="0"/>
              <a:t> numbers after adjusting</a:t>
            </a:r>
          </a:p>
          <a:p>
            <a:pPr marL="285750" indent="-285750">
              <a:buFont typeface="Arial" panose="020B0604020202020204" pitchFamily="34" charset="0"/>
              <a:buChar char="•"/>
            </a:pPr>
            <a:r>
              <a:rPr lang="en-US" dirty="0" smtClean="0"/>
              <a:t>6:big </a:t>
            </a:r>
            <a:r>
              <a:rPr lang="en-US" dirty="0"/>
              <a:t>online </a:t>
            </a:r>
            <a:r>
              <a:rPr lang="en-US" dirty="0" err="1"/>
              <a:t>cpu</a:t>
            </a:r>
            <a:r>
              <a:rPr lang="en-US" dirty="0"/>
              <a:t> number after adjusting</a:t>
            </a:r>
          </a:p>
        </p:txBody>
      </p:sp>
      <p:sp>
        <p:nvSpPr>
          <p:cNvPr id="18" name="文本框 17"/>
          <p:cNvSpPr txBox="1"/>
          <p:nvPr/>
        </p:nvSpPr>
        <p:spPr>
          <a:xfrm>
            <a:off x="623414" y="4683391"/>
            <a:ext cx="7632849" cy="646331"/>
          </a:xfrm>
          <a:prstGeom prst="rect">
            <a:avLst/>
          </a:prstGeom>
          <a:noFill/>
        </p:spPr>
        <p:txBody>
          <a:bodyPr wrap="square" rtlCol="0">
            <a:spAutoFit/>
          </a:bodyPr>
          <a:lstStyle/>
          <a:p>
            <a:r>
              <a:rPr lang="en-US" dirty="0" smtClean="0"/>
              <a:t>So, If we found </a:t>
            </a:r>
            <a:r>
              <a:rPr lang="en-US" dirty="0" err="1" smtClean="0"/>
              <a:t>anr</a:t>
            </a:r>
            <a:r>
              <a:rPr lang="en-US" dirty="0" smtClean="0"/>
              <a:t> was not caused by thread block, we should check </a:t>
            </a:r>
            <a:r>
              <a:rPr lang="en-US" dirty="0" err="1" smtClean="0"/>
              <a:t>cpu</a:t>
            </a:r>
            <a:r>
              <a:rPr lang="en-US" dirty="0" smtClean="0"/>
              <a:t> information around </a:t>
            </a:r>
            <a:r>
              <a:rPr lang="en-US" dirty="0" err="1" smtClean="0"/>
              <a:t>anr</a:t>
            </a:r>
            <a:r>
              <a:rPr lang="en-US" dirty="0" smtClean="0"/>
              <a:t> period.</a:t>
            </a:r>
            <a:endParaRPr lang="en-US" dirty="0"/>
          </a:p>
        </p:txBody>
      </p:sp>
    </p:spTree>
    <p:extLst>
      <p:ext uri="{BB962C8B-B14F-4D97-AF65-F5344CB8AC3E}">
        <p14:creationId xmlns:p14="http://schemas.microsoft.com/office/powerpoint/2010/main" val="7040896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75185"/>
          </a:xfrm>
        </p:spPr>
        <p:txBody>
          <a:bodyPr/>
          <a:lstStyle/>
          <a:p>
            <a:r>
              <a:rPr lang="en-US" dirty="0" smtClean="0"/>
              <a:t> CPU information(2/2)</a:t>
            </a:r>
            <a:endParaRPr lang="en-US" dirty="0"/>
          </a:p>
        </p:txBody>
      </p:sp>
      <p:sp>
        <p:nvSpPr>
          <p:cNvPr id="3" name="内容占位符 2"/>
          <p:cNvSpPr>
            <a:spLocks noGrp="1"/>
          </p:cNvSpPr>
          <p:nvPr>
            <p:ph idx="1"/>
          </p:nvPr>
        </p:nvSpPr>
        <p:spPr>
          <a:xfrm>
            <a:off x="457200" y="1196752"/>
            <a:ext cx="8229600" cy="4548830"/>
          </a:xfrm>
        </p:spPr>
        <p:txBody>
          <a:bodyPr>
            <a:normAutofit/>
          </a:bodyPr>
          <a:lstStyle/>
          <a:p>
            <a:r>
              <a:rPr lang="en-US" sz="2800" dirty="0" smtClean="0"/>
              <a:t>Also can get </a:t>
            </a:r>
            <a:r>
              <a:rPr lang="en-US" sz="2800" dirty="0"/>
              <a:t>CPU information </a:t>
            </a:r>
            <a:r>
              <a:rPr lang="en-US" sz="2800" dirty="0" smtClean="0"/>
              <a:t>from SYS_CPU_INFO</a:t>
            </a:r>
          </a:p>
          <a:p>
            <a:endParaRPr lang="en-US" sz="2800" dirty="0"/>
          </a:p>
          <a:p>
            <a:endParaRPr lang="en-US" sz="2800" dirty="0" smtClean="0"/>
          </a:p>
          <a:p>
            <a:endParaRPr lang="en-US" sz="2800" dirty="0"/>
          </a:p>
          <a:p>
            <a:endParaRPr lang="en-US" sz="2800" dirty="0" smtClean="0"/>
          </a:p>
          <a:p>
            <a:r>
              <a:rPr lang="en-US" sz="2400" dirty="0" smtClean="0"/>
              <a:t>check the </a:t>
            </a:r>
            <a:r>
              <a:rPr lang="en-US" sz="2400" dirty="0" err="1" smtClean="0"/>
              <a:t>anr</a:t>
            </a:r>
            <a:r>
              <a:rPr lang="en-US" sz="2400" dirty="0" smtClean="0"/>
              <a:t> </a:t>
            </a:r>
            <a:r>
              <a:rPr lang="en-US" sz="2400" dirty="0" err="1" smtClean="0"/>
              <a:t>cpu</a:t>
            </a:r>
            <a:r>
              <a:rPr lang="en-US" sz="2400" dirty="0" smtClean="0"/>
              <a:t> usage</a:t>
            </a:r>
          </a:p>
          <a:p>
            <a:pPr lvl="1"/>
            <a:r>
              <a:rPr lang="en-US" sz="2000" dirty="0" smtClean="0"/>
              <a:t>In __exp_main.txt of </a:t>
            </a:r>
            <a:r>
              <a:rPr lang="en-US" sz="2000" dirty="0" err="1" smtClean="0"/>
              <a:t>anr</a:t>
            </a:r>
            <a:r>
              <a:rPr lang="en-US" sz="2000" dirty="0" smtClean="0"/>
              <a:t> </a:t>
            </a:r>
            <a:r>
              <a:rPr lang="en-US" sz="2000" dirty="0" err="1" smtClean="0"/>
              <a:t>db</a:t>
            </a:r>
            <a:r>
              <a:rPr lang="en-US" sz="2000" dirty="0" smtClean="0"/>
              <a:t> file</a:t>
            </a:r>
            <a:endParaRPr lang="en-US" sz="2000" dirty="0"/>
          </a:p>
        </p:txBody>
      </p:sp>
      <p:pic>
        <p:nvPicPr>
          <p:cNvPr id="4" name="图片 3"/>
          <p:cNvPicPr>
            <a:picLocks noChangeAspect="1"/>
          </p:cNvPicPr>
          <p:nvPr/>
        </p:nvPicPr>
        <p:blipFill>
          <a:blip r:embed="rId2"/>
          <a:stretch>
            <a:fillRect/>
          </a:stretch>
        </p:blipFill>
        <p:spPr>
          <a:xfrm>
            <a:off x="1013656" y="1674945"/>
            <a:ext cx="6324600" cy="1695450"/>
          </a:xfrm>
          <a:prstGeom prst="rect">
            <a:avLst/>
          </a:prstGeom>
        </p:spPr>
      </p:pic>
      <p:sp>
        <p:nvSpPr>
          <p:cNvPr id="5" name="文本框 4"/>
          <p:cNvSpPr txBox="1"/>
          <p:nvPr/>
        </p:nvSpPr>
        <p:spPr>
          <a:xfrm>
            <a:off x="827584" y="3383753"/>
            <a:ext cx="6696744" cy="369332"/>
          </a:xfrm>
          <a:prstGeom prst="rect">
            <a:avLst/>
          </a:prstGeom>
          <a:noFill/>
        </p:spPr>
        <p:txBody>
          <a:bodyPr wrap="square" rtlCol="0">
            <a:spAutoFit/>
          </a:bodyPr>
          <a:lstStyle/>
          <a:p>
            <a:r>
              <a:rPr lang="en-US" dirty="0" smtClean="0"/>
              <a:t>From this log, we can know the usage of CPU by every process</a:t>
            </a:r>
            <a:endParaRPr lang="en-US" dirty="0"/>
          </a:p>
        </p:txBody>
      </p:sp>
      <p:grpSp>
        <p:nvGrpSpPr>
          <p:cNvPr id="8" name="组合 7"/>
          <p:cNvGrpSpPr/>
          <p:nvPr/>
        </p:nvGrpSpPr>
        <p:grpSpPr>
          <a:xfrm>
            <a:off x="862012" y="4581128"/>
            <a:ext cx="7419975" cy="1880351"/>
            <a:chOff x="1013656" y="4861479"/>
            <a:chExt cx="7419975" cy="1880351"/>
          </a:xfrm>
        </p:grpSpPr>
        <p:pic>
          <p:nvPicPr>
            <p:cNvPr id="6" name="图片 5"/>
            <p:cNvPicPr>
              <a:picLocks noChangeAspect="1"/>
            </p:cNvPicPr>
            <p:nvPr/>
          </p:nvPicPr>
          <p:blipFill>
            <a:blip r:embed="rId3"/>
            <a:stretch>
              <a:fillRect/>
            </a:stretch>
          </p:blipFill>
          <p:spPr>
            <a:xfrm>
              <a:off x="1013656" y="4861479"/>
              <a:ext cx="7419975" cy="1581150"/>
            </a:xfrm>
            <a:prstGeom prst="rect">
              <a:avLst/>
            </a:prstGeom>
          </p:spPr>
        </p:pic>
        <p:pic>
          <p:nvPicPr>
            <p:cNvPr id="7" name="图片 6"/>
            <p:cNvPicPr>
              <a:picLocks noChangeAspect="1"/>
            </p:cNvPicPr>
            <p:nvPr/>
          </p:nvPicPr>
          <p:blipFill>
            <a:blip r:embed="rId4"/>
            <a:stretch>
              <a:fillRect/>
            </a:stretch>
          </p:blipFill>
          <p:spPr>
            <a:xfrm>
              <a:off x="1115616" y="6446555"/>
              <a:ext cx="4391025" cy="295275"/>
            </a:xfrm>
            <a:prstGeom prst="rect">
              <a:avLst/>
            </a:prstGeom>
          </p:spPr>
        </p:pic>
      </p:grpSp>
    </p:spTree>
    <p:extLst>
      <p:ext uri="{BB962C8B-B14F-4D97-AF65-F5344CB8AC3E}">
        <p14:creationId xmlns:p14="http://schemas.microsoft.com/office/powerpoint/2010/main" val="36141806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659161"/>
          </a:xfrm>
        </p:spPr>
        <p:txBody>
          <a:bodyPr/>
          <a:lstStyle/>
          <a:p>
            <a:r>
              <a:rPr lang="en-US" dirty="0" smtClean="0"/>
              <a:t>CPU information</a:t>
            </a:r>
            <a:endParaRPr lang="en-US" dirty="0"/>
          </a:p>
        </p:txBody>
      </p:sp>
      <p:sp>
        <p:nvSpPr>
          <p:cNvPr id="3" name="内容占位符 2"/>
          <p:cNvSpPr>
            <a:spLocks noGrp="1"/>
          </p:cNvSpPr>
          <p:nvPr>
            <p:ph idx="1"/>
          </p:nvPr>
        </p:nvSpPr>
        <p:spPr>
          <a:xfrm>
            <a:off x="457200" y="1412777"/>
            <a:ext cx="8229600" cy="4620838"/>
          </a:xfrm>
        </p:spPr>
        <p:txBody>
          <a:bodyPr/>
          <a:lstStyle/>
          <a:p>
            <a:r>
              <a:rPr lang="en-US" sz="2800" dirty="0" smtClean="0"/>
              <a:t>If </a:t>
            </a:r>
            <a:r>
              <a:rPr lang="en-US" sz="2800" dirty="0" err="1" smtClean="0"/>
              <a:t>cpu</a:t>
            </a:r>
            <a:r>
              <a:rPr lang="en-US" sz="2800" dirty="0" smtClean="0"/>
              <a:t> loading is too high(&gt;80%?), we’d better to find which APP use too high and confirm whether it is normal</a:t>
            </a:r>
          </a:p>
          <a:p>
            <a:r>
              <a:rPr lang="en-US" sz="2800" dirty="0" smtClean="0"/>
              <a:t>If </a:t>
            </a:r>
            <a:r>
              <a:rPr lang="en-US" sz="2800" dirty="0" err="1" smtClean="0"/>
              <a:t>io</a:t>
            </a:r>
            <a:r>
              <a:rPr lang="en-US" sz="2800" dirty="0" smtClean="0"/>
              <a:t> wait is too high(&gt;50%?), we’d better first to check the I/O speed of flash.</a:t>
            </a:r>
          </a:p>
          <a:p>
            <a:r>
              <a:rPr lang="en-US" sz="2800" dirty="0" smtClean="0"/>
              <a:t>If </a:t>
            </a:r>
            <a:r>
              <a:rPr lang="en-US" sz="2800" dirty="0" err="1" smtClean="0"/>
              <a:t>cpu</a:t>
            </a:r>
            <a:r>
              <a:rPr lang="en-US" sz="2800" dirty="0" smtClean="0"/>
              <a:t> core is less and frequency is slow, but </a:t>
            </a:r>
            <a:r>
              <a:rPr lang="en-US" sz="2800" dirty="0" err="1" smtClean="0"/>
              <a:t>cpu</a:t>
            </a:r>
            <a:r>
              <a:rPr lang="en-US" sz="2800" dirty="0" smtClean="0"/>
              <a:t> loading is higher, we should check the thermal issue</a:t>
            </a:r>
            <a:endParaRPr lang="en-US" dirty="0"/>
          </a:p>
        </p:txBody>
      </p:sp>
    </p:spTree>
    <p:extLst>
      <p:ext uri="{BB962C8B-B14F-4D97-AF65-F5344CB8AC3E}">
        <p14:creationId xmlns:p14="http://schemas.microsoft.com/office/powerpoint/2010/main" val="40647979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0" rIns="91440" bIns="45720" rtlCol="0" anchor="t">
            <a:normAutofit/>
          </a:bodyPr>
          <a:lstStyle/>
          <a:p>
            <a:r>
              <a:rPr lang="en-US" altLang="zh-CN" sz="3200" dirty="0"/>
              <a:t>Process Schedule Stats Information(1/N)</a:t>
            </a:r>
            <a:br>
              <a:rPr lang="en-US" altLang="zh-CN" sz="3200" dirty="0"/>
            </a:br>
            <a:endParaRPr lang="en-US" sz="3200"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内容占位符 4"/>
          <p:cNvSpPr>
            <a:spLocks noGrp="1"/>
          </p:cNvSpPr>
          <p:nvPr>
            <p:ph sz="quarter" idx="13"/>
          </p:nvPr>
        </p:nvSpPr>
        <p:spPr>
          <a:xfrm>
            <a:off x="228600" y="990600"/>
            <a:ext cx="9448800" cy="4289426"/>
          </a:xfrm>
        </p:spPr>
        <p:txBody>
          <a:bodyPr/>
          <a:lstStyle/>
          <a:p>
            <a:pPr lvl="0"/>
            <a:r>
              <a:rPr lang="en-US" sz="2400" b="1" dirty="0" smtClean="0"/>
              <a:t>Check Process Schedule Stats Information between 2 timestamps </a:t>
            </a:r>
          </a:p>
          <a:p>
            <a:endParaRPr lang="en-US" dirty="0"/>
          </a:p>
        </p:txBody>
      </p:sp>
      <p:pic>
        <p:nvPicPr>
          <p:cNvPr id="185346" name="Picture 2"/>
          <p:cNvPicPr>
            <a:picLocks noChangeAspect="1" noChangeArrowheads="1"/>
          </p:cNvPicPr>
          <p:nvPr/>
        </p:nvPicPr>
        <p:blipFill>
          <a:blip r:embed="rId2" cstate="print"/>
          <a:srcRect/>
          <a:stretch>
            <a:fillRect/>
          </a:stretch>
        </p:blipFill>
        <p:spPr bwMode="auto">
          <a:xfrm>
            <a:off x="533400" y="1828800"/>
            <a:ext cx="7848600" cy="2314575"/>
          </a:xfrm>
          <a:prstGeom prst="rect">
            <a:avLst/>
          </a:prstGeom>
          <a:noFill/>
          <a:ln w="28575">
            <a:solidFill>
              <a:srgbClr val="00B050"/>
            </a:solidFill>
            <a:miter lim="800000"/>
            <a:headEnd/>
            <a:tailEnd/>
          </a:ln>
        </p:spPr>
      </p:pic>
      <p:sp>
        <p:nvSpPr>
          <p:cNvPr id="185347" name="Rectangle 3"/>
          <p:cNvSpPr>
            <a:spLocks noChangeArrowheads="1"/>
          </p:cNvSpPr>
          <p:nvPr/>
        </p:nvSpPr>
        <p:spPr bwMode="auto">
          <a:xfrm>
            <a:off x="609600" y="4495800"/>
            <a:ext cx="7924800" cy="1292662"/>
          </a:xfrm>
          <a:prstGeom prst="rect">
            <a:avLst/>
          </a:prstGeom>
          <a:solidFill>
            <a:srgbClr val="FFC0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tab pos="457200" algn="l"/>
              </a:tabLst>
            </a:pPr>
            <a:r>
              <a:rPr kumimoji="0" lang="en-US" altLang="zh-TW" sz="2600" i="0" u="none" strike="noStrike" cap="none" normalizeH="0" baseline="0" dirty="0" smtClean="0">
                <a:ln>
                  <a:noFill/>
                </a:ln>
                <a:solidFill>
                  <a:srgbClr val="002060"/>
                </a:solidFill>
                <a:effectLst/>
                <a:latin typeface="Calibri" pitchFamily="34" charset="0"/>
                <a:ea typeface="Arial Unicode MS" pitchFamily="34" charset="-122"/>
                <a:cs typeface="Arial" pitchFamily="34" charset="0"/>
              </a:rPr>
              <a:t>Time spent on the CPU</a:t>
            </a:r>
            <a:endParaRPr kumimoji="0" lang="en-US" altLang="zh-TW" sz="2600" i="0" u="none" strike="noStrike" cap="none" normalizeH="0" baseline="0" dirty="0" smtClean="0">
              <a:ln>
                <a:noFill/>
              </a:ln>
              <a:solidFill>
                <a:srgbClr val="002060"/>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altLang="zh-TW" sz="2600" i="0" u="none" strike="noStrike" cap="none" normalizeH="0" baseline="0" dirty="0" smtClean="0">
                <a:ln>
                  <a:noFill/>
                </a:ln>
                <a:solidFill>
                  <a:srgbClr val="002060"/>
                </a:solidFill>
                <a:effectLst/>
                <a:latin typeface="Calibri" pitchFamily="34" charset="0"/>
                <a:ea typeface="Arial Unicode MS" pitchFamily="34" charset="-122"/>
                <a:cs typeface="Arial" pitchFamily="34" charset="0"/>
              </a:rPr>
              <a:t>Time spent waiting on a run queue</a:t>
            </a:r>
            <a:endParaRPr kumimoji="0" lang="en-US" altLang="zh-TW" sz="2600" i="0" u="none" strike="noStrike" cap="none" normalizeH="0" baseline="0" dirty="0" smtClean="0">
              <a:ln>
                <a:noFill/>
              </a:ln>
              <a:solidFill>
                <a:srgbClr val="002060"/>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altLang="zh-TW" sz="2600" i="0" u="none" strike="noStrike" cap="none" normalizeH="0" baseline="0" dirty="0" smtClean="0">
                <a:ln>
                  <a:noFill/>
                </a:ln>
                <a:solidFill>
                  <a:srgbClr val="002060"/>
                </a:solidFill>
                <a:effectLst/>
                <a:latin typeface="Calibri" pitchFamily="34" charset="0"/>
                <a:ea typeface="Arial Unicode MS" pitchFamily="34" charset="-122"/>
                <a:cs typeface="Arial" pitchFamily="34" charset="0"/>
              </a:rPr>
              <a:t># of time slices run on this CPU</a:t>
            </a:r>
            <a:endParaRPr kumimoji="0" lang="en-US" altLang="zh-TW" sz="2600" i="0" u="none" strike="noStrike" cap="none" normalizeH="0" baseline="0" dirty="0" smtClean="0">
              <a:ln>
                <a:noFill/>
              </a:ln>
              <a:solidFill>
                <a:srgbClr val="002060"/>
              </a:solidFill>
              <a:effectLst/>
              <a:latin typeface="Arial" pitchFamily="34" charset="0"/>
              <a:cs typeface="Arial" pitchFamily="34" charset="0"/>
            </a:endParaRPr>
          </a:p>
        </p:txBody>
      </p:sp>
    </p:spTree>
    <p:extLst>
      <p:ext uri="{BB962C8B-B14F-4D97-AF65-F5344CB8AC3E}">
        <p14:creationId xmlns:p14="http://schemas.microsoft.com/office/powerpoint/2010/main" val="560434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0" rIns="91440" bIns="45720" rtlCol="0" anchor="t">
            <a:normAutofit/>
          </a:bodyPr>
          <a:lstStyle/>
          <a:p>
            <a:r>
              <a:rPr lang="en-US" altLang="zh-CN" sz="3200" dirty="0"/>
              <a:t>Process Schedule Stats Information(2/N)</a:t>
            </a:r>
            <a:br>
              <a:rPr lang="en-US" altLang="zh-CN" sz="3200" dirty="0"/>
            </a:br>
            <a:endParaRPr lang="en-US" sz="3200"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7" name="内容占位符 6"/>
          <p:cNvGraphicFramePr>
            <a:graphicFrameLocks noGrp="1"/>
          </p:cNvGraphicFramePr>
          <p:nvPr>
            <p:ph sz="quarter" idx="13"/>
            <p:extLst>
              <p:ext uri="{D42A27DB-BD31-4B8C-83A1-F6EECF244321}">
                <p14:modId xmlns:p14="http://schemas.microsoft.com/office/powerpoint/2010/main" val="1572156784"/>
              </p:ext>
            </p:extLst>
          </p:nvPr>
        </p:nvGraphicFramePr>
        <p:xfrm>
          <a:off x="457200" y="1828800"/>
          <a:ext cx="8229600" cy="4175760"/>
        </p:xfrm>
        <a:graphic>
          <a:graphicData uri="http://schemas.openxmlformats.org/drawingml/2006/table">
            <a:tbl>
              <a:tblPr firstRow="1" bandRow="1">
                <a:tableStyleId>{5C22544A-7EE6-4342-B048-85BDC9FD1C3A}</a:tableStyleId>
              </a:tblPr>
              <a:tblGrid>
                <a:gridCol w="990600"/>
                <a:gridCol w="914400"/>
                <a:gridCol w="6324600"/>
              </a:tblGrid>
              <a:tr h="457200">
                <a:tc>
                  <a:txBody>
                    <a:bodyPr/>
                    <a:lstStyle/>
                    <a:p>
                      <a:r>
                        <a:rPr lang="en-US" sz="2000" dirty="0" smtClean="0"/>
                        <a:t>Field 1</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Field 2</a:t>
                      </a:r>
                      <a:endParaRPr lang="en-US" sz="2000" dirty="0"/>
                    </a:p>
                  </a:txBody>
                  <a:tcPr/>
                </a:tc>
                <a:tc>
                  <a:txBody>
                    <a:bodyPr/>
                    <a:lstStyle/>
                    <a:p>
                      <a:r>
                        <a:rPr lang="en-US" sz="2000" dirty="0" smtClean="0"/>
                        <a:t>Conclusion</a:t>
                      </a:r>
                      <a:endParaRPr lang="en-US" sz="2000" dirty="0"/>
                    </a:p>
                  </a:txBody>
                  <a:tcPr/>
                </a:tc>
              </a:tr>
              <a:tr h="370840">
                <a:tc>
                  <a:txBody>
                    <a:bodyPr/>
                    <a:lstStyle/>
                    <a:p>
                      <a:r>
                        <a:rPr lang="en-US" sz="2000" dirty="0" smtClean="0"/>
                        <a:t>Y</a:t>
                      </a:r>
                      <a:endParaRPr lang="en-US" sz="2000" dirty="0"/>
                    </a:p>
                  </a:txBody>
                  <a:tcPr/>
                </a:tc>
                <a:tc>
                  <a:txBody>
                    <a:bodyPr/>
                    <a:lstStyle/>
                    <a:p>
                      <a:r>
                        <a:rPr lang="en-US" sz="2000" dirty="0" smtClean="0"/>
                        <a:t>Y</a:t>
                      </a:r>
                      <a:endParaRPr lang="en-US" sz="2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Wingdings" pitchFamily="2" charset="2"/>
                        <a:buChar char="Ø"/>
                        <a:tabLst/>
                        <a:defRPr/>
                      </a:pPr>
                      <a:r>
                        <a:rPr lang="en-US" sz="2000" kern="1200" dirty="0" smtClean="0">
                          <a:solidFill>
                            <a:schemeClr val="dk1"/>
                          </a:solidFill>
                          <a:latin typeface="+mn-lt"/>
                          <a:ea typeface="+mn-ea"/>
                          <a:cs typeface="+mn-cs"/>
                        </a:rPr>
                        <a:t>It means the thread has been scheduled to run and has been waiting in the run queue</a:t>
                      </a:r>
                    </a:p>
                    <a:p>
                      <a:endParaRPr lang="en-US" sz="2000" dirty="0"/>
                    </a:p>
                  </a:txBody>
                  <a:tcPr/>
                </a:tc>
              </a:tr>
              <a:tr h="370840">
                <a:tc>
                  <a:txBody>
                    <a:bodyPr/>
                    <a:lstStyle/>
                    <a:p>
                      <a:r>
                        <a:rPr lang="en-US" sz="2000" dirty="0" smtClean="0"/>
                        <a:t>Y</a:t>
                      </a:r>
                      <a:endParaRPr lang="en-US" sz="2000" dirty="0"/>
                    </a:p>
                  </a:txBody>
                  <a:tcPr/>
                </a:tc>
                <a:tc>
                  <a:txBody>
                    <a:bodyPr/>
                    <a:lstStyle/>
                    <a:p>
                      <a:r>
                        <a:rPr lang="en-US" sz="2000" dirty="0" smtClean="0"/>
                        <a:t>N</a:t>
                      </a:r>
                      <a:endParaRPr lang="en-US" sz="2000" dirty="0"/>
                    </a:p>
                  </a:txBody>
                  <a:tcPr/>
                </a:tc>
                <a:tc>
                  <a:txBody>
                    <a:bodyPr/>
                    <a:lstStyle/>
                    <a:p>
                      <a:pPr>
                        <a:buFont typeface="Wingdings" pitchFamily="2" charset="2"/>
                        <a:buChar char="Ø"/>
                      </a:pPr>
                      <a:r>
                        <a:rPr lang="en-US" sz="2000" kern="1200" dirty="0" smtClean="0">
                          <a:solidFill>
                            <a:schemeClr val="dk1"/>
                          </a:solidFill>
                          <a:latin typeface="+mn-lt"/>
                          <a:ea typeface="+mn-ea"/>
                          <a:cs typeface="+mn-cs"/>
                        </a:rPr>
                        <a:t>It means this thread has been scheduled to run</a:t>
                      </a:r>
                      <a:endParaRPr lang="en-US" sz="2000" dirty="0"/>
                    </a:p>
                  </a:txBody>
                  <a:tcPr/>
                </a:tc>
              </a:tr>
              <a:tr h="370840">
                <a:tc>
                  <a:txBody>
                    <a:bodyPr/>
                    <a:lstStyle/>
                    <a:p>
                      <a:r>
                        <a:rPr lang="en-US" sz="2000" dirty="0" smtClean="0"/>
                        <a:t>N</a:t>
                      </a:r>
                      <a:endParaRPr lang="en-US" sz="2000" dirty="0"/>
                    </a:p>
                  </a:txBody>
                  <a:tcPr/>
                </a:tc>
                <a:tc>
                  <a:txBody>
                    <a:bodyPr/>
                    <a:lstStyle/>
                    <a:p>
                      <a:r>
                        <a:rPr lang="en-US" sz="2000" dirty="0" smtClean="0"/>
                        <a:t>Y</a:t>
                      </a:r>
                      <a:endParaRPr lang="en-US" sz="2000" dirty="0"/>
                    </a:p>
                  </a:txBody>
                  <a:tcPr/>
                </a:tc>
                <a:tc>
                  <a:txBody>
                    <a:bodyPr/>
                    <a:lstStyle/>
                    <a:p>
                      <a:pPr>
                        <a:buFont typeface="Wingdings" pitchFamily="2" charset="2"/>
                        <a:buChar char="Ø"/>
                      </a:pPr>
                      <a:r>
                        <a:rPr lang="en-US" sz="2000" dirty="0" smtClean="0"/>
                        <a:t>It means this thread has been waiting in the run queue but hasn’t been scheduled at all.</a:t>
                      </a:r>
                    </a:p>
                    <a:p>
                      <a:pPr>
                        <a:buFont typeface="Wingdings" pitchFamily="2" charset="2"/>
                        <a:buChar char="Ø"/>
                      </a:pPr>
                      <a:r>
                        <a:rPr lang="en-US" sz="2000" dirty="0" smtClean="0"/>
                        <a:t>In this case, we have to check </a:t>
                      </a:r>
                      <a:r>
                        <a:rPr lang="en-US" sz="2000" b="1" dirty="0" smtClean="0">
                          <a:solidFill>
                            <a:srgbClr val="002060"/>
                          </a:solidFill>
                        </a:rPr>
                        <a:t>FTRACE</a:t>
                      </a:r>
                      <a:r>
                        <a:rPr lang="en-US" sz="2000" dirty="0" smtClean="0"/>
                        <a:t> to find out who was occupying CPU.</a:t>
                      </a:r>
                      <a:endParaRPr lang="en-US" sz="2000" dirty="0"/>
                    </a:p>
                  </a:txBody>
                  <a:tcPr/>
                </a:tc>
              </a:tr>
              <a:tr h="370840">
                <a:tc>
                  <a:txBody>
                    <a:bodyPr/>
                    <a:lstStyle/>
                    <a:p>
                      <a:r>
                        <a:rPr lang="en-US" sz="2000" dirty="0" smtClean="0"/>
                        <a:t>N</a:t>
                      </a:r>
                      <a:endParaRPr lang="en-US" sz="2000" dirty="0"/>
                    </a:p>
                  </a:txBody>
                  <a:tcPr/>
                </a:tc>
                <a:tc>
                  <a:txBody>
                    <a:bodyPr/>
                    <a:lstStyle/>
                    <a:p>
                      <a:r>
                        <a:rPr lang="en-US" sz="2000" dirty="0" smtClean="0"/>
                        <a:t>N</a:t>
                      </a:r>
                      <a:endParaRPr lang="en-US" sz="2000" dirty="0"/>
                    </a:p>
                  </a:txBody>
                  <a:tcPr/>
                </a:tc>
                <a:tc>
                  <a:txBody>
                    <a:bodyPr/>
                    <a:lstStyle/>
                    <a:p>
                      <a:pPr>
                        <a:buFont typeface="Wingdings" pitchFamily="2" charset="2"/>
                        <a:buChar char="Ø"/>
                      </a:pPr>
                      <a:r>
                        <a:rPr lang="en-US" sz="2000" dirty="0" smtClean="0"/>
                        <a:t>It means the thread isn’t waiting for CPU scheduling. </a:t>
                      </a:r>
                    </a:p>
                    <a:p>
                      <a:pPr>
                        <a:buFont typeface="Wingdings" pitchFamily="2" charset="2"/>
                        <a:buChar char="Ø"/>
                      </a:pPr>
                      <a:r>
                        <a:rPr lang="en-US" sz="2000" dirty="0" smtClean="0"/>
                        <a:t>The process was either waiting for other thread to notify or it is really </a:t>
                      </a:r>
                      <a:r>
                        <a:rPr lang="en-US" sz="2000" b="1" dirty="0" smtClean="0">
                          <a:solidFill>
                            <a:srgbClr val="002060"/>
                          </a:solidFill>
                        </a:rPr>
                        <a:t>IDLE</a:t>
                      </a:r>
                      <a:r>
                        <a:rPr lang="en-US" sz="2000" dirty="0" smtClean="0"/>
                        <a:t>.</a:t>
                      </a:r>
                      <a:endParaRPr lang="en-US" sz="2000" dirty="0"/>
                    </a:p>
                  </a:txBody>
                  <a:tcPr/>
                </a:tc>
              </a:tr>
            </a:tbl>
          </a:graphicData>
        </a:graphic>
      </p:graphicFrame>
      <p:sp>
        <p:nvSpPr>
          <p:cNvPr id="8" name="TextBox 7"/>
          <p:cNvSpPr txBox="1"/>
          <p:nvPr/>
        </p:nvSpPr>
        <p:spPr>
          <a:xfrm>
            <a:off x="609600" y="914400"/>
            <a:ext cx="1526380" cy="830997"/>
          </a:xfrm>
          <a:prstGeom prst="rect">
            <a:avLst/>
          </a:prstGeom>
          <a:noFill/>
        </p:spPr>
        <p:txBody>
          <a:bodyPr wrap="none" rtlCol="0">
            <a:spAutoFit/>
          </a:bodyPr>
          <a:lstStyle/>
          <a:p>
            <a:r>
              <a:rPr lang="en-US" sz="2400" dirty="0" smtClean="0"/>
              <a:t>Inc ----&gt; Y</a:t>
            </a:r>
          </a:p>
          <a:p>
            <a:r>
              <a:rPr lang="en-US" sz="2400" dirty="0" smtClean="0"/>
              <a:t>Dec ----&gt; N</a:t>
            </a:r>
            <a:endParaRPr lang="en-US" sz="2400" dirty="0"/>
          </a:p>
        </p:txBody>
      </p:sp>
    </p:spTree>
    <p:extLst>
      <p:ext uri="{BB962C8B-B14F-4D97-AF65-F5344CB8AC3E}">
        <p14:creationId xmlns:p14="http://schemas.microsoft.com/office/powerpoint/2010/main" val="86319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0" rIns="91440" bIns="45720" rtlCol="0" anchor="t">
            <a:normAutofit/>
          </a:bodyPr>
          <a:lstStyle/>
          <a:p>
            <a:r>
              <a:rPr lang="en-US" altLang="zh-CN" sz="3200" dirty="0"/>
              <a:t>Process Schedule Stats Information(3/N)</a:t>
            </a:r>
            <a:br>
              <a:rPr lang="en-US" altLang="zh-CN" sz="3200" dirty="0"/>
            </a:br>
            <a:endParaRPr lang="en-US" sz="3200"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39</a:t>
            </a:fld>
            <a:endParaRPr lang="en-US"/>
          </a:p>
        </p:txBody>
      </p:sp>
      <p:sp>
        <p:nvSpPr>
          <p:cNvPr id="9" name="内容占位符 8"/>
          <p:cNvSpPr>
            <a:spLocks noGrp="1"/>
          </p:cNvSpPr>
          <p:nvPr>
            <p:ph sz="quarter" idx="13"/>
          </p:nvPr>
        </p:nvSpPr>
        <p:spPr>
          <a:xfrm>
            <a:off x="304800" y="1066800"/>
            <a:ext cx="8229600" cy="990600"/>
          </a:xfrm>
        </p:spPr>
        <p:txBody>
          <a:bodyPr>
            <a:normAutofit lnSpcReduction="10000"/>
          </a:bodyPr>
          <a:lstStyle/>
          <a:p>
            <a:r>
              <a:rPr lang="en-US" dirty="0" err="1" smtClean="0"/>
              <a:t>librank</a:t>
            </a:r>
            <a:r>
              <a:rPr lang="en-US" dirty="0" smtClean="0"/>
              <a:t> was occupying CPU[2] in range of red circle</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2133600"/>
            <a:ext cx="9144000" cy="4724400"/>
          </a:xfrm>
          <a:prstGeom prst="rect">
            <a:avLst/>
          </a:prstGeom>
          <a:noFill/>
          <a:ln w="9525">
            <a:noFill/>
            <a:miter lim="800000"/>
            <a:headEnd/>
            <a:tailEnd/>
          </a:ln>
        </p:spPr>
      </p:pic>
    </p:spTree>
    <p:extLst>
      <p:ext uri="{BB962C8B-B14F-4D97-AF65-F5344CB8AC3E}">
        <p14:creationId xmlns:p14="http://schemas.microsoft.com/office/powerpoint/2010/main" val="4197384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ANR knowledge background</a:t>
            </a:r>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内容占位符 4"/>
          <p:cNvSpPr>
            <a:spLocks noGrp="1"/>
          </p:cNvSpPr>
          <p:nvPr>
            <p:ph sz="quarter" idx="13"/>
          </p:nvPr>
        </p:nvSpPr>
        <p:spPr>
          <a:xfrm>
            <a:off x="457200" y="1447800"/>
            <a:ext cx="8229600" cy="4289426"/>
          </a:xfrm>
        </p:spPr>
        <p:txBody>
          <a:bodyPr>
            <a:normAutofit/>
          </a:bodyPr>
          <a:lstStyle/>
          <a:p>
            <a:r>
              <a:rPr lang="en-US" altLang="zh-CN" b="1" spc="-150" dirty="0" smtClean="0">
                <a:solidFill>
                  <a:schemeClr val="accent1"/>
                </a:solidFill>
                <a:latin typeface="+mj-lt"/>
                <a:ea typeface="+mj-ea"/>
                <a:cs typeface="+mj-cs"/>
              </a:rPr>
              <a:t>What’s ANR?</a:t>
            </a:r>
          </a:p>
          <a:p>
            <a:r>
              <a:rPr lang="en-US" altLang="zh-CN" b="1" spc="-150" dirty="0" smtClean="0">
                <a:solidFill>
                  <a:schemeClr val="accent1"/>
                </a:solidFill>
                <a:latin typeface="+mj-lt"/>
                <a:ea typeface="+mj-ea"/>
                <a:cs typeface="+mj-cs"/>
              </a:rPr>
              <a:t>ANR </a:t>
            </a:r>
            <a:r>
              <a:rPr lang="zh-CN" altLang="en-US" b="1" spc="-150" dirty="0" smtClean="0">
                <a:solidFill>
                  <a:schemeClr val="accent1"/>
                </a:solidFill>
                <a:latin typeface="+mj-lt"/>
                <a:ea typeface="+mj-ea"/>
                <a:cs typeface="+mj-cs"/>
              </a:rPr>
              <a:t> </a:t>
            </a:r>
            <a:r>
              <a:rPr lang="en-US" altLang="zh-CN" b="1" spc="-150" dirty="0" smtClean="0">
                <a:solidFill>
                  <a:schemeClr val="accent1"/>
                </a:solidFill>
                <a:latin typeface="+mj-lt"/>
                <a:ea typeface="+mj-ea"/>
                <a:cs typeface="+mj-cs"/>
              </a:rPr>
              <a:t>Type</a:t>
            </a:r>
          </a:p>
          <a:p>
            <a:r>
              <a:rPr lang="en-US" altLang="zh-CN" b="1" spc="-150" dirty="0" smtClean="0">
                <a:solidFill>
                  <a:schemeClr val="accent1"/>
                </a:solidFill>
                <a:latin typeface="+mj-lt"/>
                <a:ea typeface="+mj-ea"/>
                <a:cs typeface="+mj-cs"/>
              </a:rPr>
              <a:t>ANR  Generate Principle</a:t>
            </a:r>
          </a:p>
          <a:p>
            <a:r>
              <a:rPr lang="en-US" altLang="zh-CN" b="1" spc="-150" dirty="0" smtClean="0">
                <a:solidFill>
                  <a:schemeClr val="accent1"/>
                </a:solidFill>
                <a:latin typeface="+mj-lt"/>
                <a:ea typeface="+mj-ea"/>
                <a:cs typeface="+mj-cs"/>
              </a:rPr>
              <a:t>How &amp; What System(AMS) do when ANR</a:t>
            </a:r>
          </a:p>
          <a:p>
            <a:r>
              <a:rPr lang="en-US" altLang="zh-CN" b="1" spc="-150" dirty="0" smtClean="0">
                <a:solidFill>
                  <a:schemeClr val="accent1"/>
                </a:solidFill>
                <a:latin typeface="+mj-lt"/>
                <a:ea typeface="+mj-ea"/>
                <a:cs typeface="+mj-cs"/>
              </a:rPr>
              <a:t>Proportion  of bug and performance</a:t>
            </a:r>
          </a:p>
        </p:txBody>
      </p:sp>
    </p:spTree>
    <p:extLst>
      <p:ext uri="{BB962C8B-B14F-4D97-AF65-F5344CB8AC3E}">
        <p14:creationId xmlns:p14="http://schemas.microsoft.com/office/powerpoint/2010/main" val="11795534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731169"/>
          </a:xfrm>
        </p:spPr>
        <p:txBody>
          <a:bodyPr/>
          <a:lstStyle/>
          <a:p>
            <a:r>
              <a:rPr lang="en-US" dirty="0" smtClean="0"/>
              <a:t>Memory Info(1/2)</a:t>
            </a:r>
            <a:endParaRPr lang="en-US" dirty="0"/>
          </a:p>
        </p:txBody>
      </p:sp>
      <p:sp>
        <p:nvSpPr>
          <p:cNvPr id="3" name="内容占位符 2"/>
          <p:cNvSpPr>
            <a:spLocks noGrp="1"/>
          </p:cNvSpPr>
          <p:nvPr>
            <p:ph idx="1"/>
          </p:nvPr>
        </p:nvSpPr>
        <p:spPr>
          <a:xfrm>
            <a:off x="457200" y="1340769"/>
            <a:ext cx="8229600" cy="4692846"/>
          </a:xfrm>
        </p:spPr>
        <p:txBody>
          <a:bodyPr/>
          <a:lstStyle/>
          <a:p>
            <a:r>
              <a:rPr lang="en-US" sz="2400" dirty="0" smtClean="0"/>
              <a:t>In </a:t>
            </a:r>
            <a:r>
              <a:rPr lang="en-US" sz="2400" dirty="0" err="1" smtClean="0"/>
              <a:t>sys_memory_info</a:t>
            </a:r>
            <a:r>
              <a:rPr lang="en-US" sz="2400" dirty="0" smtClean="0"/>
              <a:t> of </a:t>
            </a:r>
            <a:r>
              <a:rPr lang="en-US" sz="2400" dirty="0" err="1" smtClean="0"/>
              <a:t>db</a:t>
            </a:r>
            <a:r>
              <a:rPr lang="en-US" sz="2400" dirty="0" smtClean="0"/>
              <a:t> file, we can see the memory information</a:t>
            </a:r>
          </a:p>
          <a:p>
            <a:endParaRPr lang="en-US" sz="2400" dirty="0"/>
          </a:p>
          <a:p>
            <a:endParaRPr lang="en-US" sz="2400" dirty="0" smtClean="0"/>
          </a:p>
          <a:p>
            <a:endParaRPr lang="en-US" sz="2400" dirty="0"/>
          </a:p>
          <a:p>
            <a:endParaRPr lang="en-US" sz="2400" dirty="0" smtClean="0"/>
          </a:p>
          <a:p>
            <a:r>
              <a:rPr lang="en-US" sz="2400" dirty="0"/>
              <a:t>In </a:t>
            </a:r>
            <a:r>
              <a:rPr lang="en-US" sz="2400" dirty="0" smtClean="0"/>
              <a:t>SYS_BUDDY_INFO, we can see the use of physic memory</a:t>
            </a:r>
            <a:endParaRPr lang="en-US" dirty="0"/>
          </a:p>
        </p:txBody>
      </p:sp>
      <p:pic>
        <p:nvPicPr>
          <p:cNvPr id="4" name="图片 3"/>
          <p:cNvPicPr>
            <a:picLocks noChangeAspect="1"/>
          </p:cNvPicPr>
          <p:nvPr/>
        </p:nvPicPr>
        <p:blipFill>
          <a:blip r:embed="rId2"/>
          <a:stretch>
            <a:fillRect/>
          </a:stretch>
        </p:blipFill>
        <p:spPr>
          <a:xfrm>
            <a:off x="1187624" y="2132856"/>
            <a:ext cx="2524125" cy="1257300"/>
          </a:xfrm>
          <a:prstGeom prst="rect">
            <a:avLst/>
          </a:prstGeom>
        </p:spPr>
      </p:pic>
      <p:sp>
        <p:nvSpPr>
          <p:cNvPr id="5" name="文本框 4"/>
          <p:cNvSpPr txBox="1"/>
          <p:nvPr/>
        </p:nvSpPr>
        <p:spPr>
          <a:xfrm>
            <a:off x="3711749" y="692696"/>
            <a:ext cx="184731" cy="369332"/>
          </a:xfrm>
          <a:prstGeom prst="rect">
            <a:avLst/>
          </a:prstGeom>
          <a:noFill/>
        </p:spPr>
        <p:txBody>
          <a:bodyPr wrap="none" rtlCol="0">
            <a:spAutoFit/>
          </a:bodyPr>
          <a:lstStyle/>
          <a:p>
            <a:endParaRPr lang="en-US" dirty="0"/>
          </a:p>
        </p:txBody>
      </p:sp>
      <p:sp>
        <p:nvSpPr>
          <p:cNvPr id="6" name="文本框 5"/>
          <p:cNvSpPr txBox="1"/>
          <p:nvPr/>
        </p:nvSpPr>
        <p:spPr>
          <a:xfrm>
            <a:off x="899592" y="3390156"/>
            <a:ext cx="6324039" cy="369332"/>
          </a:xfrm>
          <a:prstGeom prst="rect">
            <a:avLst/>
          </a:prstGeom>
          <a:noFill/>
        </p:spPr>
        <p:txBody>
          <a:bodyPr wrap="none" rtlCol="0">
            <a:spAutoFit/>
          </a:bodyPr>
          <a:lstStyle/>
          <a:p>
            <a:r>
              <a:rPr lang="en-US" dirty="0" smtClean="0"/>
              <a:t>If the sum of </a:t>
            </a:r>
            <a:r>
              <a:rPr lang="en-US" i="1" dirty="0" err="1" smtClean="0"/>
              <a:t>Memfree</a:t>
            </a:r>
            <a:r>
              <a:rPr lang="en-US" dirty="0" smtClean="0"/>
              <a:t> and </a:t>
            </a:r>
            <a:r>
              <a:rPr lang="en-US" i="1" dirty="0" smtClean="0"/>
              <a:t>cached</a:t>
            </a:r>
            <a:r>
              <a:rPr lang="en-US" dirty="0" smtClean="0"/>
              <a:t> is small, there is memory issue</a:t>
            </a:r>
            <a:endParaRPr lang="en-US" dirty="0"/>
          </a:p>
        </p:txBody>
      </p:sp>
      <p:pic>
        <p:nvPicPr>
          <p:cNvPr id="8" name="图片 7"/>
          <p:cNvPicPr>
            <a:picLocks noChangeAspect="1"/>
          </p:cNvPicPr>
          <p:nvPr/>
        </p:nvPicPr>
        <p:blipFill>
          <a:blip r:embed="rId3"/>
          <a:stretch>
            <a:fillRect/>
          </a:stretch>
        </p:blipFill>
        <p:spPr>
          <a:xfrm>
            <a:off x="905148" y="4596514"/>
            <a:ext cx="7829550" cy="200025"/>
          </a:xfrm>
          <a:prstGeom prst="rect">
            <a:avLst/>
          </a:prstGeom>
        </p:spPr>
      </p:pic>
      <p:sp>
        <p:nvSpPr>
          <p:cNvPr id="9" name="文本框 8"/>
          <p:cNvSpPr txBox="1"/>
          <p:nvPr/>
        </p:nvSpPr>
        <p:spPr>
          <a:xfrm>
            <a:off x="827584" y="4861079"/>
            <a:ext cx="7128792" cy="369332"/>
          </a:xfrm>
          <a:prstGeom prst="rect">
            <a:avLst/>
          </a:prstGeom>
          <a:noFill/>
        </p:spPr>
        <p:txBody>
          <a:bodyPr wrap="square" rtlCol="0">
            <a:spAutoFit/>
          </a:bodyPr>
          <a:lstStyle/>
          <a:p>
            <a:r>
              <a:rPr lang="en-US" dirty="0" smtClean="0"/>
              <a:t>From this information we can see the fragment of physic memory</a:t>
            </a:r>
            <a:endParaRPr lang="en-US" dirty="0"/>
          </a:p>
        </p:txBody>
      </p:sp>
      <p:sp>
        <p:nvSpPr>
          <p:cNvPr id="10" name="矩形 9"/>
          <p:cNvSpPr/>
          <p:nvPr/>
        </p:nvSpPr>
        <p:spPr>
          <a:xfrm>
            <a:off x="2699792" y="4596514"/>
            <a:ext cx="504056" cy="2000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矩形 10"/>
          <p:cNvSpPr/>
          <p:nvPr/>
        </p:nvSpPr>
        <p:spPr>
          <a:xfrm>
            <a:off x="3300058" y="4597127"/>
            <a:ext cx="504056" cy="2000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矩形 11"/>
          <p:cNvSpPr/>
          <p:nvPr/>
        </p:nvSpPr>
        <p:spPr>
          <a:xfrm>
            <a:off x="3809583" y="4596514"/>
            <a:ext cx="504056" cy="2000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矩形 12"/>
          <p:cNvSpPr/>
          <p:nvPr/>
        </p:nvSpPr>
        <p:spPr>
          <a:xfrm>
            <a:off x="5391280" y="4595901"/>
            <a:ext cx="504056" cy="2000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矩形 13"/>
          <p:cNvSpPr/>
          <p:nvPr/>
        </p:nvSpPr>
        <p:spPr>
          <a:xfrm>
            <a:off x="8182744" y="4543192"/>
            <a:ext cx="504056" cy="2000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文本框 14"/>
          <p:cNvSpPr txBox="1"/>
          <p:nvPr/>
        </p:nvSpPr>
        <p:spPr>
          <a:xfrm>
            <a:off x="2800977" y="4326581"/>
            <a:ext cx="301686" cy="369332"/>
          </a:xfrm>
          <a:prstGeom prst="rect">
            <a:avLst/>
          </a:prstGeom>
          <a:noFill/>
        </p:spPr>
        <p:txBody>
          <a:bodyPr wrap="none" rtlCol="0">
            <a:spAutoFit/>
          </a:bodyPr>
          <a:lstStyle/>
          <a:p>
            <a:r>
              <a:rPr lang="en-US" dirty="0" smtClean="0"/>
              <a:t>1</a:t>
            </a:r>
            <a:endParaRPr lang="en-US" dirty="0"/>
          </a:p>
        </p:txBody>
      </p:sp>
      <p:sp>
        <p:nvSpPr>
          <p:cNvPr id="16" name="文本框 15"/>
          <p:cNvSpPr txBox="1"/>
          <p:nvPr/>
        </p:nvSpPr>
        <p:spPr>
          <a:xfrm>
            <a:off x="3338252" y="4307081"/>
            <a:ext cx="301686" cy="369332"/>
          </a:xfrm>
          <a:prstGeom prst="rect">
            <a:avLst/>
          </a:prstGeom>
          <a:noFill/>
        </p:spPr>
        <p:txBody>
          <a:bodyPr wrap="none" rtlCol="0">
            <a:spAutoFit/>
          </a:bodyPr>
          <a:lstStyle/>
          <a:p>
            <a:r>
              <a:rPr lang="en-US" dirty="0"/>
              <a:t>2</a:t>
            </a:r>
          </a:p>
        </p:txBody>
      </p:sp>
      <p:sp>
        <p:nvSpPr>
          <p:cNvPr id="17" name="文本框 16"/>
          <p:cNvSpPr txBox="1"/>
          <p:nvPr/>
        </p:nvSpPr>
        <p:spPr>
          <a:xfrm>
            <a:off x="3868851" y="4317773"/>
            <a:ext cx="301686" cy="369332"/>
          </a:xfrm>
          <a:prstGeom prst="rect">
            <a:avLst/>
          </a:prstGeom>
          <a:noFill/>
        </p:spPr>
        <p:txBody>
          <a:bodyPr wrap="none" rtlCol="0">
            <a:spAutoFit/>
          </a:bodyPr>
          <a:lstStyle/>
          <a:p>
            <a:r>
              <a:rPr lang="en-US" dirty="0"/>
              <a:t>3</a:t>
            </a:r>
          </a:p>
        </p:txBody>
      </p:sp>
      <p:sp>
        <p:nvSpPr>
          <p:cNvPr id="18" name="文本框 17"/>
          <p:cNvSpPr txBox="1"/>
          <p:nvPr/>
        </p:nvSpPr>
        <p:spPr>
          <a:xfrm>
            <a:off x="5498364" y="4306989"/>
            <a:ext cx="343364" cy="369332"/>
          </a:xfrm>
          <a:prstGeom prst="rect">
            <a:avLst/>
          </a:prstGeom>
          <a:noFill/>
        </p:spPr>
        <p:txBody>
          <a:bodyPr wrap="none" rtlCol="0">
            <a:spAutoFit/>
          </a:bodyPr>
          <a:lstStyle/>
          <a:p>
            <a:r>
              <a:rPr lang="en-US" dirty="0" smtClean="0"/>
              <a:t>…</a:t>
            </a:r>
            <a:endParaRPr lang="en-US" dirty="0"/>
          </a:p>
        </p:txBody>
      </p:sp>
      <p:sp>
        <p:nvSpPr>
          <p:cNvPr id="19" name="文本框 18"/>
          <p:cNvSpPr txBox="1"/>
          <p:nvPr/>
        </p:nvSpPr>
        <p:spPr>
          <a:xfrm>
            <a:off x="8215549" y="4267040"/>
            <a:ext cx="306494" cy="369332"/>
          </a:xfrm>
          <a:prstGeom prst="rect">
            <a:avLst/>
          </a:prstGeom>
          <a:noFill/>
        </p:spPr>
        <p:txBody>
          <a:bodyPr wrap="none" rtlCol="0">
            <a:spAutoFit/>
          </a:bodyPr>
          <a:lstStyle/>
          <a:p>
            <a:r>
              <a:rPr lang="en-US" dirty="0"/>
              <a:t>n</a:t>
            </a:r>
          </a:p>
        </p:txBody>
      </p:sp>
      <p:sp>
        <p:nvSpPr>
          <p:cNvPr id="20" name="文本框 19"/>
          <p:cNvSpPr txBox="1"/>
          <p:nvPr/>
        </p:nvSpPr>
        <p:spPr>
          <a:xfrm>
            <a:off x="971600" y="5301208"/>
            <a:ext cx="4046108" cy="707886"/>
          </a:xfrm>
          <a:prstGeom prst="rect">
            <a:avLst/>
          </a:prstGeom>
          <a:noFill/>
        </p:spPr>
        <p:txBody>
          <a:bodyPr wrap="none" rtlCol="0">
            <a:spAutoFit/>
          </a:bodyPr>
          <a:lstStyle/>
          <a:p>
            <a:r>
              <a:rPr lang="en-US" dirty="0" smtClean="0"/>
              <a:t>1: the number of 2</a:t>
            </a:r>
            <a:r>
              <a:rPr lang="en-US" sz="2000" baseline="30000" dirty="0"/>
              <a:t>0 </a:t>
            </a:r>
            <a:r>
              <a:rPr lang="en-US" sz="2000" dirty="0" smtClean="0"/>
              <a:t>continuous </a:t>
            </a:r>
            <a:r>
              <a:rPr lang="en-US" altLang="zh-CN" sz="2000" dirty="0" smtClean="0"/>
              <a:t>pages</a:t>
            </a:r>
          </a:p>
          <a:p>
            <a:r>
              <a:rPr lang="en-US" sz="2000" dirty="0" smtClean="0"/>
              <a:t>2:the number of 2</a:t>
            </a:r>
            <a:r>
              <a:rPr lang="en-US" sz="2000" baseline="30000" dirty="0" smtClean="0"/>
              <a:t>n</a:t>
            </a:r>
            <a:r>
              <a:rPr lang="en-US" sz="2000" dirty="0" smtClean="0"/>
              <a:t> continuous </a:t>
            </a:r>
            <a:r>
              <a:rPr lang="en-US" dirty="0"/>
              <a:t>pages</a:t>
            </a:r>
          </a:p>
        </p:txBody>
      </p:sp>
      <p:sp>
        <p:nvSpPr>
          <p:cNvPr id="21" name="文本框 20"/>
          <p:cNvSpPr txBox="1"/>
          <p:nvPr/>
        </p:nvSpPr>
        <p:spPr>
          <a:xfrm>
            <a:off x="867283" y="6009094"/>
            <a:ext cx="6480720" cy="369332"/>
          </a:xfrm>
          <a:prstGeom prst="rect">
            <a:avLst/>
          </a:prstGeom>
          <a:noFill/>
        </p:spPr>
        <p:txBody>
          <a:bodyPr wrap="square" rtlCol="0">
            <a:spAutoFit/>
          </a:bodyPr>
          <a:lstStyle/>
          <a:p>
            <a:r>
              <a:rPr lang="en-US" dirty="0" smtClean="0"/>
              <a:t>If there is only 2</a:t>
            </a:r>
            <a:r>
              <a:rPr lang="en-US" baseline="30000" dirty="0" smtClean="0"/>
              <a:t>0 </a:t>
            </a:r>
            <a:r>
              <a:rPr lang="en-US" dirty="0" smtClean="0"/>
              <a:t>continuous pages, the </a:t>
            </a:r>
            <a:r>
              <a:rPr lang="en-US" dirty="0"/>
              <a:t> </a:t>
            </a:r>
            <a:r>
              <a:rPr lang="en-US" dirty="0" smtClean="0"/>
              <a:t>fragmentation is serious.</a:t>
            </a:r>
            <a:endParaRPr lang="en-US" dirty="0"/>
          </a:p>
        </p:txBody>
      </p:sp>
    </p:spTree>
    <p:extLst>
      <p:ext uri="{BB962C8B-B14F-4D97-AF65-F5344CB8AC3E}">
        <p14:creationId xmlns:p14="http://schemas.microsoft.com/office/powerpoint/2010/main" val="11298240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a:t>
            </a:r>
            <a:r>
              <a:rPr lang="en-US" altLang="zh-CN" dirty="0" smtClean="0"/>
              <a:t>emory Info(2/2)</a:t>
            </a:r>
            <a:endParaRPr lang="en-US" dirty="0"/>
          </a:p>
        </p:txBody>
      </p:sp>
      <p:sp>
        <p:nvSpPr>
          <p:cNvPr id="3" name="内容占位符 2"/>
          <p:cNvSpPr>
            <a:spLocks noGrp="1"/>
          </p:cNvSpPr>
          <p:nvPr>
            <p:ph idx="1"/>
          </p:nvPr>
        </p:nvSpPr>
        <p:spPr>
          <a:xfrm>
            <a:off x="457200" y="1412777"/>
            <a:ext cx="8229600" cy="4620838"/>
          </a:xfrm>
        </p:spPr>
        <p:txBody>
          <a:bodyPr>
            <a:normAutofit/>
          </a:bodyPr>
          <a:lstStyle/>
          <a:p>
            <a:r>
              <a:rPr lang="en-US" sz="2000" dirty="0" smtClean="0"/>
              <a:t>We also can get </a:t>
            </a:r>
            <a:r>
              <a:rPr lang="en-US" sz="2000" dirty="0"/>
              <a:t>memory info from </a:t>
            </a:r>
            <a:r>
              <a:rPr lang="en-US" sz="2000" dirty="0" smtClean="0"/>
              <a:t>SYS_MEMORY_LOG, it record the </a:t>
            </a:r>
            <a:r>
              <a:rPr lang="en-US" sz="2000" dirty="0"/>
              <a:t>memory change of </a:t>
            </a:r>
            <a:r>
              <a:rPr lang="en-US" sz="2000" dirty="0" smtClean="0"/>
              <a:t>a </a:t>
            </a:r>
            <a:r>
              <a:rPr lang="en-US" sz="2000" dirty="0"/>
              <a:t>period of </a:t>
            </a:r>
            <a:r>
              <a:rPr lang="en-US" sz="2000" dirty="0" smtClean="0"/>
              <a:t>time including system memory and every process 'memory.</a:t>
            </a:r>
            <a:endParaRPr lang="en-US" sz="2800" dirty="0"/>
          </a:p>
        </p:txBody>
      </p:sp>
      <p:pic>
        <p:nvPicPr>
          <p:cNvPr id="4" name="图片 3"/>
          <p:cNvPicPr>
            <a:picLocks noChangeAspect="1"/>
          </p:cNvPicPr>
          <p:nvPr/>
        </p:nvPicPr>
        <p:blipFill>
          <a:blip r:embed="rId2"/>
          <a:stretch>
            <a:fillRect/>
          </a:stretch>
        </p:blipFill>
        <p:spPr>
          <a:xfrm>
            <a:off x="899592" y="2547312"/>
            <a:ext cx="8064896" cy="432048"/>
          </a:xfrm>
          <a:prstGeom prst="rect">
            <a:avLst/>
          </a:prstGeom>
        </p:spPr>
      </p:pic>
      <p:pic>
        <p:nvPicPr>
          <p:cNvPr id="5" name="图片 4"/>
          <p:cNvPicPr>
            <a:picLocks noChangeAspect="1"/>
          </p:cNvPicPr>
          <p:nvPr/>
        </p:nvPicPr>
        <p:blipFill>
          <a:blip r:embed="rId3"/>
          <a:stretch>
            <a:fillRect/>
          </a:stretch>
        </p:blipFill>
        <p:spPr>
          <a:xfrm>
            <a:off x="755576" y="3152311"/>
            <a:ext cx="8388424" cy="600075"/>
          </a:xfrm>
          <a:prstGeom prst="rect">
            <a:avLst/>
          </a:prstGeom>
        </p:spPr>
      </p:pic>
      <p:pic>
        <p:nvPicPr>
          <p:cNvPr id="6" name="图片 5"/>
          <p:cNvPicPr>
            <a:picLocks noChangeAspect="1"/>
          </p:cNvPicPr>
          <p:nvPr/>
        </p:nvPicPr>
        <p:blipFill>
          <a:blip r:embed="rId4"/>
          <a:stretch>
            <a:fillRect/>
          </a:stretch>
        </p:blipFill>
        <p:spPr>
          <a:xfrm>
            <a:off x="761559" y="4293096"/>
            <a:ext cx="8691348" cy="790575"/>
          </a:xfrm>
          <a:prstGeom prst="rect">
            <a:avLst/>
          </a:prstGeom>
        </p:spPr>
      </p:pic>
      <p:sp>
        <p:nvSpPr>
          <p:cNvPr id="7" name="文本框 6"/>
          <p:cNvSpPr txBox="1"/>
          <p:nvPr/>
        </p:nvSpPr>
        <p:spPr>
          <a:xfrm>
            <a:off x="1331640" y="3933056"/>
            <a:ext cx="2376264" cy="369332"/>
          </a:xfrm>
          <a:prstGeom prst="rect">
            <a:avLst/>
          </a:prstGeom>
          <a:noFill/>
        </p:spPr>
        <p:txBody>
          <a:bodyPr wrap="square" rtlCol="0">
            <a:spAutoFit/>
          </a:bodyPr>
          <a:lstStyle/>
          <a:p>
            <a:r>
              <a:rPr lang="en-US" dirty="0" smtClean="0"/>
              <a:t>One process</a:t>
            </a:r>
            <a:endParaRPr lang="en-US" dirty="0"/>
          </a:p>
        </p:txBody>
      </p:sp>
      <p:sp>
        <p:nvSpPr>
          <p:cNvPr id="8" name="文本框 7"/>
          <p:cNvSpPr txBox="1"/>
          <p:nvPr/>
        </p:nvSpPr>
        <p:spPr>
          <a:xfrm>
            <a:off x="4277985" y="3933056"/>
            <a:ext cx="2376264" cy="369332"/>
          </a:xfrm>
          <a:prstGeom prst="rect">
            <a:avLst/>
          </a:prstGeom>
          <a:noFill/>
        </p:spPr>
        <p:txBody>
          <a:bodyPr wrap="square" rtlCol="0">
            <a:spAutoFit/>
          </a:bodyPr>
          <a:lstStyle/>
          <a:p>
            <a:r>
              <a:rPr lang="en-US" dirty="0" smtClean="0"/>
              <a:t>One process</a:t>
            </a:r>
            <a:endParaRPr lang="en-US" dirty="0"/>
          </a:p>
        </p:txBody>
      </p:sp>
      <p:sp>
        <p:nvSpPr>
          <p:cNvPr id="9" name="文本框 8"/>
          <p:cNvSpPr txBox="1"/>
          <p:nvPr/>
        </p:nvSpPr>
        <p:spPr>
          <a:xfrm>
            <a:off x="899592" y="5083671"/>
            <a:ext cx="7200800" cy="646331"/>
          </a:xfrm>
          <a:prstGeom prst="rect">
            <a:avLst/>
          </a:prstGeom>
          <a:noFill/>
        </p:spPr>
        <p:txBody>
          <a:bodyPr wrap="square" rtlCol="0">
            <a:spAutoFit/>
          </a:bodyPr>
          <a:lstStyle/>
          <a:p>
            <a:r>
              <a:rPr lang="en-US" dirty="0" smtClean="0"/>
              <a:t>We should check which part or process use lots of memory , and analyze it as memory issue.</a:t>
            </a:r>
            <a:endParaRPr lang="en-US" dirty="0"/>
          </a:p>
        </p:txBody>
      </p:sp>
    </p:spTree>
    <p:extLst>
      <p:ext uri="{BB962C8B-B14F-4D97-AF65-F5344CB8AC3E}">
        <p14:creationId xmlns:p14="http://schemas.microsoft.com/office/powerpoint/2010/main" val="34637434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2000"/>
            <a:ext cx="8229600" cy="711000"/>
          </a:xfrm>
        </p:spPr>
        <p:txBody>
          <a:bodyPr vert="horz" lIns="91440" tIns="0" rIns="91440" bIns="45720" rtlCol="0" anchor="t">
            <a:normAutofit fontScale="90000"/>
          </a:bodyPr>
          <a:lstStyle/>
          <a:p>
            <a:r>
              <a:rPr lang="en-US" altLang="zh-CN" sz="3200" dirty="0"/>
              <a:t>CPU Policy</a:t>
            </a:r>
            <a:br>
              <a:rPr lang="en-US" altLang="zh-CN" sz="3200" dirty="0"/>
            </a:br>
            <a:endParaRPr lang="en-US" sz="3200"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内容占位符 4"/>
          <p:cNvSpPr>
            <a:spLocks noGrp="1"/>
          </p:cNvSpPr>
          <p:nvPr>
            <p:ph sz="quarter" idx="13"/>
          </p:nvPr>
        </p:nvSpPr>
        <p:spPr>
          <a:xfrm>
            <a:off x="381000" y="1143000"/>
            <a:ext cx="8229600" cy="1371600"/>
          </a:xfrm>
        </p:spPr>
        <p:txBody>
          <a:bodyPr>
            <a:normAutofit/>
          </a:bodyPr>
          <a:lstStyle/>
          <a:p>
            <a:r>
              <a:rPr lang="en-US" sz="2800" dirty="0" smtClean="0"/>
              <a:t>File : “</a:t>
            </a:r>
            <a:r>
              <a:rPr lang="en-US" sz="2800" b="1" dirty="0" err="1" smtClean="0">
                <a:solidFill>
                  <a:srgbClr val="0000FF"/>
                </a:solidFill>
              </a:rPr>
              <a:t>kernel_log</a:t>
            </a:r>
            <a:r>
              <a:rPr lang="en-US" sz="2800" dirty="0" smtClean="0"/>
              <a:t>” </a:t>
            </a:r>
          </a:p>
          <a:p>
            <a:r>
              <a:rPr lang="en-US" sz="2800" dirty="0" smtClean="0"/>
              <a:t>Keyword : “</a:t>
            </a:r>
            <a:r>
              <a:rPr lang="en-US" sz="2800" b="1" dirty="0" err="1" smtClean="0">
                <a:solidFill>
                  <a:srgbClr val="FF0000"/>
                </a:solidFill>
              </a:rPr>
              <a:t>hps_main</a:t>
            </a:r>
            <a:r>
              <a:rPr lang="en-US" sz="2800" dirty="0" smtClean="0"/>
              <a:t>” and “</a:t>
            </a:r>
            <a:r>
              <a:rPr lang="en-US" sz="2800" b="1" dirty="0" err="1">
                <a:solidFill>
                  <a:srgbClr val="FF0000"/>
                </a:solidFill>
              </a:rPr>
              <a:t>cpufreq</a:t>
            </a:r>
            <a:r>
              <a:rPr lang="en-US" sz="2800" dirty="0" smtClean="0"/>
              <a:t>”</a:t>
            </a:r>
            <a:endParaRPr lang="en-US" sz="2800" dirty="0"/>
          </a:p>
        </p:txBody>
      </p:sp>
      <p:pic>
        <p:nvPicPr>
          <p:cNvPr id="10" name="图片 9"/>
          <p:cNvPicPr>
            <a:picLocks noChangeAspect="1"/>
          </p:cNvPicPr>
          <p:nvPr/>
        </p:nvPicPr>
        <p:blipFill>
          <a:blip r:embed="rId2"/>
          <a:stretch>
            <a:fillRect/>
          </a:stretch>
        </p:blipFill>
        <p:spPr>
          <a:xfrm>
            <a:off x="-474130" y="2780928"/>
            <a:ext cx="9654592" cy="2664296"/>
          </a:xfrm>
          <a:prstGeom prst="rect">
            <a:avLst/>
          </a:prstGeom>
        </p:spPr>
      </p:pic>
    </p:spTree>
    <p:extLst>
      <p:ext uri="{BB962C8B-B14F-4D97-AF65-F5344CB8AC3E}">
        <p14:creationId xmlns:p14="http://schemas.microsoft.com/office/powerpoint/2010/main" val="2156230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0" rIns="91440" bIns="45720" rtlCol="0" anchor="t">
            <a:normAutofit/>
          </a:bodyPr>
          <a:lstStyle/>
          <a:p>
            <a:r>
              <a:rPr lang="en-US" altLang="zh-CN" sz="3200" dirty="0" err="1"/>
              <a:t>Dexopt</a:t>
            </a:r>
            <a:r>
              <a:rPr lang="en-US" altLang="zh-CN" sz="3200" dirty="0"/>
              <a:t/>
            </a:r>
            <a:br>
              <a:rPr lang="en-US" altLang="zh-CN" sz="3200" dirty="0"/>
            </a:br>
            <a:endParaRPr lang="en-US" sz="3200"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内容占位符 4"/>
          <p:cNvSpPr>
            <a:spLocks noGrp="1"/>
          </p:cNvSpPr>
          <p:nvPr>
            <p:ph sz="quarter" idx="13"/>
          </p:nvPr>
        </p:nvSpPr>
        <p:spPr>
          <a:xfrm>
            <a:off x="381000" y="990600"/>
            <a:ext cx="8229600" cy="4289426"/>
          </a:xfrm>
        </p:spPr>
        <p:txBody>
          <a:bodyPr/>
          <a:lstStyle/>
          <a:p>
            <a:pPr lvl="0"/>
            <a:r>
              <a:rPr lang="en-US" sz="2400" dirty="0" smtClean="0"/>
              <a:t>File : </a:t>
            </a:r>
            <a:r>
              <a:rPr lang="en-US" sz="2400" dirty="0" err="1" smtClean="0"/>
              <a:t>main_log</a:t>
            </a:r>
            <a:r>
              <a:rPr lang="en-US" sz="2400" dirty="0" smtClean="0"/>
              <a:t>/</a:t>
            </a:r>
            <a:r>
              <a:rPr lang="en-US" sz="2400" dirty="0" err="1" smtClean="0"/>
              <a:t>sys_log</a:t>
            </a:r>
            <a:endParaRPr lang="en-US" sz="2400" dirty="0" smtClean="0"/>
          </a:p>
          <a:p>
            <a:pPr lvl="0"/>
            <a:r>
              <a:rPr lang="en-US" sz="2400" dirty="0" smtClean="0"/>
              <a:t>Keyword:</a:t>
            </a:r>
          </a:p>
          <a:p>
            <a:pPr lvl="1"/>
            <a:r>
              <a:rPr lang="en-US" sz="2400" dirty="0" err="1" smtClean="0"/>
              <a:t>ensurePackageDexOpt</a:t>
            </a:r>
            <a:endParaRPr lang="en-US" sz="2400" dirty="0" smtClean="0"/>
          </a:p>
          <a:p>
            <a:pPr lvl="1"/>
            <a:r>
              <a:rPr lang="en-US" sz="2400" dirty="0" smtClean="0"/>
              <a:t>DexOpt: load 206ms, </a:t>
            </a:r>
            <a:r>
              <a:rPr lang="en-US" sz="2400" dirty="0" err="1" smtClean="0"/>
              <a:t>verify+opt</a:t>
            </a:r>
            <a:r>
              <a:rPr lang="en-US" sz="2400" dirty="0" smtClean="0"/>
              <a:t> 1492ms, 2050764 bytes</a:t>
            </a:r>
          </a:p>
          <a:p>
            <a:endParaRPr lang="en-US" dirty="0"/>
          </a:p>
        </p:txBody>
      </p:sp>
      <p:sp>
        <p:nvSpPr>
          <p:cNvPr id="191490" name="Text Box 2"/>
          <p:cNvSpPr txBox="1">
            <a:spLocks noChangeArrowheads="1"/>
          </p:cNvSpPr>
          <p:nvPr/>
        </p:nvSpPr>
        <p:spPr bwMode="auto">
          <a:xfrm>
            <a:off x="381000" y="3084553"/>
            <a:ext cx="8610600" cy="2195473"/>
          </a:xfrm>
          <a:prstGeom prst="rect">
            <a:avLst/>
          </a:prstGeom>
          <a:solidFill>
            <a:schemeClr val="accent5">
              <a:lumMod val="60000"/>
              <a:lumOff val="40000"/>
            </a:schemeClr>
          </a:solidFill>
          <a:ln w="28575">
            <a:solidFill>
              <a:srgbClr val="00B05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CN" sz="2000" b="0" i="0" u="none" strike="noStrike" cap="none" normalizeH="0" baseline="0" dirty="0" smtClean="0">
                <a:ln>
                  <a:noFill/>
                </a:ln>
                <a:solidFill>
                  <a:schemeClr val="tx1"/>
                </a:solidFill>
                <a:effectLst/>
                <a:latin typeface="Courier New" pitchFamily="49" charset="0"/>
                <a:ea typeface="PMingLiU" pitchFamily="18" charset="-120"/>
                <a:cs typeface="Arial" pitchFamily="34" charset="0"/>
              </a:rPr>
              <a:t>04-17 11:06:11.484   282   676 I </a:t>
            </a:r>
            <a:r>
              <a:rPr kumimoji="0" lang="en-US" altLang="zh-CN" sz="2000" b="0" i="0" u="none" strike="noStrike" cap="none" normalizeH="0" baseline="0" dirty="0" err="1" smtClean="0">
                <a:ln>
                  <a:noFill/>
                </a:ln>
                <a:solidFill>
                  <a:schemeClr val="tx1"/>
                </a:solidFill>
                <a:effectLst/>
                <a:latin typeface="Courier New" pitchFamily="49" charset="0"/>
                <a:ea typeface="PMingLiU" pitchFamily="18" charset="-120"/>
                <a:cs typeface="Arial" pitchFamily="34" charset="0"/>
              </a:rPr>
              <a:t>ActivityManager</a:t>
            </a:r>
            <a:r>
              <a:rPr kumimoji="0" lang="en-US" altLang="zh-CN" sz="2000" b="0" i="0" u="none" strike="noStrike" cap="none" normalizeH="0" baseline="0" dirty="0" smtClean="0">
                <a:ln>
                  <a:noFill/>
                </a:ln>
                <a:solidFill>
                  <a:schemeClr val="tx1"/>
                </a:solidFill>
                <a:effectLst/>
                <a:latin typeface="Courier New" pitchFamily="49" charset="0"/>
                <a:ea typeface="PMingLiU" pitchFamily="18" charset="-120"/>
                <a:cs typeface="Arial" pitchFamily="34" charset="0"/>
              </a:rPr>
              <a:t>: </a:t>
            </a:r>
            <a:r>
              <a:rPr kumimoji="0" lang="en-US" altLang="zh-CN" sz="2000" b="1" i="0" u="none" strike="noStrike" cap="none" normalizeH="0" baseline="0" dirty="0" err="1" smtClean="0">
                <a:ln>
                  <a:noFill/>
                </a:ln>
                <a:solidFill>
                  <a:srgbClr val="FF0000"/>
                </a:solidFill>
                <a:effectLst/>
                <a:latin typeface="Courier New" pitchFamily="49" charset="0"/>
                <a:ea typeface="PMingLiU" pitchFamily="18" charset="-120"/>
                <a:cs typeface="Arial" pitchFamily="34" charset="0"/>
              </a:rPr>
              <a:t>ensurePackageDexOpt</a:t>
            </a:r>
            <a:r>
              <a:rPr kumimoji="0" lang="en-US" altLang="zh-CN" sz="2000" b="1" i="0" u="none" strike="noStrike" cap="none" normalizeH="0" baseline="0" dirty="0" smtClean="0">
                <a:ln>
                  <a:noFill/>
                </a:ln>
                <a:solidFill>
                  <a:srgbClr val="FF0000"/>
                </a:solidFill>
                <a:effectLst/>
                <a:latin typeface="Courier New" pitchFamily="49" charset="0"/>
                <a:ea typeface="PMingLiU" pitchFamily="18" charset="-120"/>
                <a:cs typeface="Arial" pitchFamily="34" charset="0"/>
              </a:rPr>
              <a:t> too long duration ms: 1100</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CN" sz="2000" b="0" i="0" u="none" strike="noStrike" cap="none" normalizeH="0" baseline="0" dirty="0" smtClean="0">
                <a:ln>
                  <a:noFill/>
                </a:ln>
                <a:solidFill>
                  <a:schemeClr val="tx1"/>
                </a:solidFill>
                <a:effectLst/>
                <a:latin typeface="Courier New" pitchFamily="49" charset="0"/>
                <a:ea typeface="PMingLiU" pitchFamily="18" charset="-120"/>
                <a:cs typeface="Arial" pitchFamily="34" charset="0"/>
              </a:rPr>
              <a:t>04-17 11:06:44.662  3200  3200 D </a:t>
            </a:r>
            <a:r>
              <a:rPr kumimoji="0" lang="en-US" altLang="zh-CN" sz="2000" b="0" i="0" u="none" strike="noStrike" cap="none" normalizeH="0" baseline="0" dirty="0" err="1" smtClean="0">
                <a:ln>
                  <a:noFill/>
                </a:ln>
                <a:solidFill>
                  <a:schemeClr val="tx1"/>
                </a:solidFill>
                <a:effectLst/>
                <a:latin typeface="Courier New" pitchFamily="49" charset="0"/>
                <a:ea typeface="PMingLiU" pitchFamily="18" charset="-120"/>
                <a:cs typeface="Arial" pitchFamily="34" charset="0"/>
              </a:rPr>
              <a:t>dalvikvm</a:t>
            </a:r>
            <a:r>
              <a:rPr kumimoji="0" lang="en-US" altLang="zh-CN" sz="2000" b="0" i="0" u="none" strike="noStrike" cap="none" normalizeH="0" baseline="0" dirty="0" smtClean="0">
                <a:ln>
                  <a:noFill/>
                </a:ln>
                <a:solidFill>
                  <a:schemeClr val="tx1"/>
                </a:solidFill>
                <a:effectLst/>
                <a:latin typeface="Courier New" pitchFamily="49" charset="0"/>
                <a:ea typeface="PMingLiU" pitchFamily="18" charset="-120"/>
                <a:cs typeface="Arial" pitchFamily="34" charset="0"/>
              </a:rPr>
              <a:t>: DexOpt: load 15ms, </a:t>
            </a:r>
            <a:r>
              <a:rPr kumimoji="0" lang="en-US" altLang="zh-CN" sz="2000" b="0" i="0" u="none" strike="noStrike" cap="none" normalizeH="0" baseline="0" dirty="0" err="1" smtClean="0">
                <a:ln>
                  <a:noFill/>
                </a:ln>
                <a:solidFill>
                  <a:schemeClr val="tx1"/>
                </a:solidFill>
                <a:effectLst/>
                <a:latin typeface="Courier New" pitchFamily="49" charset="0"/>
                <a:ea typeface="PMingLiU" pitchFamily="18" charset="-120"/>
                <a:cs typeface="Arial" pitchFamily="34" charset="0"/>
              </a:rPr>
              <a:t>verify+opt</a:t>
            </a:r>
            <a:r>
              <a:rPr kumimoji="0" lang="en-US" altLang="zh-CN" sz="2000" b="0" i="0" u="none" strike="noStrike" cap="none" normalizeH="0" baseline="0" dirty="0" smtClean="0">
                <a:ln>
                  <a:noFill/>
                </a:ln>
                <a:solidFill>
                  <a:schemeClr val="tx1"/>
                </a:solidFill>
                <a:effectLst/>
                <a:latin typeface="Courier New" pitchFamily="49" charset="0"/>
                <a:ea typeface="PMingLiU" pitchFamily="18" charset="-120"/>
                <a:cs typeface="Arial" pitchFamily="34" charset="0"/>
              </a:rPr>
              <a:t> 130ms</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CN" sz="2000" b="0" i="0" u="none" strike="noStrike" cap="none" normalizeH="0" baseline="0" dirty="0" smtClean="0">
                <a:ln>
                  <a:noFill/>
                </a:ln>
                <a:solidFill>
                  <a:schemeClr val="tx1"/>
                </a:solidFill>
                <a:effectLst/>
                <a:latin typeface="Courier New" pitchFamily="49" charset="0"/>
                <a:ea typeface="PMingLiU" pitchFamily="18" charset="-120"/>
                <a:cs typeface="Arial" pitchFamily="34" charset="0"/>
              </a:rPr>
              <a:t>04-17 11:06:44.680   282  2254 I </a:t>
            </a:r>
            <a:r>
              <a:rPr kumimoji="0" lang="en-US" altLang="zh-CN" sz="2000" b="0" i="0" u="none" strike="noStrike" cap="none" normalizeH="0" baseline="0" dirty="0" err="1" smtClean="0">
                <a:ln>
                  <a:noFill/>
                </a:ln>
                <a:solidFill>
                  <a:schemeClr val="tx1"/>
                </a:solidFill>
                <a:effectLst/>
                <a:latin typeface="Courier New" pitchFamily="49" charset="0"/>
                <a:ea typeface="PMingLiU" pitchFamily="18" charset="-120"/>
                <a:cs typeface="Arial" pitchFamily="34" charset="0"/>
              </a:rPr>
              <a:t>ActivityManager</a:t>
            </a:r>
            <a:r>
              <a:rPr kumimoji="0" lang="en-US" altLang="zh-CN" sz="2000" b="0" i="0" u="none" strike="noStrike" cap="none" normalizeH="0" baseline="0" dirty="0" smtClean="0">
                <a:ln>
                  <a:noFill/>
                </a:ln>
                <a:solidFill>
                  <a:schemeClr val="tx1"/>
                </a:solidFill>
                <a:effectLst/>
                <a:latin typeface="Courier New" pitchFamily="49" charset="0"/>
                <a:ea typeface="PMingLiU" pitchFamily="18" charset="-120"/>
                <a:cs typeface="Arial" pitchFamily="34" charset="0"/>
              </a:rPr>
              <a:t>: </a:t>
            </a:r>
            <a:r>
              <a:rPr kumimoji="0" lang="en-US" altLang="zh-CN" sz="2000" b="1" i="0" u="none" strike="noStrike" cap="none" normalizeH="0" baseline="0" dirty="0" err="1" smtClean="0">
                <a:ln>
                  <a:noFill/>
                </a:ln>
                <a:solidFill>
                  <a:srgbClr val="FF0000"/>
                </a:solidFill>
                <a:effectLst/>
                <a:latin typeface="Courier New" pitchFamily="49" charset="0"/>
                <a:ea typeface="PMingLiU" pitchFamily="18" charset="-120"/>
                <a:cs typeface="Arial" pitchFamily="34" charset="0"/>
              </a:rPr>
              <a:t>ensurePackageDexOpt</a:t>
            </a:r>
            <a:r>
              <a:rPr kumimoji="0" lang="en-US" altLang="zh-CN" sz="2000" b="1" i="0" u="none" strike="noStrike" cap="none" normalizeH="0" baseline="0" dirty="0" smtClean="0">
                <a:ln>
                  <a:noFill/>
                </a:ln>
                <a:solidFill>
                  <a:srgbClr val="FF0000"/>
                </a:solidFill>
                <a:effectLst/>
                <a:latin typeface="Courier New" pitchFamily="49" charset="0"/>
                <a:ea typeface="PMingLiU" pitchFamily="18" charset="-120"/>
                <a:cs typeface="Arial" pitchFamily="34" charset="0"/>
              </a:rPr>
              <a:t> done duration ms: 336</a:t>
            </a:r>
            <a:endParaRPr kumimoji="0" lang="en-US" sz="2000" b="1" i="0" u="none" strike="noStrike" cap="none" normalizeH="0" baseline="0" dirty="0" smtClean="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28248989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2000"/>
            <a:ext cx="8229600" cy="634800"/>
          </a:xfrm>
        </p:spPr>
        <p:txBody>
          <a:bodyPr vert="horz" lIns="91440" tIns="0" rIns="91440" bIns="45720" rtlCol="0" anchor="t">
            <a:normAutofit fontScale="90000"/>
          </a:bodyPr>
          <a:lstStyle/>
          <a:p>
            <a:r>
              <a:rPr lang="en-US" altLang="zh-CN" sz="3200" dirty="0"/>
              <a:t>Signal  Processing</a:t>
            </a:r>
            <a:br>
              <a:rPr lang="en-US" altLang="zh-CN" sz="3200" dirty="0"/>
            </a:br>
            <a:endParaRPr lang="en-US" sz="3200"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44</a:t>
            </a:fld>
            <a:endParaRPr lang="en-US"/>
          </a:p>
        </p:txBody>
      </p:sp>
      <p:graphicFrame>
        <p:nvGraphicFramePr>
          <p:cNvPr id="7" name="内容占位符 6"/>
          <p:cNvGraphicFramePr>
            <a:graphicFrameLocks noGrp="1"/>
          </p:cNvGraphicFramePr>
          <p:nvPr>
            <p:ph sz="quarter" idx="13"/>
            <p:extLst/>
          </p:nvPr>
        </p:nvGraphicFramePr>
        <p:xfrm>
          <a:off x="463062" y="1043354"/>
          <a:ext cx="8229600" cy="2225040"/>
        </p:xfrm>
        <a:graphic>
          <a:graphicData uri="http://schemas.openxmlformats.org/drawingml/2006/table">
            <a:tbl>
              <a:tblPr firstRow="1" bandRow="1">
                <a:tableStyleId>{5C22544A-7EE6-4342-B048-85BDC9FD1C3A}</a:tableStyleId>
              </a:tblPr>
              <a:tblGrid>
                <a:gridCol w="914400"/>
                <a:gridCol w="1828800"/>
                <a:gridCol w="5486400"/>
              </a:tblGrid>
              <a:tr h="370840">
                <a:tc>
                  <a:txBody>
                    <a:bodyPr/>
                    <a:lstStyle/>
                    <a:p>
                      <a:r>
                        <a:rPr lang="en-US" dirty="0" smtClean="0"/>
                        <a:t>Signal </a:t>
                      </a:r>
                      <a:endParaRPr lang="en-US" dirty="0"/>
                    </a:p>
                  </a:txBody>
                  <a:tcPr/>
                </a:tc>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3</a:t>
                      </a:r>
                      <a:endParaRPr lang="en-US" dirty="0"/>
                    </a:p>
                  </a:txBody>
                  <a:tcPr/>
                </a:tc>
                <a:tc>
                  <a:txBody>
                    <a:bodyPr/>
                    <a:lstStyle/>
                    <a:p>
                      <a:r>
                        <a:rPr lang="en-US" dirty="0" smtClean="0"/>
                        <a:t>SIGQUIT</a:t>
                      </a:r>
                      <a:endParaRPr lang="en-US" dirty="0"/>
                    </a:p>
                  </a:txBody>
                  <a:tcPr/>
                </a:tc>
                <a:tc>
                  <a:txBody>
                    <a:bodyPr/>
                    <a:lstStyle/>
                    <a:p>
                      <a:r>
                        <a:rPr lang="en-US" dirty="0" smtClean="0"/>
                        <a:t>When ANR occurs, will send sig 3 to dump call stack.</a:t>
                      </a:r>
                      <a:endParaRPr lang="en-US" dirty="0"/>
                    </a:p>
                  </a:txBody>
                  <a:tcPr/>
                </a:tc>
              </a:tr>
              <a:tr h="370840">
                <a:tc>
                  <a:txBody>
                    <a:bodyPr/>
                    <a:lstStyle/>
                    <a:p>
                      <a:r>
                        <a:rPr lang="en-US" dirty="0" smtClean="0"/>
                        <a:t>9</a:t>
                      </a:r>
                      <a:endParaRPr lang="en-US" dirty="0"/>
                    </a:p>
                  </a:txBody>
                  <a:tcPr/>
                </a:tc>
                <a:tc>
                  <a:txBody>
                    <a:bodyPr/>
                    <a:lstStyle/>
                    <a:p>
                      <a:r>
                        <a:rPr lang="en-US" dirty="0" smtClean="0"/>
                        <a:t>SIGKILL</a:t>
                      </a:r>
                      <a:endParaRPr lang="en-US" dirty="0"/>
                    </a:p>
                  </a:txBody>
                  <a:tcPr/>
                </a:tc>
                <a:tc>
                  <a:txBody>
                    <a:bodyPr/>
                    <a:lstStyle/>
                    <a:p>
                      <a:r>
                        <a:rPr lang="en-US" dirty="0" smtClean="0"/>
                        <a:t>Kill Process.</a:t>
                      </a:r>
                      <a:endParaRPr lang="en-US" dirty="0"/>
                    </a:p>
                  </a:txBody>
                  <a:tcPr/>
                </a:tc>
              </a:tr>
              <a:tr h="370840">
                <a:tc>
                  <a:txBody>
                    <a:bodyPr/>
                    <a:lstStyle/>
                    <a:p>
                      <a:r>
                        <a:rPr lang="en-US" dirty="0" smtClean="0"/>
                        <a:t>11</a:t>
                      </a:r>
                      <a:endParaRPr lang="en-US" dirty="0"/>
                    </a:p>
                  </a:txBody>
                  <a:tcPr/>
                </a:tc>
                <a:tc>
                  <a:txBody>
                    <a:bodyPr/>
                    <a:lstStyle/>
                    <a:p>
                      <a:r>
                        <a:rPr lang="en-US" dirty="0" smtClean="0"/>
                        <a:t>SIGSEGV</a:t>
                      </a:r>
                      <a:endParaRPr lang="en-US" dirty="0"/>
                    </a:p>
                  </a:txBody>
                  <a:tcPr/>
                </a:tc>
                <a:tc>
                  <a:txBody>
                    <a:bodyPr/>
                    <a:lstStyle/>
                    <a:p>
                      <a:r>
                        <a:rPr lang="en-US" dirty="0" smtClean="0"/>
                        <a:t>When NE occurs will send sig 11.</a:t>
                      </a:r>
                      <a:endParaRPr lang="en-US" dirty="0"/>
                    </a:p>
                  </a:txBody>
                  <a:tcPr/>
                </a:tc>
              </a:tr>
              <a:tr h="370840">
                <a:tc>
                  <a:txBody>
                    <a:bodyPr/>
                    <a:lstStyle/>
                    <a:p>
                      <a:r>
                        <a:rPr lang="en-US" dirty="0" smtClean="0"/>
                        <a:t>18</a:t>
                      </a:r>
                      <a:endParaRPr lang="en-US" dirty="0"/>
                    </a:p>
                  </a:txBody>
                  <a:tcPr/>
                </a:tc>
                <a:tc>
                  <a:txBody>
                    <a:bodyPr/>
                    <a:lstStyle/>
                    <a:p>
                      <a:r>
                        <a:rPr lang="en-US" dirty="0" smtClean="0"/>
                        <a:t>SIGTSTP</a:t>
                      </a:r>
                      <a:endParaRPr lang="en-US" dirty="0"/>
                    </a:p>
                  </a:txBody>
                  <a:tcPr/>
                </a:tc>
                <a:tc>
                  <a:txBody>
                    <a:bodyPr/>
                    <a:lstStyle/>
                    <a:p>
                      <a:r>
                        <a:rPr lang="en-US" dirty="0" smtClean="0"/>
                        <a:t>Restart process.</a:t>
                      </a:r>
                      <a:endParaRPr lang="en-US" dirty="0"/>
                    </a:p>
                  </a:txBody>
                  <a:tcPr/>
                </a:tc>
              </a:tr>
              <a:tr h="370840">
                <a:tc>
                  <a:txBody>
                    <a:bodyPr/>
                    <a:lstStyle/>
                    <a:p>
                      <a:r>
                        <a:rPr lang="en-US" dirty="0" smtClean="0"/>
                        <a:t>19</a:t>
                      </a:r>
                      <a:endParaRPr lang="en-US" dirty="0"/>
                    </a:p>
                  </a:txBody>
                  <a:tcPr/>
                </a:tc>
                <a:tc>
                  <a:txBody>
                    <a:bodyPr/>
                    <a:lstStyle/>
                    <a:p>
                      <a:r>
                        <a:rPr lang="en-US" dirty="0" smtClean="0"/>
                        <a:t>SIGSTOP</a:t>
                      </a:r>
                      <a:endParaRPr lang="en-US" dirty="0"/>
                    </a:p>
                  </a:txBody>
                  <a:tcPr/>
                </a:tc>
                <a:tc>
                  <a:txBody>
                    <a:bodyPr/>
                    <a:lstStyle/>
                    <a:p>
                      <a:r>
                        <a:rPr lang="en-US" dirty="0" smtClean="0"/>
                        <a:t>Stop process.</a:t>
                      </a:r>
                      <a:endParaRPr lang="en-US" dirty="0"/>
                    </a:p>
                  </a:txBody>
                  <a:tcPr/>
                </a:tc>
              </a:tr>
            </a:tbl>
          </a:graphicData>
        </a:graphic>
      </p:graphicFrame>
      <p:sp>
        <p:nvSpPr>
          <p:cNvPr id="192513" name="Rectangle 1"/>
          <p:cNvSpPr>
            <a:spLocks noChangeArrowheads="1"/>
          </p:cNvSpPr>
          <p:nvPr/>
        </p:nvSpPr>
        <p:spPr bwMode="auto">
          <a:xfrm>
            <a:off x="351692" y="3886200"/>
            <a:ext cx="83058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TW" sz="2800" b="1" i="0" u="none" strike="noStrike" cap="none" normalizeH="0" baseline="0" dirty="0" smtClean="0">
                <a:ln>
                  <a:noFill/>
                </a:ln>
                <a:solidFill>
                  <a:srgbClr val="00B050"/>
                </a:solidFill>
                <a:effectLst/>
                <a:latin typeface="Calibri" pitchFamily="34" charset="0"/>
                <a:ea typeface="PMingLiU" pitchFamily="18" charset="-120"/>
                <a:cs typeface="Arial" pitchFamily="34" charset="0"/>
              </a:rPr>
              <a:t>Notice</a:t>
            </a:r>
            <a:r>
              <a:rPr kumimoji="0" lang="en-US" altLang="zh-TW" sz="2800"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 Signal 3</a:t>
            </a:r>
            <a:r>
              <a:rPr kumimoji="0" lang="zh-TW" altLang="en-US" sz="2800"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a:t>
            </a:r>
            <a:r>
              <a:rPr kumimoji="0" lang="en-US" altLang="zh-TW" sz="2800"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19 will freeze process, so need to observe how long these signals make process freeze. If the time of process freezing is too long will lead to ANR or SWT.</a:t>
            </a:r>
            <a:endParaRPr kumimoji="0" lang="en-US" altLang="zh-TW"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08885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0BA19A-3E7C-435B-8A07-D805FBF58619}" type="datetime1">
              <a:rPr lang="zh-CN" altLang="en-US" smtClean="0"/>
              <a:pPr/>
              <a:t>2016/10/11</a:t>
            </a:fld>
            <a:endParaRPr lang="en-US"/>
          </a:p>
        </p:txBody>
      </p:sp>
      <p:sp>
        <p:nvSpPr>
          <p:cNvPr id="4" name="页脚占位符 3"/>
          <p:cNvSpPr>
            <a:spLocks noGrp="1"/>
          </p:cNvSpPr>
          <p:nvPr>
            <p:ph type="ftr" sz="quarter" idx="11"/>
          </p:nvPr>
        </p:nvSpPr>
        <p:spPr/>
        <p:txBody>
          <a:bodyPr/>
          <a:lstStyle/>
          <a:p>
            <a:r>
              <a:rPr lang="en-US" smtClean="0"/>
              <a:t>Copyright@MediaTec Inc.All rights reserved</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pPr/>
              <a:t>45</a:t>
            </a:fld>
            <a:endParaRPr lang="en-US"/>
          </a:p>
        </p:txBody>
      </p:sp>
      <p:sp>
        <p:nvSpPr>
          <p:cNvPr id="9" name="平行四边形 8"/>
          <p:cNvSpPr/>
          <p:nvPr/>
        </p:nvSpPr>
        <p:spPr>
          <a:xfrm flipH="1">
            <a:off x="228600" y="838200"/>
            <a:ext cx="8458200" cy="1981200"/>
          </a:xfrm>
          <a:prstGeom prst="parallelogram">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3200" dirty="0" smtClean="0">
                <a:solidFill>
                  <a:schemeClr val="tx1"/>
                </a:solidFill>
              </a:rPr>
              <a:t>For bug, </a:t>
            </a:r>
            <a:r>
              <a:rPr lang="en-US" altLang="zh-CN" sz="3200" dirty="0" smtClean="0">
                <a:solidFill>
                  <a:schemeClr val="tx1"/>
                </a:solidFill>
              </a:rPr>
              <a:t>ANR  </a:t>
            </a:r>
            <a:r>
              <a:rPr lang="en-US" altLang="zh-CN" sz="3200" dirty="0" smtClean="0">
                <a:solidFill>
                  <a:schemeClr val="tx1"/>
                </a:solidFill>
              </a:rPr>
              <a:t>process owner should fix it by themselves or other relative owner.</a:t>
            </a:r>
          </a:p>
        </p:txBody>
      </p:sp>
      <p:grpSp>
        <p:nvGrpSpPr>
          <p:cNvPr id="2" name="组合 15"/>
          <p:cNvGrpSpPr/>
          <p:nvPr/>
        </p:nvGrpSpPr>
        <p:grpSpPr>
          <a:xfrm flipH="1">
            <a:off x="304800" y="3505200"/>
            <a:ext cx="8686800" cy="2362200"/>
            <a:chOff x="0" y="1371600"/>
            <a:chExt cx="8991600" cy="2133600"/>
          </a:xfrm>
        </p:grpSpPr>
        <p:sp>
          <p:nvSpPr>
            <p:cNvPr id="15" name="平行四边形 14"/>
            <p:cNvSpPr/>
            <p:nvPr/>
          </p:nvSpPr>
          <p:spPr>
            <a:xfrm>
              <a:off x="0" y="1371600"/>
              <a:ext cx="8991600" cy="2133600"/>
            </a:xfrm>
            <a:prstGeom prst="parallelogra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平行四边形 12"/>
            <p:cNvSpPr/>
            <p:nvPr/>
          </p:nvSpPr>
          <p:spPr>
            <a:xfrm>
              <a:off x="152400" y="1371600"/>
              <a:ext cx="8763000" cy="2133600"/>
            </a:xfrm>
            <a:prstGeom prst="parallelogram">
              <a:avLst>
                <a:gd name="adj" fmla="val 57143"/>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800" b="1" dirty="0" smtClean="0">
                  <a:solidFill>
                    <a:schemeClr val="bg1"/>
                  </a:solidFill>
                </a:rPr>
                <a:t>For performance, we should collect  and analysis more information, such as CPU usage, memory info, binder info, IO wait and so on</a:t>
              </a:r>
              <a:r>
                <a:rPr lang="en-US" altLang="zh-CN" sz="2800" b="1" dirty="0" smtClean="0">
                  <a:solidFill>
                    <a:schemeClr val="bg1"/>
                  </a:solidFill>
                </a:rPr>
                <a:t>.</a:t>
              </a:r>
              <a:endParaRPr lang="en-US" altLang="zh-CN" sz="2800" b="1" dirty="0" smtClean="0">
                <a:solidFill>
                  <a:schemeClr val="bg1"/>
                </a:solidFill>
              </a:endParaRPr>
            </a:p>
          </p:txBody>
        </p:sp>
      </p:grpSp>
    </p:spTree>
    <p:extLst>
      <p:ext uri="{BB962C8B-B14F-4D97-AF65-F5344CB8AC3E}">
        <p14:creationId xmlns:p14="http://schemas.microsoft.com/office/powerpoint/2010/main" val="42383803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3024336" cy="457200"/>
          </a:xfrm>
        </p:spPr>
        <p:txBody>
          <a:bodyPr>
            <a:noAutofit/>
          </a:bodyPr>
          <a:lstStyle/>
          <a:p>
            <a:pPr algn="l"/>
            <a:r>
              <a:rPr lang="en-US" altLang="zh-CN" sz="4000" dirty="0" smtClean="0"/>
              <a:t>ANR SOP(1/2)</a:t>
            </a:r>
          </a:p>
        </p:txBody>
      </p:sp>
      <p:sp>
        <p:nvSpPr>
          <p:cNvPr id="6" name="流程图: 可选过程 5"/>
          <p:cNvSpPr/>
          <p:nvPr/>
        </p:nvSpPr>
        <p:spPr>
          <a:xfrm>
            <a:off x="457200" y="1126232"/>
            <a:ext cx="914400" cy="3810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Start</a:t>
            </a:r>
            <a:endParaRPr lang="en-US" dirty="0"/>
          </a:p>
        </p:txBody>
      </p:sp>
      <p:sp>
        <p:nvSpPr>
          <p:cNvPr id="7" name="流程图: 过程 6"/>
          <p:cNvSpPr/>
          <p:nvPr/>
        </p:nvSpPr>
        <p:spPr>
          <a:xfrm>
            <a:off x="152400" y="2040632"/>
            <a:ext cx="1524000" cy="6858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SYS_ANDROID_EVENT_LOG</a:t>
            </a:r>
            <a:endParaRPr lang="en-US" dirty="0"/>
          </a:p>
        </p:txBody>
      </p:sp>
      <p:cxnSp>
        <p:nvCxnSpPr>
          <p:cNvPr id="9" name="直接箭头连接符 8"/>
          <p:cNvCxnSpPr>
            <a:stCxn id="6" idx="2"/>
            <a:endCxn id="7" idx="0"/>
          </p:cNvCxnSpPr>
          <p:nvPr/>
        </p:nvCxnSpPr>
        <p:spPr>
          <a:xfrm>
            <a:off x="914400" y="1507232"/>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线形标注 1 17"/>
          <p:cNvSpPr/>
          <p:nvPr/>
        </p:nvSpPr>
        <p:spPr>
          <a:xfrm>
            <a:off x="2057400" y="973832"/>
            <a:ext cx="2057400" cy="762000"/>
          </a:xfrm>
          <a:prstGeom prst="borderCallout1">
            <a:avLst>
              <a:gd name="adj1" fmla="val 50000"/>
              <a:gd name="adj2" fmla="val -1389"/>
              <a:gd name="adj3" fmla="val 148750"/>
              <a:gd name="adj4" fmla="val -2490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Check ANR</a:t>
            </a:r>
            <a:r>
              <a:rPr lang="zh-CN" altLang="en-US" dirty="0" smtClean="0">
                <a:solidFill>
                  <a:schemeClr val="tx1"/>
                </a:solidFill>
              </a:rPr>
              <a:t>的时间点及进程的</a:t>
            </a:r>
            <a:r>
              <a:rPr lang="en-US" altLang="zh-CN" dirty="0" err="1" smtClean="0">
                <a:solidFill>
                  <a:schemeClr val="tx1"/>
                </a:solidFill>
              </a:rPr>
              <a:t>pid</a:t>
            </a:r>
            <a:endParaRPr lang="en-US" dirty="0">
              <a:solidFill>
                <a:schemeClr val="tx1"/>
              </a:solidFill>
            </a:endParaRPr>
          </a:p>
        </p:txBody>
      </p:sp>
      <p:sp>
        <p:nvSpPr>
          <p:cNvPr id="20" name="流程图: 过程 19"/>
          <p:cNvSpPr/>
          <p:nvPr/>
        </p:nvSpPr>
        <p:spPr>
          <a:xfrm>
            <a:off x="152400" y="3140968"/>
            <a:ext cx="1524000" cy="576064"/>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SWT_JBT_TRACES</a:t>
            </a:r>
            <a:endParaRPr lang="en-US" dirty="0"/>
          </a:p>
        </p:txBody>
      </p:sp>
      <p:sp>
        <p:nvSpPr>
          <p:cNvPr id="21" name="线形标注 1 20"/>
          <p:cNvSpPr/>
          <p:nvPr/>
        </p:nvSpPr>
        <p:spPr>
          <a:xfrm>
            <a:off x="2667000" y="1888232"/>
            <a:ext cx="2514600" cy="609600"/>
          </a:xfrm>
          <a:prstGeom prst="borderCallout1">
            <a:avLst>
              <a:gd name="adj1" fmla="val 18750"/>
              <a:gd name="adj2" fmla="val -8333"/>
              <a:gd name="adj3" fmla="val 228126"/>
              <a:gd name="adj4" fmla="val -41363"/>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tx1"/>
                </a:solidFill>
              </a:rPr>
              <a:t>找到</a:t>
            </a:r>
            <a:r>
              <a:rPr lang="en-US" altLang="zh-CN" dirty="0" smtClean="0">
                <a:solidFill>
                  <a:schemeClr val="tx1"/>
                </a:solidFill>
              </a:rPr>
              <a:t>ANR</a:t>
            </a:r>
            <a:r>
              <a:rPr lang="zh-CN" altLang="en-US" dirty="0" smtClean="0">
                <a:solidFill>
                  <a:schemeClr val="tx1"/>
                </a:solidFill>
              </a:rPr>
              <a:t>该进程的</a:t>
            </a:r>
            <a:r>
              <a:rPr lang="en-US" altLang="zh-CN" dirty="0" err="1" smtClean="0">
                <a:solidFill>
                  <a:schemeClr val="tx1"/>
                </a:solidFill>
              </a:rPr>
              <a:t>backtrace</a:t>
            </a:r>
            <a:endParaRPr lang="en-US" dirty="0">
              <a:solidFill>
                <a:schemeClr val="tx1"/>
              </a:solidFill>
            </a:endParaRPr>
          </a:p>
        </p:txBody>
      </p:sp>
      <p:cxnSp>
        <p:nvCxnSpPr>
          <p:cNvPr id="23" name="直接箭头连接符 22"/>
          <p:cNvCxnSpPr>
            <a:stCxn id="7" idx="2"/>
            <a:endCxn id="20" idx="0"/>
          </p:cNvCxnSpPr>
          <p:nvPr/>
        </p:nvCxnSpPr>
        <p:spPr>
          <a:xfrm>
            <a:off x="914400" y="2726432"/>
            <a:ext cx="0" cy="4145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流程图: 过程 23"/>
          <p:cNvSpPr/>
          <p:nvPr/>
        </p:nvSpPr>
        <p:spPr>
          <a:xfrm>
            <a:off x="2771800" y="3140968"/>
            <a:ext cx="1524000" cy="6096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Check main thread</a:t>
            </a:r>
            <a:endParaRPr lang="en-US" dirty="0"/>
          </a:p>
        </p:txBody>
      </p:sp>
      <p:cxnSp>
        <p:nvCxnSpPr>
          <p:cNvPr id="26" name="直接箭头连接符 25"/>
          <p:cNvCxnSpPr>
            <a:stCxn id="20" idx="3"/>
            <a:endCxn id="24" idx="1"/>
          </p:cNvCxnSpPr>
          <p:nvPr/>
        </p:nvCxnSpPr>
        <p:spPr>
          <a:xfrm>
            <a:off x="1676400" y="3429000"/>
            <a:ext cx="1095400" cy="16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流程图: 决策 26"/>
          <p:cNvSpPr/>
          <p:nvPr/>
        </p:nvSpPr>
        <p:spPr>
          <a:xfrm>
            <a:off x="4724400" y="3107432"/>
            <a:ext cx="1066800" cy="685800"/>
          </a:xfrm>
          <a:prstGeom prst="flowChartDecision">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29" name="直接箭头连接符 28"/>
          <p:cNvCxnSpPr>
            <a:stCxn id="24" idx="3"/>
            <a:endCxn id="27" idx="1"/>
          </p:cNvCxnSpPr>
          <p:nvPr/>
        </p:nvCxnSpPr>
        <p:spPr>
          <a:xfrm>
            <a:off x="4295800" y="3445768"/>
            <a:ext cx="428600" cy="45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接箭头连接符 32"/>
          <p:cNvCxnSpPr>
            <a:stCxn id="27" idx="3"/>
            <a:endCxn id="48" idx="1"/>
          </p:cNvCxnSpPr>
          <p:nvPr/>
        </p:nvCxnSpPr>
        <p:spPr>
          <a:xfrm>
            <a:off x="5791200" y="3450332"/>
            <a:ext cx="190872"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42" name="线形标注 1 41"/>
          <p:cNvSpPr/>
          <p:nvPr/>
        </p:nvSpPr>
        <p:spPr>
          <a:xfrm>
            <a:off x="6736432" y="2421632"/>
            <a:ext cx="1828800" cy="533400"/>
          </a:xfrm>
          <a:prstGeom prst="borderCallout1">
            <a:avLst>
              <a:gd name="adj1" fmla="val 31250"/>
              <a:gd name="adj2" fmla="val 1042"/>
              <a:gd name="adj3" fmla="val 169643"/>
              <a:gd name="adj4" fmla="val -19583"/>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solidFill>
                  <a:schemeClr val="tx1"/>
                </a:solidFill>
              </a:rPr>
              <a:t>线程之间的</a:t>
            </a:r>
            <a:r>
              <a:rPr lang="en-US" altLang="zh-CN" sz="1600" dirty="0" smtClean="0">
                <a:solidFill>
                  <a:schemeClr val="tx1"/>
                </a:solidFill>
              </a:rPr>
              <a:t>held by</a:t>
            </a:r>
            <a:r>
              <a:rPr lang="zh-CN" altLang="en-US" sz="1600" dirty="0" smtClean="0">
                <a:solidFill>
                  <a:schemeClr val="tx1"/>
                </a:solidFill>
              </a:rPr>
              <a:t>是否形成一个环</a:t>
            </a:r>
            <a:endParaRPr lang="en-US" sz="1600" dirty="0">
              <a:solidFill>
                <a:schemeClr val="tx1"/>
              </a:solidFill>
            </a:endParaRPr>
          </a:p>
        </p:txBody>
      </p:sp>
      <p:sp>
        <p:nvSpPr>
          <p:cNvPr id="44" name="流程图: 过程 43"/>
          <p:cNvSpPr/>
          <p:nvPr/>
        </p:nvSpPr>
        <p:spPr>
          <a:xfrm>
            <a:off x="5745832" y="1844824"/>
            <a:ext cx="1368152" cy="432048"/>
          </a:xfrm>
          <a:prstGeom prst="flowChartProcess">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Dead Locked</a:t>
            </a:r>
            <a:endParaRPr lang="en-US" dirty="0"/>
          </a:p>
        </p:txBody>
      </p:sp>
      <p:sp>
        <p:nvSpPr>
          <p:cNvPr id="48" name="流程图: 决策 47"/>
          <p:cNvSpPr/>
          <p:nvPr/>
        </p:nvSpPr>
        <p:spPr>
          <a:xfrm>
            <a:off x="5982072" y="3107432"/>
            <a:ext cx="914400" cy="685800"/>
          </a:xfrm>
          <a:prstGeom prst="flowChartDecision">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rPr>
              <a:t>？</a:t>
            </a:r>
            <a:endParaRPr lang="en-US" dirty="0">
              <a:solidFill>
                <a:schemeClr val="bg1"/>
              </a:solidFill>
            </a:endParaRPr>
          </a:p>
        </p:txBody>
      </p:sp>
      <p:sp>
        <p:nvSpPr>
          <p:cNvPr id="51" name="TextBox 50"/>
          <p:cNvSpPr txBox="1"/>
          <p:nvPr/>
        </p:nvSpPr>
        <p:spPr>
          <a:xfrm>
            <a:off x="5724128" y="2996952"/>
            <a:ext cx="296876" cy="369332"/>
          </a:xfrm>
          <a:prstGeom prst="rect">
            <a:avLst/>
          </a:prstGeom>
          <a:noFill/>
        </p:spPr>
        <p:txBody>
          <a:bodyPr wrap="none" rtlCol="0">
            <a:spAutoFit/>
          </a:bodyPr>
          <a:lstStyle/>
          <a:p>
            <a:r>
              <a:rPr lang="en-US" altLang="zh-CN" dirty="0" smtClean="0"/>
              <a:t>Y</a:t>
            </a:r>
            <a:endParaRPr lang="en-US" dirty="0"/>
          </a:p>
        </p:txBody>
      </p:sp>
      <p:sp>
        <p:nvSpPr>
          <p:cNvPr id="52" name="TextBox 51"/>
          <p:cNvSpPr txBox="1"/>
          <p:nvPr/>
        </p:nvSpPr>
        <p:spPr>
          <a:xfrm>
            <a:off x="6393904" y="2564904"/>
            <a:ext cx="296876" cy="369332"/>
          </a:xfrm>
          <a:prstGeom prst="rect">
            <a:avLst/>
          </a:prstGeom>
          <a:noFill/>
        </p:spPr>
        <p:txBody>
          <a:bodyPr wrap="none" rtlCol="0">
            <a:spAutoFit/>
          </a:bodyPr>
          <a:lstStyle/>
          <a:p>
            <a:r>
              <a:rPr lang="en-US" altLang="zh-CN" dirty="0" smtClean="0"/>
              <a:t>Y</a:t>
            </a:r>
            <a:endParaRPr lang="en-US" dirty="0"/>
          </a:p>
        </p:txBody>
      </p:sp>
      <p:sp>
        <p:nvSpPr>
          <p:cNvPr id="101" name="流程图: 过程 100"/>
          <p:cNvSpPr/>
          <p:nvPr/>
        </p:nvSpPr>
        <p:spPr>
          <a:xfrm>
            <a:off x="5724128" y="5517232"/>
            <a:ext cx="1371600" cy="648072"/>
          </a:xfrm>
          <a:prstGeom prst="flowChartProcess">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binder</a:t>
            </a:r>
            <a:r>
              <a:rPr lang="zh-CN" altLang="en-US" dirty="0" smtClean="0"/>
              <a:t>对端</a:t>
            </a:r>
            <a:endParaRPr lang="en-US" dirty="0"/>
          </a:p>
        </p:txBody>
      </p:sp>
      <p:sp>
        <p:nvSpPr>
          <p:cNvPr id="104" name="流程图: 过程 103"/>
          <p:cNvSpPr/>
          <p:nvPr/>
        </p:nvSpPr>
        <p:spPr>
          <a:xfrm>
            <a:off x="7817296" y="288032"/>
            <a:ext cx="1219200" cy="483840"/>
          </a:xfrm>
          <a:prstGeom prst="flowChartProcess">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对应的</a:t>
            </a:r>
            <a:r>
              <a:rPr lang="en-US" altLang="zh-CN" dirty="0" smtClean="0"/>
              <a:t>so</a:t>
            </a:r>
            <a:endParaRPr lang="en-US" dirty="0"/>
          </a:p>
        </p:txBody>
      </p:sp>
      <p:cxnSp>
        <p:nvCxnSpPr>
          <p:cNvPr id="70" name="直接箭头连接符 69"/>
          <p:cNvCxnSpPr>
            <a:stCxn id="48" idx="0"/>
            <a:endCxn id="44" idx="2"/>
          </p:cNvCxnSpPr>
          <p:nvPr/>
        </p:nvCxnSpPr>
        <p:spPr>
          <a:xfrm flipH="1" flipV="1">
            <a:off x="6429908" y="2276872"/>
            <a:ext cx="9364" cy="83056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71" name="流程图: 终止 70"/>
          <p:cNvSpPr/>
          <p:nvPr/>
        </p:nvSpPr>
        <p:spPr>
          <a:xfrm>
            <a:off x="5745832" y="764704"/>
            <a:ext cx="1368152" cy="504056"/>
          </a:xfrm>
          <a:prstGeom prst="flowChartTerminator">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END</a:t>
            </a:r>
            <a:endParaRPr lang="en-US" dirty="0"/>
          </a:p>
        </p:txBody>
      </p:sp>
      <p:cxnSp>
        <p:nvCxnSpPr>
          <p:cNvPr id="73" name="直接箭头连接符 72"/>
          <p:cNvCxnSpPr>
            <a:stCxn id="44" idx="0"/>
            <a:endCxn id="71" idx="2"/>
          </p:cNvCxnSpPr>
          <p:nvPr/>
        </p:nvCxnSpPr>
        <p:spPr>
          <a:xfrm flipV="1">
            <a:off x="6429908" y="1268760"/>
            <a:ext cx="0" cy="576064"/>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74" name="流程图: 决策 73"/>
          <p:cNvSpPr/>
          <p:nvPr/>
        </p:nvSpPr>
        <p:spPr>
          <a:xfrm>
            <a:off x="5961856" y="4365104"/>
            <a:ext cx="914400" cy="685800"/>
          </a:xfrm>
          <a:prstGeom prst="flowChartDecision">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rPr>
              <a:t>？</a:t>
            </a:r>
            <a:endParaRPr lang="en-US" dirty="0">
              <a:solidFill>
                <a:schemeClr val="bg1"/>
              </a:solidFill>
            </a:endParaRPr>
          </a:p>
        </p:txBody>
      </p:sp>
      <p:sp>
        <p:nvSpPr>
          <p:cNvPr id="119" name="TextBox 118"/>
          <p:cNvSpPr txBox="1"/>
          <p:nvPr/>
        </p:nvSpPr>
        <p:spPr>
          <a:xfrm>
            <a:off x="8604448" y="4149080"/>
            <a:ext cx="296876" cy="369332"/>
          </a:xfrm>
          <a:prstGeom prst="rect">
            <a:avLst/>
          </a:prstGeom>
          <a:noFill/>
        </p:spPr>
        <p:txBody>
          <a:bodyPr wrap="none" rtlCol="0">
            <a:spAutoFit/>
          </a:bodyPr>
          <a:lstStyle/>
          <a:p>
            <a:r>
              <a:rPr lang="en-US" altLang="zh-CN" dirty="0" smtClean="0"/>
              <a:t>Y</a:t>
            </a:r>
            <a:endParaRPr lang="en-US" dirty="0"/>
          </a:p>
        </p:txBody>
      </p:sp>
      <p:sp>
        <p:nvSpPr>
          <p:cNvPr id="149" name="线形标注 1 148"/>
          <p:cNvSpPr/>
          <p:nvPr/>
        </p:nvSpPr>
        <p:spPr>
          <a:xfrm>
            <a:off x="3923928" y="2636912"/>
            <a:ext cx="1066800" cy="381000"/>
          </a:xfrm>
          <a:prstGeom prst="borderCallout1">
            <a:avLst>
              <a:gd name="adj1" fmla="val 91250"/>
              <a:gd name="adj2" fmla="val 96470"/>
              <a:gd name="adj3" fmla="val 188448"/>
              <a:gd name="adj4" fmla="val 138392"/>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Held by</a:t>
            </a:r>
            <a:endParaRPr lang="en-US" dirty="0">
              <a:solidFill>
                <a:schemeClr val="tx1"/>
              </a:solidFill>
            </a:endParaRPr>
          </a:p>
        </p:txBody>
      </p:sp>
      <p:cxnSp>
        <p:nvCxnSpPr>
          <p:cNvPr id="194" name="形状 193"/>
          <p:cNvCxnSpPr>
            <a:stCxn id="152" idx="3"/>
            <a:endCxn id="104" idx="2"/>
          </p:cNvCxnSpPr>
          <p:nvPr/>
        </p:nvCxnSpPr>
        <p:spPr>
          <a:xfrm flipV="1">
            <a:off x="8294712" y="771872"/>
            <a:ext cx="132184" cy="3936132"/>
          </a:xfrm>
          <a:prstGeom prst="bentConnector2">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99" name="形状 198"/>
          <p:cNvCxnSpPr>
            <a:stCxn id="104" idx="1"/>
            <a:endCxn id="71" idx="0"/>
          </p:cNvCxnSpPr>
          <p:nvPr/>
        </p:nvCxnSpPr>
        <p:spPr>
          <a:xfrm rot="10800000" flipV="1">
            <a:off x="6429908" y="529952"/>
            <a:ext cx="1387388" cy="234752"/>
          </a:xfrm>
          <a:prstGeom prst="bentConnector2">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44" name="形状 143"/>
          <p:cNvCxnSpPr>
            <a:stCxn id="27" idx="2"/>
            <a:endCxn id="74" idx="1"/>
          </p:cNvCxnSpPr>
          <p:nvPr/>
        </p:nvCxnSpPr>
        <p:spPr>
          <a:xfrm rot="16200000" flipH="1">
            <a:off x="5152442" y="3898590"/>
            <a:ext cx="914772" cy="704056"/>
          </a:xfrm>
          <a:prstGeom prst="bentConnector2">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4716016" y="4221088"/>
            <a:ext cx="333746" cy="369332"/>
          </a:xfrm>
          <a:prstGeom prst="rect">
            <a:avLst/>
          </a:prstGeom>
          <a:noFill/>
        </p:spPr>
        <p:txBody>
          <a:bodyPr wrap="none" rtlCol="0">
            <a:spAutoFit/>
          </a:bodyPr>
          <a:lstStyle/>
          <a:p>
            <a:r>
              <a:rPr lang="en-US" dirty="0" smtClean="0"/>
              <a:t>N</a:t>
            </a:r>
            <a:endParaRPr lang="en-US" dirty="0"/>
          </a:p>
        </p:txBody>
      </p:sp>
      <p:sp>
        <p:nvSpPr>
          <p:cNvPr id="147" name="线形标注 1 146"/>
          <p:cNvSpPr/>
          <p:nvPr/>
        </p:nvSpPr>
        <p:spPr>
          <a:xfrm>
            <a:off x="4788024" y="4005064"/>
            <a:ext cx="1600200" cy="304800"/>
          </a:xfrm>
          <a:prstGeom prst="borderCallout1">
            <a:avLst>
              <a:gd name="adj1" fmla="val 90338"/>
              <a:gd name="adj2" fmla="val 79875"/>
              <a:gd name="adj3" fmla="val 169001"/>
              <a:gd name="adj4" fmla="val 101924"/>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Binder blocked</a:t>
            </a:r>
            <a:endParaRPr lang="en-US" dirty="0">
              <a:solidFill>
                <a:schemeClr val="tx1"/>
              </a:solidFill>
            </a:endParaRPr>
          </a:p>
        </p:txBody>
      </p:sp>
      <p:sp>
        <p:nvSpPr>
          <p:cNvPr id="152" name="流程图: 决策 151"/>
          <p:cNvSpPr/>
          <p:nvPr/>
        </p:nvSpPr>
        <p:spPr>
          <a:xfrm>
            <a:off x="7380312" y="4365104"/>
            <a:ext cx="914400" cy="685800"/>
          </a:xfrm>
          <a:prstGeom prst="flowChartDecision">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rPr>
              <a:t>？</a:t>
            </a:r>
            <a:endParaRPr lang="en-US" dirty="0">
              <a:solidFill>
                <a:schemeClr val="bg1"/>
              </a:solidFill>
            </a:endParaRPr>
          </a:p>
        </p:txBody>
      </p:sp>
      <p:sp>
        <p:nvSpPr>
          <p:cNvPr id="153" name="线形标注 1 152"/>
          <p:cNvSpPr/>
          <p:nvPr/>
        </p:nvSpPr>
        <p:spPr>
          <a:xfrm>
            <a:off x="6516216" y="3717032"/>
            <a:ext cx="1795264" cy="376808"/>
          </a:xfrm>
          <a:prstGeom prst="borderCallout1">
            <a:avLst>
              <a:gd name="adj1" fmla="val 104495"/>
              <a:gd name="adj2" fmla="val 88980"/>
              <a:gd name="adj3" fmla="val 246171"/>
              <a:gd name="adj4" fmla="val 73845"/>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tx1"/>
                </a:solidFill>
              </a:rPr>
              <a:t>特殊</a:t>
            </a:r>
            <a:r>
              <a:rPr lang="en-US" altLang="zh-CN" dirty="0" smtClean="0">
                <a:solidFill>
                  <a:schemeClr val="tx1"/>
                </a:solidFill>
              </a:rPr>
              <a:t>Native call</a:t>
            </a:r>
            <a:endParaRPr lang="en-US" dirty="0">
              <a:solidFill>
                <a:schemeClr val="tx1"/>
              </a:solidFill>
            </a:endParaRPr>
          </a:p>
        </p:txBody>
      </p:sp>
      <p:cxnSp>
        <p:nvCxnSpPr>
          <p:cNvPr id="156" name="直接箭头连接符 155"/>
          <p:cNvCxnSpPr>
            <a:stCxn id="48" idx="2"/>
            <a:endCxn id="74" idx="0"/>
          </p:cNvCxnSpPr>
          <p:nvPr/>
        </p:nvCxnSpPr>
        <p:spPr>
          <a:xfrm flipH="1">
            <a:off x="6419056" y="3793232"/>
            <a:ext cx="20216" cy="571872"/>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69" name="直接箭头连接符 168"/>
          <p:cNvCxnSpPr>
            <a:stCxn id="74" idx="3"/>
            <a:endCxn id="152" idx="1"/>
          </p:cNvCxnSpPr>
          <p:nvPr/>
        </p:nvCxnSpPr>
        <p:spPr>
          <a:xfrm>
            <a:off x="6876256" y="4708004"/>
            <a:ext cx="504056"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73" name="直接箭头连接符 172"/>
          <p:cNvCxnSpPr>
            <a:stCxn id="74" idx="2"/>
            <a:endCxn id="101" idx="0"/>
          </p:cNvCxnSpPr>
          <p:nvPr/>
        </p:nvCxnSpPr>
        <p:spPr>
          <a:xfrm flipH="1">
            <a:off x="6409928" y="5050904"/>
            <a:ext cx="9128" cy="466328"/>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76" name="流程图: 决策 175"/>
          <p:cNvSpPr/>
          <p:nvPr/>
        </p:nvSpPr>
        <p:spPr>
          <a:xfrm>
            <a:off x="4139952" y="5445224"/>
            <a:ext cx="914400" cy="792088"/>
          </a:xfrm>
          <a:prstGeom prst="flowChartDecision">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rPr>
              <a:t>？</a:t>
            </a:r>
            <a:endParaRPr lang="en-US" dirty="0">
              <a:solidFill>
                <a:schemeClr val="bg1"/>
              </a:solidFill>
            </a:endParaRPr>
          </a:p>
        </p:txBody>
      </p:sp>
      <p:sp>
        <p:nvSpPr>
          <p:cNvPr id="178" name="线形标注 1 177"/>
          <p:cNvSpPr/>
          <p:nvPr/>
        </p:nvSpPr>
        <p:spPr>
          <a:xfrm>
            <a:off x="3419872" y="4769768"/>
            <a:ext cx="816496" cy="457200"/>
          </a:xfrm>
          <a:prstGeom prst="borderCallout1">
            <a:avLst>
              <a:gd name="adj1" fmla="val 25000"/>
              <a:gd name="adj2" fmla="val 103031"/>
              <a:gd name="adj3" fmla="val 176797"/>
              <a:gd name="adj4" fmla="val 123968"/>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CPU usage</a:t>
            </a:r>
            <a:endParaRPr lang="en-US" dirty="0">
              <a:solidFill>
                <a:schemeClr val="tx1"/>
              </a:solidFill>
            </a:endParaRPr>
          </a:p>
        </p:txBody>
      </p:sp>
      <p:sp>
        <p:nvSpPr>
          <p:cNvPr id="180" name="矩形 179"/>
          <p:cNvSpPr/>
          <p:nvPr/>
        </p:nvSpPr>
        <p:spPr>
          <a:xfrm>
            <a:off x="1619672" y="5589240"/>
            <a:ext cx="1944216" cy="504056"/>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优化</a:t>
            </a:r>
            <a:r>
              <a:rPr lang="en-US" altLang="zh-CN" dirty="0" smtClean="0"/>
              <a:t>CPU Usage</a:t>
            </a:r>
            <a:r>
              <a:rPr lang="zh-CN" altLang="en-US" dirty="0" smtClean="0"/>
              <a:t>过高的进程</a:t>
            </a:r>
            <a:endParaRPr lang="en-US" dirty="0"/>
          </a:p>
        </p:txBody>
      </p:sp>
      <p:cxnSp>
        <p:nvCxnSpPr>
          <p:cNvPr id="182" name="直接箭头连接符 181"/>
          <p:cNvCxnSpPr>
            <a:stCxn id="101" idx="1"/>
            <a:endCxn id="176" idx="3"/>
          </p:cNvCxnSpPr>
          <p:nvPr/>
        </p:nvCxnSpPr>
        <p:spPr>
          <a:xfrm flipH="1">
            <a:off x="5054352" y="5841268"/>
            <a:ext cx="669776"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84" name="直接箭头连接符 183"/>
          <p:cNvCxnSpPr>
            <a:stCxn id="176" idx="1"/>
            <a:endCxn id="180" idx="3"/>
          </p:cNvCxnSpPr>
          <p:nvPr/>
        </p:nvCxnSpPr>
        <p:spPr>
          <a:xfrm flipH="1">
            <a:off x="3563888" y="5841268"/>
            <a:ext cx="576064"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91" name="流程图: 终止 190"/>
          <p:cNvSpPr/>
          <p:nvPr/>
        </p:nvSpPr>
        <p:spPr>
          <a:xfrm>
            <a:off x="0" y="5589240"/>
            <a:ext cx="1368152" cy="504056"/>
          </a:xfrm>
          <a:prstGeom prst="flowChartTerminator">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END</a:t>
            </a:r>
            <a:endParaRPr lang="en-US" dirty="0"/>
          </a:p>
        </p:txBody>
      </p:sp>
      <p:cxnSp>
        <p:nvCxnSpPr>
          <p:cNvPr id="193" name="直接箭头连接符 192"/>
          <p:cNvCxnSpPr>
            <a:stCxn id="180" idx="1"/>
            <a:endCxn id="191" idx="3"/>
          </p:cNvCxnSpPr>
          <p:nvPr/>
        </p:nvCxnSpPr>
        <p:spPr>
          <a:xfrm flipH="1">
            <a:off x="1368152" y="5841268"/>
            <a:ext cx="251520"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207" name="TextBox 206"/>
          <p:cNvSpPr txBox="1"/>
          <p:nvPr/>
        </p:nvSpPr>
        <p:spPr>
          <a:xfrm>
            <a:off x="5868144" y="5013176"/>
            <a:ext cx="296876" cy="369332"/>
          </a:xfrm>
          <a:prstGeom prst="rect">
            <a:avLst/>
          </a:prstGeom>
          <a:noFill/>
        </p:spPr>
        <p:txBody>
          <a:bodyPr wrap="none" rtlCol="0">
            <a:spAutoFit/>
          </a:bodyPr>
          <a:lstStyle/>
          <a:p>
            <a:r>
              <a:rPr lang="en-US" altLang="zh-CN" dirty="0" smtClean="0"/>
              <a:t>Y</a:t>
            </a:r>
            <a:endParaRPr lang="en-US" dirty="0"/>
          </a:p>
        </p:txBody>
      </p:sp>
      <p:sp>
        <p:nvSpPr>
          <p:cNvPr id="209" name="TextBox 208"/>
          <p:cNvSpPr txBox="1"/>
          <p:nvPr/>
        </p:nvSpPr>
        <p:spPr>
          <a:xfrm>
            <a:off x="6012160" y="3645024"/>
            <a:ext cx="333746" cy="369332"/>
          </a:xfrm>
          <a:prstGeom prst="rect">
            <a:avLst/>
          </a:prstGeom>
          <a:noFill/>
        </p:spPr>
        <p:txBody>
          <a:bodyPr wrap="none" rtlCol="0">
            <a:spAutoFit/>
          </a:bodyPr>
          <a:lstStyle/>
          <a:p>
            <a:r>
              <a:rPr lang="en-US" dirty="0" smtClean="0"/>
              <a:t>N</a:t>
            </a:r>
            <a:endParaRPr lang="en-US" dirty="0"/>
          </a:p>
        </p:txBody>
      </p:sp>
      <p:sp>
        <p:nvSpPr>
          <p:cNvPr id="210" name="TextBox 209"/>
          <p:cNvSpPr txBox="1"/>
          <p:nvPr/>
        </p:nvSpPr>
        <p:spPr>
          <a:xfrm>
            <a:off x="6902550" y="4221088"/>
            <a:ext cx="333746" cy="369332"/>
          </a:xfrm>
          <a:prstGeom prst="rect">
            <a:avLst/>
          </a:prstGeom>
          <a:noFill/>
        </p:spPr>
        <p:txBody>
          <a:bodyPr wrap="none" rtlCol="0">
            <a:spAutoFit/>
          </a:bodyPr>
          <a:lstStyle/>
          <a:p>
            <a:r>
              <a:rPr lang="en-US" dirty="0" smtClean="0"/>
              <a:t>N</a:t>
            </a:r>
            <a:endParaRPr lang="en-US" dirty="0"/>
          </a:p>
        </p:txBody>
      </p:sp>
      <p:cxnSp>
        <p:nvCxnSpPr>
          <p:cNvPr id="217" name="直接连接符 216"/>
          <p:cNvCxnSpPr>
            <a:stCxn id="152" idx="2"/>
          </p:cNvCxnSpPr>
          <p:nvPr/>
        </p:nvCxnSpPr>
        <p:spPr>
          <a:xfrm flipH="1">
            <a:off x="7812360" y="5050904"/>
            <a:ext cx="25152" cy="180709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218" name="TextBox 217"/>
          <p:cNvSpPr txBox="1"/>
          <p:nvPr/>
        </p:nvSpPr>
        <p:spPr>
          <a:xfrm>
            <a:off x="8028384" y="5661248"/>
            <a:ext cx="333746" cy="369332"/>
          </a:xfrm>
          <a:prstGeom prst="rect">
            <a:avLst/>
          </a:prstGeom>
          <a:noFill/>
        </p:spPr>
        <p:txBody>
          <a:bodyPr wrap="none" rtlCol="0">
            <a:spAutoFit/>
          </a:bodyPr>
          <a:lstStyle/>
          <a:p>
            <a:r>
              <a:rPr lang="en-US" altLang="zh-CN" dirty="0" smtClean="0"/>
              <a:t>N</a:t>
            </a:r>
            <a:endParaRPr lang="en-US" dirty="0"/>
          </a:p>
        </p:txBody>
      </p:sp>
    </p:spTree>
    <p:extLst>
      <p:ext uri="{BB962C8B-B14F-4D97-AF65-F5344CB8AC3E}">
        <p14:creationId xmlns:p14="http://schemas.microsoft.com/office/powerpoint/2010/main" val="16693551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91480"/>
            <a:ext cx="3024336" cy="457200"/>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US" altLang="zh-CN" sz="4000" b="1" i="0" u="none" strike="noStrike" kern="1200" cap="none" spc="-150" normalizeH="0" baseline="0" noProof="0" dirty="0" smtClean="0">
                <a:ln>
                  <a:noFill/>
                </a:ln>
                <a:solidFill>
                  <a:schemeClr val="accent1"/>
                </a:solidFill>
                <a:effectLst/>
                <a:uLnTx/>
                <a:uFillTx/>
                <a:latin typeface="+mj-lt"/>
                <a:ea typeface="+mj-ea"/>
                <a:cs typeface="+mj-cs"/>
              </a:rPr>
              <a:t>ANR SOP(2/2)</a:t>
            </a:r>
          </a:p>
        </p:txBody>
      </p:sp>
      <p:sp>
        <p:nvSpPr>
          <p:cNvPr id="5" name="日期占位符 2"/>
          <p:cNvSpPr>
            <a:spLocks noGrp="1"/>
          </p:cNvSpPr>
          <p:nvPr>
            <p:ph type="dt" sz="half" idx="10"/>
          </p:nvPr>
        </p:nvSpPr>
        <p:spPr>
          <a:xfrm>
            <a:off x="7264970" y="6376243"/>
            <a:ext cx="927434" cy="365125"/>
          </a:xfrm>
        </p:spPr>
        <p:txBody>
          <a:bodyPr/>
          <a:lstStyle/>
          <a:p>
            <a:fld id="{5E637C7D-A246-43BF-860B-14D897235D74}" type="datetime1">
              <a:rPr lang="zh-CN" altLang="en-US" smtClean="0"/>
              <a:pPr/>
              <a:t>2016/10/11</a:t>
            </a:fld>
            <a:endParaRPr lang="en-US" dirty="0"/>
          </a:p>
        </p:txBody>
      </p:sp>
      <p:sp>
        <p:nvSpPr>
          <p:cNvPr id="6" name="灯片编号占位符 3"/>
          <p:cNvSpPr>
            <a:spLocks noGrp="1"/>
          </p:cNvSpPr>
          <p:nvPr>
            <p:ph type="sldNum" sz="quarter" idx="12"/>
          </p:nvPr>
        </p:nvSpPr>
        <p:spPr>
          <a:xfrm>
            <a:off x="7688348" y="6376243"/>
            <a:ext cx="1060116" cy="365125"/>
          </a:xfrm>
        </p:spPr>
        <p:txBody>
          <a:bodyPr/>
          <a:lstStyle/>
          <a:p>
            <a:fld id="{B6F15528-21DE-4FAA-801E-634DDDAF4B2B}" type="slidenum">
              <a:rPr lang="en-US" smtClean="0"/>
              <a:pPr/>
              <a:t>47</a:t>
            </a:fld>
            <a:endParaRPr lang="en-US"/>
          </a:p>
        </p:txBody>
      </p:sp>
      <p:sp>
        <p:nvSpPr>
          <p:cNvPr id="7" name="线形标注 1 6"/>
          <p:cNvSpPr/>
          <p:nvPr/>
        </p:nvSpPr>
        <p:spPr>
          <a:xfrm>
            <a:off x="2051720" y="3068960"/>
            <a:ext cx="1066800" cy="381000"/>
          </a:xfrm>
          <a:prstGeom prst="borderCallout1">
            <a:avLst>
              <a:gd name="adj1" fmla="val 91250"/>
              <a:gd name="adj2" fmla="val 96470"/>
              <a:gd name="adj3" fmla="val 217414"/>
              <a:gd name="adj4" fmla="val 108836"/>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Io wait</a:t>
            </a:r>
            <a:endParaRPr lang="en-US" dirty="0">
              <a:solidFill>
                <a:schemeClr val="tx1"/>
              </a:solidFill>
            </a:endParaRPr>
          </a:p>
        </p:txBody>
      </p:sp>
      <p:sp>
        <p:nvSpPr>
          <p:cNvPr id="8" name="流程图: 决策 7"/>
          <p:cNvSpPr/>
          <p:nvPr/>
        </p:nvSpPr>
        <p:spPr>
          <a:xfrm>
            <a:off x="3081536" y="1231032"/>
            <a:ext cx="914400" cy="685800"/>
          </a:xfrm>
          <a:prstGeom prst="flowChartDecision">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rPr>
              <a:t>？</a:t>
            </a:r>
            <a:endParaRPr lang="en-US" dirty="0">
              <a:solidFill>
                <a:schemeClr val="bg1"/>
              </a:solidFill>
            </a:endParaRPr>
          </a:p>
        </p:txBody>
      </p:sp>
      <p:sp>
        <p:nvSpPr>
          <p:cNvPr id="12" name="流程图: 决策 11"/>
          <p:cNvSpPr/>
          <p:nvPr/>
        </p:nvSpPr>
        <p:spPr>
          <a:xfrm>
            <a:off x="1367136" y="3619872"/>
            <a:ext cx="914400" cy="685800"/>
          </a:xfrm>
          <a:prstGeom prst="flowChartDecision">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rPr>
              <a:t>？</a:t>
            </a:r>
            <a:endParaRPr lang="en-US" dirty="0">
              <a:solidFill>
                <a:schemeClr val="bg1"/>
              </a:solidFill>
            </a:endParaRPr>
          </a:p>
        </p:txBody>
      </p:sp>
      <p:sp>
        <p:nvSpPr>
          <p:cNvPr id="13" name="流程图: 过程 12"/>
          <p:cNvSpPr/>
          <p:nvPr/>
        </p:nvSpPr>
        <p:spPr>
          <a:xfrm>
            <a:off x="1979712" y="4864224"/>
            <a:ext cx="1440160" cy="483840"/>
          </a:xfrm>
          <a:prstGeom prst="flowChartProcess">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优化</a:t>
            </a:r>
            <a:r>
              <a:rPr lang="en-US" altLang="zh-CN" dirty="0" err="1" smtClean="0"/>
              <a:t>io</a:t>
            </a:r>
            <a:r>
              <a:rPr lang="zh-CN" altLang="en-US" dirty="0" smtClean="0"/>
              <a:t>过高的进程</a:t>
            </a:r>
            <a:endParaRPr lang="en-US" dirty="0"/>
          </a:p>
        </p:txBody>
      </p:sp>
      <p:sp>
        <p:nvSpPr>
          <p:cNvPr id="14" name="流程图: 终止 13"/>
          <p:cNvSpPr/>
          <p:nvPr/>
        </p:nvSpPr>
        <p:spPr>
          <a:xfrm>
            <a:off x="3923928" y="5852120"/>
            <a:ext cx="1152128" cy="457200"/>
          </a:xfrm>
          <a:prstGeom prst="flowChartTerminator">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END</a:t>
            </a:r>
            <a:endParaRPr lang="en-US" dirty="0"/>
          </a:p>
        </p:txBody>
      </p:sp>
      <p:sp>
        <p:nvSpPr>
          <p:cNvPr id="15" name="TextBox 14"/>
          <p:cNvSpPr txBox="1"/>
          <p:nvPr/>
        </p:nvSpPr>
        <p:spPr>
          <a:xfrm>
            <a:off x="2015208" y="4267944"/>
            <a:ext cx="296876" cy="369332"/>
          </a:xfrm>
          <a:prstGeom prst="rect">
            <a:avLst/>
          </a:prstGeom>
          <a:noFill/>
        </p:spPr>
        <p:txBody>
          <a:bodyPr wrap="none" rtlCol="0">
            <a:spAutoFit/>
          </a:bodyPr>
          <a:lstStyle/>
          <a:p>
            <a:r>
              <a:rPr lang="en-US" altLang="zh-CN" dirty="0" smtClean="0"/>
              <a:t>Y</a:t>
            </a:r>
            <a:endParaRPr lang="en-US" dirty="0"/>
          </a:p>
        </p:txBody>
      </p:sp>
      <p:sp>
        <p:nvSpPr>
          <p:cNvPr id="16" name="TextBox 15"/>
          <p:cNvSpPr txBox="1"/>
          <p:nvPr/>
        </p:nvSpPr>
        <p:spPr>
          <a:xfrm>
            <a:off x="3383360" y="4267944"/>
            <a:ext cx="296876" cy="369332"/>
          </a:xfrm>
          <a:prstGeom prst="rect">
            <a:avLst/>
          </a:prstGeom>
          <a:noFill/>
        </p:spPr>
        <p:txBody>
          <a:bodyPr wrap="none" rtlCol="0">
            <a:spAutoFit/>
          </a:bodyPr>
          <a:lstStyle/>
          <a:p>
            <a:r>
              <a:rPr lang="en-US" altLang="zh-CN" dirty="0" smtClean="0"/>
              <a:t>Y</a:t>
            </a:r>
            <a:endParaRPr lang="en-US" dirty="0"/>
          </a:p>
        </p:txBody>
      </p:sp>
      <p:sp>
        <p:nvSpPr>
          <p:cNvPr id="17" name="线形标注 1 16"/>
          <p:cNvSpPr/>
          <p:nvPr/>
        </p:nvSpPr>
        <p:spPr>
          <a:xfrm>
            <a:off x="6228184" y="1124744"/>
            <a:ext cx="816496" cy="457200"/>
          </a:xfrm>
          <a:prstGeom prst="borderCallout1">
            <a:avLst>
              <a:gd name="adj1" fmla="val 56034"/>
              <a:gd name="adj2" fmla="val -1236"/>
              <a:gd name="adj3" fmla="val 107831"/>
              <a:gd name="adj4" fmla="val -55603"/>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CPU usage</a:t>
            </a:r>
            <a:endParaRPr lang="en-US" dirty="0">
              <a:solidFill>
                <a:schemeClr val="tx1"/>
              </a:solidFill>
            </a:endParaRPr>
          </a:p>
        </p:txBody>
      </p:sp>
      <p:sp>
        <p:nvSpPr>
          <p:cNvPr id="18" name="TextBox 17"/>
          <p:cNvSpPr txBox="1"/>
          <p:nvPr/>
        </p:nvSpPr>
        <p:spPr>
          <a:xfrm>
            <a:off x="6588224" y="2204864"/>
            <a:ext cx="333746" cy="369332"/>
          </a:xfrm>
          <a:prstGeom prst="rect">
            <a:avLst/>
          </a:prstGeom>
          <a:noFill/>
          <a:ln>
            <a:noFill/>
          </a:ln>
        </p:spPr>
        <p:txBody>
          <a:bodyPr wrap="none" rtlCol="0">
            <a:spAutoFit/>
          </a:bodyPr>
          <a:lstStyle/>
          <a:p>
            <a:r>
              <a:rPr lang="en-US" dirty="0" smtClean="0"/>
              <a:t>N</a:t>
            </a:r>
            <a:endParaRPr lang="en-US" dirty="0"/>
          </a:p>
        </p:txBody>
      </p:sp>
      <p:sp>
        <p:nvSpPr>
          <p:cNvPr id="20" name="矩形 19"/>
          <p:cNvSpPr/>
          <p:nvPr/>
        </p:nvSpPr>
        <p:spPr>
          <a:xfrm>
            <a:off x="4572000" y="548680"/>
            <a:ext cx="1944216" cy="504056"/>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优化</a:t>
            </a:r>
            <a:r>
              <a:rPr lang="en-US" altLang="zh-CN" dirty="0" smtClean="0"/>
              <a:t>CPU Usage</a:t>
            </a:r>
            <a:r>
              <a:rPr lang="zh-CN" altLang="en-US" dirty="0" smtClean="0"/>
              <a:t>过高的进程</a:t>
            </a:r>
            <a:endParaRPr lang="en-US" dirty="0"/>
          </a:p>
        </p:txBody>
      </p:sp>
      <p:sp>
        <p:nvSpPr>
          <p:cNvPr id="21" name="流程图: 决策 20"/>
          <p:cNvSpPr/>
          <p:nvPr/>
        </p:nvSpPr>
        <p:spPr>
          <a:xfrm>
            <a:off x="5097760" y="1231032"/>
            <a:ext cx="914400" cy="685800"/>
          </a:xfrm>
          <a:prstGeom prst="flowChartDecision">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rPr>
              <a:t>？</a:t>
            </a:r>
            <a:endParaRPr lang="en-US" dirty="0">
              <a:solidFill>
                <a:schemeClr val="bg1"/>
              </a:solidFill>
            </a:endParaRPr>
          </a:p>
        </p:txBody>
      </p:sp>
      <p:sp>
        <p:nvSpPr>
          <p:cNvPr id="23" name="线形标注 1 22"/>
          <p:cNvSpPr/>
          <p:nvPr/>
        </p:nvSpPr>
        <p:spPr>
          <a:xfrm>
            <a:off x="1547664" y="1268760"/>
            <a:ext cx="1032520" cy="385192"/>
          </a:xfrm>
          <a:prstGeom prst="borderCallout1">
            <a:avLst>
              <a:gd name="adj1" fmla="val 90486"/>
              <a:gd name="adj2" fmla="val 78601"/>
              <a:gd name="adj3" fmla="val 83531"/>
              <a:gd name="adj4" fmla="val 169626"/>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sp>
        <p:nvSpPr>
          <p:cNvPr id="24" name="流程图: 决策 23"/>
          <p:cNvSpPr/>
          <p:nvPr/>
        </p:nvSpPr>
        <p:spPr>
          <a:xfrm>
            <a:off x="2879304" y="3619872"/>
            <a:ext cx="914400" cy="685800"/>
          </a:xfrm>
          <a:prstGeom prst="flowChartDecision">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rPr>
              <a:t>？</a:t>
            </a:r>
            <a:endParaRPr lang="en-US" dirty="0">
              <a:solidFill>
                <a:schemeClr val="bg1"/>
              </a:solidFill>
            </a:endParaRPr>
          </a:p>
        </p:txBody>
      </p:sp>
      <p:sp>
        <p:nvSpPr>
          <p:cNvPr id="26" name="矩形 25"/>
          <p:cNvSpPr/>
          <p:nvPr/>
        </p:nvSpPr>
        <p:spPr>
          <a:xfrm>
            <a:off x="2555776" y="548680"/>
            <a:ext cx="1944216" cy="504056"/>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优化</a:t>
            </a:r>
            <a:r>
              <a:rPr lang="en-US" altLang="zh-CN" dirty="0" smtClean="0"/>
              <a:t>memory</a:t>
            </a:r>
            <a:r>
              <a:rPr lang="zh-CN" altLang="en-US" dirty="0" smtClean="0"/>
              <a:t>过高的进程或者碎片</a:t>
            </a:r>
            <a:endParaRPr lang="en-US" dirty="0"/>
          </a:p>
        </p:txBody>
      </p:sp>
      <p:cxnSp>
        <p:nvCxnSpPr>
          <p:cNvPr id="29" name="肘形连接符 28"/>
          <p:cNvCxnSpPr>
            <a:stCxn id="24" idx="2"/>
            <a:endCxn id="13" idx="0"/>
          </p:cNvCxnSpPr>
          <p:nvPr/>
        </p:nvCxnSpPr>
        <p:spPr>
          <a:xfrm rot="5400000">
            <a:off x="2738872" y="4266592"/>
            <a:ext cx="558552" cy="636712"/>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499992" y="-1420687"/>
            <a:ext cx="333746" cy="369332"/>
          </a:xfrm>
          <a:prstGeom prst="rect">
            <a:avLst/>
          </a:prstGeom>
          <a:noFill/>
        </p:spPr>
        <p:txBody>
          <a:bodyPr wrap="none" rtlCol="0">
            <a:spAutoFit/>
          </a:bodyPr>
          <a:lstStyle/>
          <a:p>
            <a:r>
              <a:rPr lang="en-US" dirty="0" smtClean="0"/>
              <a:t>N</a:t>
            </a:r>
            <a:endParaRPr lang="en-US" dirty="0"/>
          </a:p>
        </p:txBody>
      </p:sp>
      <p:cxnSp>
        <p:nvCxnSpPr>
          <p:cNvPr id="34" name="直接箭头连接符 33"/>
          <p:cNvCxnSpPr>
            <a:stCxn id="24" idx="1"/>
            <a:endCxn id="12" idx="3"/>
          </p:cNvCxnSpPr>
          <p:nvPr/>
        </p:nvCxnSpPr>
        <p:spPr>
          <a:xfrm flipH="1">
            <a:off x="2281536" y="3962772"/>
            <a:ext cx="597768" cy="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35" name="流程图: 过程 34"/>
          <p:cNvSpPr/>
          <p:nvPr/>
        </p:nvSpPr>
        <p:spPr>
          <a:xfrm>
            <a:off x="323528" y="4844008"/>
            <a:ext cx="1440160" cy="483840"/>
          </a:xfrm>
          <a:prstGeom prst="flowChartProcess">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优化</a:t>
            </a:r>
            <a:r>
              <a:rPr lang="en-US" altLang="zh-CN" dirty="0" smtClean="0"/>
              <a:t>log</a:t>
            </a:r>
            <a:r>
              <a:rPr lang="zh-CN" altLang="en-US" dirty="0" smtClean="0"/>
              <a:t>打印</a:t>
            </a:r>
            <a:endParaRPr lang="en-US" dirty="0"/>
          </a:p>
        </p:txBody>
      </p:sp>
      <p:cxnSp>
        <p:nvCxnSpPr>
          <p:cNvPr id="36" name="肘形连接符 35"/>
          <p:cNvCxnSpPr>
            <a:stCxn id="12" idx="2"/>
            <a:endCxn id="35" idx="0"/>
          </p:cNvCxnSpPr>
          <p:nvPr/>
        </p:nvCxnSpPr>
        <p:spPr>
          <a:xfrm rot="5400000">
            <a:off x="1164804" y="4184476"/>
            <a:ext cx="538336" cy="780728"/>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447256" y="3547864"/>
            <a:ext cx="333746" cy="369332"/>
          </a:xfrm>
          <a:prstGeom prst="rect">
            <a:avLst/>
          </a:prstGeom>
          <a:noFill/>
        </p:spPr>
        <p:txBody>
          <a:bodyPr wrap="none" rtlCol="0">
            <a:spAutoFit/>
          </a:bodyPr>
          <a:lstStyle/>
          <a:p>
            <a:r>
              <a:rPr lang="en-US" dirty="0" smtClean="0"/>
              <a:t>N</a:t>
            </a:r>
            <a:endParaRPr lang="en-US" dirty="0"/>
          </a:p>
        </p:txBody>
      </p:sp>
      <p:sp>
        <p:nvSpPr>
          <p:cNvPr id="43" name="TextBox 42"/>
          <p:cNvSpPr txBox="1"/>
          <p:nvPr/>
        </p:nvSpPr>
        <p:spPr>
          <a:xfrm>
            <a:off x="971600" y="3475856"/>
            <a:ext cx="333746" cy="369332"/>
          </a:xfrm>
          <a:prstGeom prst="rect">
            <a:avLst/>
          </a:prstGeom>
          <a:noFill/>
        </p:spPr>
        <p:txBody>
          <a:bodyPr wrap="none" rtlCol="0">
            <a:spAutoFit/>
          </a:bodyPr>
          <a:lstStyle/>
          <a:p>
            <a:r>
              <a:rPr lang="en-US" dirty="0" smtClean="0"/>
              <a:t>N</a:t>
            </a:r>
            <a:endParaRPr lang="en-US" dirty="0"/>
          </a:p>
        </p:txBody>
      </p:sp>
      <p:sp>
        <p:nvSpPr>
          <p:cNvPr id="44" name="线形标注 1 43"/>
          <p:cNvSpPr/>
          <p:nvPr/>
        </p:nvSpPr>
        <p:spPr>
          <a:xfrm>
            <a:off x="611560" y="3140968"/>
            <a:ext cx="1066800" cy="360040"/>
          </a:xfrm>
          <a:prstGeom prst="borderCallout1">
            <a:avLst>
              <a:gd name="adj1" fmla="val 91250"/>
              <a:gd name="adj2" fmla="val 96470"/>
              <a:gd name="adj3" fmla="val 206446"/>
              <a:gd name="adj4" fmla="val 111791"/>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Log print</a:t>
            </a:r>
            <a:endParaRPr lang="en-US" dirty="0">
              <a:solidFill>
                <a:schemeClr val="tx1"/>
              </a:solidFill>
            </a:endParaRPr>
          </a:p>
        </p:txBody>
      </p:sp>
      <p:sp>
        <p:nvSpPr>
          <p:cNvPr id="51" name="流程图: 决策 50"/>
          <p:cNvSpPr/>
          <p:nvPr/>
        </p:nvSpPr>
        <p:spPr>
          <a:xfrm>
            <a:off x="7308304" y="1747664"/>
            <a:ext cx="1152128" cy="648072"/>
          </a:xfrm>
          <a:prstGeom prst="flowChartDecision">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cxnSp>
        <p:nvCxnSpPr>
          <p:cNvPr id="59" name="直接箭头连接符 58"/>
          <p:cNvCxnSpPr>
            <a:endCxn id="51" idx="0"/>
          </p:cNvCxnSpPr>
          <p:nvPr/>
        </p:nvCxnSpPr>
        <p:spPr>
          <a:xfrm>
            <a:off x="7884368" y="0"/>
            <a:ext cx="0" cy="1747664"/>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8028384" y="2636912"/>
            <a:ext cx="296876" cy="369332"/>
          </a:xfrm>
          <a:prstGeom prst="rect">
            <a:avLst/>
          </a:prstGeom>
          <a:noFill/>
        </p:spPr>
        <p:txBody>
          <a:bodyPr wrap="none" rtlCol="0">
            <a:spAutoFit/>
          </a:bodyPr>
          <a:lstStyle/>
          <a:p>
            <a:r>
              <a:rPr lang="en-US" altLang="zh-CN" dirty="0" smtClean="0"/>
              <a:t>Y</a:t>
            </a:r>
            <a:endParaRPr lang="en-US" dirty="0"/>
          </a:p>
        </p:txBody>
      </p:sp>
      <p:sp>
        <p:nvSpPr>
          <p:cNvPr id="71" name="线形标注 1 70"/>
          <p:cNvSpPr/>
          <p:nvPr/>
        </p:nvSpPr>
        <p:spPr>
          <a:xfrm>
            <a:off x="8100392" y="1196752"/>
            <a:ext cx="816496" cy="457200"/>
          </a:xfrm>
          <a:prstGeom prst="borderCallout1">
            <a:avLst>
              <a:gd name="adj1" fmla="val 93965"/>
              <a:gd name="adj2" fmla="val -1236"/>
              <a:gd name="adj3" fmla="val 169900"/>
              <a:gd name="adj4" fmla="val -40156"/>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Idle?</a:t>
            </a:r>
            <a:endParaRPr lang="en-US" dirty="0">
              <a:solidFill>
                <a:schemeClr val="tx1"/>
              </a:solidFill>
            </a:endParaRPr>
          </a:p>
        </p:txBody>
      </p:sp>
      <p:sp>
        <p:nvSpPr>
          <p:cNvPr id="76" name="线形标注 1 75"/>
          <p:cNvSpPr/>
          <p:nvPr/>
        </p:nvSpPr>
        <p:spPr>
          <a:xfrm>
            <a:off x="4211960" y="2204864"/>
            <a:ext cx="1656184" cy="457200"/>
          </a:xfrm>
          <a:prstGeom prst="borderCallout1">
            <a:avLst>
              <a:gd name="adj1" fmla="val 97413"/>
              <a:gd name="adj2" fmla="val -2414"/>
              <a:gd name="adj3" fmla="val 138866"/>
              <a:gd name="adj4" fmla="val -32609"/>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Message</a:t>
            </a:r>
            <a:r>
              <a:rPr lang="zh-CN" altLang="en-US" dirty="0" smtClean="0">
                <a:solidFill>
                  <a:schemeClr val="tx1"/>
                </a:solidFill>
              </a:rPr>
              <a:t>过多</a:t>
            </a:r>
            <a:r>
              <a:rPr lang="en-US" altLang="zh-CN" dirty="0" smtClean="0">
                <a:solidFill>
                  <a:schemeClr val="tx1"/>
                </a:solidFill>
              </a:rPr>
              <a:t>/</a:t>
            </a:r>
            <a:r>
              <a:rPr lang="zh-CN" altLang="en-US" dirty="0" smtClean="0">
                <a:solidFill>
                  <a:schemeClr val="tx1"/>
                </a:solidFill>
              </a:rPr>
              <a:t>执行时间长</a:t>
            </a:r>
            <a:endParaRPr lang="en-US" dirty="0">
              <a:solidFill>
                <a:schemeClr val="tx1"/>
              </a:solidFill>
            </a:endParaRPr>
          </a:p>
        </p:txBody>
      </p:sp>
      <p:sp>
        <p:nvSpPr>
          <p:cNvPr id="81" name="线形标注 1 80"/>
          <p:cNvSpPr/>
          <p:nvPr/>
        </p:nvSpPr>
        <p:spPr>
          <a:xfrm>
            <a:off x="5436096" y="3356992"/>
            <a:ext cx="1032520" cy="385192"/>
          </a:xfrm>
          <a:prstGeom prst="borderCallout1">
            <a:avLst>
              <a:gd name="adj1" fmla="val 90486"/>
              <a:gd name="adj2" fmla="val 78601"/>
              <a:gd name="adj3" fmla="val 194039"/>
              <a:gd name="adj4" fmla="val 103969"/>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chemeClr val="tx1"/>
                </a:solidFill>
              </a:rPr>
              <a:t>Io call</a:t>
            </a:r>
            <a:endParaRPr lang="en-US" dirty="0">
              <a:solidFill>
                <a:schemeClr val="tx1"/>
              </a:solidFill>
            </a:endParaRPr>
          </a:p>
        </p:txBody>
      </p:sp>
      <p:sp>
        <p:nvSpPr>
          <p:cNvPr id="85" name="流程图: 决策 84"/>
          <p:cNvSpPr/>
          <p:nvPr/>
        </p:nvSpPr>
        <p:spPr>
          <a:xfrm>
            <a:off x="6084168" y="3645024"/>
            <a:ext cx="914400" cy="685800"/>
          </a:xfrm>
          <a:prstGeom prst="flowChartDecision">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rPr>
              <a:t>？</a:t>
            </a:r>
            <a:endParaRPr lang="en-US" dirty="0">
              <a:solidFill>
                <a:schemeClr val="bg1"/>
              </a:solidFill>
            </a:endParaRPr>
          </a:p>
        </p:txBody>
      </p:sp>
      <p:sp>
        <p:nvSpPr>
          <p:cNvPr id="88" name="流程图: 决策 87"/>
          <p:cNvSpPr/>
          <p:nvPr/>
        </p:nvSpPr>
        <p:spPr>
          <a:xfrm>
            <a:off x="3081536" y="2311152"/>
            <a:ext cx="914400" cy="757808"/>
          </a:xfrm>
          <a:prstGeom prst="flowChartDecision">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rPr>
              <a:t>？</a:t>
            </a:r>
            <a:endParaRPr lang="en-US" dirty="0">
              <a:solidFill>
                <a:schemeClr val="bg1"/>
              </a:solidFill>
            </a:endParaRPr>
          </a:p>
        </p:txBody>
      </p:sp>
      <p:sp>
        <p:nvSpPr>
          <p:cNvPr id="92" name="流程图: 过程 91"/>
          <p:cNvSpPr/>
          <p:nvPr/>
        </p:nvSpPr>
        <p:spPr>
          <a:xfrm>
            <a:off x="1115616" y="2383160"/>
            <a:ext cx="1440160" cy="576064"/>
          </a:xfrm>
          <a:prstGeom prst="flowChartProcess">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优化</a:t>
            </a:r>
            <a:r>
              <a:rPr lang="en-US" altLang="zh-CN" dirty="0" smtClean="0"/>
              <a:t>Message</a:t>
            </a:r>
            <a:endParaRPr lang="en-US" dirty="0"/>
          </a:p>
        </p:txBody>
      </p:sp>
      <p:cxnSp>
        <p:nvCxnSpPr>
          <p:cNvPr id="94" name="直接箭头连接符 93"/>
          <p:cNvCxnSpPr>
            <a:stCxn id="88" idx="1"/>
            <a:endCxn id="92" idx="3"/>
          </p:cNvCxnSpPr>
          <p:nvPr/>
        </p:nvCxnSpPr>
        <p:spPr>
          <a:xfrm flipH="1" flipV="1">
            <a:off x="2555776" y="2671192"/>
            <a:ext cx="525760" cy="18864"/>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96" name="肘形连接符 95"/>
          <p:cNvCxnSpPr>
            <a:stCxn id="92" idx="1"/>
            <a:endCxn id="14" idx="1"/>
          </p:cNvCxnSpPr>
          <p:nvPr/>
        </p:nvCxnSpPr>
        <p:spPr>
          <a:xfrm rot="10800000" flipH="1" flipV="1">
            <a:off x="1115616" y="2671192"/>
            <a:ext cx="2808312" cy="3409528"/>
          </a:xfrm>
          <a:prstGeom prst="bentConnector3">
            <a:avLst>
              <a:gd name="adj1" fmla="val -31718"/>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98" name="直接箭头连接符 97"/>
          <p:cNvCxnSpPr/>
          <p:nvPr/>
        </p:nvCxnSpPr>
        <p:spPr>
          <a:xfrm>
            <a:off x="1043608" y="5348064"/>
            <a:ext cx="0" cy="72008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00" name="直接箭头连接符 99"/>
          <p:cNvCxnSpPr/>
          <p:nvPr/>
        </p:nvCxnSpPr>
        <p:spPr>
          <a:xfrm>
            <a:off x="2699792" y="5348064"/>
            <a:ext cx="0" cy="72008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827584" y="-1107504"/>
            <a:ext cx="333746" cy="369332"/>
          </a:xfrm>
          <a:prstGeom prst="rect">
            <a:avLst/>
          </a:prstGeom>
          <a:noFill/>
        </p:spPr>
        <p:txBody>
          <a:bodyPr wrap="square" rtlCol="0">
            <a:spAutoFit/>
          </a:bodyPr>
          <a:lstStyle/>
          <a:p>
            <a:r>
              <a:rPr lang="en-US" dirty="0" smtClean="0"/>
              <a:t>N</a:t>
            </a:r>
            <a:endParaRPr lang="en-US" dirty="0"/>
          </a:p>
        </p:txBody>
      </p:sp>
      <p:cxnSp>
        <p:nvCxnSpPr>
          <p:cNvPr id="136" name="直接箭头连接符 135"/>
          <p:cNvCxnSpPr>
            <a:stCxn id="88" idx="0"/>
            <a:endCxn id="8" idx="2"/>
          </p:cNvCxnSpPr>
          <p:nvPr/>
        </p:nvCxnSpPr>
        <p:spPr>
          <a:xfrm flipV="1">
            <a:off x="3538736" y="1916832"/>
            <a:ext cx="0" cy="39432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2771800" y="2120280"/>
            <a:ext cx="296876" cy="369332"/>
          </a:xfrm>
          <a:prstGeom prst="rect">
            <a:avLst/>
          </a:prstGeom>
          <a:noFill/>
        </p:spPr>
        <p:txBody>
          <a:bodyPr wrap="none" rtlCol="0">
            <a:spAutoFit/>
          </a:bodyPr>
          <a:lstStyle/>
          <a:p>
            <a:r>
              <a:rPr lang="en-US" altLang="zh-CN" dirty="0" smtClean="0"/>
              <a:t>Y</a:t>
            </a:r>
            <a:endParaRPr lang="en-US" dirty="0"/>
          </a:p>
        </p:txBody>
      </p:sp>
      <p:sp>
        <p:nvSpPr>
          <p:cNvPr id="61" name="流程图: 决策 60"/>
          <p:cNvSpPr/>
          <p:nvPr/>
        </p:nvSpPr>
        <p:spPr>
          <a:xfrm>
            <a:off x="7402016" y="4437112"/>
            <a:ext cx="914400" cy="685800"/>
          </a:xfrm>
          <a:prstGeom prst="flowChartDecision">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bg1"/>
                </a:solidFill>
              </a:rPr>
              <a:t>？</a:t>
            </a:r>
            <a:endParaRPr lang="en-US" dirty="0">
              <a:solidFill>
                <a:schemeClr val="bg1"/>
              </a:solidFill>
            </a:endParaRPr>
          </a:p>
        </p:txBody>
      </p:sp>
      <p:sp>
        <p:nvSpPr>
          <p:cNvPr id="62" name="线形标注 1 61"/>
          <p:cNvSpPr/>
          <p:nvPr/>
        </p:nvSpPr>
        <p:spPr>
          <a:xfrm>
            <a:off x="7020272" y="3645024"/>
            <a:ext cx="1608584" cy="457200"/>
          </a:xfrm>
          <a:prstGeom prst="borderCallout1">
            <a:avLst>
              <a:gd name="adj1" fmla="val 25000"/>
              <a:gd name="adj2" fmla="val 103031"/>
              <a:gd name="adj3" fmla="val 231969"/>
              <a:gd name="adj4" fmla="val 122988"/>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 focus window</a:t>
            </a:r>
            <a:endParaRPr lang="en-US" dirty="0">
              <a:solidFill>
                <a:schemeClr val="tx1"/>
              </a:solidFill>
            </a:endParaRPr>
          </a:p>
        </p:txBody>
      </p:sp>
      <p:cxnSp>
        <p:nvCxnSpPr>
          <p:cNvPr id="64" name="直接箭头连接符 63"/>
          <p:cNvCxnSpPr>
            <a:stCxn id="51" idx="2"/>
            <a:endCxn id="61" idx="0"/>
          </p:cNvCxnSpPr>
          <p:nvPr/>
        </p:nvCxnSpPr>
        <p:spPr>
          <a:xfrm flipH="1">
            <a:off x="7859216" y="2395736"/>
            <a:ext cx="25152" cy="2041376"/>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72" name="流程图: 过程 71"/>
          <p:cNvSpPr/>
          <p:nvPr/>
        </p:nvSpPr>
        <p:spPr>
          <a:xfrm>
            <a:off x="6156176" y="5805264"/>
            <a:ext cx="2448272" cy="576064"/>
          </a:xfrm>
          <a:prstGeom prst="flowChartProcess">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Check Activity</a:t>
            </a:r>
            <a:r>
              <a:rPr lang="zh-CN" altLang="en-US" dirty="0" smtClean="0"/>
              <a:t>状态是否为</a:t>
            </a:r>
            <a:r>
              <a:rPr lang="en-US" altLang="zh-CN" dirty="0" smtClean="0"/>
              <a:t>resume</a:t>
            </a:r>
            <a:endParaRPr lang="en-US" dirty="0"/>
          </a:p>
        </p:txBody>
      </p:sp>
      <p:cxnSp>
        <p:nvCxnSpPr>
          <p:cNvPr id="78" name="直接箭头连接符 77"/>
          <p:cNvCxnSpPr>
            <a:stCxn id="72" idx="1"/>
            <a:endCxn id="14" idx="3"/>
          </p:cNvCxnSpPr>
          <p:nvPr/>
        </p:nvCxnSpPr>
        <p:spPr>
          <a:xfrm flipH="1" flipV="1">
            <a:off x="5076056" y="6080720"/>
            <a:ext cx="1080120" cy="12576"/>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89" name="形状 88"/>
          <p:cNvCxnSpPr>
            <a:stCxn id="61" idx="3"/>
            <a:endCxn id="72" idx="3"/>
          </p:cNvCxnSpPr>
          <p:nvPr/>
        </p:nvCxnSpPr>
        <p:spPr>
          <a:xfrm>
            <a:off x="8316416" y="4780012"/>
            <a:ext cx="288032" cy="1313284"/>
          </a:xfrm>
          <a:prstGeom prst="bentConnector3">
            <a:avLst>
              <a:gd name="adj1" fmla="val 179366"/>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02" name="形状 101"/>
          <p:cNvCxnSpPr>
            <a:stCxn id="51" idx="1"/>
            <a:endCxn id="85" idx="0"/>
          </p:cNvCxnSpPr>
          <p:nvPr/>
        </p:nvCxnSpPr>
        <p:spPr>
          <a:xfrm rot="10800000" flipV="1">
            <a:off x="6541368" y="2071700"/>
            <a:ext cx="766936" cy="1573324"/>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07" name="直接箭头连接符 106"/>
          <p:cNvCxnSpPr>
            <a:stCxn id="8" idx="0"/>
            <a:endCxn id="26" idx="2"/>
          </p:cNvCxnSpPr>
          <p:nvPr/>
        </p:nvCxnSpPr>
        <p:spPr>
          <a:xfrm flipH="1" flipV="1">
            <a:off x="3527884" y="1052736"/>
            <a:ext cx="10852" cy="178296"/>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09" name="直接箭头连接符 108"/>
          <p:cNvCxnSpPr>
            <a:stCxn id="8" idx="3"/>
            <a:endCxn id="21" idx="1"/>
          </p:cNvCxnSpPr>
          <p:nvPr/>
        </p:nvCxnSpPr>
        <p:spPr>
          <a:xfrm>
            <a:off x="3995936" y="1573932"/>
            <a:ext cx="1101824" cy="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11" name="直接箭头连接符 110"/>
          <p:cNvCxnSpPr>
            <a:stCxn id="21" idx="0"/>
            <a:endCxn id="20" idx="2"/>
          </p:cNvCxnSpPr>
          <p:nvPr/>
        </p:nvCxnSpPr>
        <p:spPr>
          <a:xfrm flipH="1" flipV="1">
            <a:off x="5544108" y="1052736"/>
            <a:ext cx="10852" cy="178296"/>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15" name="流程图: 终止 114"/>
          <p:cNvSpPr/>
          <p:nvPr/>
        </p:nvSpPr>
        <p:spPr>
          <a:xfrm>
            <a:off x="3995936" y="0"/>
            <a:ext cx="1152128" cy="457200"/>
          </a:xfrm>
          <a:prstGeom prst="flowChartTerminator">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END</a:t>
            </a:r>
            <a:endParaRPr lang="en-US" dirty="0"/>
          </a:p>
        </p:txBody>
      </p:sp>
      <p:cxnSp>
        <p:nvCxnSpPr>
          <p:cNvPr id="128" name="形状 127"/>
          <p:cNvCxnSpPr>
            <a:stCxn id="26" idx="0"/>
            <a:endCxn id="115" idx="1"/>
          </p:cNvCxnSpPr>
          <p:nvPr/>
        </p:nvCxnSpPr>
        <p:spPr>
          <a:xfrm rot="5400000" flipH="1" flipV="1">
            <a:off x="3601870" y="154614"/>
            <a:ext cx="320080" cy="468052"/>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30" name="形状 129"/>
          <p:cNvCxnSpPr>
            <a:stCxn id="20" idx="0"/>
            <a:endCxn id="115" idx="3"/>
          </p:cNvCxnSpPr>
          <p:nvPr/>
        </p:nvCxnSpPr>
        <p:spPr>
          <a:xfrm rot="16200000" flipV="1">
            <a:off x="5186046" y="190618"/>
            <a:ext cx="320080" cy="396044"/>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32" name="形状 131"/>
          <p:cNvCxnSpPr>
            <a:stCxn id="85" idx="2"/>
            <a:endCxn id="24" idx="3"/>
          </p:cNvCxnSpPr>
          <p:nvPr/>
        </p:nvCxnSpPr>
        <p:spPr>
          <a:xfrm rot="5400000" flipH="1">
            <a:off x="4983510" y="2772966"/>
            <a:ext cx="368052" cy="2747664"/>
          </a:xfrm>
          <a:prstGeom prst="bentConnector4">
            <a:avLst>
              <a:gd name="adj1" fmla="val -62111"/>
              <a:gd name="adj2" fmla="val 5832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35" name="肘形连接符 134"/>
          <p:cNvCxnSpPr>
            <a:stCxn id="85" idx="1"/>
          </p:cNvCxnSpPr>
          <p:nvPr/>
        </p:nvCxnSpPr>
        <p:spPr>
          <a:xfrm rot="10800000">
            <a:off x="3995936" y="2780928"/>
            <a:ext cx="2088232" cy="1206996"/>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8316416" y="5085184"/>
            <a:ext cx="296876" cy="369332"/>
          </a:xfrm>
          <a:prstGeom prst="rect">
            <a:avLst/>
          </a:prstGeom>
          <a:noFill/>
        </p:spPr>
        <p:txBody>
          <a:bodyPr wrap="none" rtlCol="0">
            <a:spAutoFit/>
          </a:bodyPr>
          <a:lstStyle/>
          <a:p>
            <a:r>
              <a:rPr lang="en-US" altLang="zh-CN" dirty="0" smtClean="0"/>
              <a:t>Y</a:t>
            </a:r>
            <a:endParaRPr lang="en-US" dirty="0"/>
          </a:p>
        </p:txBody>
      </p:sp>
      <p:sp>
        <p:nvSpPr>
          <p:cNvPr id="139" name="TextBox 138"/>
          <p:cNvSpPr txBox="1"/>
          <p:nvPr/>
        </p:nvSpPr>
        <p:spPr>
          <a:xfrm>
            <a:off x="6228184" y="4725144"/>
            <a:ext cx="296876" cy="369332"/>
          </a:xfrm>
          <a:prstGeom prst="rect">
            <a:avLst/>
          </a:prstGeom>
          <a:noFill/>
        </p:spPr>
        <p:txBody>
          <a:bodyPr wrap="none" rtlCol="0">
            <a:spAutoFit/>
          </a:bodyPr>
          <a:lstStyle/>
          <a:p>
            <a:r>
              <a:rPr lang="en-US" altLang="zh-CN" dirty="0" smtClean="0"/>
              <a:t>Y</a:t>
            </a:r>
            <a:endParaRPr lang="en-US" dirty="0"/>
          </a:p>
        </p:txBody>
      </p:sp>
      <p:sp>
        <p:nvSpPr>
          <p:cNvPr id="140" name="TextBox 139"/>
          <p:cNvSpPr txBox="1"/>
          <p:nvPr/>
        </p:nvSpPr>
        <p:spPr>
          <a:xfrm>
            <a:off x="4716016" y="2924944"/>
            <a:ext cx="333746" cy="369332"/>
          </a:xfrm>
          <a:prstGeom prst="rect">
            <a:avLst/>
          </a:prstGeom>
          <a:noFill/>
          <a:ln>
            <a:noFill/>
          </a:ln>
        </p:spPr>
        <p:txBody>
          <a:bodyPr wrap="none" rtlCol="0">
            <a:spAutoFit/>
          </a:bodyPr>
          <a:lstStyle/>
          <a:p>
            <a:r>
              <a:rPr lang="en-US" dirty="0" smtClean="0"/>
              <a:t>N</a:t>
            </a:r>
            <a:endParaRPr lang="en-US" dirty="0"/>
          </a:p>
        </p:txBody>
      </p:sp>
      <p:sp>
        <p:nvSpPr>
          <p:cNvPr id="141" name="TextBox 140"/>
          <p:cNvSpPr txBox="1"/>
          <p:nvPr/>
        </p:nvSpPr>
        <p:spPr>
          <a:xfrm>
            <a:off x="3635896" y="2060848"/>
            <a:ext cx="333746" cy="369332"/>
          </a:xfrm>
          <a:prstGeom prst="rect">
            <a:avLst/>
          </a:prstGeom>
          <a:noFill/>
          <a:ln>
            <a:noFill/>
          </a:ln>
        </p:spPr>
        <p:txBody>
          <a:bodyPr wrap="none" rtlCol="0">
            <a:spAutoFit/>
          </a:bodyPr>
          <a:lstStyle/>
          <a:p>
            <a:r>
              <a:rPr lang="en-US" dirty="0" smtClean="0"/>
              <a:t>N</a:t>
            </a:r>
            <a:endParaRPr lang="en-US" dirty="0"/>
          </a:p>
        </p:txBody>
      </p:sp>
      <p:sp>
        <p:nvSpPr>
          <p:cNvPr id="142" name="TextBox 141"/>
          <p:cNvSpPr txBox="1"/>
          <p:nvPr/>
        </p:nvSpPr>
        <p:spPr>
          <a:xfrm>
            <a:off x="4139952" y="1196752"/>
            <a:ext cx="333746" cy="369332"/>
          </a:xfrm>
          <a:prstGeom prst="rect">
            <a:avLst/>
          </a:prstGeom>
          <a:noFill/>
          <a:ln>
            <a:noFill/>
          </a:ln>
        </p:spPr>
        <p:txBody>
          <a:bodyPr wrap="none" rtlCol="0">
            <a:spAutoFit/>
          </a:bodyPr>
          <a:lstStyle/>
          <a:p>
            <a:r>
              <a:rPr lang="en-US" dirty="0" smtClean="0"/>
              <a:t>N</a:t>
            </a:r>
            <a:endParaRPr lang="en-US" dirty="0"/>
          </a:p>
        </p:txBody>
      </p:sp>
      <p:sp>
        <p:nvSpPr>
          <p:cNvPr id="143" name="TextBox 142"/>
          <p:cNvSpPr txBox="1"/>
          <p:nvPr/>
        </p:nvSpPr>
        <p:spPr>
          <a:xfrm>
            <a:off x="3059832" y="1052736"/>
            <a:ext cx="296876" cy="369332"/>
          </a:xfrm>
          <a:prstGeom prst="rect">
            <a:avLst/>
          </a:prstGeom>
          <a:noFill/>
        </p:spPr>
        <p:txBody>
          <a:bodyPr wrap="none" rtlCol="0">
            <a:spAutoFit/>
          </a:bodyPr>
          <a:lstStyle/>
          <a:p>
            <a:r>
              <a:rPr lang="en-US" altLang="zh-CN" dirty="0" smtClean="0"/>
              <a:t>Y</a:t>
            </a:r>
            <a:endParaRPr lang="en-US" dirty="0"/>
          </a:p>
        </p:txBody>
      </p:sp>
      <p:sp>
        <p:nvSpPr>
          <p:cNvPr id="144" name="TextBox 143"/>
          <p:cNvSpPr txBox="1"/>
          <p:nvPr/>
        </p:nvSpPr>
        <p:spPr>
          <a:xfrm>
            <a:off x="5148064" y="1052736"/>
            <a:ext cx="296876" cy="369332"/>
          </a:xfrm>
          <a:prstGeom prst="rect">
            <a:avLst/>
          </a:prstGeom>
          <a:noFill/>
        </p:spPr>
        <p:txBody>
          <a:bodyPr wrap="none" rtlCol="0">
            <a:spAutoFit/>
          </a:bodyPr>
          <a:lstStyle/>
          <a:p>
            <a:r>
              <a:rPr lang="en-US" altLang="zh-CN" dirty="0" smtClean="0"/>
              <a:t>Y</a:t>
            </a:r>
            <a:endParaRPr lang="en-US" dirty="0"/>
          </a:p>
        </p:txBody>
      </p:sp>
    </p:spTree>
    <p:extLst>
      <p:ext uri="{BB962C8B-B14F-4D97-AF65-F5344CB8AC3E}">
        <p14:creationId xmlns:p14="http://schemas.microsoft.com/office/powerpoint/2010/main" val="33834964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711000"/>
          </a:xfrm>
        </p:spPr>
        <p:txBody>
          <a:bodyPr/>
          <a:lstStyle/>
          <a:p>
            <a:r>
              <a:rPr lang="en-US" altLang="zh-CN" dirty="0" smtClean="0"/>
              <a:t>ANR debug &amp; dump</a:t>
            </a:r>
            <a:endParaRPr lang="en-US"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48</a:t>
            </a:fld>
            <a:endParaRPr lang="en-US" dirty="0"/>
          </a:p>
        </p:txBody>
      </p:sp>
      <p:sp>
        <p:nvSpPr>
          <p:cNvPr id="5" name="内容占位符 4"/>
          <p:cNvSpPr>
            <a:spLocks noGrp="1"/>
          </p:cNvSpPr>
          <p:nvPr>
            <p:ph sz="quarter" idx="13"/>
          </p:nvPr>
        </p:nvSpPr>
        <p:spPr>
          <a:xfrm>
            <a:off x="457200" y="609600"/>
            <a:ext cx="8229600" cy="4289426"/>
          </a:xfrm>
        </p:spPr>
        <p:txBody>
          <a:bodyPr>
            <a:noAutofit/>
          </a:bodyPr>
          <a:lstStyle/>
          <a:p>
            <a:r>
              <a:rPr lang="en-US" altLang="zh-CN" sz="2800" dirty="0" smtClean="0"/>
              <a:t>For User/</a:t>
            </a:r>
            <a:r>
              <a:rPr lang="en-US" altLang="zh-CN" sz="2800" dirty="0" err="1" smtClean="0"/>
              <a:t>UserDebug</a:t>
            </a:r>
            <a:r>
              <a:rPr lang="zh-CN" altLang="en-US" sz="2800" dirty="0" smtClean="0"/>
              <a:t>：</a:t>
            </a:r>
            <a:endParaRPr lang="en-US" altLang="zh-CN" sz="2800" dirty="0" smtClean="0"/>
          </a:p>
          <a:p>
            <a:pPr lvl="1"/>
            <a:r>
              <a:rPr lang="en-US" altLang="zh-CN" sz="2400" dirty="0" smtClean="0"/>
              <a:t>Dynamic </a:t>
            </a:r>
            <a:r>
              <a:rPr lang="en-US" altLang="zh-CN" sz="2400" dirty="0" err="1" smtClean="0"/>
              <a:t>adb</a:t>
            </a:r>
            <a:r>
              <a:rPr lang="en-US" altLang="zh-CN" sz="2400" dirty="0" smtClean="0"/>
              <a:t> shell command</a:t>
            </a:r>
            <a:r>
              <a:rPr lang="zh-CN" altLang="en-US" sz="2400" dirty="0" smtClean="0"/>
              <a:t/>
            </a:r>
            <a:br>
              <a:rPr lang="zh-CN" altLang="en-US" sz="2400" dirty="0" smtClean="0"/>
            </a:br>
            <a:r>
              <a:rPr lang="en-US" sz="2400" b="1" dirty="0" err="1" smtClean="0">
                <a:solidFill>
                  <a:srgbClr val="00B050"/>
                </a:solidFill>
              </a:rPr>
              <a:t>adb</a:t>
            </a:r>
            <a:r>
              <a:rPr lang="en-US" sz="2400" b="1" dirty="0" smtClean="0">
                <a:solidFill>
                  <a:srgbClr val="00B050"/>
                </a:solidFill>
              </a:rPr>
              <a:t> shell </a:t>
            </a:r>
            <a:r>
              <a:rPr lang="en-US" sz="2400" b="1" dirty="0" err="1" smtClean="0">
                <a:solidFill>
                  <a:srgbClr val="00B050"/>
                </a:solidFill>
              </a:rPr>
              <a:t>dumpsys</a:t>
            </a:r>
            <a:r>
              <a:rPr lang="en-US" sz="2400" b="1" dirty="0" smtClean="0">
                <a:solidFill>
                  <a:srgbClr val="00B050"/>
                </a:solidFill>
              </a:rPr>
              <a:t> activity log </a:t>
            </a:r>
            <a:r>
              <a:rPr lang="en-US" sz="2400" b="1" dirty="0" err="1" smtClean="0">
                <a:solidFill>
                  <a:srgbClr val="00B050"/>
                </a:solidFill>
              </a:rPr>
              <a:t>anr</a:t>
            </a:r>
            <a:r>
              <a:rPr lang="en-US" sz="2400" b="1" dirty="0" smtClean="0">
                <a:solidFill>
                  <a:srgbClr val="00B050"/>
                </a:solidFill>
              </a:rPr>
              <a:t> 2</a:t>
            </a:r>
            <a:endParaRPr lang="en-US" sz="2400" dirty="0" smtClean="0"/>
          </a:p>
          <a:p>
            <a:pPr lvl="1"/>
            <a:r>
              <a:rPr lang="en-US" sz="2400" dirty="0" smtClean="0"/>
              <a:t>Modify code in AMS</a:t>
            </a:r>
          </a:p>
        </p:txBody>
      </p:sp>
      <p:pic>
        <p:nvPicPr>
          <p:cNvPr id="6" name="Picture 2"/>
          <p:cNvPicPr>
            <a:picLocks noChangeAspect="1" noChangeArrowheads="1"/>
          </p:cNvPicPr>
          <p:nvPr/>
        </p:nvPicPr>
        <p:blipFill>
          <a:blip r:embed="rId2" cstate="print"/>
          <a:srcRect/>
          <a:stretch>
            <a:fillRect/>
          </a:stretch>
        </p:blipFill>
        <p:spPr bwMode="auto">
          <a:xfrm>
            <a:off x="685800" y="2362200"/>
            <a:ext cx="7620000" cy="4191000"/>
          </a:xfrm>
          <a:prstGeom prst="rect">
            <a:avLst/>
          </a:prstGeom>
          <a:noFill/>
          <a:ln w="28575">
            <a:solidFill>
              <a:srgbClr val="00B050"/>
            </a:solidFill>
            <a:miter lim="800000"/>
            <a:headEnd/>
            <a:tailEnd/>
          </a:ln>
        </p:spPr>
      </p:pic>
    </p:spTree>
    <p:extLst>
      <p:ext uri="{BB962C8B-B14F-4D97-AF65-F5344CB8AC3E}">
        <p14:creationId xmlns:p14="http://schemas.microsoft.com/office/powerpoint/2010/main" val="12561832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457200" y="432000"/>
            <a:ext cx="8229600" cy="634800"/>
          </a:xfrm>
        </p:spPr>
        <p:txBody>
          <a:bodyPr/>
          <a:lstStyle/>
          <a:p>
            <a:r>
              <a:rPr lang="en-US" altLang="zh-CN" dirty="0" smtClean="0"/>
              <a:t>ANR debug &amp; dump</a:t>
            </a:r>
            <a:endParaRPr lang="zh-CN" altLang="en-US" dirty="0"/>
          </a:p>
        </p:txBody>
      </p:sp>
      <p:sp>
        <p:nvSpPr>
          <p:cNvPr id="4" name="日期占位符 3"/>
          <p:cNvSpPr>
            <a:spLocks noGrp="1"/>
          </p:cNvSpPr>
          <p:nvPr>
            <p:ph type="dt" sz="half" idx="10"/>
          </p:nvPr>
        </p:nvSpPr>
        <p:spPr/>
        <p:txBody>
          <a:bodyPr/>
          <a:lstStyle/>
          <a:p>
            <a:fld id="{BE32E790-6CD0-4708-8EC9-F6548DE49089}" type="datetime1">
              <a:rPr lang="zh-CN" altLang="en-US" smtClean="0"/>
              <a:pPr/>
              <a:t>2016/10/11</a:t>
            </a:fld>
            <a:endParaRPr lang="en-US" dirty="0"/>
          </a:p>
        </p:txBody>
      </p:sp>
      <p:sp>
        <p:nvSpPr>
          <p:cNvPr id="6" name="灯片编号占位符 5"/>
          <p:cNvSpPr>
            <a:spLocks noGrp="1"/>
          </p:cNvSpPr>
          <p:nvPr>
            <p:ph type="sldNum" sz="quarter" idx="12"/>
          </p:nvPr>
        </p:nvSpPr>
        <p:spPr/>
        <p:txBody>
          <a:bodyPr/>
          <a:lstStyle/>
          <a:p>
            <a:fld id="{B6F15528-21DE-4FAA-801E-634DDDAF4B2B}" type="slidenum">
              <a:rPr lang="en-US" smtClean="0"/>
              <a:pPr/>
              <a:t>49</a:t>
            </a:fld>
            <a:endParaRPr lang="en-US" dirty="0"/>
          </a:p>
        </p:txBody>
      </p:sp>
      <p:graphicFrame>
        <p:nvGraphicFramePr>
          <p:cNvPr id="8" name="表格 7"/>
          <p:cNvGraphicFramePr>
            <a:graphicFrameLocks noGrp="1"/>
          </p:cNvGraphicFramePr>
          <p:nvPr>
            <p:extLst/>
          </p:nvPr>
        </p:nvGraphicFramePr>
        <p:xfrm>
          <a:off x="609601" y="1905000"/>
          <a:ext cx="7696199" cy="3962400"/>
        </p:xfrm>
        <a:graphic>
          <a:graphicData uri="http://schemas.openxmlformats.org/drawingml/2006/table">
            <a:tbl>
              <a:tblPr/>
              <a:tblGrid>
                <a:gridCol w="3889476"/>
                <a:gridCol w="2621337"/>
                <a:gridCol w="1185386"/>
              </a:tblGrid>
              <a:tr h="660400">
                <a:tc>
                  <a:txBody>
                    <a:bodyPr/>
                    <a:lstStyle/>
                    <a:p>
                      <a:pPr algn="l" fontAlgn="b"/>
                      <a:r>
                        <a:rPr lang="zh-CN" altLang="en-US" sz="2800" b="0" i="0" u="none" strike="noStrike" dirty="0">
                          <a:solidFill>
                            <a:srgbClr val="000000"/>
                          </a:solidFill>
                          <a:latin typeface="宋体"/>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2800" b="0" i="0" u="none" strike="noStrike" dirty="0" smtClean="0">
                          <a:solidFill>
                            <a:srgbClr val="000000"/>
                          </a:solidFill>
                          <a:latin typeface="宋体"/>
                        </a:rPr>
                        <a:t>USER/USERDEBUG</a:t>
                      </a:r>
                      <a:endParaRPr lang="en-US" sz="2800" b="0" i="0" u="none" strike="noStrike" dirty="0">
                        <a:solidFill>
                          <a:srgbClr val="000000"/>
                        </a:solidFill>
                        <a:latin typeface="宋体"/>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2800" b="0" i="0" u="none" strike="noStrike" dirty="0">
                          <a:solidFill>
                            <a:srgbClr val="000000"/>
                          </a:solidFill>
                          <a:latin typeface="宋体"/>
                        </a:rPr>
                        <a:t>ENG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660400">
                <a:tc>
                  <a:txBody>
                    <a:bodyPr/>
                    <a:lstStyle/>
                    <a:p>
                      <a:pPr algn="l" fontAlgn="b"/>
                      <a:r>
                        <a:rPr lang="en-US" sz="2800" b="0" i="0" u="none" strike="noStrike" dirty="0" err="1">
                          <a:solidFill>
                            <a:srgbClr val="000000"/>
                          </a:solidFill>
                          <a:latin typeface="宋体"/>
                        </a:rPr>
                        <a:t>cpu</a:t>
                      </a:r>
                      <a:r>
                        <a:rPr lang="en-US" sz="2800" b="0" i="0" u="none" strike="noStrike" dirty="0">
                          <a:solidFill>
                            <a:srgbClr val="000000"/>
                          </a:solidFill>
                          <a:latin typeface="宋体"/>
                        </a:rPr>
                        <a:t> usage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latin typeface="宋体"/>
                        </a:rPr>
                        <a: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latin typeface="宋体"/>
                        </a:rPr>
                        <a: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0400">
                <a:tc>
                  <a:txBody>
                    <a:bodyPr/>
                    <a:lstStyle/>
                    <a:p>
                      <a:pPr algn="l" fontAlgn="b"/>
                      <a:r>
                        <a:rPr lang="en-US" sz="2800" b="0" i="0" u="none" strike="noStrike" dirty="0">
                          <a:solidFill>
                            <a:srgbClr val="C00000"/>
                          </a:solidFill>
                          <a:latin typeface="宋体"/>
                        </a:rPr>
                        <a:t>pre </a:t>
                      </a:r>
                      <a:r>
                        <a:rPr lang="en-US" sz="2800" b="0" i="0" u="none" strike="noStrike" dirty="0" err="1">
                          <a:solidFill>
                            <a:srgbClr val="C00000"/>
                          </a:solidFill>
                          <a:latin typeface="宋体"/>
                        </a:rPr>
                        <a:t>cpu</a:t>
                      </a:r>
                      <a:r>
                        <a:rPr lang="en-US" sz="2800" b="0" i="0" u="none" strike="noStrike" dirty="0">
                          <a:solidFill>
                            <a:srgbClr val="C00000"/>
                          </a:solidFill>
                          <a:latin typeface="宋体"/>
                        </a:rPr>
                        <a:t> usage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C00000"/>
                          </a:solidFill>
                          <a:latin typeface="宋体"/>
                        </a:rPr>
                        <a: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C00000"/>
                          </a:solidFill>
                          <a:latin typeface="宋体"/>
                        </a:rPr>
                        <a: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0400">
                <a:tc>
                  <a:txBody>
                    <a:bodyPr/>
                    <a:lstStyle/>
                    <a:p>
                      <a:pPr algn="l" fontAlgn="b"/>
                      <a:r>
                        <a:rPr lang="en-US" sz="2800" b="0" i="0" u="none" strike="noStrike" dirty="0">
                          <a:solidFill>
                            <a:srgbClr val="C00000"/>
                          </a:solidFill>
                          <a:latin typeface="宋体"/>
                        </a:rPr>
                        <a:t>pre dump </a:t>
                      </a:r>
                      <a:r>
                        <a:rPr lang="en-US" sz="2800" b="0" i="0" u="none" strike="noStrike" dirty="0" err="1">
                          <a:solidFill>
                            <a:srgbClr val="C00000"/>
                          </a:solidFill>
                          <a:latin typeface="宋体"/>
                        </a:rPr>
                        <a:t>callstack</a:t>
                      </a:r>
                      <a:endParaRPr lang="en-US" sz="2800" b="0" i="0" u="none" strike="noStrike" dirty="0">
                        <a:solidFill>
                          <a:srgbClr val="C00000"/>
                        </a:solidFill>
                        <a:latin typeface="宋体"/>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C00000"/>
                          </a:solidFill>
                          <a:latin typeface="宋体"/>
                        </a:rPr>
                        <a:t>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smtClean="0">
                          <a:solidFill>
                            <a:srgbClr val="C00000"/>
                          </a:solidFill>
                          <a:latin typeface="宋体"/>
                        </a:rPr>
                        <a:t>N</a:t>
                      </a:r>
                      <a:endParaRPr lang="en-US" sz="2800" b="0" i="0" u="none" strike="noStrike" dirty="0">
                        <a:solidFill>
                          <a:srgbClr val="C00000"/>
                        </a:solidFill>
                        <a:latin typeface="宋体"/>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0400">
                <a:tc>
                  <a:txBody>
                    <a:bodyPr/>
                    <a:lstStyle/>
                    <a:p>
                      <a:pPr algn="l" fontAlgn="b"/>
                      <a:r>
                        <a:rPr lang="en-US" sz="2800" b="0" i="0" u="none" strike="noStrike" dirty="0">
                          <a:solidFill>
                            <a:srgbClr val="000000"/>
                          </a:solidFill>
                          <a:latin typeface="宋体"/>
                        </a:rPr>
                        <a:t>dump call stack</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000000"/>
                          </a:solidFill>
                          <a:latin typeface="宋体"/>
                        </a:rPr>
                        <a: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000000"/>
                          </a:solidFill>
                          <a:latin typeface="宋体"/>
                        </a:rPr>
                        <a: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0400">
                <a:tc>
                  <a:txBody>
                    <a:bodyPr/>
                    <a:lstStyle/>
                    <a:p>
                      <a:pPr algn="l" fontAlgn="b"/>
                      <a:r>
                        <a:rPr lang="en-US" sz="2800" b="0" i="0" u="none" strike="noStrike" dirty="0">
                          <a:solidFill>
                            <a:srgbClr val="C00000"/>
                          </a:solidFill>
                          <a:latin typeface="宋体"/>
                        </a:rPr>
                        <a:t>dump message history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C00000"/>
                          </a:solidFill>
                          <a:latin typeface="宋体"/>
                        </a:rPr>
                        <a:t>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C00000"/>
                          </a:solidFill>
                          <a:latin typeface="宋体"/>
                        </a:rPr>
                        <a: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381000" y="1066800"/>
            <a:ext cx="7286995" cy="523220"/>
          </a:xfrm>
          <a:prstGeom prst="rect">
            <a:avLst/>
          </a:prstGeom>
          <a:noFill/>
        </p:spPr>
        <p:txBody>
          <a:bodyPr wrap="none" rtlCol="0">
            <a:spAutoFit/>
          </a:bodyPr>
          <a:lstStyle/>
          <a:p>
            <a:pPr>
              <a:buClr>
                <a:schemeClr val="accent1"/>
              </a:buClr>
              <a:buFont typeface="Wingdings" pitchFamily="2" charset="2"/>
              <a:buChar char="§"/>
            </a:pPr>
            <a:r>
              <a:rPr lang="en-US" altLang="zh-CN" sz="2800" b="1" dirty="0" smtClean="0"/>
              <a:t>  MTK dump stack trace for ANR at the default:</a:t>
            </a:r>
            <a:endParaRPr lang="en-US" sz="2800" b="1" dirty="0"/>
          </a:p>
        </p:txBody>
      </p:sp>
    </p:spTree>
    <p:extLst>
      <p:ext uri="{BB962C8B-B14F-4D97-AF65-F5344CB8AC3E}">
        <p14:creationId xmlns:p14="http://schemas.microsoft.com/office/powerpoint/2010/main" val="2647934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2000"/>
            <a:ext cx="8229600" cy="787200"/>
          </a:xfrm>
        </p:spPr>
        <p:txBody>
          <a:bodyPr>
            <a:normAutofit/>
          </a:bodyPr>
          <a:lstStyle/>
          <a:p>
            <a:pPr algn="l"/>
            <a:r>
              <a:rPr lang="en-US" altLang="zh-CN" sz="3200" dirty="0" smtClean="0"/>
              <a:t>What’s ANR?</a:t>
            </a:r>
            <a:endParaRPr lang="en-US" sz="3200" dirty="0"/>
          </a:p>
        </p:txBody>
      </p:sp>
      <p:sp>
        <p:nvSpPr>
          <p:cNvPr id="3" name="日期占位符 2"/>
          <p:cNvSpPr>
            <a:spLocks noGrp="1"/>
          </p:cNvSpPr>
          <p:nvPr>
            <p:ph type="dt" sz="half" idx="10"/>
          </p:nvPr>
        </p:nvSpPr>
        <p:spPr/>
        <p:txBody>
          <a:bodyPr/>
          <a:lstStyle/>
          <a:p>
            <a:fld id="{1A0BA19A-3E7C-435B-8A07-D805FBF58619}" type="datetime1">
              <a:rPr lang="zh-CN" altLang="en-US" smtClean="0"/>
              <a:pPr/>
              <a:t>2016/10/11</a:t>
            </a:fld>
            <a:endParaRPr lang="en-US" dirty="0"/>
          </a:p>
        </p:txBody>
      </p:sp>
      <p:sp>
        <p:nvSpPr>
          <p:cNvPr id="4" name="页脚占位符 3"/>
          <p:cNvSpPr>
            <a:spLocks noGrp="1"/>
          </p:cNvSpPr>
          <p:nvPr>
            <p:ph type="ftr" sz="quarter" idx="11"/>
          </p:nvPr>
        </p:nvSpPr>
        <p:spPr/>
        <p:txBody>
          <a:bodyPr/>
          <a:lstStyle/>
          <a:p>
            <a:r>
              <a:rPr lang="en-US" dirty="0" err="1" smtClean="0"/>
              <a:t>Copyright@MediaTec</a:t>
            </a:r>
            <a:r>
              <a:rPr lang="en-US" smtClean="0"/>
              <a:t> Inc.All rights reserved</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pPr/>
              <a:t>5</a:t>
            </a:fld>
            <a:endParaRPr lang="en-US"/>
          </a:p>
        </p:txBody>
      </p:sp>
      <p:sp>
        <p:nvSpPr>
          <p:cNvPr id="6" name="内容占位符 5"/>
          <p:cNvSpPr>
            <a:spLocks noGrp="1"/>
          </p:cNvSpPr>
          <p:nvPr>
            <p:ph sz="quarter" idx="13"/>
          </p:nvPr>
        </p:nvSpPr>
        <p:spPr>
          <a:xfrm>
            <a:off x="533400" y="990600"/>
            <a:ext cx="8229600" cy="4289426"/>
          </a:xfrm>
        </p:spPr>
        <p:txBody>
          <a:bodyPr>
            <a:normAutofit/>
          </a:bodyPr>
          <a:lstStyle/>
          <a:p>
            <a:r>
              <a:rPr lang="en-US" altLang="zh-TW" sz="2800" b="1" dirty="0" smtClean="0">
                <a:solidFill>
                  <a:schemeClr val="accent1"/>
                </a:solidFill>
              </a:rPr>
              <a:t>ANR</a:t>
            </a:r>
            <a:r>
              <a:rPr lang="en-US" altLang="zh-TW" sz="2800" dirty="0" smtClean="0"/>
              <a:t> stands for “</a:t>
            </a:r>
            <a:r>
              <a:rPr lang="en-US" altLang="zh-TW" sz="2800" b="1" dirty="0" smtClean="0">
                <a:solidFill>
                  <a:srgbClr val="0000FF"/>
                </a:solidFill>
                <a:effectLst>
                  <a:outerShdw blurRad="38100" dist="38100" dir="2700000" algn="tl">
                    <a:srgbClr val="000000">
                      <a:alpha val="43137"/>
                    </a:srgbClr>
                  </a:outerShdw>
                </a:effectLst>
              </a:rPr>
              <a:t>A</a:t>
            </a:r>
            <a:r>
              <a:rPr lang="en-US" altLang="zh-TW" sz="2800" b="1" dirty="0" smtClean="0"/>
              <a:t>pplication </a:t>
            </a:r>
            <a:r>
              <a:rPr lang="en-US" altLang="zh-TW" sz="2800" b="1" dirty="0" smtClean="0">
                <a:solidFill>
                  <a:srgbClr val="0000FF"/>
                </a:solidFill>
                <a:effectLst>
                  <a:outerShdw blurRad="38100" dist="38100" dir="2700000" algn="tl">
                    <a:srgbClr val="000000">
                      <a:alpha val="43137"/>
                    </a:srgbClr>
                  </a:outerShdw>
                </a:effectLst>
              </a:rPr>
              <a:t>N</a:t>
            </a:r>
            <a:r>
              <a:rPr lang="en-US" altLang="zh-TW" sz="2800" b="1" dirty="0" smtClean="0"/>
              <a:t>ot </a:t>
            </a:r>
            <a:r>
              <a:rPr lang="en-US" altLang="zh-TW" sz="2800" b="1" dirty="0" smtClean="0">
                <a:solidFill>
                  <a:srgbClr val="0000FF"/>
                </a:solidFill>
                <a:effectLst>
                  <a:outerShdw blurRad="38100" dist="38100" dir="2700000" algn="tl">
                    <a:srgbClr val="000000">
                      <a:alpha val="43137"/>
                    </a:srgbClr>
                  </a:outerShdw>
                </a:effectLst>
              </a:rPr>
              <a:t>R</a:t>
            </a:r>
            <a:r>
              <a:rPr lang="en-US" altLang="zh-TW" sz="2800" b="1" dirty="0" smtClean="0"/>
              <a:t>esponding</a:t>
            </a:r>
            <a:r>
              <a:rPr lang="en-US" altLang="zh-TW" sz="2800" dirty="0" smtClean="0"/>
              <a:t>”</a:t>
            </a:r>
          </a:p>
          <a:p>
            <a:pPr lvl="1"/>
            <a:r>
              <a:rPr lang="en-US" sz="2400" dirty="0" smtClean="0"/>
              <a:t>ANR happens when an application’s UI thread blocks for a period of time.</a:t>
            </a:r>
          </a:p>
          <a:p>
            <a:pPr lvl="1"/>
            <a:endParaRPr lang="en-US" sz="2400" dirty="0" smtClean="0"/>
          </a:p>
          <a:p>
            <a:pPr lvl="1"/>
            <a:endParaRPr lang="en-US" sz="2400" dirty="0" smtClean="0"/>
          </a:p>
          <a:p>
            <a:pPr lvl="1"/>
            <a:endParaRPr lang="en-US" sz="2400" dirty="0" smtClean="0"/>
          </a:p>
          <a:p>
            <a:pPr lvl="1"/>
            <a:r>
              <a:rPr lang="en-US" sz="2400" dirty="0" smtClean="0"/>
              <a:t>A dialog shows when ANR happens.</a:t>
            </a:r>
            <a:endParaRPr lang="en-US" sz="2400" dirty="0"/>
          </a:p>
        </p:txBody>
      </p:sp>
      <p:grpSp>
        <p:nvGrpSpPr>
          <p:cNvPr id="7" name="群組 13"/>
          <p:cNvGrpSpPr/>
          <p:nvPr/>
        </p:nvGrpSpPr>
        <p:grpSpPr>
          <a:xfrm>
            <a:off x="3962400" y="2057400"/>
            <a:ext cx="2603462" cy="1433589"/>
            <a:chOff x="7149304" y="1282700"/>
            <a:chExt cx="1227137" cy="882150"/>
          </a:xfrm>
          <a:effectLst>
            <a:outerShdw blurRad="50800" dist="38100" dir="2700000" algn="tl" rotWithShape="0">
              <a:prstClr val="black">
                <a:alpha val="40000"/>
              </a:prstClr>
            </a:outerShdw>
          </a:effectLst>
        </p:grpSpPr>
        <p:pic>
          <p:nvPicPr>
            <p:cNvPr id="8" name="Picture 2"/>
            <p:cNvPicPr>
              <a:picLocks noChangeAspect="1" noChangeArrowheads="1"/>
            </p:cNvPicPr>
            <p:nvPr/>
          </p:nvPicPr>
          <p:blipFill>
            <a:blip r:embed="rId2" cstate="print"/>
            <a:srcRect/>
            <a:stretch>
              <a:fillRect/>
            </a:stretch>
          </p:blipFill>
          <p:spPr bwMode="auto">
            <a:xfrm>
              <a:off x="7149304" y="1298948"/>
              <a:ext cx="1227137" cy="865902"/>
            </a:xfrm>
            <a:prstGeom prst="rect">
              <a:avLst/>
            </a:prstGeom>
            <a:noFill/>
            <a:ln w="9525">
              <a:noFill/>
              <a:miter lim="800000"/>
              <a:headEnd/>
              <a:tailEnd/>
            </a:ln>
          </p:spPr>
        </p:pic>
        <p:sp>
          <p:nvSpPr>
            <p:cNvPr id="9" name="文字方塊 11"/>
            <p:cNvSpPr txBox="1"/>
            <p:nvPr/>
          </p:nvSpPr>
          <p:spPr>
            <a:xfrm>
              <a:off x="7443791" y="1295400"/>
              <a:ext cx="283152" cy="329768"/>
            </a:xfrm>
            <a:prstGeom prst="rect">
              <a:avLst/>
            </a:prstGeom>
            <a:noFill/>
          </p:spPr>
          <p:txBody>
            <a:bodyPr wrap="none" rtlCol="0">
              <a:spAutoFit/>
            </a:bodyPr>
            <a:lstStyle/>
            <a:p>
              <a:r>
                <a:rPr lang="en-US" altLang="zh-TW" sz="2000" b="1" dirty="0" smtClean="0">
                  <a:solidFill>
                    <a:srgbClr val="FF0000"/>
                  </a:solidFill>
                </a:rPr>
                <a:t>?</a:t>
              </a:r>
              <a:endParaRPr lang="zh-TW" altLang="en-US" sz="2000" b="1" dirty="0">
                <a:solidFill>
                  <a:srgbClr val="FF0000"/>
                </a:solidFill>
              </a:endParaRPr>
            </a:p>
          </p:txBody>
        </p:sp>
        <p:sp>
          <p:nvSpPr>
            <p:cNvPr id="10" name="文字方塊 12"/>
            <p:cNvSpPr txBox="1"/>
            <p:nvPr/>
          </p:nvSpPr>
          <p:spPr>
            <a:xfrm>
              <a:off x="7227891" y="1384300"/>
              <a:ext cx="283152" cy="329768"/>
            </a:xfrm>
            <a:prstGeom prst="rect">
              <a:avLst/>
            </a:prstGeom>
            <a:noFill/>
          </p:spPr>
          <p:txBody>
            <a:bodyPr wrap="none" rtlCol="0">
              <a:spAutoFit/>
            </a:bodyPr>
            <a:lstStyle/>
            <a:p>
              <a:r>
                <a:rPr lang="en-US" altLang="zh-TW" sz="2000" b="1" dirty="0" smtClean="0">
                  <a:solidFill>
                    <a:srgbClr val="FF0000"/>
                  </a:solidFill>
                </a:rPr>
                <a:t>?</a:t>
              </a:r>
              <a:endParaRPr lang="zh-TW" altLang="en-US" sz="2000" b="1" dirty="0">
                <a:solidFill>
                  <a:srgbClr val="FF0000"/>
                </a:solidFill>
              </a:endParaRPr>
            </a:p>
          </p:txBody>
        </p:sp>
        <p:sp>
          <p:nvSpPr>
            <p:cNvPr id="11" name="文字方塊 13"/>
            <p:cNvSpPr txBox="1"/>
            <p:nvPr/>
          </p:nvSpPr>
          <p:spPr>
            <a:xfrm>
              <a:off x="7672391" y="1282700"/>
              <a:ext cx="283152" cy="329768"/>
            </a:xfrm>
            <a:prstGeom prst="rect">
              <a:avLst/>
            </a:prstGeom>
            <a:noFill/>
          </p:spPr>
          <p:txBody>
            <a:bodyPr wrap="none" rtlCol="0">
              <a:spAutoFit/>
            </a:bodyPr>
            <a:lstStyle/>
            <a:p>
              <a:r>
                <a:rPr lang="en-US" altLang="zh-TW" sz="2000" b="1" dirty="0" smtClean="0">
                  <a:solidFill>
                    <a:srgbClr val="FF0000"/>
                  </a:solidFill>
                </a:rPr>
                <a:t>?</a:t>
              </a:r>
              <a:endParaRPr lang="zh-TW" altLang="en-US" sz="2000" b="1" dirty="0">
                <a:solidFill>
                  <a:srgbClr val="FF0000"/>
                </a:solidFill>
              </a:endParaRPr>
            </a:p>
          </p:txBody>
        </p:sp>
      </p:grpSp>
      <p:pic>
        <p:nvPicPr>
          <p:cNvPr id="12" name="Picture 2" descr="http://developer.android.com/images/anr.png"/>
          <p:cNvPicPr>
            <a:picLocks noChangeAspect="1" noChangeArrowheads="1"/>
          </p:cNvPicPr>
          <p:nvPr/>
        </p:nvPicPr>
        <p:blipFill>
          <a:blip r:embed="rId3" cstate="print"/>
          <a:srcRect/>
          <a:stretch>
            <a:fillRect/>
          </a:stretch>
        </p:blipFill>
        <p:spPr bwMode="auto">
          <a:xfrm>
            <a:off x="4038600" y="4419600"/>
            <a:ext cx="2664297" cy="130360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465727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67000"/>
            <a:ext cx="8229600" cy="1269800"/>
          </a:xfrm>
        </p:spPr>
        <p:txBody>
          <a:bodyPr/>
          <a:lstStyle/>
          <a:p>
            <a:r>
              <a:rPr lang="en-US" dirty="0" smtClean="0"/>
              <a:t>C</a:t>
            </a:r>
            <a:r>
              <a:rPr lang="en-US" altLang="zh-CN" dirty="0" smtClean="0"/>
              <a:t>ase Share</a:t>
            </a:r>
            <a:endParaRPr lang="en-US"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8738377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smtClean="0"/>
              <a:t>SWT</a:t>
            </a:r>
            <a:endParaRPr lang="zh-CN" altLang="en-US" dirty="0"/>
          </a:p>
        </p:txBody>
      </p:sp>
    </p:spTree>
    <p:extLst>
      <p:ext uri="{BB962C8B-B14F-4D97-AF65-F5344CB8AC3E}">
        <p14:creationId xmlns:p14="http://schemas.microsoft.com/office/powerpoint/2010/main" val="35097616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03177"/>
          </a:xfrm>
        </p:spPr>
        <p:txBody>
          <a:bodyPr/>
          <a:lstStyle/>
          <a:p>
            <a:r>
              <a:rPr lang="en-US" dirty="0" smtClean="0"/>
              <a:t>Why need SWT</a:t>
            </a:r>
            <a:endParaRPr lang="en-US" dirty="0"/>
          </a:p>
        </p:txBody>
      </p:sp>
      <p:sp>
        <p:nvSpPr>
          <p:cNvPr id="3" name="内容占位符 2"/>
          <p:cNvSpPr>
            <a:spLocks noGrp="1"/>
          </p:cNvSpPr>
          <p:nvPr>
            <p:ph idx="1"/>
          </p:nvPr>
        </p:nvSpPr>
        <p:spPr>
          <a:xfrm>
            <a:off x="477603" y="1196752"/>
            <a:ext cx="8229600" cy="5328592"/>
          </a:xfrm>
        </p:spPr>
        <p:txBody>
          <a:bodyPr>
            <a:normAutofit fontScale="92500" lnSpcReduction="20000"/>
          </a:bodyPr>
          <a:lstStyle/>
          <a:p>
            <a:r>
              <a:rPr lang="en-US" sz="2800" dirty="0" smtClean="0"/>
              <a:t>System Server is a core process in Android system.</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900" dirty="0" smtClean="0"/>
          </a:p>
          <a:p>
            <a:r>
              <a:rPr lang="en-US" sz="2300" dirty="0"/>
              <a:t>Some core services or </a:t>
            </a:r>
            <a:r>
              <a:rPr lang="en-US" sz="2300" dirty="0" err="1" smtClean="0"/>
              <a:t>looper</a:t>
            </a:r>
            <a:r>
              <a:rPr lang="en-US" sz="2300" dirty="0" smtClean="0"/>
              <a:t> threads </a:t>
            </a:r>
            <a:r>
              <a:rPr lang="en-US" sz="2300" dirty="0"/>
              <a:t>run in it</a:t>
            </a:r>
          </a:p>
          <a:p>
            <a:pPr marL="342900" lvl="1" indent="-342900">
              <a:buClr>
                <a:schemeClr val="accent1"/>
              </a:buClr>
              <a:buFont typeface="Wingdings" charset="2"/>
              <a:buChar char="§"/>
            </a:pPr>
            <a:r>
              <a:rPr lang="en-US" sz="2300" dirty="0" smtClean="0"/>
              <a:t>On</a:t>
            </a:r>
            <a:r>
              <a:rPr lang="en-US" altLang="zh-CN" sz="2300" dirty="0" smtClean="0"/>
              <a:t>ce they are </a:t>
            </a:r>
            <a:r>
              <a:rPr lang="en-US" altLang="zh-CN" sz="2300" dirty="0"/>
              <a:t>l</a:t>
            </a:r>
            <a:r>
              <a:rPr lang="en-US" sz="2300" dirty="0" smtClean="0"/>
              <a:t>ong time occupied,</a:t>
            </a:r>
            <a:r>
              <a:rPr lang="en-US" sz="2300" dirty="0"/>
              <a:t> </a:t>
            </a:r>
            <a:r>
              <a:rPr lang="en-US" sz="2300" dirty="0" smtClean="0"/>
              <a:t>User </a:t>
            </a:r>
            <a:r>
              <a:rPr lang="en-US" sz="2300" dirty="0"/>
              <a:t>experience will be very </a:t>
            </a:r>
            <a:r>
              <a:rPr lang="en-US" sz="2300" dirty="0" smtClean="0"/>
              <a:t>bad.</a:t>
            </a:r>
          </a:p>
          <a:p>
            <a:r>
              <a:rPr lang="en-US" sz="2600" dirty="0" smtClean="0"/>
              <a:t>So,</a:t>
            </a:r>
            <a:r>
              <a:rPr lang="en-US" sz="2600" dirty="0"/>
              <a:t> </a:t>
            </a:r>
            <a:r>
              <a:rPr lang="en-US" sz="2600" dirty="0" smtClean="0"/>
              <a:t>the </a:t>
            </a:r>
            <a:r>
              <a:rPr lang="en-US" sz="2600" dirty="0"/>
              <a:t>watchdog mechanism is </a:t>
            </a:r>
            <a:r>
              <a:rPr lang="en-US" sz="2600" dirty="0" smtClean="0"/>
              <a:t>introduced to monitor the services or </a:t>
            </a:r>
            <a:r>
              <a:rPr lang="en-US" sz="2600" dirty="0" err="1" smtClean="0"/>
              <a:t>looper</a:t>
            </a:r>
            <a:r>
              <a:rPr lang="en-US" sz="2600" dirty="0" smtClean="0"/>
              <a:t> thread.</a:t>
            </a:r>
          </a:p>
          <a:p>
            <a:r>
              <a:rPr lang="en-US" sz="2600" dirty="0" smtClean="0"/>
              <a:t>Once they are long time occupied, the android system will be restarted by watchdog.</a:t>
            </a:r>
            <a:endParaRPr lang="en-US" sz="2600" dirty="0"/>
          </a:p>
          <a:p>
            <a:pPr marL="0" lvl="1" indent="0">
              <a:buClr>
                <a:schemeClr val="accent1"/>
              </a:buClr>
              <a:buNone/>
            </a:pPr>
            <a:endParaRPr lang="en-US" dirty="0"/>
          </a:p>
          <a:p>
            <a:pPr marL="0" lvl="1" indent="0">
              <a:buClr>
                <a:schemeClr val="accent1"/>
              </a:buClr>
              <a:buNone/>
            </a:pPr>
            <a:endParaRPr lang="en-US" dirty="0"/>
          </a:p>
          <a:p>
            <a:pPr marL="457200" lvl="1" indent="0">
              <a:buNone/>
            </a:pPr>
            <a:endParaRPr lang="en-US" sz="2400" dirty="0"/>
          </a:p>
        </p:txBody>
      </p:sp>
      <p:grpSp>
        <p:nvGrpSpPr>
          <p:cNvPr id="45" name="组合 44"/>
          <p:cNvGrpSpPr/>
          <p:nvPr/>
        </p:nvGrpSpPr>
        <p:grpSpPr>
          <a:xfrm>
            <a:off x="2123728" y="1700808"/>
            <a:ext cx="4639259" cy="2376264"/>
            <a:chOff x="1088570" y="1939030"/>
            <a:chExt cx="7112176" cy="3667735"/>
          </a:xfrm>
        </p:grpSpPr>
        <p:sp>
          <p:nvSpPr>
            <p:cNvPr id="5" name="椭圆 4"/>
            <p:cNvSpPr/>
            <p:nvPr/>
          </p:nvSpPr>
          <p:spPr>
            <a:xfrm>
              <a:off x="3088092" y="2968534"/>
              <a:ext cx="2736304" cy="15121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System Server</a:t>
              </a:r>
              <a:endParaRPr lang="en-US" dirty="0"/>
            </a:p>
          </p:txBody>
        </p:sp>
        <p:sp>
          <p:nvSpPr>
            <p:cNvPr id="6" name="矩形 5"/>
            <p:cNvSpPr/>
            <p:nvPr/>
          </p:nvSpPr>
          <p:spPr>
            <a:xfrm>
              <a:off x="6120172" y="1939030"/>
              <a:ext cx="1368152" cy="720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Start Process</a:t>
              </a:r>
            </a:p>
          </p:txBody>
        </p:sp>
        <p:cxnSp>
          <p:nvCxnSpPr>
            <p:cNvPr id="8" name="直接箭头连接符 7"/>
            <p:cNvCxnSpPr>
              <a:stCxn id="5" idx="7"/>
            </p:cNvCxnSpPr>
            <p:nvPr/>
          </p:nvCxnSpPr>
          <p:spPr>
            <a:xfrm flipV="1">
              <a:off x="5423674" y="2808057"/>
              <a:ext cx="796766" cy="3819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6832594" y="3403664"/>
              <a:ext cx="1368152" cy="641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Privider</a:t>
              </a:r>
              <a:r>
                <a:rPr lang="en-US" sz="1400" dirty="0"/>
                <a:t> Service</a:t>
              </a:r>
            </a:p>
          </p:txBody>
        </p:sp>
        <p:cxnSp>
          <p:nvCxnSpPr>
            <p:cNvPr id="10" name="直接箭头连接符 9"/>
            <p:cNvCxnSpPr>
              <a:endCxn id="9" idx="1"/>
            </p:cNvCxnSpPr>
            <p:nvPr/>
          </p:nvCxnSpPr>
          <p:spPr>
            <a:xfrm>
              <a:off x="5804141" y="3724618"/>
              <a:ext cx="10284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矩形 11"/>
            <p:cNvSpPr/>
            <p:nvPr/>
          </p:nvSpPr>
          <p:spPr>
            <a:xfrm>
              <a:off x="3765384" y="1967826"/>
              <a:ext cx="1368152" cy="641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Manage Process</a:t>
              </a:r>
            </a:p>
          </p:txBody>
        </p:sp>
        <p:cxnSp>
          <p:nvCxnSpPr>
            <p:cNvPr id="13" name="直接箭头连接符 12"/>
            <p:cNvCxnSpPr>
              <a:stCxn id="5" idx="0"/>
              <a:endCxn id="12" idx="2"/>
            </p:cNvCxnSpPr>
            <p:nvPr/>
          </p:nvCxnSpPr>
          <p:spPr>
            <a:xfrm flipH="1" flipV="1">
              <a:off x="4449460" y="2609734"/>
              <a:ext cx="6784" cy="358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矩形 14"/>
            <p:cNvSpPr/>
            <p:nvPr/>
          </p:nvSpPr>
          <p:spPr>
            <a:xfrm>
              <a:off x="1691930" y="1988521"/>
              <a:ext cx="1368152" cy="641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Secure Info</a:t>
              </a:r>
              <a:endParaRPr lang="en-US" sz="1400" dirty="0"/>
            </a:p>
          </p:txBody>
        </p:sp>
        <p:cxnSp>
          <p:nvCxnSpPr>
            <p:cNvPr id="16" name="直接箭头连接符 15"/>
            <p:cNvCxnSpPr>
              <a:stCxn id="5" idx="1"/>
              <a:endCxn id="15" idx="2"/>
            </p:cNvCxnSpPr>
            <p:nvPr/>
          </p:nvCxnSpPr>
          <p:spPr>
            <a:xfrm flipH="1" flipV="1">
              <a:off x="2376006" y="2630429"/>
              <a:ext cx="1112808" cy="5595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矩形 17"/>
            <p:cNvSpPr/>
            <p:nvPr/>
          </p:nvSpPr>
          <p:spPr>
            <a:xfrm>
              <a:off x="1088570" y="3403664"/>
              <a:ext cx="1368152" cy="641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UI Input</a:t>
              </a:r>
            </a:p>
          </p:txBody>
        </p:sp>
        <p:cxnSp>
          <p:nvCxnSpPr>
            <p:cNvPr id="19" name="直接箭头连接符 18"/>
            <p:cNvCxnSpPr>
              <a:stCxn id="5" idx="2"/>
              <a:endCxn id="18" idx="3"/>
            </p:cNvCxnSpPr>
            <p:nvPr/>
          </p:nvCxnSpPr>
          <p:spPr>
            <a:xfrm flipH="1">
              <a:off x="2456722" y="3724618"/>
              <a:ext cx="6313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矩形 22"/>
            <p:cNvSpPr/>
            <p:nvPr/>
          </p:nvSpPr>
          <p:spPr>
            <a:xfrm>
              <a:off x="1088570" y="4932982"/>
              <a:ext cx="1891586" cy="6419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Content Provider</a:t>
              </a:r>
              <a:endParaRPr lang="en-US" sz="1400" dirty="0"/>
            </a:p>
          </p:txBody>
        </p:sp>
        <p:cxnSp>
          <p:nvCxnSpPr>
            <p:cNvPr id="24" name="直接箭头连接符 23"/>
            <p:cNvCxnSpPr>
              <a:stCxn id="5" idx="3"/>
              <a:endCxn id="23" idx="0"/>
            </p:cNvCxnSpPr>
            <p:nvPr/>
          </p:nvCxnSpPr>
          <p:spPr>
            <a:xfrm flipH="1">
              <a:off x="2034364" y="4259252"/>
              <a:ext cx="1454450" cy="6737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矩形 29"/>
            <p:cNvSpPr/>
            <p:nvPr/>
          </p:nvSpPr>
          <p:spPr>
            <a:xfrm>
              <a:off x="3803960" y="4964857"/>
              <a:ext cx="1800200" cy="641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Broadcast</a:t>
              </a:r>
            </a:p>
          </p:txBody>
        </p:sp>
        <p:cxnSp>
          <p:nvCxnSpPr>
            <p:cNvPr id="31" name="直接箭头连接符 30"/>
            <p:cNvCxnSpPr/>
            <p:nvPr/>
          </p:nvCxnSpPr>
          <p:spPr>
            <a:xfrm>
              <a:off x="4486255" y="4479280"/>
              <a:ext cx="20027" cy="485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矩形 32"/>
            <p:cNvSpPr/>
            <p:nvPr/>
          </p:nvSpPr>
          <p:spPr>
            <a:xfrm>
              <a:off x="6321462" y="4945654"/>
              <a:ext cx="1800200" cy="641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t>
              </a:r>
              <a:endParaRPr lang="en-US" dirty="0"/>
            </a:p>
          </p:txBody>
        </p:sp>
        <p:cxnSp>
          <p:nvCxnSpPr>
            <p:cNvPr id="34" name="直接箭头连接符 33"/>
            <p:cNvCxnSpPr>
              <a:stCxn id="5" idx="5"/>
              <a:endCxn id="33" idx="0"/>
            </p:cNvCxnSpPr>
            <p:nvPr/>
          </p:nvCxnSpPr>
          <p:spPr>
            <a:xfrm>
              <a:off x="5423672" y="4259250"/>
              <a:ext cx="1797889" cy="6864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439176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75185"/>
          </a:xfrm>
        </p:spPr>
        <p:txBody>
          <a:bodyPr/>
          <a:lstStyle/>
          <a:p>
            <a:r>
              <a:rPr lang="en-US" dirty="0" smtClean="0"/>
              <a:t>How To Work</a:t>
            </a:r>
            <a:endParaRPr lang="en-US" dirty="0"/>
          </a:p>
        </p:txBody>
      </p:sp>
      <p:sp>
        <p:nvSpPr>
          <p:cNvPr id="5" name="文本框 4"/>
          <p:cNvSpPr txBox="1"/>
          <p:nvPr/>
        </p:nvSpPr>
        <p:spPr>
          <a:xfrm>
            <a:off x="1278309" y="1067498"/>
            <a:ext cx="2232248" cy="369332"/>
          </a:xfrm>
          <a:prstGeom prst="rect">
            <a:avLst/>
          </a:prstGeom>
          <a:noFill/>
        </p:spPr>
        <p:txBody>
          <a:bodyPr wrap="square" rtlCol="0">
            <a:spAutoFit/>
          </a:bodyPr>
          <a:lstStyle/>
          <a:p>
            <a:r>
              <a:rPr lang="en-US" dirty="0" smtClean="0"/>
              <a:t>Watchdog Thread</a:t>
            </a:r>
            <a:endParaRPr lang="en-US" dirty="0"/>
          </a:p>
        </p:txBody>
      </p:sp>
      <p:grpSp>
        <p:nvGrpSpPr>
          <p:cNvPr id="30" name="组合 29"/>
          <p:cNvGrpSpPr/>
          <p:nvPr/>
        </p:nvGrpSpPr>
        <p:grpSpPr>
          <a:xfrm>
            <a:off x="179512" y="1412776"/>
            <a:ext cx="6913709" cy="5171490"/>
            <a:chOff x="53702" y="1479758"/>
            <a:chExt cx="6913709" cy="5171490"/>
          </a:xfrm>
        </p:grpSpPr>
        <p:grpSp>
          <p:nvGrpSpPr>
            <p:cNvPr id="23" name="组合 22"/>
            <p:cNvGrpSpPr/>
            <p:nvPr/>
          </p:nvGrpSpPr>
          <p:grpSpPr>
            <a:xfrm>
              <a:off x="53702" y="1479758"/>
              <a:ext cx="6913709" cy="5171490"/>
              <a:chOff x="1864544" y="1804380"/>
              <a:chExt cx="6913709" cy="5171490"/>
            </a:xfrm>
          </p:grpSpPr>
          <p:sp>
            <p:nvSpPr>
              <p:cNvPr id="4" name="矩形 3"/>
              <p:cNvSpPr/>
              <p:nvPr/>
            </p:nvSpPr>
            <p:spPr>
              <a:xfrm>
                <a:off x="2771800" y="1804380"/>
                <a:ext cx="3557240" cy="51714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矩形 5"/>
              <p:cNvSpPr/>
              <p:nvPr/>
            </p:nvSpPr>
            <p:spPr>
              <a:xfrm>
                <a:off x="2975671" y="3455765"/>
                <a:ext cx="3036490" cy="576064"/>
              </a:xfrm>
              <a:prstGeom prst="rect">
                <a:avLst/>
              </a:prstGeom>
              <a:solidFill>
                <a:schemeClr val="accent1"/>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 30s</a:t>
                </a:r>
                <a:endParaRPr lang="en-US" dirty="0"/>
              </a:p>
            </p:txBody>
          </p:sp>
          <p:sp>
            <p:nvSpPr>
              <p:cNvPr id="7" name="矩形 6"/>
              <p:cNvSpPr/>
              <p:nvPr/>
            </p:nvSpPr>
            <p:spPr>
              <a:xfrm>
                <a:off x="2951820" y="2693138"/>
                <a:ext cx="3060340" cy="576064"/>
              </a:xfrm>
              <a:prstGeom prst="rect">
                <a:avLst/>
              </a:prstGeom>
              <a:solidFill>
                <a:schemeClr val="accent1"/>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Check State</a:t>
                </a:r>
                <a:endParaRPr lang="en-US" sz="1600" dirty="0"/>
              </a:p>
            </p:txBody>
          </p:sp>
          <p:sp>
            <p:nvSpPr>
              <p:cNvPr id="8" name="矩形 7"/>
              <p:cNvSpPr/>
              <p:nvPr/>
            </p:nvSpPr>
            <p:spPr>
              <a:xfrm>
                <a:off x="2951820" y="1901883"/>
                <a:ext cx="3060340" cy="576064"/>
              </a:xfrm>
              <a:prstGeom prst="rect">
                <a:avLst/>
              </a:prstGeom>
              <a:solidFill>
                <a:schemeClr val="accent1"/>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a:t>
                </a:r>
                <a:endParaRPr lang="en-US" dirty="0"/>
              </a:p>
            </p:txBody>
          </p:sp>
          <p:sp>
            <p:nvSpPr>
              <p:cNvPr id="9" name="矩形 8"/>
              <p:cNvSpPr/>
              <p:nvPr/>
            </p:nvSpPr>
            <p:spPr>
              <a:xfrm>
                <a:off x="2951820" y="4149080"/>
                <a:ext cx="3060340" cy="576064"/>
              </a:xfrm>
              <a:prstGeom prst="rect">
                <a:avLst/>
              </a:prstGeom>
              <a:solidFill>
                <a:schemeClr val="accent1"/>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Check State is OK</a:t>
                </a:r>
                <a:endParaRPr lang="en-US" dirty="0"/>
              </a:p>
            </p:txBody>
          </p:sp>
          <p:sp>
            <p:nvSpPr>
              <p:cNvPr id="10" name="矩形 9"/>
              <p:cNvSpPr/>
              <p:nvPr/>
            </p:nvSpPr>
            <p:spPr>
              <a:xfrm>
                <a:off x="2986471" y="4929859"/>
                <a:ext cx="3036490" cy="840466"/>
              </a:xfrm>
              <a:prstGeom prst="rect">
                <a:avLst/>
              </a:prstGeom>
              <a:solidFill>
                <a:schemeClr val="accent1"/>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 someone have waited over half of its setting time then dump all process’s back trace</a:t>
                </a:r>
                <a:endParaRPr lang="en-US" dirty="0"/>
              </a:p>
            </p:txBody>
          </p:sp>
          <p:sp>
            <p:nvSpPr>
              <p:cNvPr id="12" name="左弧形箭头 11"/>
              <p:cNvSpPr/>
              <p:nvPr/>
            </p:nvSpPr>
            <p:spPr>
              <a:xfrm rot="10800000" flipH="1">
                <a:off x="2375756" y="2876505"/>
                <a:ext cx="576064" cy="1606038"/>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文本框 12"/>
              <p:cNvSpPr txBox="1"/>
              <p:nvPr/>
            </p:nvSpPr>
            <p:spPr>
              <a:xfrm>
                <a:off x="1864544" y="3457782"/>
                <a:ext cx="1116123" cy="369332"/>
              </a:xfrm>
              <a:prstGeom prst="rect">
                <a:avLst/>
              </a:prstGeom>
              <a:noFill/>
            </p:spPr>
            <p:txBody>
              <a:bodyPr wrap="square" rtlCol="0">
                <a:spAutoFit/>
              </a:bodyPr>
              <a:lstStyle/>
              <a:p>
                <a:r>
                  <a:rPr lang="en-US" dirty="0" smtClean="0"/>
                  <a:t>OK</a:t>
                </a:r>
                <a:endParaRPr lang="en-US" dirty="0"/>
              </a:p>
            </p:txBody>
          </p:sp>
          <p:cxnSp>
            <p:nvCxnSpPr>
              <p:cNvPr id="15" name="直接箭头连接符 14"/>
              <p:cNvCxnSpPr>
                <a:stCxn id="8" idx="2"/>
                <a:endCxn id="7" idx="0"/>
              </p:cNvCxnSpPr>
              <p:nvPr/>
            </p:nvCxnSpPr>
            <p:spPr>
              <a:xfrm>
                <a:off x="4481990" y="2477947"/>
                <a:ext cx="0" cy="2151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接箭头连接符 15"/>
              <p:cNvCxnSpPr/>
              <p:nvPr/>
            </p:nvCxnSpPr>
            <p:spPr>
              <a:xfrm>
                <a:off x="4480487" y="3269202"/>
                <a:ext cx="0" cy="2151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接箭头连接符 16"/>
              <p:cNvCxnSpPr>
                <a:endCxn id="9" idx="0"/>
              </p:cNvCxnSpPr>
              <p:nvPr/>
            </p:nvCxnSpPr>
            <p:spPr>
              <a:xfrm>
                <a:off x="4480487" y="4031829"/>
                <a:ext cx="1503" cy="1172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a:xfrm>
                <a:off x="4490135" y="4725144"/>
                <a:ext cx="0" cy="2151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4" name="左弧形箭头 23"/>
              <p:cNvSpPr/>
              <p:nvPr/>
            </p:nvSpPr>
            <p:spPr>
              <a:xfrm rot="10800000" flipH="1">
                <a:off x="2297672" y="2876504"/>
                <a:ext cx="659638" cy="2678163"/>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5" name="矩形 24"/>
              <p:cNvSpPr/>
              <p:nvPr/>
            </p:nvSpPr>
            <p:spPr>
              <a:xfrm>
                <a:off x="3032175" y="5934836"/>
                <a:ext cx="3036490" cy="825010"/>
              </a:xfrm>
              <a:prstGeom prst="rect">
                <a:avLst/>
              </a:prstGeom>
              <a:solidFill>
                <a:schemeClr val="accent1"/>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Over its setting time, then:</a:t>
                </a:r>
              </a:p>
              <a:p>
                <a:pPr algn="ctr"/>
                <a:r>
                  <a:rPr lang="en-US" dirty="0" smtClean="0">
                    <a:solidFill>
                      <a:srgbClr val="FF0000"/>
                    </a:solidFill>
                  </a:rPr>
                  <a:t>Dump All process’s back trace</a:t>
                </a:r>
              </a:p>
              <a:p>
                <a:pPr algn="ctr"/>
                <a:r>
                  <a:rPr lang="en-US" dirty="0" smtClean="0">
                    <a:solidFill>
                      <a:srgbClr val="FF0000"/>
                    </a:solidFill>
                  </a:rPr>
                  <a:t>Kill system server self</a:t>
                </a:r>
                <a:endParaRPr lang="en-US" dirty="0">
                  <a:solidFill>
                    <a:srgbClr val="FF0000"/>
                  </a:solidFill>
                </a:endParaRPr>
              </a:p>
            </p:txBody>
          </p:sp>
          <p:sp>
            <p:nvSpPr>
              <p:cNvPr id="28" name="矩形 27"/>
              <p:cNvSpPr/>
              <p:nvPr/>
            </p:nvSpPr>
            <p:spPr>
              <a:xfrm>
                <a:off x="6859309" y="1804380"/>
                <a:ext cx="1852073" cy="576064"/>
              </a:xfrm>
              <a:prstGeom prst="rect">
                <a:avLst/>
              </a:prstGeom>
              <a:solidFill>
                <a:schemeClr val="accent1"/>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Check All Monitors registered before</a:t>
                </a:r>
                <a:endParaRPr lang="en-US" sz="1600" dirty="0"/>
              </a:p>
            </p:txBody>
          </p:sp>
          <p:sp>
            <p:nvSpPr>
              <p:cNvPr id="29" name="矩形 28"/>
              <p:cNvSpPr/>
              <p:nvPr/>
            </p:nvSpPr>
            <p:spPr>
              <a:xfrm>
                <a:off x="6926180" y="3455764"/>
                <a:ext cx="1852073" cy="575361"/>
              </a:xfrm>
              <a:prstGeom prst="rect">
                <a:avLst/>
              </a:prstGeom>
              <a:solidFill>
                <a:schemeClr val="accent1"/>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Check Handlers added before</a:t>
                </a:r>
                <a:endParaRPr lang="en-US" sz="1600" dirty="0"/>
              </a:p>
            </p:txBody>
          </p:sp>
        </p:grpSp>
        <p:sp>
          <p:nvSpPr>
            <p:cNvPr id="26" name="左大括号 25"/>
            <p:cNvSpPr/>
            <p:nvPr/>
          </p:nvSpPr>
          <p:spPr>
            <a:xfrm>
              <a:off x="4323100" y="1557610"/>
              <a:ext cx="794304" cy="203404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1" name="文本框 30"/>
          <p:cNvSpPr txBox="1"/>
          <p:nvPr/>
        </p:nvSpPr>
        <p:spPr>
          <a:xfrm>
            <a:off x="7093221" y="998148"/>
            <a:ext cx="1924633" cy="1477328"/>
          </a:xfrm>
          <a:prstGeom prst="rect">
            <a:avLst/>
          </a:prstGeom>
          <a:noFill/>
        </p:spPr>
        <p:txBody>
          <a:bodyPr wrap="square" rtlCol="0">
            <a:spAutoFit/>
          </a:bodyPr>
          <a:lstStyle/>
          <a:p>
            <a:r>
              <a:rPr lang="en-US" dirty="0" smtClean="0"/>
              <a:t>Just call monitor to try get lock, if long time can not get lock, may be hanged.</a:t>
            </a:r>
            <a:endParaRPr lang="en-US" dirty="0"/>
          </a:p>
        </p:txBody>
      </p:sp>
      <p:sp>
        <p:nvSpPr>
          <p:cNvPr id="32" name="文本框 31"/>
          <p:cNvSpPr txBox="1"/>
          <p:nvPr/>
        </p:nvSpPr>
        <p:spPr>
          <a:xfrm>
            <a:off x="7219367" y="2775344"/>
            <a:ext cx="1924633" cy="2031325"/>
          </a:xfrm>
          <a:prstGeom prst="rect">
            <a:avLst/>
          </a:prstGeom>
          <a:noFill/>
        </p:spPr>
        <p:txBody>
          <a:bodyPr wrap="square" rtlCol="0">
            <a:spAutoFit/>
          </a:bodyPr>
          <a:lstStyle/>
          <a:p>
            <a:r>
              <a:rPr lang="en-US" dirty="0" smtClean="0"/>
              <a:t>Just post to the front of its own </a:t>
            </a:r>
            <a:r>
              <a:rPr lang="en-US" dirty="0" err="1" smtClean="0"/>
              <a:t>looper</a:t>
            </a:r>
            <a:r>
              <a:rPr lang="en-US" dirty="0" smtClean="0"/>
              <a:t> thread, if not process by a long time, may be hang by the ahead of message </a:t>
            </a:r>
            <a:endParaRPr lang="en-US" dirty="0"/>
          </a:p>
        </p:txBody>
      </p:sp>
    </p:spTree>
    <p:extLst>
      <p:ext uri="{BB962C8B-B14F-4D97-AF65-F5344CB8AC3E}">
        <p14:creationId xmlns:p14="http://schemas.microsoft.com/office/powerpoint/2010/main" val="6746000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803177"/>
          </a:xfrm>
        </p:spPr>
        <p:txBody>
          <a:bodyPr/>
          <a:lstStyle/>
          <a:p>
            <a:r>
              <a:rPr lang="en-US" dirty="0" smtClean="0"/>
              <a:t>Register To Be Monitored</a:t>
            </a:r>
            <a:endParaRPr lang="en-US" dirty="0"/>
          </a:p>
        </p:txBody>
      </p:sp>
      <p:sp>
        <p:nvSpPr>
          <p:cNvPr id="3" name="内容占位符 2"/>
          <p:cNvSpPr>
            <a:spLocks noGrp="1"/>
          </p:cNvSpPr>
          <p:nvPr>
            <p:ph idx="1"/>
          </p:nvPr>
        </p:nvSpPr>
        <p:spPr>
          <a:xfrm>
            <a:off x="457200" y="980729"/>
            <a:ext cx="8229600" cy="5052886"/>
          </a:xfrm>
        </p:spPr>
        <p:txBody>
          <a:bodyPr>
            <a:normAutofit/>
          </a:bodyPr>
          <a:lstStyle/>
          <a:p>
            <a:r>
              <a:rPr lang="en-US" sz="2400" dirty="0" smtClean="0"/>
              <a:t>If some services want to be monitored, it should be implements </a:t>
            </a:r>
            <a:r>
              <a:rPr lang="en-US" sz="2400" dirty="0"/>
              <a:t>interface </a:t>
            </a:r>
            <a:r>
              <a:rPr lang="en-US" sz="2400" i="1" dirty="0" smtClean="0"/>
              <a:t>Monitor</a:t>
            </a:r>
          </a:p>
          <a:p>
            <a:endParaRPr lang="en-US" sz="2400" i="1" dirty="0"/>
          </a:p>
          <a:p>
            <a:endParaRPr lang="en-US" sz="2400" i="1" dirty="0" smtClean="0"/>
          </a:p>
          <a:p>
            <a:endParaRPr lang="en-US" sz="2400" i="1" dirty="0"/>
          </a:p>
          <a:p>
            <a:endParaRPr lang="en-US" sz="2400" i="1" dirty="0" smtClean="0"/>
          </a:p>
          <a:p>
            <a:pPr lvl="1"/>
            <a:endParaRPr lang="en-US" sz="2000" i="1" dirty="0"/>
          </a:p>
          <a:p>
            <a:pPr lvl="1"/>
            <a:r>
              <a:rPr lang="en-US" sz="2400" dirty="0"/>
              <a:t>Then </a:t>
            </a:r>
            <a:r>
              <a:rPr lang="en-US" sz="2400" dirty="0" smtClean="0"/>
              <a:t>register it to Watchdog</a:t>
            </a:r>
          </a:p>
          <a:p>
            <a:pPr lvl="2"/>
            <a:endParaRPr lang="en-US" sz="1800" dirty="0"/>
          </a:p>
          <a:p>
            <a:r>
              <a:rPr lang="en-US" sz="2400" dirty="0"/>
              <a:t>If some </a:t>
            </a:r>
            <a:r>
              <a:rPr lang="en-US" sz="2400" dirty="0" err="1"/>
              <a:t>looper</a:t>
            </a:r>
            <a:r>
              <a:rPr lang="en-US" sz="2400" dirty="0"/>
              <a:t> thread want to be monitored</a:t>
            </a:r>
            <a:r>
              <a:rPr lang="en-US" sz="2400" dirty="0" smtClean="0"/>
              <a:t>, it is </a:t>
            </a:r>
            <a:r>
              <a:rPr lang="en-US" sz="2400" dirty="0"/>
              <a:t>should be </a:t>
            </a:r>
            <a:r>
              <a:rPr lang="en-US" sz="2400" dirty="0" smtClean="0"/>
              <a:t>add Watchdog.</a:t>
            </a:r>
            <a:endParaRPr lang="en-US" sz="2400" dirty="0"/>
          </a:p>
          <a:p>
            <a:endParaRPr lang="en-US" i="1" dirty="0"/>
          </a:p>
        </p:txBody>
      </p:sp>
      <p:pic>
        <p:nvPicPr>
          <p:cNvPr id="7" name="图片 6"/>
          <p:cNvPicPr>
            <a:picLocks noChangeAspect="1"/>
          </p:cNvPicPr>
          <p:nvPr/>
        </p:nvPicPr>
        <p:blipFill>
          <a:blip r:embed="rId2"/>
          <a:stretch>
            <a:fillRect/>
          </a:stretch>
        </p:blipFill>
        <p:spPr>
          <a:xfrm>
            <a:off x="1979712" y="1988840"/>
            <a:ext cx="2390775" cy="571500"/>
          </a:xfrm>
          <a:prstGeom prst="rect">
            <a:avLst/>
          </a:prstGeom>
        </p:spPr>
      </p:pic>
      <p:sp>
        <p:nvSpPr>
          <p:cNvPr id="8" name="文本框 7"/>
          <p:cNvSpPr txBox="1"/>
          <p:nvPr/>
        </p:nvSpPr>
        <p:spPr>
          <a:xfrm>
            <a:off x="971600" y="2375674"/>
            <a:ext cx="1152128" cy="369332"/>
          </a:xfrm>
          <a:prstGeom prst="rect">
            <a:avLst/>
          </a:prstGeom>
          <a:noFill/>
        </p:spPr>
        <p:txBody>
          <a:bodyPr wrap="square" rtlCol="0">
            <a:spAutoFit/>
          </a:bodyPr>
          <a:lstStyle/>
          <a:p>
            <a:r>
              <a:rPr lang="en-US" dirty="0" smtClean="0"/>
              <a:t>Such  A</a:t>
            </a:r>
            <a:r>
              <a:rPr lang="en-US" altLang="zh-CN" dirty="0" smtClean="0"/>
              <a:t>s:</a:t>
            </a:r>
            <a:endParaRPr lang="en-US" dirty="0"/>
          </a:p>
        </p:txBody>
      </p:sp>
      <p:pic>
        <p:nvPicPr>
          <p:cNvPr id="9" name="图片 8"/>
          <p:cNvPicPr>
            <a:picLocks noChangeAspect="1"/>
          </p:cNvPicPr>
          <p:nvPr/>
        </p:nvPicPr>
        <p:blipFill>
          <a:blip r:embed="rId3"/>
          <a:stretch>
            <a:fillRect/>
          </a:stretch>
        </p:blipFill>
        <p:spPr>
          <a:xfrm>
            <a:off x="1376362" y="2745006"/>
            <a:ext cx="6391275" cy="504825"/>
          </a:xfrm>
          <a:prstGeom prst="rect">
            <a:avLst/>
          </a:prstGeom>
        </p:spPr>
      </p:pic>
      <p:pic>
        <p:nvPicPr>
          <p:cNvPr id="10" name="图片 9"/>
          <p:cNvPicPr>
            <a:picLocks noChangeAspect="1"/>
          </p:cNvPicPr>
          <p:nvPr/>
        </p:nvPicPr>
        <p:blipFill>
          <a:blip r:embed="rId4"/>
          <a:stretch>
            <a:fillRect/>
          </a:stretch>
        </p:blipFill>
        <p:spPr>
          <a:xfrm>
            <a:off x="1345406" y="3321071"/>
            <a:ext cx="3248025" cy="733425"/>
          </a:xfrm>
          <a:prstGeom prst="rect">
            <a:avLst/>
          </a:prstGeom>
        </p:spPr>
      </p:pic>
      <p:pic>
        <p:nvPicPr>
          <p:cNvPr id="11" name="图片 10"/>
          <p:cNvPicPr>
            <a:picLocks noChangeAspect="1"/>
          </p:cNvPicPr>
          <p:nvPr/>
        </p:nvPicPr>
        <p:blipFill>
          <a:blip r:embed="rId5"/>
          <a:stretch>
            <a:fillRect/>
          </a:stretch>
        </p:blipFill>
        <p:spPr>
          <a:xfrm>
            <a:off x="1547664" y="4411486"/>
            <a:ext cx="3152775" cy="219075"/>
          </a:xfrm>
          <a:prstGeom prst="rect">
            <a:avLst/>
          </a:prstGeom>
        </p:spPr>
      </p:pic>
      <p:pic>
        <p:nvPicPr>
          <p:cNvPr id="12" name="图片 11"/>
          <p:cNvPicPr>
            <a:picLocks noChangeAspect="1"/>
          </p:cNvPicPr>
          <p:nvPr/>
        </p:nvPicPr>
        <p:blipFill>
          <a:blip r:embed="rId6"/>
          <a:stretch>
            <a:fillRect/>
          </a:stretch>
        </p:blipFill>
        <p:spPr>
          <a:xfrm>
            <a:off x="1547664" y="5573390"/>
            <a:ext cx="4048125" cy="209550"/>
          </a:xfrm>
          <a:prstGeom prst="rect">
            <a:avLst/>
          </a:prstGeom>
        </p:spPr>
      </p:pic>
    </p:spTree>
    <p:extLst>
      <p:ext uri="{BB962C8B-B14F-4D97-AF65-F5344CB8AC3E}">
        <p14:creationId xmlns:p14="http://schemas.microsoft.com/office/powerpoint/2010/main" val="10715409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34535"/>
          </a:xfrm>
        </p:spPr>
        <p:txBody>
          <a:bodyPr/>
          <a:lstStyle/>
          <a:p>
            <a:r>
              <a:rPr lang="en-US" dirty="0" smtClean="0"/>
              <a:t>Check State</a:t>
            </a:r>
            <a:endParaRPr lang="en-US" dirty="0"/>
          </a:p>
        </p:txBody>
      </p:sp>
      <p:sp>
        <p:nvSpPr>
          <p:cNvPr id="3" name="内容占位符 2"/>
          <p:cNvSpPr>
            <a:spLocks noGrp="1"/>
          </p:cNvSpPr>
          <p:nvPr>
            <p:ph idx="1"/>
          </p:nvPr>
        </p:nvSpPr>
        <p:spPr>
          <a:xfrm>
            <a:off x="457200" y="1052737"/>
            <a:ext cx="8229600" cy="4980878"/>
          </a:xfrm>
        </p:spPr>
        <p:txBody>
          <a:bodyPr/>
          <a:lstStyle/>
          <a:p>
            <a:r>
              <a:rPr lang="en-US" sz="2400" dirty="0" smtClean="0"/>
              <a:t>Every 30s, Watchdog thread will check all of their states</a:t>
            </a:r>
          </a:p>
          <a:p>
            <a:endParaRPr lang="en-US" sz="2400" dirty="0" smtClean="0"/>
          </a:p>
          <a:p>
            <a:endParaRPr lang="en-US" sz="2400" dirty="0"/>
          </a:p>
          <a:p>
            <a:r>
              <a:rPr lang="en-US" sz="2400" dirty="0" smtClean="0"/>
              <a:t>When check, Checker will post a message to the front of the </a:t>
            </a:r>
            <a:r>
              <a:rPr lang="en-US" sz="2400" dirty="0" err="1" smtClean="0"/>
              <a:t>looper</a:t>
            </a:r>
            <a:r>
              <a:rPr lang="en-US" sz="2400" dirty="0" smtClean="0"/>
              <a:t>.</a:t>
            </a:r>
          </a:p>
          <a:p>
            <a:endParaRPr lang="en-US" sz="2800" dirty="0"/>
          </a:p>
          <a:p>
            <a:r>
              <a:rPr lang="en-US" sz="2800" dirty="0" smtClean="0"/>
              <a:t>When handle the message, it will check monitor and reset the state</a:t>
            </a:r>
          </a:p>
          <a:p>
            <a:pPr marL="0" indent="0">
              <a:buNone/>
            </a:pPr>
            <a:endParaRPr lang="en-US" dirty="0"/>
          </a:p>
        </p:txBody>
      </p:sp>
      <p:pic>
        <p:nvPicPr>
          <p:cNvPr id="4" name="图片 3"/>
          <p:cNvPicPr>
            <a:picLocks noChangeAspect="1"/>
          </p:cNvPicPr>
          <p:nvPr/>
        </p:nvPicPr>
        <p:blipFill>
          <a:blip r:embed="rId2"/>
          <a:stretch>
            <a:fillRect/>
          </a:stretch>
        </p:blipFill>
        <p:spPr>
          <a:xfrm>
            <a:off x="1979712" y="1499436"/>
            <a:ext cx="4429125" cy="723900"/>
          </a:xfrm>
          <a:prstGeom prst="rect">
            <a:avLst/>
          </a:prstGeom>
        </p:spPr>
      </p:pic>
      <p:pic>
        <p:nvPicPr>
          <p:cNvPr id="5" name="图片 4"/>
          <p:cNvPicPr>
            <a:picLocks noChangeAspect="1"/>
          </p:cNvPicPr>
          <p:nvPr/>
        </p:nvPicPr>
        <p:blipFill>
          <a:blip r:embed="rId3"/>
          <a:stretch>
            <a:fillRect/>
          </a:stretch>
        </p:blipFill>
        <p:spPr>
          <a:xfrm>
            <a:off x="1979712" y="2864546"/>
            <a:ext cx="4343400" cy="800100"/>
          </a:xfrm>
          <a:prstGeom prst="rect">
            <a:avLst/>
          </a:prstGeom>
        </p:spPr>
      </p:pic>
      <p:pic>
        <p:nvPicPr>
          <p:cNvPr id="6" name="图片 5"/>
          <p:cNvPicPr>
            <a:picLocks noChangeAspect="1"/>
          </p:cNvPicPr>
          <p:nvPr/>
        </p:nvPicPr>
        <p:blipFill>
          <a:blip r:embed="rId4"/>
          <a:stretch>
            <a:fillRect/>
          </a:stretch>
        </p:blipFill>
        <p:spPr>
          <a:xfrm>
            <a:off x="2117527" y="4498904"/>
            <a:ext cx="4286250" cy="1855316"/>
          </a:xfrm>
          <a:prstGeom prst="rect">
            <a:avLst/>
          </a:prstGeom>
        </p:spPr>
      </p:pic>
    </p:spTree>
    <p:extLst>
      <p:ext uri="{BB962C8B-B14F-4D97-AF65-F5344CB8AC3E}">
        <p14:creationId xmlns:p14="http://schemas.microsoft.com/office/powerpoint/2010/main" val="18482911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Services &amp; </a:t>
            </a:r>
            <a:r>
              <a:rPr lang="en-US" altLang="zh-CN" dirty="0" err="1"/>
              <a:t>Loopers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785937" y="1588585"/>
            <a:ext cx="5572125" cy="4600575"/>
          </a:xfrm>
          <a:prstGeom prst="rect">
            <a:avLst/>
          </a:prstGeom>
        </p:spPr>
      </p:pic>
    </p:spTree>
    <p:extLst>
      <p:ext uri="{BB962C8B-B14F-4D97-AF65-F5344CB8AC3E}">
        <p14:creationId xmlns:p14="http://schemas.microsoft.com/office/powerpoint/2010/main" val="39922571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Services &amp; </a:t>
            </a:r>
            <a:r>
              <a:rPr lang="en-US" altLang="zh-CN" dirty="0" err="1"/>
              <a:t>Loopers</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200150" y="3184024"/>
            <a:ext cx="6743700" cy="1409700"/>
          </a:xfrm>
          <a:prstGeom prst="rect">
            <a:avLst/>
          </a:prstGeom>
        </p:spPr>
      </p:pic>
    </p:spTree>
    <p:extLst>
      <p:ext uri="{BB962C8B-B14F-4D97-AF65-F5344CB8AC3E}">
        <p14:creationId xmlns:p14="http://schemas.microsoft.com/office/powerpoint/2010/main" val="14102998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Services &amp; </a:t>
            </a:r>
            <a:r>
              <a:rPr lang="en-US" altLang="zh-CN" dirty="0" err="1"/>
              <a:t>Loopers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1533525" y="1744132"/>
            <a:ext cx="6076950" cy="3924300"/>
          </a:xfrm>
          <a:prstGeom prst="rect">
            <a:avLst/>
          </a:prstGeom>
        </p:spPr>
      </p:pic>
    </p:spTree>
    <p:extLst>
      <p:ext uri="{BB962C8B-B14F-4D97-AF65-F5344CB8AC3E}">
        <p14:creationId xmlns:p14="http://schemas.microsoft.com/office/powerpoint/2010/main" val="5943100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659161"/>
          </a:xfrm>
        </p:spPr>
        <p:txBody>
          <a:bodyPr/>
          <a:lstStyle/>
          <a:p>
            <a:r>
              <a:rPr lang="en-US" dirty="0" smtClean="0"/>
              <a:t>Services &amp; </a:t>
            </a:r>
            <a:r>
              <a:rPr lang="en-US" dirty="0" err="1" smtClean="0"/>
              <a:t>Loopers</a:t>
            </a:r>
            <a:endParaRPr lang="en-US" dirty="0"/>
          </a:p>
        </p:txBody>
      </p:sp>
      <p:sp>
        <p:nvSpPr>
          <p:cNvPr id="3" name="内容占位符 2"/>
          <p:cNvSpPr>
            <a:spLocks noGrp="1"/>
          </p:cNvSpPr>
          <p:nvPr>
            <p:ph idx="1"/>
          </p:nvPr>
        </p:nvSpPr>
        <p:spPr>
          <a:xfrm>
            <a:off x="457200" y="1268761"/>
            <a:ext cx="8229600" cy="4764854"/>
          </a:xfrm>
        </p:spPr>
        <p:txBody>
          <a:bodyPr/>
          <a:lstStyle/>
          <a:p>
            <a:r>
              <a:rPr lang="en-US" sz="2800" dirty="0" smtClean="0"/>
              <a:t>Services</a:t>
            </a:r>
          </a:p>
          <a:p>
            <a:pPr marL="457200" lvl="1" indent="0">
              <a:buNone/>
            </a:pPr>
            <a:r>
              <a:rPr lang="en-US" sz="1800" dirty="0" smtClean="0">
                <a:solidFill>
                  <a:srgbClr val="FF0000"/>
                </a:solidFill>
              </a:rPr>
              <a:t>All service’s lock time are 60s(except PackageManagerService:600s)</a:t>
            </a:r>
          </a:p>
          <a:p>
            <a:pPr marL="342900" lvl="1" indent="-342900">
              <a:buClr>
                <a:schemeClr val="accent1"/>
              </a:buClr>
              <a:buFont typeface="Wingdings" charset="2"/>
              <a:buChar char="§"/>
            </a:pPr>
            <a:r>
              <a:rPr lang="en-US" dirty="0" err="1"/>
              <a:t>Looper</a:t>
            </a:r>
            <a:r>
              <a:rPr lang="en-US" dirty="0"/>
              <a:t> Thread</a:t>
            </a:r>
          </a:p>
          <a:p>
            <a:pPr marL="457200" lvl="1" indent="0">
              <a:buNone/>
            </a:pPr>
            <a:endParaRPr lang="en-US" sz="2000" dirty="0">
              <a:solidFill>
                <a:srgbClr val="FF0000"/>
              </a:solidFill>
            </a:endParaRPr>
          </a:p>
        </p:txBody>
      </p:sp>
      <p:graphicFrame>
        <p:nvGraphicFramePr>
          <p:cNvPr id="4" name="表格 3"/>
          <p:cNvGraphicFramePr>
            <a:graphicFrameLocks noGrp="1"/>
          </p:cNvGraphicFramePr>
          <p:nvPr>
            <p:extLst/>
          </p:nvPr>
        </p:nvGraphicFramePr>
        <p:xfrm>
          <a:off x="1524000" y="2701135"/>
          <a:ext cx="6096000" cy="3332480"/>
        </p:xfrm>
        <a:graphic>
          <a:graphicData uri="http://schemas.openxmlformats.org/drawingml/2006/table">
            <a:tbl>
              <a:tblPr firstRow="1" bandRow="1">
                <a:tableStyleId>{5C22544A-7EE6-4342-B048-85BDC9FD1C3A}</a:tableStyleId>
              </a:tblPr>
              <a:tblGrid>
                <a:gridCol w="3048000"/>
                <a:gridCol w="3048000"/>
              </a:tblGrid>
              <a:tr h="139040">
                <a:tc>
                  <a:txBody>
                    <a:bodyPr/>
                    <a:lstStyle/>
                    <a:p>
                      <a:pPr algn="ctr"/>
                      <a:r>
                        <a:rPr lang="en-US" dirty="0" err="1" smtClean="0"/>
                        <a:t>Looper</a:t>
                      </a:r>
                      <a:r>
                        <a:rPr lang="en-US" baseline="0" dirty="0" smtClean="0"/>
                        <a:t> thread</a:t>
                      </a:r>
                      <a:endParaRPr lang="en-US" dirty="0"/>
                    </a:p>
                  </a:txBody>
                  <a:tcPr/>
                </a:tc>
                <a:tc>
                  <a:txBody>
                    <a:bodyPr/>
                    <a:lstStyle/>
                    <a:p>
                      <a:pPr algn="ctr"/>
                      <a:r>
                        <a:rPr lang="en-US" dirty="0" smtClean="0"/>
                        <a:t>Default Time</a:t>
                      </a:r>
                      <a:endParaRPr lang="en-US" dirty="0"/>
                    </a:p>
                  </a:txBody>
                  <a:tcPr/>
                </a:tc>
              </a:tr>
              <a:tr h="370840">
                <a:tc>
                  <a:txBody>
                    <a:bodyPr/>
                    <a:lstStyle/>
                    <a:p>
                      <a:pPr algn="ctr"/>
                      <a:r>
                        <a:rPr lang="en-US" dirty="0" err="1" smtClean="0"/>
                        <a:t>PowerManagerService</a:t>
                      </a:r>
                      <a:endParaRPr lang="en-US" dirty="0"/>
                    </a:p>
                  </a:txBody>
                  <a:tcPr/>
                </a:tc>
                <a:tc>
                  <a:txBody>
                    <a:bodyPr/>
                    <a:lstStyle/>
                    <a:p>
                      <a:pPr algn="ctr"/>
                      <a:r>
                        <a:rPr lang="en-US" dirty="0" smtClean="0"/>
                        <a:t>60s</a:t>
                      </a:r>
                      <a:endParaRPr lang="en-US" dirty="0"/>
                    </a:p>
                  </a:txBody>
                  <a:tcPr/>
                </a:tc>
              </a:tr>
              <a:tr h="370840">
                <a:tc>
                  <a:txBody>
                    <a:bodyPr/>
                    <a:lstStyle/>
                    <a:p>
                      <a:pPr algn="ctr"/>
                      <a:r>
                        <a:rPr lang="en-US" dirty="0" err="1" smtClean="0">
                          <a:solidFill>
                            <a:srgbClr val="FF0000"/>
                          </a:solidFill>
                        </a:rPr>
                        <a:t>PackageManagerService</a:t>
                      </a:r>
                      <a:endParaRPr lang="en-US" dirty="0">
                        <a:solidFill>
                          <a:srgbClr val="FF0000"/>
                        </a:solidFill>
                      </a:endParaRPr>
                    </a:p>
                  </a:txBody>
                  <a:tcPr/>
                </a:tc>
                <a:tc>
                  <a:txBody>
                    <a:bodyPr/>
                    <a:lstStyle/>
                    <a:p>
                      <a:pPr algn="ctr"/>
                      <a:r>
                        <a:rPr lang="en-US" dirty="0" smtClean="0">
                          <a:solidFill>
                            <a:srgbClr val="FF0000"/>
                          </a:solidFill>
                        </a:rPr>
                        <a:t>600s</a:t>
                      </a:r>
                      <a:endParaRPr lang="en-US" dirty="0">
                        <a:solidFill>
                          <a:srgbClr val="FF0000"/>
                        </a:solidFill>
                      </a:endParaRPr>
                    </a:p>
                  </a:txBody>
                  <a:tcPr/>
                </a:tc>
              </a:tr>
              <a:tr h="370840">
                <a:tc>
                  <a:txBody>
                    <a:bodyPr/>
                    <a:lstStyle/>
                    <a:p>
                      <a:pPr algn="ctr"/>
                      <a:r>
                        <a:rPr lang="en-US" dirty="0" err="1" smtClean="0"/>
                        <a:t>ActivityManagerService</a:t>
                      </a:r>
                      <a:endParaRPr lang="en-US" dirty="0"/>
                    </a:p>
                  </a:txBody>
                  <a:tcPr/>
                </a:tc>
                <a:tc>
                  <a:txBody>
                    <a:bodyPr/>
                    <a:lstStyle/>
                    <a:p>
                      <a:pPr algn="ctr"/>
                      <a:r>
                        <a:rPr lang="en-US" dirty="0" smtClean="0"/>
                        <a:t>60s</a:t>
                      </a:r>
                      <a:endParaRPr lang="en-US" dirty="0"/>
                    </a:p>
                  </a:txBody>
                  <a:tcPr/>
                </a:tc>
              </a:tr>
              <a:tr h="370840">
                <a:tc>
                  <a:txBody>
                    <a:bodyPr/>
                    <a:lstStyle/>
                    <a:p>
                      <a:pPr algn="ctr"/>
                      <a:r>
                        <a:rPr lang="en-US" dirty="0" smtClean="0"/>
                        <a:t>Main Thread</a:t>
                      </a:r>
                      <a:endParaRPr lang="en-US" dirty="0"/>
                    </a:p>
                  </a:txBody>
                  <a:tcPr/>
                </a:tc>
                <a:tc>
                  <a:txBody>
                    <a:bodyPr/>
                    <a:lstStyle/>
                    <a:p>
                      <a:pPr algn="ctr"/>
                      <a:r>
                        <a:rPr lang="en-US" dirty="0" smtClean="0"/>
                        <a:t>60s</a:t>
                      </a:r>
                      <a:endParaRPr lang="en-US" dirty="0"/>
                    </a:p>
                  </a:txBody>
                  <a:tcPr/>
                </a:tc>
              </a:tr>
              <a:tr h="370840">
                <a:tc>
                  <a:txBody>
                    <a:bodyPr/>
                    <a:lstStyle/>
                    <a:p>
                      <a:pPr algn="ctr"/>
                      <a:r>
                        <a:rPr lang="en-US" dirty="0" err="1" smtClean="0"/>
                        <a:t>Ui</a:t>
                      </a:r>
                      <a:r>
                        <a:rPr lang="en-US" dirty="0" smtClean="0"/>
                        <a:t> Thread</a:t>
                      </a:r>
                      <a:endParaRPr lang="en-US" dirty="0"/>
                    </a:p>
                  </a:txBody>
                  <a:tcPr/>
                </a:tc>
                <a:tc>
                  <a:txBody>
                    <a:bodyPr/>
                    <a:lstStyle/>
                    <a:p>
                      <a:pPr algn="ctr"/>
                      <a:r>
                        <a:rPr lang="en-US" dirty="0" smtClean="0"/>
                        <a:t>60s</a:t>
                      </a:r>
                      <a:endParaRPr lang="en-US" dirty="0"/>
                    </a:p>
                  </a:txBody>
                  <a:tcPr/>
                </a:tc>
              </a:tr>
              <a:tr h="370840">
                <a:tc>
                  <a:txBody>
                    <a:bodyPr/>
                    <a:lstStyle/>
                    <a:p>
                      <a:pPr algn="ctr"/>
                      <a:r>
                        <a:rPr lang="en-US" dirty="0" err="1" smtClean="0"/>
                        <a:t>Android.fg</a:t>
                      </a:r>
                      <a:endParaRPr lang="en-US" dirty="0"/>
                    </a:p>
                  </a:txBody>
                  <a:tcPr/>
                </a:tc>
                <a:tc>
                  <a:txBody>
                    <a:bodyPr/>
                    <a:lstStyle/>
                    <a:p>
                      <a:pPr algn="ctr"/>
                      <a:r>
                        <a:rPr lang="en-US" dirty="0" smtClean="0"/>
                        <a:t>60s</a:t>
                      </a:r>
                      <a:endParaRPr lang="en-US" dirty="0"/>
                    </a:p>
                  </a:txBody>
                  <a:tcPr/>
                </a:tc>
              </a:tr>
              <a:tr h="370840">
                <a:tc>
                  <a:txBody>
                    <a:bodyPr/>
                    <a:lstStyle/>
                    <a:p>
                      <a:pPr algn="ctr"/>
                      <a:r>
                        <a:rPr lang="en-US" dirty="0" smtClean="0"/>
                        <a:t>i/o</a:t>
                      </a:r>
                      <a:endParaRPr lang="en-US" dirty="0"/>
                    </a:p>
                  </a:txBody>
                  <a:tcPr/>
                </a:tc>
                <a:tc>
                  <a:txBody>
                    <a:bodyPr/>
                    <a:lstStyle/>
                    <a:p>
                      <a:pPr algn="ctr"/>
                      <a:r>
                        <a:rPr lang="en-US" dirty="0" smtClean="0"/>
                        <a:t>60s</a:t>
                      </a:r>
                      <a:endParaRPr lang="en-US" dirty="0"/>
                    </a:p>
                  </a:txBody>
                  <a:tcPr/>
                </a:tc>
              </a:tr>
              <a:tr h="370840">
                <a:tc>
                  <a:txBody>
                    <a:bodyPr/>
                    <a:lstStyle/>
                    <a:p>
                      <a:pPr algn="ctr"/>
                      <a:r>
                        <a:rPr lang="en-US" dirty="0" smtClean="0"/>
                        <a:t>Display</a:t>
                      </a:r>
                      <a:r>
                        <a:rPr lang="en-US" baseline="0" dirty="0" smtClean="0"/>
                        <a:t> Thread</a:t>
                      </a:r>
                      <a:endParaRPr lang="en-US" dirty="0"/>
                    </a:p>
                  </a:txBody>
                  <a:tcPr/>
                </a:tc>
                <a:tc>
                  <a:txBody>
                    <a:bodyPr/>
                    <a:lstStyle/>
                    <a:p>
                      <a:pPr algn="ctr"/>
                      <a:r>
                        <a:rPr lang="en-US" dirty="0" smtClean="0"/>
                        <a:t>60s</a:t>
                      </a:r>
                      <a:endParaRPr lang="en-US" dirty="0"/>
                    </a:p>
                  </a:txBody>
                  <a:tcPr/>
                </a:tc>
              </a:tr>
            </a:tbl>
          </a:graphicData>
        </a:graphic>
      </p:graphicFrame>
    </p:spTree>
    <p:extLst>
      <p:ext uri="{BB962C8B-B14F-4D97-AF65-F5344CB8AC3E}">
        <p14:creationId xmlns:p14="http://schemas.microsoft.com/office/powerpoint/2010/main" val="2128394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9282" y="668786"/>
            <a:ext cx="8059738" cy="708681"/>
          </a:xfrm>
        </p:spPr>
        <p:txBody>
          <a:bodyPr>
            <a:normAutofit fontScale="90000"/>
          </a:bodyPr>
          <a:lstStyle/>
          <a:p>
            <a:r>
              <a:rPr lang="en-US" altLang="zh-CN" dirty="0"/>
              <a:t>ANR  Generate </a:t>
            </a:r>
            <a:r>
              <a:rPr lang="en-US" altLang="zh-CN" dirty="0" smtClean="0"/>
              <a:t>Principle(1/3)</a:t>
            </a:r>
            <a:r>
              <a:rPr lang="en-US" altLang="zh-TW" dirty="0" smtClean="0"/>
              <a:t/>
            </a:r>
            <a:br>
              <a:rPr lang="en-US" altLang="zh-TW" dirty="0" smtClean="0"/>
            </a:br>
            <a:endParaRPr lang="zh-TW" altLang="en-US" dirty="0"/>
          </a:p>
        </p:txBody>
      </p:sp>
      <p:sp>
        <p:nvSpPr>
          <p:cNvPr id="3" name="內容版面配置區 2"/>
          <p:cNvSpPr>
            <a:spLocks noGrp="1"/>
          </p:cNvSpPr>
          <p:nvPr>
            <p:ph sz="half" idx="1"/>
          </p:nvPr>
        </p:nvSpPr>
        <p:spPr>
          <a:xfrm>
            <a:off x="622300" y="1485478"/>
            <a:ext cx="3951288" cy="540060"/>
          </a:xfrm>
        </p:spPr>
        <p:txBody>
          <a:bodyPr>
            <a:normAutofit/>
          </a:bodyPr>
          <a:lstStyle/>
          <a:p>
            <a:r>
              <a:rPr lang="en-US" altLang="zh-TW" dirty="0" smtClean="0"/>
              <a:t>Long Time Execution</a:t>
            </a:r>
          </a:p>
          <a:p>
            <a:pPr lvl="1"/>
            <a:endParaRPr lang="zh-TW" altLang="en-US" dirty="0"/>
          </a:p>
        </p:txBody>
      </p:sp>
      <p:sp>
        <p:nvSpPr>
          <p:cNvPr id="7" name="內容版面配置區 6"/>
          <p:cNvSpPr>
            <a:spLocks noGrp="1"/>
          </p:cNvSpPr>
          <p:nvPr>
            <p:ph sz="half" idx="2"/>
          </p:nvPr>
        </p:nvSpPr>
        <p:spPr>
          <a:xfrm>
            <a:off x="4725988" y="1485478"/>
            <a:ext cx="3951287" cy="4305722"/>
          </a:xfrm>
        </p:spPr>
        <p:txBody>
          <a:bodyPr>
            <a:normAutofit/>
          </a:bodyPr>
          <a:lstStyle/>
          <a:p>
            <a:pPr marL="342900" lvl="1" indent="-342900">
              <a:spcBef>
                <a:spcPct val="50000"/>
              </a:spcBef>
              <a:buClr>
                <a:srgbClr val="ED6D00"/>
              </a:buClr>
              <a:buFont typeface="Arial" charset="0"/>
              <a:buChar char="▪"/>
            </a:pPr>
            <a:r>
              <a:rPr lang="en-US" altLang="zh-TW" sz="2800" dirty="0" smtClean="0"/>
              <a:t>Flow Break</a:t>
            </a:r>
            <a:endParaRPr lang="zh-TW" altLang="en-US" sz="2800" dirty="0"/>
          </a:p>
        </p:txBody>
      </p:sp>
      <p:sp>
        <p:nvSpPr>
          <p:cNvPr id="4" name="日期版面配置區 3"/>
          <p:cNvSpPr>
            <a:spLocks noGrp="1"/>
          </p:cNvSpPr>
          <p:nvPr>
            <p:ph type="dt" sz="half" idx="10"/>
          </p:nvPr>
        </p:nvSpPr>
        <p:spPr/>
        <p:txBody>
          <a:bodyPr/>
          <a:lstStyle/>
          <a:p>
            <a:pPr>
              <a:defRPr/>
            </a:pPr>
            <a:fld id="{457C4002-BAD2-43BC-B4CE-B28B01C600DD}" type="datetime1">
              <a:rPr lang="ja-JP" altLang="en-US" smtClean="0"/>
              <a:pPr>
                <a:defRPr/>
              </a:pPr>
              <a:t>2016/10/11</a:t>
            </a:fld>
            <a:endParaRPr lang="en-US" altLang="ja-JP"/>
          </a:p>
        </p:txBody>
      </p:sp>
      <p:sp>
        <p:nvSpPr>
          <p:cNvPr id="5" name="頁尾版面配置區 4"/>
          <p:cNvSpPr>
            <a:spLocks noGrp="1"/>
          </p:cNvSpPr>
          <p:nvPr>
            <p:ph type="ftr" sz="quarter" idx="11"/>
          </p:nvPr>
        </p:nvSpPr>
        <p:spPr/>
        <p:txBody>
          <a:bodyPr/>
          <a:lstStyle/>
          <a:p>
            <a:pPr>
              <a:defRPr/>
            </a:pPr>
            <a:r>
              <a:rPr lang="en-US" altLang="zh-TW" smtClean="0"/>
              <a:t>Copyright © MediaTek Inc. All rights reserved.</a:t>
            </a:r>
            <a:endParaRPr lang="en-US" altLang="zh-TW" dirty="0"/>
          </a:p>
        </p:txBody>
      </p:sp>
      <p:sp>
        <p:nvSpPr>
          <p:cNvPr id="6" name="投影片編號版面配置區 5"/>
          <p:cNvSpPr>
            <a:spLocks noGrp="1"/>
          </p:cNvSpPr>
          <p:nvPr>
            <p:ph type="sldNum" sz="quarter" idx="12"/>
          </p:nvPr>
        </p:nvSpPr>
        <p:spPr/>
        <p:txBody>
          <a:bodyPr/>
          <a:lstStyle/>
          <a:p>
            <a:pPr>
              <a:defRPr/>
            </a:pPr>
            <a:fld id="{64083B96-0F88-4728-B252-46C5AC68D99F}" type="slidenum">
              <a:rPr lang="en-US" altLang="ja-JP" smtClean="0"/>
              <a:pPr>
                <a:defRPr/>
              </a:pPr>
              <a:t>6</a:t>
            </a:fld>
            <a:endParaRPr lang="en-US" altLang="ja-JP"/>
          </a:p>
        </p:txBody>
      </p:sp>
      <p:sp>
        <p:nvSpPr>
          <p:cNvPr id="8" name="圓角矩形 7"/>
          <p:cNvSpPr/>
          <p:nvPr/>
        </p:nvSpPr>
        <p:spPr>
          <a:xfrm>
            <a:off x="575556" y="2313570"/>
            <a:ext cx="1224136" cy="54006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800" dirty="0" smtClean="0"/>
              <a:t>System Server</a:t>
            </a:r>
            <a:endParaRPr lang="zh-TW" altLang="en-US" sz="1800" dirty="0"/>
          </a:p>
        </p:txBody>
      </p:sp>
      <p:sp>
        <p:nvSpPr>
          <p:cNvPr id="9" name="圓角矩形 8"/>
          <p:cNvSpPr/>
          <p:nvPr/>
        </p:nvSpPr>
        <p:spPr>
          <a:xfrm>
            <a:off x="2627784" y="2313570"/>
            <a:ext cx="1224136" cy="540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800" dirty="0" smtClean="0"/>
              <a:t>App Process</a:t>
            </a:r>
            <a:endParaRPr lang="zh-TW" altLang="en-US" sz="1800" dirty="0"/>
          </a:p>
        </p:txBody>
      </p:sp>
      <p:cxnSp>
        <p:nvCxnSpPr>
          <p:cNvPr id="11" name="直線接點 10"/>
          <p:cNvCxnSpPr>
            <a:stCxn id="8" idx="2"/>
          </p:cNvCxnSpPr>
          <p:nvPr/>
        </p:nvCxnSpPr>
        <p:spPr>
          <a:xfrm flipH="1">
            <a:off x="1151620" y="2853630"/>
            <a:ext cx="36004" cy="2808312"/>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直線接點 11"/>
          <p:cNvCxnSpPr>
            <a:stCxn id="9" idx="2"/>
          </p:cNvCxnSpPr>
          <p:nvPr/>
        </p:nvCxnSpPr>
        <p:spPr>
          <a:xfrm flipH="1">
            <a:off x="3203848" y="2853630"/>
            <a:ext cx="36004" cy="2844316"/>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直線單箭頭接點 18"/>
          <p:cNvCxnSpPr>
            <a:stCxn id="23" idx="2"/>
          </p:cNvCxnSpPr>
          <p:nvPr/>
        </p:nvCxnSpPr>
        <p:spPr>
          <a:xfrm flipH="1">
            <a:off x="1259632" y="5265898"/>
            <a:ext cx="198022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3" name="矩形 22"/>
          <p:cNvSpPr/>
          <p:nvPr/>
        </p:nvSpPr>
        <p:spPr>
          <a:xfrm>
            <a:off x="3167844" y="3465698"/>
            <a:ext cx="144016" cy="1800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爆炸 1 27"/>
          <p:cNvSpPr/>
          <p:nvPr/>
        </p:nvSpPr>
        <p:spPr>
          <a:xfrm>
            <a:off x="-108520" y="4437806"/>
            <a:ext cx="1548172" cy="504056"/>
          </a:xfrm>
          <a:prstGeom prst="irregularSeal1">
            <a:avLst/>
          </a:prstGeom>
          <a:solidFill>
            <a:srgbClr val="FF00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sz="1400" dirty="0" smtClean="0"/>
              <a:t>Timeout</a:t>
            </a:r>
            <a:endParaRPr lang="zh-TW" altLang="en-US" sz="1400" dirty="0"/>
          </a:p>
        </p:txBody>
      </p:sp>
      <p:sp>
        <p:nvSpPr>
          <p:cNvPr id="29" name="向下箭號 28"/>
          <p:cNvSpPr/>
          <p:nvPr/>
        </p:nvSpPr>
        <p:spPr>
          <a:xfrm>
            <a:off x="539552" y="3465698"/>
            <a:ext cx="288032" cy="972108"/>
          </a:xfrm>
          <a:prstGeom prst="downArrow">
            <a:avLst/>
          </a:prstGeom>
          <a:gradFill>
            <a:gsLst>
              <a:gs pos="0">
                <a:srgbClr val="FF0000"/>
              </a:gs>
              <a:gs pos="80000">
                <a:schemeClr val="accent3">
                  <a:shade val="93000"/>
                  <a:satMod val="130000"/>
                </a:schemeClr>
              </a:gs>
              <a:gs pos="100000">
                <a:schemeClr val="accent3">
                  <a:shade val="94000"/>
                  <a:satMod val="135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8" name="直線單箭頭接點 17"/>
          <p:cNvCxnSpPr>
            <a:endCxn id="23" idx="0"/>
          </p:cNvCxnSpPr>
          <p:nvPr/>
        </p:nvCxnSpPr>
        <p:spPr>
          <a:xfrm>
            <a:off x="1223628" y="3465698"/>
            <a:ext cx="2016224"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2" name="圓角矩形 31"/>
          <p:cNvSpPr/>
          <p:nvPr/>
        </p:nvSpPr>
        <p:spPr>
          <a:xfrm>
            <a:off x="4896036" y="2313570"/>
            <a:ext cx="1224136" cy="54006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800" dirty="0" smtClean="0"/>
              <a:t>System Server</a:t>
            </a:r>
            <a:endParaRPr lang="zh-TW" altLang="en-US" sz="1800" dirty="0"/>
          </a:p>
        </p:txBody>
      </p:sp>
      <p:sp>
        <p:nvSpPr>
          <p:cNvPr id="33" name="圓角矩形 32"/>
          <p:cNvSpPr/>
          <p:nvPr/>
        </p:nvSpPr>
        <p:spPr>
          <a:xfrm>
            <a:off x="6984268" y="2313570"/>
            <a:ext cx="1224136" cy="540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800" dirty="0" smtClean="0"/>
              <a:t>App Process</a:t>
            </a:r>
            <a:endParaRPr lang="zh-TW" altLang="en-US" sz="1800" dirty="0"/>
          </a:p>
        </p:txBody>
      </p:sp>
      <p:cxnSp>
        <p:nvCxnSpPr>
          <p:cNvPr id="34" name="直線接點 33"/>
          <p:cNvCxnSpPr>
            <a:stCxn id="32" idx="2"/>
          </p:cNvCxnSpPr>
          <p:nvPr/>
        </p:nvCxnSpPr>
        <p:spPr>
          <a:xfrm flipH="1">
            <a:off x="5472100" y="2853630"/>
            <a:ext cx="36004" cy="2808312"/>
          </a:xfrm>
          <a:prstGeom prst="line">
            <a:avLst/>
          </a:prstGeom>
        </p:spPr>
        <p:style>
          <a:lnRef idx="2">
            <a:schemeClr val="accent4"/>
          </a:lnRef>
          <a:fillRef idx="0">
            <a:schemeClr val="accent4"/>
          </a:fillRef>
          <a:effectRef idx="1">
            <a:schemeClr val="accent4"/>
          </a:effectRef>
          <a:fontRef idx="minor">
            <a:schemeClr val="tx1"/>
          </a:fontRef>
        </p:style>
      </p:cxnSp>
      <p:cxnSp>
        <p:nvCxnSpPr>
          <p:cNvPr id="35" name="直線接點 34"/>
          <p:cNvCxnSpPr>
            <a:stCxn id="33" idx="2"/>
          </p:cNvCxnSpPr>
          <p:nvPr/>
        </p:nvCxnSpPr>
        <p:spPr>
          <a:xfrm flipH="1">
            <a:off x="7560332" y="2853630"/>
            <a:ext cx="36004" cy="2844316"/>
          </a:xfrm>
          <a:prstGeom prst="line">
            <a:avLst/>
          </a:prstGeom>
        </p:spPr>
        <p:style>
          <a:lnRef idx="3">
            <a:schemeClr val="accent2"/>
          </a:lnRef>
          <a:fillRef idx="0">
            <a:schemeClr val="accent2"/>
          </a:fillRef>
          <a:effectRef idx="2">
            <a:schemeClr val="accent2"/>
          </a:effectRef>
          <a:fontRef idx="minor">
            <a:schemeClr val="tx1"/>
          </a:fontRef>
        </p:style>
      </p:cxnSp>
      <p:sp>
        <p:nvSpPr>
          <p:cNvPr id="39" name="向下箭號 38"/>
          <p:cNvSpPr/>
          <p:nvPr/>
        </p:nvSpPr>
        <p:spPr>
          <a:xfrm>
            <a:off x="4860032" y="3465698"/>
            <a:ext cx="288032" cy="972108"/>
          </a:xfrm>
          <a:prstGeom prst="downArrow">
            <a:avLst/>
          </a:prstGeom>
          <a:gradFill>
            <a:gsLst>
              <a:gs pos="0">
                <a:srgbClr val="FF0000"/>
              </a:gs>
              <a:gs pos="80000">
                <a:schemeClr val="accent3">
                  <a:shade val="93000"/>
                  <a:satMod val="130000"/>
                </a:schemeClr>
              </a:gs>
              <a:gs pos="100000">
                <a:schemeClr val="accent3">
                  <a:shade val="94000"/>
                  <a:satMod val="135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p:nvPr/>
        </p:nvCxnSpPr>
        <p:spPr>
          <a:xfrm>
            <a:off x="5544108" y="3465698"/>
            <a:ext cx="2016224" cy="0"/>
          </a:xfrm>
          <a:prstGeom prst="straightConnector1">
            <a:avLst/>
          </a:prstGeom>
          <a:ln>
            <a:prstDash val="sysDash"/>
            <a:tailEnd type="arrow"/>
          </a:ln>
        </p:spPr>
        <p:style>
          <a:lnRef idx="2">
            <a:schemeClr val="accent4"/>
          </a:lnRef>
          <a:fillRef idx="0">
            <a:schemeClr val="accent4"/>
          </a:fillRef>
          <a:effectRef idx="1">
            <a:schemeClr val="accent4"/>
          </a:effectRef>
          <a:fontRef idx="minor">
            <a:schemeClr val="tx1"/>
          </a:fontRef>
        </p:style>
      </p:cxnSp>
      <p:sp>
        <p:nvSpPr>
          <p:cNvPr id="41" name="爆炸 1 40"/>
          <p:cNvSpPr/>
          <p:nvPr/>
        </p:nvSpPr>
        <p:spPr>
          <a:xfrm>
            <a:off x="4247964" y="4437806"/>
            <a:ext cx="1548172" cy="504056"/>
          </a:xfrm>
          <a:prstGeom prst="irregularSeal1">
            <a:avLst/>
          </a:prstGeom>
          <a:solidFill>
            <a:srgbClr val="FF00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sz="1400" dirty="0" smtClean="0"/>
              <a:t>Timeout</a:t>
            </a:r>
            <a:endParaRPr lang="zh-TW" altLang="en-US" sz="1400" dirty="0"/>
          </a:p>
        </p:txBody>
      </p:sp>
      <p:sp>
        <p:nvSpPr>
          <p:cNvPr id="42" name="乘號 41"/>
          <p:cNvSpPr/>
          <p:nvPr/>
        </p:nvSpPr>
        <p:spPr>
          <a:xfrm>
            <a:off x="6156176" y="3177666"/>
            <a:ext cx="756084" cy="648072"/>
          </a:xfrm>
          <a:prstGeom prst="mathMultiply">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cxnSp>
        <p:nvCxnSpPr>
          <p:cNvPr id="44" name="直線單箭頭接點 43"/>
          <p:cNvCxnSpPr/>
          <p:nvPr/>
        </p:nvCxnSpPr>
        <p:spPr>
          <a:xfrm flipH="1">
            <a:off x="5571728" y="4185778"/>
            <a:ext cx="1916596" cy="0"/>
          </a:xfrm>
          <a:prstGeom prst="straightConnector1">
            <a:avLst/>
          </a:prstGeom>
          <a:ln>
            <a:prstDash val="sysDash"/>
            <a:tailEnd type="arrow"/>
          </a:ln>
        </p:spPr>
        <p:style>
          <a:lnRef idx="2">
            <a:schemeClr val="accent4"/>
          </a:lnRef>
          <a:fillRef idx="0">
            <a:schemeClr val="accent4"/>
          </a:fillRef>
          <a:effectRef idx="1">
            <a:schemeClr val="accent4"/>
          </a:effectRef>
          <a:fontRef idx="minor">
            <a:schemeClr val="tx1"/>
          </a:fontRef>
        </p:style>
      </p:cxnSp>
      <p:sp>
        <p:nvSpPr>
          <p:cNvPr id="48" name="乘號 47"/>
          <p:cNvSpPr/>
          <p:nvPr/>
        </p:nvSpPr>
        <p:spPr>
          <a:xfrm>
            <a:off x="6192180" y="3861742"/>
            <a:ext cx="756084" cy="648072"/>
          </a:xfrm>
          <a:prstGeom prst="mathMultiply">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cxnSp>
        <p:nvCxnSpPr>
          <p:cNvPr id="51" name="直線單箭頭接點 50"/>
          <p:cNvCxnSpPr/>
          <p:nvPr/>
        </p:nvCxnSpPr>
        <p:spPr>
          <a:xfrm>
            <a:off x="5544108" y="3465698"/>
            <a:ext cx="2016224"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27502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ox(in)">
                                      <p:cBhvr>
                                        <p:cTn id="12" dur="500"/>
                                        <p:tgtEl>
                                          <p:spTgt spid="2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ox(in)">
                                      <p:cBhvr>
                                        <p:cTn id="15" dur="500"/>
                                        <p:tgtEl>
                                          <p:spTgt spid="2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ox(in)">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ox(i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box(in)">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box(in)">
                                      <p:cBhvr>
                                        <p:cTn id="33" dur="500"/>
                                        <p:tgtEl>
                                          <p:spTgt spid="32"/>
                                        </p:tgtEl>
                                      </p:cBhvr>
                                    </p:animEffect>
                                  </p:childTnLst>
                                </p:cTn>
                              </p:par>
                              <p:par>
                                <p:cTn id="34" presetID="4" presetClass="entr" presetSubtype="16"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ox(in)">
                                      <p:cBhvr>
                                        <p:cTn id="36" dur="500"/>
                                        <p:tgtEl>
                                          <p:spTgt spid="34"/>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ox(in)">
                                      <p:cBhvr>
                                        <p:cTn id="39" dur="500"/>
                                        <p:tgtEl>
                                          <p:spTgt spid="33"/>
                                        </p:tgtEl>
                                      </p:cBhvr>
                                    </p:animEffect>
                                  </p:childTnLst>
                                </p:cTn>
                              </p:par>
                              <p:par>
                                <p:cTn id="40" presetID="4" presetClass="entr" presetSubtype="16"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ox(in)">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linds(horizontal)">
                                      <p:cBhvr>
                                        <p:cTn id="47" dur="500"/>
                                        <p:tgtEl>
                                          <p:spTgt spid="40"/>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ox(in)">
                                      <p:cBhvr>
                                        <p:cTn id="50" dur="500"/>
                                        <p:tgtEl>
                                          <p:spTgt spid="4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blinds(horizontal)">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blinds(horizontal)">
                                      <p:cBhvr>
                                        <p:cTn id="58" dur="500"/>
                                        <p:tgtEl>
                                          <p:spTgt spid="41"/>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40"/>
                                        </p:tgtEl>
                                        <p:attrNameLst>
                                          <p:attrName>ppt_x</p:attrName>
                                        </p:attrNameLst>
                                      </p:cBhvr>
                                      <p:tavLst>
                                        <p:tav tm="0">
                                          <p:val>
                                            <p:strVal val="ppt_x"/>
                                          </p:val>
                                        </p:tav>
                                        <p:tav tm="100000">
                                          <p:val>
                                            <p:strVal val="ppt_x"/>
                                          </p:val>
                                        </p:tav>
                                      </p:tavLst>
                                    </p:anim>
                                    <p:anim calcmode="lin" valueType="num">
                                      <p:cBhvr additive="base">
                                        <p:cTn id="63" dur="500"/>
                                        <p:tgtEl>
                                          <p:spTgt spid="40"/>
                                        </p:tgtEl>
                                        <p:attrNameLst>
                                          <p:attrName>ppt_y</p:attrName>
                                        </p:attrNameLst>
                                      </p:cBhvr>
                                      <p:tavLst>
                                        <p:tav tm="0">
                                          <p:val>
                                            <p:strVal val="ppt_y"/>
                                          </p:val>
                                        </p:tav>
                                        <p:tav tm="100000">
                                          <p:val>
                                            <p:strVal val="1+ppt_h/2"/>
                                          </p:val>
                                        </p:tav>
                                      </p:tavLst>
                                    </p:anim>
                                    <p:set>
                                      <p:cBhvr>
                                        <p:cTn id="64" dur="1" fill="hold">
                                          <p:stCondLst>
                                            <p:cond delay="499"/>
                                          </p:stCondLst>
                                        </p:cTn>
                                        <p:tgtEl>
                                          <p:spTgt spid="40"/>
                                        </p:tgtEl>
                                        <p:attrNameLst>
                                          <p:attrName>style.visibility</p:attrName>
                                        </p:attrNameLst>
                                      </p:cBhvr>
                                      <p:to>
                                        <p:strVal val="hidden"/>
                                      </p:to>
                                    </p:set>
                                  </p:childTnLst>
                                </p:cTn>
                              </p:par>
                              <p:par>
                                <p:cTn id="65" presetID="2" presetClass="exit" presetSubtype="4" fill="hold" grpId="1" nodeType="withEffect">
                                  <p:stCondLst>
                                    <p:cond delay="0"/>
                                  </p:stCondLst>
                                  <p:childTnLst>
                                    <p:anim calcmode="lin" valueType="num">
                                      <p:cBhvr additive="base">
                                        <p:cTn id="66" dur="500"/>
                                        <p:tgtEl>
                                          <p:spTgt spid="42"/>
                                        </p:tgtEl>
                                        <p:attrNameLst>
                                          <p:attrName>ppt_x</p:attrName>
                                        </p:attrNameLst>
                                      </p:cBhvr>
                                      <p:tavLst>
                                        <p:tav tm="0">
                                          <p:val>
                                            <p:strVal val="ppt_x"/>
                                          </p:val>
                                        </p:tav>
                                        <p:tav tm="100000">
                                          <p:val>
                                            <p:strVal val="ppt_x"/>
                                          </p:val>
                                        </p:tav>
                                      </p:tavLst>
                                    </p:anim>
                                    <p:anim calcmode="lin" valueType="num">
                                      <p:cBhvr additive="base">
                                        <p:cTn id="67" dur="500"/>
                                        <p:tgtEl>
                                          <p:spTgt spid="42"/>
                                        </p:tgtEl>
                                        <p:attrNameLst>
                                          <p:attrName>ppt_y</p:attrName>
                                        </p:attrNameLst>
                                      </p:cBhvr>
                                      <p:tavLst>
                                        <p:tav tm="0">
                                          <p:val>
                                            <p:strVal val="ppt_y"/>
                                          </p:val>
                                        </p:tav>
                                        <p:tav tm="100000">
                                          <p:val>
                                            <p:strVal val="1+ppt_h/2"/>
                                          </p:val>
                                        </p:tav>
                                      </p:tavLst>
                                    </p:anim>
                                    <p:set>
                                      <p:cBhvr>
                                        <p:cTn id="68" dur="1" fill="hold">
                                          <p:stCondLst>
                                            <p:cond delay="499"/>
                                          </p:stCondLst>
                                        </p:cTn>
                                        <p:tgtEl>
                                          <p:spTgt spid="42"/>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39"/>
                                        </p:tgtEl>
                                        <p:attrNameLst>
                                          <p:attrName>ppt_x</p:attrName>
                                        </p:attrNameLst>
                                      </p:cBhvr>
                                      <p:tavLst>
                                        <p:tav tm="0">
                                          <p:val>
                                            <p:strVal val="ppt_x"/>
                                          </p:val>
                                        </p:tav>
                                        <p:tav tm="100000">
                                          <p:val>
                                            <p:strVal val="ppt_x"/>
                                          </p:val>
                                        </p:tav>
                                      </p:tavLst>
                                    </p:anim>
                                    <p:anim calcmode="lin" valueType="num">
                                      <p:cBhvr additive="base">
                                        <p:cTn id="71" dur="500"/>
                                        <p:tgtEl>
                                          <p:spTgt spid="39"/>
                                        </p:tgtEl>
                                        <p:attrNameLst>
                                          <p:attrName>ppt_y</p:attrName>
                                        </p:attrNameLst>
                                      </p:cBhvr>
                                      <p:tavLst>
                                        <p:tav tm="0">
                                          <p:val>
                                            <p:strVal val="ppt_y"/>
                                          </p:val>
                                        </p:tav>
                                        <p:tav tm="100000">
                                          <p:val>
                                            <p:strVal val="1+ppt_h/2"/>
                                          </p:val>
                                        </p:tav>
                                      </p:tavLst>
                                    </p:anim>
                                    <p:set>
                                      <p:cBhvr>
                                        <p:cTn id="72" dur="1" fill="hold">
                                          <p:stCondLst>
                                            <p:cond delay="499"/>
                                          </p:stCondLst>
                                        </p:cTn>
                                        <p:tgtEl>
                                          <p:spTgt spid="39"/>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41"/>
                                        </p:tgtEl>
                                        <p:attrNameLst>
                                          <p:attrName>ppt_x</p:attrName>
                                        </p:attrNameLst>
                                      </p:cBhvr>
                                      <p:tavLst>
                                        <p:tav tm="0">
                                          <p:val>
                                            <p:strVal val="ppt_x"/>
                                          </p:val>
                                        </p:tav>
                                        <p:tav tm="100000">
                                          <p:val>
                                            <p:strVal val="ppt_x"/>
                                          </p:val>
                                        </p:tav>
                                      </p:tavLst>
                                    </p:anim>
                                    <p:anim calcmode="lin" valueType="num">
                                      <p:cBhvr additive="base">
                                        <p:cTn id="75" dur="500"/>
                                        <p:tgtEl>
                                          <p:spTgt spid="41"/>
                                        </p:tgtEl>
                                        <p:attrNameLst>
                                          <p:attrName>ppt_y</p:attrName>
                                        </p:attrNameLst>
                                      </p:cBhvr>
                                      <p:tavLst>
                                        <p:tav tm="0">
                                          <p:val>
                                            <p:strVal val="ppt_y"/>
                                          </p:val>
                                        </p:tav>
                                        <p:tav tm="100000">
                                          <p:val>
                                            <p:strVal val="1+ppt_h/2"/>
                                          </p:val>
                                        </p:tav>
                                      </p:tavLst>
                                    </p:anim>
                                    <p:set>
                                      <p:cBhvr>
                                        <p:cTn id="76" dur="1" fill="hold">
                                          <p:stCondLst>
                                            <p:cond delay="499"/>
                                          </p:stCondLst>
                                        </p:cTn>
                                        <p:tgtEl>
                                          <p:spTgt spid="4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box(in)">
                                      <p:cBhvr>
                                        <p:cTn id="81" dur="500"/>
                                        <p:tgtEl>
                                          <p:spTgt spid="51"/>
                                        </p:tgtEl>
                                      </p:cBhvr>
                                    </p:animEffect>
                                  </p:childTnLst>
                                </p:cTn>
                              </p:par>
                              <p:par>
                                <p:cTn id="82" presetID="4" presetClass="entr" presetSubtype="16" fill="hold" grpId="2"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box(in)">
                                      <p:cBhvr>
                                        <p:cTn id="84" dur="500"/>
                                        <p:tgtEl>
                                          <p:spTgt spid="39"/>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box(in)">
                                      <p:cBhvr>
                                        <p:cTn id="89" dur="500"/>
                                        <p:tgtEl>
                                          <p:spTgt spid="44"/>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box(in)">
                                      <p:cBhvr>
                                        <p:cTn id="92" dur="500"/>
                                        <p:tgtEl>
                                          <p:spTgt spid="48"/>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2"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box(in)">
                                      <p:cBhvr>
                                        <p:cTn id="9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3" grpId="0" animBg="1"/>
      <p:bldP spid="28" grpId="0" animBg="1"/>
      <p:bldP spid="29" grpId="0" animBg="1"/>
      <p:bldP spid="32" grpId="0" animBg="1"/>
      <p:bldP spid="33" grpId="0" animBg="1"/>
      <p:bldP spid="39" grpId="0" animBg="1"/>
      <p:bldP spid="39" grpId="1" animBg="1"/>
      <p:bldP spid="39" grpId="2" animBg="1"/>
      <p:bldP spid="41" grpId="0" animBg="1"/>
      <p:bldP spid="41" grpId="1" animBg="1"/>
      <p:bldP spid="41" grpId="2" animBg="1"/>
      <p:bldP spid="42" grpId="0" animBg="1"/>
      <p:bldP spid="42" grpId="1" animBg="1"/>
      <p:bldP spid="4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03177"/>
          </a:xfrm>
        </p:spPr>
        <p:txBody>
          <a:bodyPr/>
          <a:lstStyle/>
          <a:p>
            <a:r>
              <a:rPr lang="en-US" dirty="0" smtClean="0"/>
              <a:t>What to do when SWT </a:t>
            </a:r>
            <a:r>
              <a:rPr lang="en-US" dirty="0" err="1" smtClean="0"/>
              <a:t>happend</a:t>
            </a:r>
            <a:endParaRPr lang="en-US" dirty="0"/>
          </a:p>
        </p:txBody>
      </p:sp>
      <p:grpSp>
        <p:nvGrpSpPr>
          <p:cNvPr id="31" name="组合 30"/>
          <p:cNvGrpSpPr/>
          <p:nvPr/>
        </p:nvGrpSpPr>
        <p:grpSpPr>
          <a:xfrm>
            <a:off x="563100" y="1556792"/>
            <a:ext cx="8580900" cy="3956623"/>
            <a:chOff x="421657" y="1412776"/>
            <a:chExt cx="8580900" cy="3956623"/>
          </a:xfrm>
        </p:grpSpPr>
        <p:grpSp>
          <p:nvGrpSpPr>
            <p:cNvPr id="30" name="组合 29"/>
            <p:cNvGrpSpPr/>
            <p:nvPr/>
          </p:nvGrpSpPr>
          <p:grpSpPr>
            <a:xfrm>
              <a:off x="421657" y="1412776"/>
              <a:ext cx="6598615" cy="3956623"/>
              <a:chOff x="421657" y="1412776"/>
              <a:chExt cx="6598615" cy="3956623"/>
            </a:xfrm>
          </p:grpSpPr>
          <p:grpSp>
            <p:nvGrpSpPr>
              <p:cNvPr id="25" name="组合 24"/>
              <p:cNvGrpSpPr/>
              <p:nvPr/>
            </p:nvGrpSpPr>
            <p:grpSpPr>
              <a:xfrm>
                <a:off x="421657" y="1412776"/>
                <a:ext cx="6355836" cy="3956623"/>
                <a:chOff x="592427" y="1988840"/>
                <a:chExt cx="6355836" cy="3956623"/>
              </a:xfrm>
            </p:grpSpPr>
            <p:cxnSp>
              <p:nvCxnSpPr>
                <p:cNvPr id="5" name="直接箭头连接符 4"/>
                <p:cNvCxnSpPr/>
                <p:nvPr/>
              </p:nvCxnSpPr>
              <p:spPr>
                <a:xfrm>
                  <a:off x="1835696" y="1988840"/>
                  <a:ext cx="0" cy="21602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直接连接符 6"/>
                <p:cNvCxnSpPr/>
                <p:nvPr/>
              </p:nvCxnSpPr>
              <p:spPr>
                <a:xfrm>
                  <a:off x="1835696" y="2924944"/>
                  <a:ext cx="14401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直接连接符 7"/>
                <p:cNvCxnSpPr/>
                <p:nvPr/>
              </p:nvCxnSpPr>
              <p:spPr>
                <a:xfrm>
                  <a:off x="1835696" y="3789040"/>
                  <a:ext cx="144016"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592427" y="2746290"/>
                  <a:ext cx="1234481" cy="369332"/>
                </a:xfrm>
                <a:prstGeom prst="rect">
                  <a:avLst/>
                </a:prstGeom>
                <a:noFill/>
              </p:spPr>
              <p:txBody>
                <a:bodyPr wrap="square" rtlCol="0">
                  <a:spAutoFit/>
                </a:bodyPr>
                <a:lstStyle/>
                <a:p>
                  <a:r>
                    <a:rPr lang="en-US" dirty="0" smtClean="0"/>
                    <a:t>½ timeout</a:t>
                  </a:r>
                  <a:endParaRPr lang="en-US" dirty="0"/>
                </a:p>
              </p:txBody>
            </p:sp>
            <p:cxnSp>
              <p:nvCxnSpPr>
                <p:cNvPr id="11" name="直接箭头连接符 10"/>
                <p:cNvCxnSpPr/>
                <p:nvPr/>
              </p:nvCxnSpPr>
              <p:spPr>
                <a:xfrm>
                  <a:off x="2123728" y="2924944"/>
                  <a:ext cx="10801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矩形 11"/>
                <p:cNvSpPr/>
                <p:nvPr/>
              </p:nvSpPr>
              <p:spPr>
                <a:xfrm>
                  <a:off x="3491880" y="2613581"/>
                  <a:ext cx="2808312" cy="622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Pre dump </a:t>
                  </a:r>
                  <a:r>
                    <a:rPr lang="en-US" dirty="0" err="1" smtClean="0"/>
                    <a:t>system_server’s</a:t>
                  </a:r>
                  <a:r>
                    <a:rPr lang="en-US" dirty="0" smtClean="0"/>
                    <a:t> current back trace</a:t>
                  </a:r>
                  <a:endParaRPr lang="en-US" dirty="0"/>
                </a:p>
              </p:txBody>
            </p:sp>
            <p:cxnSp>
              <p:nvCxnSpPr>
                <p:cNvPr id="13" name="直接箭头连接符 12"/>
                <p:cNvCxnSpPr/>
                <p:nvPr/>
              </p:nvCxnSpPr>
              <p:spPr>
                <a:xfrm>
                  <a:off x="2123728" y="3789040"/>
                  <a:ext cx="10801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左大括号 14"/>
                <p:cNvSpPr/>
                <p:nvPr/>
              </p:nvSpPr>
              <p:spPr>
                <a:xfrm>
                  <a:off x="3316497" y="3281524"/>
                  <a:ext cx="391407" cy="2451732"/>
                </a:xfrm>
                <a:prstGeom prst="leftBrace">
                  <a:avLst>
                    <a:gd name="adj1" fmla="val 8333"/>
                    <a:gd name="adj2" fmla="val 2106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矩形 15"/>
                <p:cNvSpPr/>
                <p:nvPr/>
              </p:nvSpPr>
              <p:spPr>
                <a:xfrm>
                  <a:off x="3820553" y="3356992"/>
                  <a:ext cx="2808312" cy="3883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Print                          in main log</a:t>
                  </a:r>
                  <a:endParaRPr lang="en-US" sz="1600" dirty="0"/>
                </a:p>
              </p:txBody>
            </p:sp>
            <p:sp>
              <p:nvSpPr>
                <p:cNvPr id="20" name="Rectangle 4"/>
                <p:cNvSpPr>
                  <a:spLocks noChangeArrowheads="1"/>
                </p:cNvSpPr>
                <p:nvPr/>
              </p:nvSpPr>
              <p:spPr bwMode="auto">
                <a:xfrm>
                  <a:off x="4338228" y="3474201"/>
                  <a:ext cx="111561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8000"/>
                      </a:solidFill>
                      <a:effectLst/>
                      <a:latin typeface="Arial Unicode MS" panose="020B0604020202020204" pitchFamily="34" charset="-122"/>
                    </a:rPr>
                    <a:t>**SWT happen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矩形 20"/>
                <p:cNvSpPr/>
                <p:nvPr/>
              </p:nvSpPr>
              <p:spPr>
                <a:xfrm>
                  <a:off x="3805986" y="3917192"/>
                  <a:ext cx="2808312" cy="3883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Write to event log</a:t>
                  </a:r>
                  <a:endParaRPr lang="en-US" sz="1600" dirty="0"/>
                </a:p>
              </p:txBody>
            </p:sp>
            <p:sp>
              <p:nvSpPr>
                <p:cNvPr id="22" name="矩形 21"/>
                <p:cNvSpPr/>
                <p:nvPr/>
              </p:nvSpPr>
              <p:spPr>
                <a:xfrm>
                  <a:off x="3820552" y="4415612"/>
                  <a:ext cx="3127711" cy="3883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Dump all java process’s back trace</a:t>
                  </a:r>
                  <a:endParaRPr lang="en-US" sz="1600" dirty="0"/>
                </a:p>
              </p:txBody>
            </p:sp>
            <p:sp>
              <p:nvSpPr>
                <p:cNvPr id="23" name="矩形 22"/>
                <p:cNvSpPr/>
                <p:nvPr/>
              </p:nvSpPr>
              <p:spPr>
                <a:xfrm>
                  <a:off x="3805986" y="4986384"/>
                  <a:ext cx="3127711" cy="3883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Do </a:t>
                  </a:r>
                  <a:r>
                    <a:rPr lang="en-US" sz="1600" dirty="0" err="1" smtClean="0"/>
                    <a:t>sysRq</a:t>
                  </a:r>
                  <a:r>
                    <a:rPr lang="en-US" sz="1600" dirty="0" smtClean="0"/>
                    <a:t>(dump kernel back trace)</a:t>
                  </a:r>
                  <a:endParaRPr lang="en-US" sz="1600" dirty="0"/>
                </a:p>
              </p:txBody>
            </p:sp>
            <p:sp>
              <p:nvSpPr>
                <p:cNvPr id="24" name="矩形 23"/>
                <p:cNvSpPr/>
                <p:nvPr/>
              </p:nvSpPr>
              <p:spPr>
                <a:xfrm>
                  <a:off x="3790497" y="5557156"/>
                  <a:ext cx="3127711" cy="3883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Kill </a:t>
                  </a:r>
                  <a:r>
                    <a:rPr lang="en-US" sz="1600" dirty="0" err="1" smtClean="0"/>
                    <a:t>system_server</a:t>
                  </a:r>
                  <a:endParaRPr lang="en-US" sz="1600" dirty="0"/>
                </a:p>
              </p:txBody>
            </p:sp>
            <p:sp>
              <p:nvSpPr>
                <p:cNvPr id="29" name="文本框 28"/>
                <p:cNvSpPr txBox="1"/>
                <p:nvPr/>
              </p:nvSpPr>
              <p:spPr>
                <a:xfrm>
                  <a:off x="679925" y="3594990"/>
                  <a:ext cx="1234481" cy="369332"/>
                </a:xfrm>
                <a:prstGeom prst="rect">
                  <a:avLst/>
                </a:prstGeom>
                <a:noFill/>
              </p:spPr>
              <p:txBody>
                <a:bodyPr wrap="square" rtlCol="0">
                  <a:spAutoFit/>
                </a:bodyPr>
                <a:lstStyle/>
                <a:p>
                  <a:r>
                    <a:rPr lang="en-US" dirty="0" smtClean="0"/>
                    <a:t>timeout</a:t>
                  </a:r>
                  <a:endParaRPr lang="en-US" dirty="0"/>
                </a:p>
              </p:txBody>
            </p:sp>
          </p:grpSp>
          <p:cxnSp>
            <p:nvCxnSpPr>
              <p:cNvPr id="27" name="直接箭头连接符 26"/>
              <p:cNvCxnSpPr>
                <a:stCxn id="21" idx="3"/>
              </p:cNvCxnSpPr>
              <p:nvPr/>
            </p:nvCxnSpPr>
            <p:spPr>
              <a:xfrm flipV="1">
                <a:off x="6443528" y="3535281"/>
                <a:ext cx="57674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8" name="文本框 27"/>
            <p:cNvSpPr txBox="1"/>
            <p:nvPr/>
          </p:nvSpPr>
          <p:spPr>
            <a:xfrm>
              <a:off x="7020272" y="3068062"/>
              <a:ext cx="1982285" cy="923330"/>
            </a:xfrm>
            <a:prstGeom prst="rect">
              <a:avLst/>
            </a:prstGeom>
            <a:noFill/>
          </p:spPr>
          <p:txBody>
            <a:bodyPr wrap="square" rtlCol="0">
              <a:spAutoFit/>
            </a:bodyPr>
            <a:lstStyle/>
            <a:p>
              <a:r>
                <a:rPr lang="en-US" dirty="0" smtClean="0"/>
                <a:t>We can get </a:t>
              </a:r>
              <a:r>
                <a:rPr lang="en-US" dirty="0" err="1" smtClean="0"/>
                <a:t>timepoint</a:t>
              </a:r>
              <a:r>
                <a:rPr lang="en-US" dirty="0" smtClean="0"/>
                <a:t> from event log</a:t>
              </a:r>
              <a:endParaRPr lang="en-US" dirty="0"/>
            </a:p>
          </p:txBody>
        </p:sp>
      </p:grpSp>
    </p:spTree>
    <p:extLst>
      <p:ext uri="{BB962C8B-B14F-4D97-AF65-F5344CB8AC3E}">
        <p14:creationId xmlns:p14="http://schemas.microsoft.com/office/powerpoint/2010/main" val="35648593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731169"/>
          </a:xfrm>
        </p:spPr>
        <p:txBody>
          <a:bodyPr/>
          <a:lstStyle/>
          <a:p>
            <a:r>
              <a:rPr lang="en-US" dirty="0" smtClean="0"/>
              <a:t>How To Debug</a:t>
            </a:r>
            <a:endParaRPr lang="en-US" dirty="0"/>
          </a:p>
        </p:txBody>
      </p:sp>
      <p:sp>
        <p:nvSpPr>
          <p:cNvPr id="3" name="内容占位符 2"/>
          <p:cNvSpPr>
            <a:spLocks noGrp="1"/>
          </p:cNvSpPr>
          <p:nvPr>
            <p:ph idx="1"/>
          </p:nvPr>
        </p:nvSpPr>
        <p:spPr>
          <a:xfrm>
            <a:off x="457200" y="1268760"/>
            <a:ext cx="8229600" cy="4764855"/>
          </a:xfrm>
        </p:spPr>
        <p:txBody>
          <a:bodyPr>
            <a:normAutofit lnSpcReduction="10000"/>
          </a:bodyPr>
          <a:lstStyle/>
          <a:p>
            <a:r>
              <a:rPr lang="en-US" sz="2800" dirty="0" smtClean="0"/>
              <a:t>Step 1. Confirm the time point</a:t>
            </a:r>
          </a:p>
          <a:p>
            <a:pPr lvl="1"/>
            <a:r>
              <a:rPr lang="en-US" sz="2400" dirty="0" smtClean="0"/>
              <a:t>From events log or </a:t>
            </a:r>
            <a:r>
              <a:rPr lang="en-US" sz="2400" dirty="0"/>
              <a:t>SYS_ANDROID_EVENT_LOG</a:t>
            </a:r>
          </a:p>
          <a:p>
            <a:pPr marL="457200" lvl="1" indent="0">
              <a:buNone/>
            </a:pPr>
            <a:endParaRPr lang="en-US" sz="2400" dirty="0"/>
          </a:p>
          <a:p>
            <a:pPr marL="342900" lvl="1" indent="-342900">
              <a:buClr>
                <a:schemeClr val="accent1"/>
              </a:buClr>
              <a:buFont typeface="Wingdings" charset="2"/>
              <a:buChar char="§"/>
            </a:pPr>
            <a:endParaRPr lang="en-US" dirty="0" smtClean="0"/>
          </a:p>
          <a:p>
            <a:pPr marL="342900" lvl="1" indent="-342900">
              <a:buClr>
                <a:schemeClr val="accent1"/>
              </a:buClr>
              <a:buFont typeface="Wingdings" charset="2"/>
              <a:buChar char="§"/>
            </a:pPr>
            <a:r>
              <a:rPr lang="en-US" dirty="0" smtClean="0"/>
              <a:t>Step 2. Check </a:t>
            </a:r>
            <a:r>
              <a:rPr lang="en-US" dirty="0"/>
              <a:t>block thread or </a:t>
            </a:r>
            <a:r>
              <a:rPr lang="en-US" dirty="0" smtClean="0"/>
              <a:t>lock</a:t>
            </a:r>
          </a:p>
          <a:p>
            <a:pPr lvl="1"/>
            <a:r>
              <a:rPr lang="en-US" sz="2400" dirty="0"/>
              <a:t>From </a:t>
            </a:r>
            <a:r>
              <a:rPr lang="en-US" sz="2400" dirty="0" smtClean="0"/>
              <a:t>SWT_JBT_TRACE</a:t>
            </a:r>
          </a:p>
          <a:p>
            <a:pPr lvl="1"/>
            <a:r>
              <a:rPr lang="en-US" altLang="zh-CN" sz="2400" dirty="0" smtClean="0"/>
              <a:t>Check the </a:t>
            </a:r>
            <a:r>
              <a:rPr lang="en-US" altLang="zh-CN" sz="2400" dirty="0" err="1" smtClean="0"/>
              <a:t>predump</a:t>
            </a:r>
            <a:r>
              <a:rPr lang="en-US" altLang="zh-CN" sz="2400" dirty="0" smtClean="0"/>
              <a:t> back trace</a:t>
            </a:r>
          </a:p>
          <a:p>
            <a:pPr lvl="1"/>
            <a:r>
              <a:rPr lang="en-US" sz="2400" dirty="0" smtClean="0"/>
              <a:t>Check the last back trace</a:t>
            </a:r>
          </a:p>
          <a:p>
            <a:pPr lvl="1"/>
            <a:r>
              <a:rPr lang="en-US" sz="2400" dirty="0" smtClean="0"/>
              <a:t>Check binder information</a:t>
            </a:r>
          </a:p>
          <a:p>
            <a:pPr lvl="1"/>
            <a:r>
              <a:rPr lang="en-US" sz="2400" dirty="0" smtClean="0"/>
              <a:t>Check lock state</a:t>
            </a:r>
          </a:p>
          <a:p>
            <a:pPr lvl="1"/>
            <a:r>
              <a:rPr lang="en-US" sz="2400" dirty="0" smtClean="0"/>
              <a:t>Check performance information</a:t>
            </a:r>
            <a:endParaRPr lang="en-US" sz="2400" dirty="0"/>
          </a:p>
        </p:txBody>
      </p:sp>
      <p:grpSp>
        <p:nvGrpSpPr>
          <p:cNvPr id="10" name="组合 9"/>
          <p:cNvGrpSpPr/>
          <p:nvPr/>
        </p:nvGrpSpPr>
        <p:grpSpPr>
          <a:xfrm>
            <a:off x="971600" y="2132856"/>
            <a:ext cx="8003232" cy="790071"/>
            <a:chOff x="683568" y="2453390"/>
            <a:chExt cx="8003232" cy="790071"/>
          </a:xfrm>
        </p:grpSpPr>
        <p:pic>
          <p:nvPicPr>
            <p:cNvPr id="4" name="图片 3"/>
            <p:cNvPicPr>
              <a:picLocks noChangeAspect="1"/>
            </p:cNvPicPr>
            <p:nvPr/>
          </p:nvPicPr>
          <p:blipFill>
            <a:blip r:embed="rId2"/>
            <a:stretch>
              <a:fillRect/>
            </a:stretch>
          </p:blipFill>
          <p:spPr>
            <a:xfrm>
              <a:off x="1090464" y="2852936"/>
              <a:ext cx="7596336" cy="390525"/>
            </a:xfrm>
            <a:prstGeom prst="rect">
              <a:avLst/>
            </a:prstGeom>
          </p:spPr>
        </p:pic>
        <p:sp>
          <p:nvSpPr>
            <p:cNvPr id="5" name="矩形 4"/>
            <p:cNvSpPr/>
            <p:nvPr/>
          </p:nvSpPr>
          <p:spPr>
            <a:xfrm>
              <a:off x="971600" y="2852936"/>
              <a:ext cx="1440160" cy="39052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矩形 5"/>
            <p:cNvSpPr/>
            <p:nvPr/>
          </p:nvSpPr>
          <p:spPr>
            <a:xfrm>
              <a:off x="4168552" y="2852935"/>
              <a:ext cx="4003848" cy="39052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文本框 6"/>
            <p:cNvSpPr txBox="1"/>
            <p:nvPr/>
          </p:nvSpPr>
          <p:spPr>
            <a:xfrm>
              <a:off x="683568" y="2483603"/>
              <a:ext cx="2376264" cy="369332"/>
            </a:xfrm>
            <a:prstGeom prst="rect">
              <a:avLst/>
            </a:prstGeom>
            <a:noFill/>
          </p:spPr>
          <p:txBody>
            <a:bodyPr wrap="square" rtlCol="0">
              <a:spAutoFit/>
            </a:bodyPr>
            <a:lstStyle/>
            <a:p>
              <a:r>
                <a:rPr lang="en-US" dirty="0" smtClean="0"/>
                <a:t>Watchdog </a:t>
              </a:r>
              <a:r>
                <a:rPr lang="en-US" dirty="0" err="1" smtClean="0"/>
                <a:t>Timepoint</a:t>
              </a:r>
              <a:endParaRPr lang="en-US" dirty="0"/>
            </a:p>
          </p:txBody>
        </p:sp>
        <p:sp>
          <p:nvSpPr>
            <p:cNvPr id="8" name="文本框 7"/>
            <p:cNvSpPr txBox="1"/>
            <p:nvPr/>
          </p:nvSpPr>
          <p:spPr>
            <a:xfrm>
              <a:off x="4168552" y="2453390"/>
              <a:ext cx="2995736" cy="369332"/>
            </a:xfrm>
            <a:prstGeom prst="rect">
              <a:avLst/>
            </a:prstGeom>
            <a:noFill/>
          </p:spPr>
          <p:txBody>
            <a:bodyPr wrap="square" rtlCol="0">
              <a:spAutoFit/>
            </a:bodyPr>
            <a:lstStyle/>
            <a:p>
              <a:r>
                <a:rPr lang="en-US" dirty="0" smtClean="0"/>
                <a:t>Who block the watchdog</a:t>
              </a:r>
              <a:endParaRPr lang="en-US" dirty="0"/>
            </a:p>
          </p:txBody>
        </p:sp>
      </p:grpSp>
    </p:spTree>
    <p:extLst>
      <p:ext uri="{BB962C8B-B14F-4D97-AF65-F5344CB8AC3E}">
        <p14:creationId xmlns:p14="http://schemas.microsoft.com/office/powerpoint/2010/main" val="10733093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75185"/>
          </a:xfrm>
        </p:spPr>
        <p:txBody>
          <a:bodyPr/>
          <a:lstStyle/>
          <a:p>
            <a:r>
              <a:rPr lang="en-US" dirty="0" smtClean="0"/>
              <a:t>Check </a:t>
            </a:r>
            <a:r>
              <a:rPr lang="en-US" dirty="0" err="1" smtClean="0"/>
              <a:t>predump</a:t>
            </a:r>
            <a:r>
              <a:rPr lang="en-US" dirty="0" smtClean="0"/>
              <a:t>  call stacks </a:t>
            </a:r>
            <a:endParaRPr lang="en-US" dirty="0"/>
          </a:p>
        </p:txBody>
      </p:sp>
      <p:sp>
        <p:nvSpPr>
          <p:cNvPr id="3" name="内容占位符 2"/>
          <p:cNvSpPr>
            <a:spLocks noGrp="1"/>
          </p:cNvSpPr>
          <p:nvPr>
            <p:ph idx="1"/>
          </p:nvPr>
        </p:nvSpPr>
        <p:spPr>
          <a:xfrm>
            <a:off x="457200" y="1340768"/>
            <a:ext cx="8229600" cy="4692847"/>
          </a:xfrm>
        </p:spPr>
        <p:txBody>
          <a:bodyPr>
            <a:normAutofit/>
          </a:bodyPr>
          <a:lstStyle/>
          <a:p>
            <a:r>
              <a:rPr lang="en-US" sz="2400" dirty="0" smtClean="0"/>
              <a:t>As mentioned before, at half of timeout, </a:t>
            </a:r>
            <a:r>
              <a:rPr lang="en-US" sz="2400" dirty="0" err="1" smtClean="0"/>
              <a:t>system_server’s</a:t>
            </a:r>
            <a:r>
              <a:rPr lang="en-US" sz="2400" dirty="0" smtClean="0"/>
              <a:t> all threads stack will be dumped.</a:t>
            </a:r>
          </a:p>
          <a:p>
            <a:r>
              <a:rPr lang="en-US" sz="2400" dirty="0" smtClean="0"/>
              <a:t>So we should get the half timeout point first. Such as:</a:t>
            </a:r>
          </a:p>
          <a:p>
            <a:endParaRPr lang="en-US" sz="2400" dirty="0"/>
          </a:p>
          <a:p>
            <a:endParaRPr lang="en-US" sz="2400" dirty="0" smtClean="0"/>
          </a:p>
          <a:p>
            <a:r>
              <a:rPr lang="en-US" sz="2400" dirty="0" smtClean="0"/>
              <a:t>Then ,Check the block thread’s stack at half timeout point</a:t>
            </a:r>
          </a:p>
          <a:p>
            <a:pPr lvl="1"/>
            <a:endParaRPr lang="en-US" sz="2000" dirty="0"/>
          </a:p>
        </p:txBody>
      </p:sp>
      <p:sp>
        <p:nvSpPr>
          <p:cNvPr id="5" name="文本框 4"/>
          <p:cNvSpPr txBox="1"/>
          <p:nvPr/>
        </p:nvSpPr>
        <p:spPr>
          <a:xfrm>
            <a:off x="1259632" y="2996952"/>
            <a:ext cx="5040560" cy="369332"/>
          </a:xfrm>
          <a:prstGeom prst="rect">
            <a:avLst/>
          </a:prstGeom>
          <a:noFill/>
        </p:spPr>
        <p:txBody>
          <a:bodyPr wrap="square" rtlCol="0">
            <a:spAutoFit/>
          </a:bodyPr>
          <a:lstStyle/>
          <a:p>
            <a:r>
              <a:rPr lang="en-US" dirty="0" err="1" smtClean="0"/>
              <a:t>Predump</a:t>
            </a:r>
            <a:r>
              <a:rPr lang="en-US" dirty="0" smtClean="0"/>
              <a:t> Time Point is:22:07:45 – 60/2s= 22:07:15</a:t>
            </a:r>
            <a:endParaRPr lang="en-US" dirty="0"/>
          </a:p>
        </p:txBody>
      </p:sp>
      <p:pic>
        <p:nvPicPr>
          <p:cNvPr id="6" name="图片 5"/>
          <p:cNvPicPr>
            <a:picLocks noChangeAspect="1"/>
          </p:cNvPicPr>
          <p:nvPr/>
        </p:nvPicPr>
        <p:blipFill>
          <a:blip r:embed="rId2"/>
          <a:stretch>
            <a:fillRect/>
          </a:stretch>
        </p:blipFill>
        <p:spPr>
          <a:xfrm>
            <a:off x="1019175" y="2636912"/>
            <a:ext cx="8124825" cy="285750"/>
          </a:xfrm>
          <a:prstGeom prst="rect">
            <a:avLst/>
          </a:prstGeom>
        </p:spPr>
      </p:pic>
      <p:pic>
        <p:nvPicPr>
          <p:cNvPr id="7" name="图片 6"/>
          <p:cNvPicPr>
            <a:picLocks noChangeAspect="1"/>
          </p:cNvPicPr>
          <p:nvPr/>
        </p:nvPicPr>
        <p:blipFill>
          <a:blip r:embed="rId3"/>
          <a:stretch>
            <a:fillRect/>
          </a:stretch>
        </p:blipFill>
        <p:spPr>
          <a:xfrm>
            <a:off x="1019175" y="3942002"/>
            <a:ext cx="4543425" cy="209550"/>
          </a:xfrm>
          <a:prstGeom prst="rect">
            <a:avLst/>
          </a:prstGeom>
        </p:spPr>
      </p:pic>
      <p:pic>
        <p:nvPicPr>
          <p:cNvPr id="8" name="图片 7"/>
          <p:cNvPicPr>
            <a:picLocks noChangeAspect="1"/>
          </p:cNvPicPr>
          <p:nvPr/>
        </p:nvPicPr>
        <p:blipFill>
          <a:blip r:embed="rId4"/>
          <a:stretch>
            <a:fillRect/>
          </a:stretch>
        </p:blipFill>
        <p:spPr>
          <a:xfrm>
            <a:off x="999371" y="4292408"/>
            <a:ext cx="6923112" cy="2472376"/>
          </a:xfrm>
          <a:prstGeom prst="rect">
            <a:avLst/>
          </a:prstGeom>
        </p:spPr>
      </p:pic>
    </p:spTree>
    <p:extLst>
      <p:ext uri="{BB962C8B-B14F-4D97-AF65-F5344CB8AC3E}">
        <p14:creationId xmlns:p14="http://schemas.microsoft.com/office/powerpoint/2010/main" val="24022058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Check last stacks</a:t>
            </a:r>
            <a:endParaRPr lang="en-US" dirty="0"/>
          </a:p>
        </p:txBody>
      </p:sp>
      <p:sp>
        <p:nvSpPr>
          <p:cNvPr id="3" name="内容占位符 2"/>
          <p:cNvSpPr>
            <a:spLocks noGrp="1"/>
          </p:cNvSpPr>
          <p:nvPr>
            <p:ph idx="1"/>
          </p:nvPr>
        </p:nvSpPr>
        <p:spPr>
          <a:xfrm>
            <a:off x="457200" y="1484785"/>
            <a:ext cx="8229600" cy="4548830"/>
          </a:xfrm>
        </p:spPr>
        <p:txBody>
          <a:bodyPr>
            <a:normAutofit/>
          </a:bodyPr>
          <a:lstStyle/>
          <a:p>
            <a:r>
              <a:rPr lang="en-US" sz="2400" dirty="0" smtClean="0"/>
              <a:t>We also should check the last stack to confirm whether the thread really blocked or really run too long.</a:t>
            </a:r>
            <a:endParaRPr lang="en-US" sz="2400" dirty="0"/>
          </a:p>
        </p:txBody>
      </p:sp>
      <p:pic>
        <p:nvPicPr>
          <p:cNvPr id="4" name="图片 3"/>
          <p:cNvPicPr>
            <a:picLocks noChangeAspect="1"/>
          </p:cNvPicPr>
          <p:nvPr/>
        </p:nvPicPr>
        <p:blipFill>
          <a:blip r:embed="rId2"/>
          <a:stretch>
            <a:fillRect/>
          </a:stretch>
        </p:blipFill>
        <p:spPr>
          <a:xfrm>
            <a:off x="899592" y="2333570"/>
            <a:ext cx="4933950" cy="285750"/>
          </a:xfrm>
          <a:prstGeom prst="rect">
            <a:avLst/>
          </a:prstGeom>
        </p:spPr>
      </p:pic>
      <p:pic>
        <p:nvPicPr>
          <p:cNvPr id="5" name="图片 4"/>
          <p:cNvPicPr>
            <a:picLocks noChangeAspect="1"/>
          </p:cNvPicPr>
          <p:nvPr/>
        </p:nvPicPr>
        <p:blipFill>
          <a:blip r:embed="rId3"/>
          <a:stretch>
            <a:fillRect/>
          </a:stretch>
        </p:blipFill>
        <p:spPr>
          <a:xfrm>
            <a:off x="895793" y="2629398"/>
            <a:ext cx="6876764" cy="3096344"/>
          </a:xfrm>
          <a:prstGeom prst="rect">
            <a:avLst/>
          </a:prstGeom>
        </p:spPr>
      </p:pic>
    </p:spTree>
    <p:extLst>
      <p:ext uri="{BB962C8B-B14F-4D97-AF65-F5344CB8AC3E}">
        <p14:creationId xmlns:p14="http://schemas.microsoft.com/office/powerpoint/2010/main" val="8277363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03177"/>
          </a:xfrm>
        </p:spPr>
        <p:txBody>
          <a:bodyPr/>
          <a:lstStyle/>
          <a:p>
            <a:r>
              <a:rPr lang="en-US" dirty="0" smtClean="0"/>
              <a:t>Important information in stack</a:t>
            </a:r>
            <a:endParaRPr lang="en-US" dirty="0"/>
          </a:p>
        </p:txBody>
      </p:sp>
      <p:sp>
        <p:nvSpPr>
          <p:cNvPr id="3" name="内容占位符 2"/>
          <p:cNvSpPr>
            <a:spLocks noGrp="1"/>
          </p:cNvSpPr>
          <p:nvPr>
            <p:ph idx="1"/>
          </p:nvPr>
        </p:nvSpPr>
        <p:spPr>
          <a:xfrm>
            <a:off x="457200" y="2900958"/>
            <a:ext cx="8229600" cy="3480370"/>
          </a:xfrm>
        </p:spPr>
        <p:txBody>
          <a:bodyPr>
            <a:normAutofit fontScale="77500" lnSpcReduction="20000"/>
          </a:bodyPr>
          <a:lstStyle/>
          <a:p>
            <a:r>
              <a:rPr lang="en-US" sz="2000" dirty="0" err="1" smtClean="0"/>
              <a:t>Tid:the</a:t>
            </a:r>
            <a:r>
              <a:rPr lang="en-US" sz="2000" dirty="0" smtClean="0"/>
              <a:t> sequence number of starting the thread in this process</a:t>
            </a:r>
          </a:p>
          <a:p>
            <a:r>
              <a:rPr lang="en-US" sz="2000" dirty="0" err="1" smtClean="0"/>
              <a:t>sysTid</a:t>
            </a:r>
            <a:r>
              <a:rPr lang="en-US" sz="2000" dirty="0" smtClean="0"/>
              <a:t>: the thread id in system</a:t>
            </a:r>
          </a:p>
          <a:p>
            <a:r>
              <a:rPr lang="en-US" sz="2000" dirty="0" smtClean="0"/>
              <a:t>State: current state of this thread in system</a:t>
            </a:r>
          </a:p>
          <a:p>
            <a:pPr lvl="0"/>
            <a:r>
              <a:rPr lang="en-US" sz="2000" dirty="0" err="1" smtClean="0"/>
              <a:t>Schedstat</a:t>
            </a:r>
            <a:r>
              <a:rPr lang="en-US" sz="2000" dirty="0" smtClean="0"/>
              <a:t>: </a:t>
            </a:r>
          </a:p>
          <a:p>
            <a:pPr lvl="3"/>
            <a:r>
              <a:rPr lang="en-US" dirty="0">
                <a:solidFill>
                  <a:srgbClr val="002060"/>
                </a:solidFill>
                <a:latin typeface="Calibri" pitchFamily="34" charset="0"/>
                <a:ea typeface="Arial Unicode MS" pitchFamily="34" charset="-122"/>
                <a:cs typeface="Arial" pitchFamily="34" charset="0"/>
              </a:rPr>
              <a:t>1: </a:t>
            </a:r>
            <a:r>
              <a:rPr lang="en-US" altLang="zh-TW" dirty="0" smtClean="0">
                <a:solidFill>
                  <a:srgbClr val="002060"/>
                </a:solidFill>
                <a:latin typeface="Calibri" pitchFamily="34" charset="0"/>
                <a:ea typeface="Arial Unicode MS" pitchFamily="34" charset="-122"/>
                <a:cs typeface="Arial" pitchFamily="34" charset="0"/>
              </a:rPr>
              <a:t>Time </a:t>
            </a:r>
            <a:r>
              <a:rPr lang="en-US" altLang="zh-TW" dirty="0">
                <a:solidFill>
                  <a:srgbClr val="002060"/>
                </a:solidFill>
                <a:latin typeface="Calibri" pitchFamily="34" charset="0"/>
                <a:ea typeface="Arial Unicode MS" pitchFamily="34" charset="-122"/>
                <a:cs typeface="Arial" pitchFamily="34" charset="0"/>
              </a:rPr>
              <a:t>spent on the CPU</a:t>
            </a:r>
          </a:p>
          <a:p>
            <a:pPr lvl="3"/>
            <a:r>
              <a:rPr lang="en-US" altLang="zh-TW" dirty="0" smtClean="0">
                <a:solidFill>
                  <a:srgbClr val="002060"/>
                </a:solidFill>
                <a:latin typeface="Calibri" pitchFamily="34" charset="0"/>
                <a:ea typeface="Arial Unicode MS" pitchFamily="34" charset="-122"/>
                <a:cs typeface="Arial" pitchFamily="34" charset="0"/>
              </a:rPr>
              <a:t>2:</a:t>
            </a:r>
            <a:r>
              <a:rPr lang="en-US" altLang="zh-TW" dirty="0">
                <a:solidFill>
                  <a:srgbClr val="002060"/>
                </a:solidFill>
                <a:latin typeface="Calibri" pitchFamily="34" charset="0"/>
                <a:ea typeface="Arial Unicode MS" pitchFamily="34" charset="-122"/>
                <a:cs typeface="Arial" pitchFamily="34" charset="0"/>
              </a:rPr>
              <a:t>Time spent waiting on a </a:t>
            </a:r>
            <a:r>
              <a:rPr lang="en-US" altLang="zh-TW" dirty="0" err="1">
                <a:solidFill>
                  <a:srgbClr val="002060"/>
                </a:solidFill>
                <a:latin typeface="Calibri" pitchFamily="34" charset="0"/>
                <a:ea typeface="Arial Unicode MS" pitchFamily="34" charset="-122"/>
                <a:cs typeface="Arial" pitchFamily="34" charset="0"/>
              </a:rPr>
              <a:t>runqueue</a:t>
            </a:r>
            <a:endParaRPr lang="en-US" altLang="zh-TW" dirty="0">
              <a:solidFill>
                <a:srgbClr val="002060"/>
              </a:solidFill>
              <a:latin typeface="Arial" pitchFamily="34" charset="0"/>
              <a:cs typeface="Arial" pitchFamily="34" charset="0"/>
            </a:endParaRPr>
          </a:p>
          <a:p>
            <a:pPr lvl="3"/>
            <a:r>
              <a:rPr lang="en-US" altLang="zh-TW" dirty="0" smtClean="0">
                <a:solidFill>
                  <a:srgbClr val="002060"/>
                </a:solidFill>
                <a:latin typeface="Calibri" pitchFamily="34" charset="0"/>
                <a:ea typeface="Arial Unicode MS" pitchFamily="34" charset="-122"/>
                <a:cs typeface="Arial" pitchFamily="34" charset="0"/>
              </a:rPr>
              <a:t>3:</a:t>
            </a:r>
            <a:r>
              <a:rPr lang="en-US" altLang="zh-TW" dirty="0">
                <a:solidFill>
                  <a:srgbClr val="002060"/>
                </a:solidFill>
                <a:latin typeface="Calibri" pitchFamily="34" charset="0"/>
                <a:ea typeface="Arial Unicode MS" pitchFamily="34" charset="-122"/>
                <a:cs typeface="Arial" pitchFamily="34" charset="0"/>
              </a:rPr>
              <a:t> time slices run on this CPU</a:t>
            </a:r>
          </a:p>
          <a:p>
            <a:r>
              <a:rPr lang="en-US" dirty="0" smtClean="0">
                <a:solidFill>
                  <a:srgbClr val="FF0000"/>
                </a:solidFill>
              </a:rPr>
              <a:t>Check the differ of running time slices between </a:t>
            </a:r>
            <a:r>
              <a:rPr lang="en-US" dirty="0" err="1" smtClean="0">
                <a:solidFill>
                  <a:srgbClr val="FF0000"/>
                </a:solidFill>
              </a:rPr>
              <a:t>predump</a:t>
            </a:r>
            <a:r>
              <a:rPr lang="en-US" dirty="0" smtClean="0">
                <a:solidFill>
                  <a:srgbClr val="FF0000"/>
                </a:solidFill>
              </a:rPr>
              <a:t> and last stack, if there is a obviously difference, it’s meaning this stack run too long, else it’s meaning this thread is blocked or be suspended too long.</a:t>
            </a:r>
            <a:endParaRPr lang="en-US" dirty="0">
              <a:solidFill>
                <a:srgbClr val="FF0000"/>
              </a:solidFill>
            </a:endParaRPr>
          </a:p>
        </p:txBody>
      </p:sp>
      <p:pic>
        <p:nvPicPr>
          <p:cNvPr id="4" name="图片 3"/>
          <p:cNvPicPr>
            <a:picLocks noChangeAspect="1"/>
          </p:cNvPicPr>
          <p:nvPr/>
        </p:nvPicPr>
        <p:blipFill>
          <a:blip r:embed="rId2"/>
          <a:stretch>
            <a:fillRect/>
          </a:stretch>
        </p:blipFill>
        <p:spPr>
          <a:xfrm>
            <a:off x="457200" y="1556792"/>
            <a:ext cx="8686800" cy="1200150"/>
          </a:xfrm>
          <a:prstGeom prst="rect">
            <a:avLst/>
          </a:prstGeom>
        </p:spPr>
      </p:pic>
      <p:sp>
        <p:nvSpPr>
          <p:cNvPr id="5" name="椭圆 4"/>
          <p:cNvSpPr/>
          <p:nvPr/>
        </p:nvSpPr>
        <p:spPr>
          <a:xfrm>
            <a:off x="2843808" y="1844824"/>
            <a:ext cx="288032" cy="3120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6" name="椭圆 5"/>
          <p:cNvSpPr/>
          <p:nvPr/>
        </p:nvSpPr>
        <p:spPr>
          <a:xfrm>
            <a:off x="4139952" y="1844824"/>
            <a:ext cx="288032" cy="3120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7" name="椭圆 6"/>
          <p:cNvSpPr/>
          <p:nvPr/>
        </p:nvSpPr>
        <p:spPr>
          <a:xfrm>
            <a:off x="5076056" y="1844823"/>
            <a:ext cx="288032" cy="3120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8" name="内容占位符 2"/>
          <p:cNvSpPr txBox="1">
            <a:spLocks/>
          </p:cNvSpPr>
          <p:nvPr/>
        </p:nvSpPr>
        <p:spPr>
          <a:xfrm>
            <a:off x="611560" y="5493258"/>
            <a:ext cx="8229600" cy="7440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1"/>
              </a:buClr>
              <a:buFont typeface="Wingdings" charset="2"/>
              <a:buChar char="§"/>
              <a:defRPr sz="3200" kern="1200" spc="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spc="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Wingdings" charset="2"/>
              <a:buChar char="§"/>
              <a:defRPr sz="2400" kern="1200" spc="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spc="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spc="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zh-TW" dirty="0" smtClean="0">
              <a:solidFill>
                <a:srgbClr val="002060"/>
              </a:solidFill>
              <a:latin typeface="Calibri" pitchFamily="34" charset="0"/>
              <a:ea typeface="Arial Unicode MS" pitchFamily="34" charset="-122"/>
              <a:cs typeface="Arial" pitchFamily="34" charset="0"/>
            </a:endParaRPr>
          </a:p>
          <a:p>
            <a:endParaRPr lang="en-US" dirty="0"/>
          </a:p>
        </p:txBody>
      </p:sp>
    </p:spTree>
    <p:extLst>
      <p:ext uri="{BB962C8B-B14F-4D97-AF65-F5344CB8AC3E}">
        <p14:creationId xmlns:p14="http://schemas.microsoft.com/office/powerpoint/2010/main" val="13626410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659161"/>
          </a:xfrm>
        </p:spPr>
        <p:txBody>
          <a:bodyPr/>
          <a:lstStyle/>
          <a:p>
            <a:r>
              <a:rPr lang="en-US" dirty="0" smtClean="0"/>
              <a:t>Thread is blocked(1/2)</a:t>
            </a:r>
            <a:endParaRPr lang="en-US" dirty="0"/>
          </a:p>
        </p:txBody>
      </p:sp>
      <p:sp>
        <p:nvSpPr>
          <p:cNvPr id="3" name="内容占位符 2"/>
          <p:cNvSpPr>
            <a:spLocks noGrp="1"/>
          </p:cNvSpPr>
          <p:nvPr>
            <p:ph idx="1"/>
          </p:nvPr>
        </p:nvSpPr>
        <p:spPr>
          <a:xfrm>
            <a:off x="457200" y="1340769"/>
            <a:ext cx="8229600" cy="4692846"/>
          </a:xfrm>
        </p:spPr>
        <p:txBody>
          <a:bodyPr>
            <a:normAutofit/>
          </a:bodyPr>
          <a:lstStyle/>
          <a:p>
            <a:r>
              <a:rPr lang="en-US" sz="2800" dirty="0"/>
              <a:t>By Competition lock</a:t>
            </a:r>
          </a:p>
        </p:txBody>
      </p:sp>
      <p:pic>
        <p:nvPicPr>
          <p:cNvPr id="4" name="图片 3"/>
          <p:cNvPicPr>
            <a:picLocks noChangeAspect="1"/>
          </p:cNvPicPr>
          <p:nvPr/>
        </p:nvPicPr>
        <p:blipFill>
          <a:blip r:embed="rId2"/>
          <a:stretch>
            <a:fillRect/>
          </a:stretch>
        </p:blipFill>
        <p:spPr>
          <a:xfrm>
            <a:off x="971600" y="1906017"/>
            <a:ext cx="7344816" cy="1594991"/>
          </a:xfrm>
          <a:prstGeom prst="rect">
            <a:avLst/>
          </a:prstGeom>
        </p:spPr>
      </p:pic>
      <p:sp>
        <p:nvSpPr>
          <p:cNvPr id="6" name="椭圆 5"/>
          <p:cNvSpPr/>
          <p:nvPr/>
        </p:nvSpPr>
        <p:spPr>
          <a:xfrm>
            <a:off x="6516216" y="2780928"/>
            <a:ext cx="288032"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7" name="椭圆 6"/>
          <p:cNvSpPr/>
          <p:nvPr/>
        </p:nvSpPr>
        <p:spPr>
          <a:xfrm>
            <a:off x="1115616" y="3573017"/>
            <a:ext cx="288032"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8" name="文本框 7"/>
          <p:cNvSpPr txBox="1"/>
          <p:nvPr/>
        </p:nvSpPr>
        <p:spPr>
          <a:xfrm>
            <a:off x="1547664" y="3573017"/>
            <a:ext cx="6984776" cy="369332"/>
          </a:xfrm>
          <a:prstGeom prst="rect">
            <a:avLst/>
          </a:prstGeom>
          <a:noFill/>
        </p:spPr>
        <p:txBody>
          <a:bodyPr wrap="square" rtlCol="0">
            <a:spAutoFit/>
          </a:bodyPr>
          <a:lstStyle/>
          <a:p>
            <a:r>
              <a:rPr lang="en-US" dirty="0" smtClean="0"/>
              <a:t>Means </a:t>
            </a:r>
            <a:r>
              <a:rPr lang="en-US" dirty="0" err="1" smtClean="0"/>
              <a:t>tid</a:t>
            </a:r>
            <a:r>
              <a:rPr lang="en-US" dirty="0" smtClean="0"/>
              <a:t> = 75, so we should check the thread of </a:t>
            </a:r>
            <a:r>
              <a:rPr lang="en-US" i="1" dirty="0" err="1" smtClean="0"/>
              <a:t>tid</a:t>
            </a:r>
            <a:r>
              <a:rPr lang="en-US" i="1" dirty="0" smtClean="0"/>
              <a:t>=75</a:t>
            </a:r>
            <a:r>
              <a:rPr lang="en-US" dirty="0" smtClean="0"/>
              <a:t> in this process</a:t>
            </a:r>
            <a:endParaRPr lang="en-US" dirty="0"/>
          </a:p>
        </p:txBody>
      </p:sp>
      <p:sp>
        <p:nvSpPr>
          <p:cNvPr id="9" name="内容占位符 2"/>
          <p:cNvSpPr txBox="1">
            <a:spLocks/>
          </p:cNvSpPr>
          <p:nvPr/>
        </p:nvSpPr>
        <p:spPr>
          <a:xfrm>
            <a:off x="529208" y="4014358"/>
            <a:ext cx="8229600" cy="46928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1"/>
              </a:buClr>
              <a:buFont typeface="Wingdings" charset="2"/>
              <a:buChar char="§"/>
              <a:defRPr sz="3200" kern="1200" spc="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spc="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Wingdings" charset="2"/>
              <a:buChar char="§"/>
              <a:defRPr sz="2400" kern="1200" spc="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spc="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spc="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By Sleeping</a:t>
            </a:r>
            <a:endParaRPr lang="en-US" sz="2800" dirty="0"/>
          </a:p>
        </p:txBody>
      </p:sp>
      <p:pic>
        <p:nvPicPr>
          <p:cNvPr id="10" name="图片 9"/>
          <p:cNvPicPr>
            <a:picLocks noChangeAspect="1"/>
          </p:cNvPicPr>
          <p:nvPr/>
        </p:nvPicPr>
        <p:blipFill>
          <a:blip r:embed="rId3"/>
          <a:stretch>
            <a:fillRect/>
          </a:stretch>
        </p:blipFill>
        <p:spPr>
          <a:xfrm>
            <a:off x="994254" y="4455699"/>
            <a:ext cx="7061845" cy="2383675"/>
          </a:xfrm>
          <a:prstGeom prst="rect">
            <a:avLst/>
          </a:prstGeom>
        </p:spPr>
      </p:pic>
      <p:sp>
        <p:nvSpPr>
          <p:cNvPr id="11" name="文本框 10"/>
          <p:cNvSpPr txBox="1"/>
          <p:nvPr/>
        </p:nvSpPr>
        <p:spPr>
          <a:xfrm>
            <a:off x="5413442" y="5568351"/>
            <a:ext cx="3240360" cy="646331"/>
          </a:xfrm>
          <a:prstGeom prst="rect">
            <a:avLst/>
          </a:prstGeom>
          <a:noFill/>
        </p:spPr>
        <p:txBody>
          <a:bodyPr wrap="square" rtlCol="0">
            <a:spAutoFit/>
          </a:bodyPr>
          <a:lstStyle/>
          <a:p>
            <a:r>
              <a:rPr lang="en-US" dirty="0" smtClean="0"/>
              <a:t>We should check the stack to find the reason of sleep.</a:t>
            </a:r>
            <a:endParaRPr lang="en-US" dirty="0"/>
          </a:p>
        </p:txBody>
      </p:sp>
    </p:spTree>
    <p:extLst>
      <p:ext uri="{BB962C8B-B14F-4D97-AF65-F5344CB8AC3E}">
        <p14:creationId xmlns:p14="http://schemas.microsoft.com/office/powerpoint/2010/main" val="16853284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600"/>
            <a:ext cx="8229600" cy="799310"/>
          </a:xfrm>
        </p:spPr>
        <p:txBody>
          <a:bodyPr/>
          <a:lstStyle/>
          <a:p>
            <a:r>
              <a:rPr lang="en-US" dirty="0"/>
              <a:t>Thread is </a:t>
            </a:r>
            <a:r>
              <a:rPr lang="en-US" dirty="0" smtClean="0"/>
              <a:t>blocked(2/2)</a:t>
            </a:r>
            <a:endParaRPr lang="en-US" dirty="0"/>
          </a:p>
        </p:txBody>
      </p:sp>
      <p:sp>
        <p:nvSpPr>
          <p:cNvPr id="3" name="内容占位符 2"/>
          <p:cNvSpPr>
            <a:spLocks noGrp="1"/>
          </p:cNvSpPr>
          <p:nvPr>
            <p:ph idx="1"/>
          </p:nvPr>
        </p:nvSpPr>
        <p:spPr>
          <a:xfrm>
            <a:off x="457200" y="1381279"/>
            <a:ext cx="8229600" cy="4289481"/>
          </a:xfrm>
        </p:spPr>
        <p:txBody>
          <a:bodyPr/>
          <a:lstStyle/>
          <a:p>
            <a:r>
              <a:rPr lang="en-US" dirty="0" smtClean="0"/>
              <a:t>By waiting</a:t>
            </a:r>
            <a:endParaRPr lang="en-US" dirty="0"/>
          </a:p>
        </p:txBody>
      </p:sp>
      <p:pic>
        <p:nvPicPr>
          <p:cNvPr id="4" name="图片 3"/>
          <p:cNvPicPr>
            <a:picLocks noChangeAspect="1"/>
          </p:cNvPicPr>
          <p:nvPr/>
        </p:nvPicPr>
        <p:blipFill>
          <a:blip r:embed="rId2"/>
          <a:stretch>
            <a:fillRect/>
          </a:stretch>
        </p:blipFill>
        <p:spPr>
          <a:xfrm>
            <a:off x="971600" y="1856440"/>
            <a:ext cx="6291610" cy="2160240"/>
          </a:xfrm>
          <a:prstGeom prst="rect">
            <a:avLst/>
          </a:prstGeom>
        </p:spPr>
      </p:pic>
      <p:pic>
        <p:nvPicPr>
          <p:cNvPr id="5" name="图片 4"/>
          <p:cNvPicPr>
            <a:picLocks noChangeAspect="1"/>
          </p:cNvPicPr>
          <p:nvPr/>
        </p:nvPicPr>
        <p:blipFill>
          <a:blip r:embed="rId3"/>
          <a:stretch>
            <a:fillRect/>
          </a:stretch>
        </p:blipFill>
        <p:spPr>
          <a:xfrm>
            <a:off x="971600" y="3957248"/>
            <a:ext cx="7200799" cy="2257425"/>
          </a:xfrm>
          <a:prstGeom prst="rect">
            <a:avLst/>
          </a:prstGeom>
        </p:spPr>
      </p:pic>
      <p:sp>
        <p:nvSpPr>
          <p:cNvPr id="6" name="文本框 5"/>
          <p:cNvSpPr txBox="1"/>
          <p:nvPr/>
        </p:nvSpPr>
        <p:spPr>
          <a:xfrm>
            <a:off x="6021327" y="3416515"/>
            <a:ext cx="3179873" cy="1200329"/>
          </a:xfrm>
          <a:prstGeom prst="rect">
            <a:avLst/>
          </a:prstGeom>
          <a:noFill/>
        </p:spPr>
        <p:txBody>
          <a:bodyPr wrap="square" rtlCol="0">
            <a:spAutoFit/>
          </a:bodyPr>
          <a:lstStyle/>
          <a:p>
            <a:r>
              <a:rPr lang="en-US" dirty="0" smtClean="0">
                <a:solidFill>
                  <a:srgbClr val="FF0000"/>
                </a:solidFill>
              </a:rPr>
              <a:t>Means: </a:t>
            </a:r>
            <a:r>
              <a:rPr lang="en-US" dirty="0" err="1">
                <a:solidFill>
                  <a:srgbClr val="FF0000"/>
                </a:solidFill>
              </a:rPr>
              <a:t>O</a:t>
            </a:r>
            <a:r>
              <a:rPr lang="en-US" dirty="0" err="1" smtClean="0">
                <a:solidFill>
                  <a:srgbClr val="FF0000"/>
                </a:solidFill>
              </a:rPr>
              <a:t>bject.wait</a:t>
            </a:r>
            <a:r>
              <a:rPr lang="en-US" dirty="0" smtClean="0">
                <a:solidFill>
                  <a:srgbClr val="FF0000"/>
                </a:solidFill>
              </a:rPr>
              <a:t>() or </a:t>
            </a:r>
            <a:r>
              <a:rPr lang="en-US" dirty="0" err="1">
                <a:solidFill>
                  <a:srgbClr val="FF0000"/>
                </a:solidFill>
              </a:rPr>
              <a:t>O</a:t>
            </a:r>
            <a:r>
              <a:rPr lang="en-US" dirty="0" err="1" smtClean="0">
                <a:solidFill>
                  <a:srgbClr val="FF0000"/>
                </a:solidFill>
              </a:rPr>
              <a:t>bject.wait</a:t>
            </a:r>
            <a:r>
              <a:rPr lang="en-US" dirty="0" smtClean="0">
                <a:solidFill>
                  <a:srgbClr val="FF0000"/>
                </a:solidFill>
              </a:rPr>
              <a:t>(n) is being called. So, we should check the source code first.</a:t>
            </a:r>
            <a:endParaRPr lang="en-US" dirty="0">
              <a:solidFill>
                <a:srgbClr val="FF0000"/>
              </a:solidFill>
            </a:endParaRPr>
          </a:p>
        </p:txBody>
      </p:sp>
    </p:spTree>
    <p:extLst>
      <p:ext uri="{BB962C8B-B14F-4D97-AF65-F5344CB8AC3E}">
        <p14:creationId xmlns:p14="http://schemas.microsoft.com/office/powerpoint/2010/main" val="35081765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67</a:t>
            </a:fld>
            <a:endParaRPr lang="en-US"/>
          </a:p>
        </p:txBody>
      </p:sp>
      <p:sp>
        <p:nvSpPr>
          <p:cNvPr id="6" name="标题 1"/>
          <p:cNvSpPr>
            <a:spLocks noGrp="1"/>
          </p:cNvSpPr>
          <p:nvPr>
            <p:ph type="title"/>
          </p:nvPr>
        </p:nvSpPr>
        <p:spPr>
          <a:xfrm>
            <a:off x="457200" y="520800"/>
            <a:ext cx="8229600" cy="634800"/>
          </a:xfrm>
        </p:spPr>
        <p:txBody>
          <a:bodyPr vert="horz" lIns="91440" tIns="0" rIns="91440" bIns="45720" rtlCol="0" anchor="t">
            <a:noAutofit/>
          </a:bodyPr>
          <a:lstStyle/>
          <a:p>
            <a:r>
              <a:rPr lang="en-US" altLang="zh-CN" sz="4000" dirty="0"/>
              <a:t>Stuck in </a:t>
            </a:r>
            <a:r>
              <a:rPr lang="en-US" altLang="zh-CN" sz="4000" dirty="0" smtClean="0"/>
              <a:t>binder(1/2)</a:t>
            </a:r>
            <a:r>
              <a:rPr lang="en-US" altLang="zh-CN" sz="3200" dirty="0"/>
              <a:t/>
            </a:r>
            <a:br>
              <a:rPr lang="en-US" altLang="zh-CN" sz="3200" dirty="0"/>
            </a:br>
            <a:endParaRPr lang="en-US" sz="3200"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矩形 7"/>
          <p:cNvSpPr/>
          <p:nvPr/>
        </p:nvSpPr>
        <p:spPr>
          <a:xfrm>
            <a:off x="228600" y="838200"/>
            <a:ext cx="8610600" cy="461665"/>
          </a:xfrm>
          <a:prstGeom prst="rect">
            <a:avLst/>
          </a:prstGeom>
        </p:spPr>
        <p:txBody>
          <a:bodyPr wrap="square">
            <a:spAutoFit/>
          </a:bodyPr>
          <a:lstStyle/>
          <a:p>
            <a:endParaRPr lang="en-US" sz="2400" dirty="0"/>
          </a:p>
        </p:txBody>
      </p:sp>
      <p:pic>
        <p:nvPicPr>
          <p:cNvPr id="172034" name="Picture 2"/>
          <p:cNvPicPr>
            <a:picLocks noChangeAspect="1" noChangeArrowheads="1"/>
          </p:cNvPicPr>
          <p:nvPr/>
        </p:nvPicPr>
        <p:blipFill>
          <a:blip r:embed="rId2" cstate="print"/>
          <a:srcRect/>
          <a:stretch>
            <a:fillRect/>
          </a:stretch>
        </p:blipFill>
        <p:spPr bwMode="auto">
          <a:xfrm>
            <a:off x="971318" y="1714638"/>
            <a:ext cx="6655366" cy="2007439"/>
          </a:xfrm>
          <a:prstGeom prst="rect">
            <a:avLst/>
          </a:prstGeom>
          <a:noFill/>
          <a:ln w="28575">
            <a:solidFill>
              <a:schemeClr val="accent3"/>
            </a:solidFill>
            <a:miter lim="800000"/>
            <a:headEnd/>
            <a:tailEnd/>
          </a:ln>
        </p:spPr>
      </p:pic>
      <p:sp>
        <p:nvSpPr>
          <p:cNvPr id="9" name="标题 1"/>
          <p:cNvSpPr txBox="1">
            <a:spLocks/>
          </p:cNvSpPr>
          <p:nvPr/>
        </p:nvSpPr>
        <p:spPr>
          <a:xfrm>
            <a:off x="419100" y="1264696"/>
            <a:ext cx="8229600" cy="634800"/>
          </a:xfrm>
          <a:prstGeom prst="rect">
            <a:avLst/>
          </a:prstGeom>
        </p:spPr>
        <p:txBody>
          <a:bodyPr vert="horz" lIns="91440" tIns="0" rIns="91440" bIns="45720" rtlCol="0" anchor="t">
            <a:noAutofit/>
          </a:bodyPr>
          <a:lst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a:lstStyle>
          <a:p>
            <a:pPr marL="457200" indent="-457200" algn="l">
              <a:buFont typeface="Arial" panose="020B0604020202020204" pitchFamily="34" charset="0"/>
              <a:buChar char="•"/>
            </a:pPr>
            <a:r>
              <a:rPr lang="en-US" altLang="zh-CN" sz="2800" b="0" dirty="0" smtClean="0"/>
              <a:t>Following stacks means it is stuck in binder communication</a:t>
            </a:r>
            <a:r>
              <a:rPr lang="en-US" altLang="zh-CN" sz="3200" dirty="0" smtClean="0"/>
              <a:t/>
            </a:r>
            <a:br>
              <a:rPr lang="en-US" altLang="zh-CN" sz="3200" dirty="0" smtClean="0"/>
            </a:br>
            <a:endParaRPr lang="en-US" sz="3200" dirty="0"/>
          </a:p>
        </p:txBody>
      </p:sp>
      <p:pic>
        <p:nvPicPr>
          <p:cNvPr id="10" name="Picture 2"/>
          <p:cNvPicPr>
            <a:picLocks noChangeAspect="1" noChangeArrowheads="1"/>
          </p:cNvPicPr>
          <p:nvPr/>
        </p:nvPicPr>
        <p:blipFill>
          <a:blip r:embed="rId3" cstate="print"/>
          <a:srcRect/>
          <a:stretch>
            <a:fillRect/>
          </a:stretch>
        </p:blipFill>
        <p:spPr bwMode="auto">
          <a:xfrm>
            <a:off x="1107998" y="4241144"/>
            <a:ext cx="6019800" cy="2402652"/>
          </a:xfrm>
          <a:prstGeom prst="rect">
            <a:avLst/>
          </a:prstGeom>
          <a:noFill/>
          <a:ln w="28575">
            <a:solidFill>
              <a:srgbClr val="00B050"/>
            </a:solidFill>
            <a:miter lim="800000"/>
            <a:headEnd/>
            <a:tailEnd/>
          </a:ln>
        </p:spPr>
      </p:pic>
      <p:sp>
        <p:nvSpPr>
          <p:cNvPr id="13" name="标题 1"/>
          <p:cNvSpPr txBox="1">
            <a:spLocks/>
          </p:cNvSpPr>
          <p:nvPr/>
        </p:nvSpPr>
        <p:spPr>
          <a:xfrm>
            <a:off x="457200" y="3856459"/>
            <a:ext cx="8229600" cy="634800"/>
          </a:xfrm>
          <a:prstGeom prst="rect">
            <a:avLst/>
          </a:prstGeom>
        </p:spPr>
        <p:txBody>
          <a:bodyPr vert="horz" lIns="91440" tIns="0" rIns="91440" bIns="45720" rtlCol="0" anchor="t">
            <a:noAutofit/>
          </a:bodyPr>
          <a:lst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a:lstStyle>
          <a:p>
            <a:pPr marL="457200" indent="-457200" algn="l">
              <a:buFont typeface="Arial" panose="020B0604020202020204" pitchFamily="34" charset="0"/>
              <a:buChar char="•"/>
            </a:pPr>
            <a:r>
              <a:rPr lang="en-US" altLang="zh-CN" sz="2800" b="0" dirty="0" smtClean="0"/>
              <a:t>But, following stacks don’t means it is stuck in binder  </a:t>
            </a:r>
            <a:r>
              <a:rPr lang="en-US" altLang="zh-CN" sz="3200" dirty="0" smtClean="0"/>
              <a:t/>
            </a:r>
            <a:br>
              <a:rPr lang="en-US" altLang="zh-CN" sz="3200" dirty="0" smtClean="0"/>
            </a:br>
            <a:endParaRPr lang="en-US" sz="3200" dirty="0"/>
          </a:p>
        </p:txBody>
      </p:sp>
    </p:spTree>
    <p:extLst>
      <p:ext uri="{BB962C8B-B14F-4D97-AF65-F5344CB8AC3E}">
        <p14:creationId xmlns:p14="http://schemas.microsoft.com/office/powerpoint/2010/main" val="13306960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68</a:t>
            </a:fld>
            <a:endParaRPr lang="en-US"/>
          </a:p>
        </p:txBody>
      </p:sp>
      <p:sp>
        <p:nvSpPr>
          <p:cNvPr id="6" name="标题 1"/>
          <p:cNvSpPr>
            <a:spLocks noGrp="1"/>
          </p:cNvSpPr>
          <p:nvPr>
            <p:ph type="title"/>
          </p:nvPr>
        </p:nvSpPr>
        <p:spPr>
          <a:xfrm>
            <a:off x="457200" y="432000"/>
            <a:ext cx="8229600" cy="482400"/>
          </a:xfrm>
        </p:spPr>
        <p:txBody>
          <a:bodyPr>
            <a:noAutofit/>
          </a:bodyPr>
          <a:lstStyle/>
          <a:p>
            <a:r>
              <a:rPr lang="en-US" altLang="zh-CN" sz="3200" dirty="0"/>
              <a:t>Stuck in </a:t>
            </a:r>
            <a:r>
              <a:rPr lang="en-US" altLang="zh-CN" sz="3200" dirty="0" smtClean="0"/>
              <a:t>binder(2/2</a:t>
            </a:r>
            <a:r>
              <a:rPr lang="en-US" altLang="zh-CN" sz="3200" dirty="0"/>
              <a:t>)</a:t>
            </a:r>
            <a:r>
              <a:rPr lang="en-US" altLang="zh-CN" sz="3200" dirty="0" smtClean="0">
                <a:solidFill>
                  <a:srgbClr val="0070C0"/>
                </a:solidFill>
              </a:rPr>
              <a:t/>
            </a:r>
            <a:br>
              <a:rPr lang="en-US" altLang="zh-CN" sz="3200" dirty="0" smtClean="0">
                <a:solidFill>
                  <a:srgbClr val="0070C0"/>
                </a:solidFill>
              </a:rPr>
            </a:br>
            <a:endParaRPr lang="en-US" sz="3200"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5106" name="Picture 2"/>
          <p:cNvPicPr>
            <a:picLocks noChangeAspect="1" noChangeArrowheads="1"/>
          </p:cNvPicPr>
          <p:nvPr/>
        </p:nvPicPr>
        <p:blipFill>
          <a:blip r:embed="rId2" cstate="print"/>
          <a:srcRect/>
          <a:stretch>
            <a:fillRect/>
          </a:stretch>
        </p:blipFill>
        <p:spPr bwMode="auto">
          <a:xfrm>
            <a:off x="753208" y="1354937"/>
            <a:ext cx="6781800" cy="1997863"/>
          </a:xfrm>
          <a:prstGeom prst="rect">
            <a:avLst/>
          </a:prstGeom>
          <a:noFill/>
          <a:ln w="28575">
            <a:solidFill>
              <a:srgbClr val="00B050"/>
            </a:solidFill>
            <a:miter lim="800000"/>
            <a:headEnd/>
            <a:tailEnd/>
          </a:ln>
        </p:spPr>
      </p:pic>
      <p:sp>
        <p:nvSpPr>
          <p:cNvPr id="10" name="标题 1"/>
          <p:cNvSpPr txBox="1">
            <a:spLocks/>
          </p:cNvSpPr>
          <p:nvPr/>
        </p:nvSpPr>
        <p:spPr>
          <a:xfrm>
            <a:off x="29308" y="1028999"/>
            <a:ext cx="8229600" cy="634800"/>
          </a:xfrm>
          <a:prstGeom prst="rect">
            <a:avLst/>
          </a:prstGeom>
        </p:spPr>
        <p:txBody>
          <a:bodyPr vert="horz" lIns="91440" tIns="0" rIns="91440" bIns="45720" rtlCol="0" anchor="t">
            <a:noAutofit/>
          </a:bodyPr>
          <a:lst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a:lstStyle>
          <a:p>
            <a:pPr marL="457200" indent="-457200" algn="l">
              <a:buFont typeface="Arial" panose="020B0604020202020204" pitchFamily="34" charset="0"/>
              <a:buChar char="•"/>
            </a:pPr>
            <a:r>
              <a:rPr lang="en-US" altLang="zh-CN" sz="2800" b="0" dirty="0" smtClean="0"/>
              <a:t>For server end following binder thread means it is idle </a:t>
            </a:r>
            <a:r>
              <a:rPr lang="en-US" altLang="zh-CN" sz="3200" dirty="0" smtClean="0"/>
              <a:t/>
            </a:r>
            <a:br>
              <a:rPr lang="en-US" altLang="zh-CN" sz="3200" dirty="0" smtClean="0"/>
            </a:br>
            <a:endParaRPr lang="en-US" sz="3200" dirty="0"/>
          </a:p>
        </p:txBody>
      </p:sp>
      <p:sp>
        <p:nvSpPr>
          <p:cNvPr id="11" name="标题 1"/>
          <p:cNvSpPr txBox="1">
            <a:spLocks/>
          </p:cNvSpPr>
          <p:nvPr/>
        </p:nvSpPr>
        <p:spPr>
          <a:xfrm>
            <a:off x="29308" y="3657600"/>
            <a:ext cx="8229600" cy="634800"/>
          </a:xfrm>
          <a:prstGeom prst="rect">
            <a:avLst/>
          </a:prstGeom>
        </p:spPr>
        <p:txBody>
          <a:bodyPr vert="horz" lIns="91440" tIns="0" rIns="91440" bIns="45720" rtlCol="0" anchor="t">
            <a:noAutofit/>
          </a:bodyPr>
          <a:lst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a:lstStyle>
          <a:p>
            <a:pPr marL="457200" indent="-457200" algn="l">
              <a:buFont typeface="Arial" panose="020B0604020202020204" pitchFamily="34" charset="0"/>
              <a:buChar char="•"/>
            </a:pPr>
            <a:r>
              <a:rPr lang="en-US" altLang="zh-CN" sz="2800" b="0" dirty="0" smtClean="0"/>
              <a:t>For server end following binder thread means it is busy now </a:t>
            </a:r>
            <a:r>
              <a:rPr lang="en-US" altLang="zh-CN" sz="3200" dirty="0" smtClean="0"/>
              <a:t/>
            </a:r>
            <a:br>
              <a:rPr lang="en-US" altLang="zh-CN" sz="3200" dirty="0" smtClean="0"/>
            </a:br>
            <a:endParaRPr lang="en-US" sz="3200" dirty="0"/>
          </a:p>
        </p:txBody>
      </p:sp>
      <p:pic>
        <p:nvPicPr>
          <p:cNvPr id="12" name="Picture 2"/>
          <p:cNvPicPr>
            <a:picLocks noChangeAspect="1" noChangeArrowheads="1"/>
          </p:cNvPicPr>
          <p:nvPr/>
        </p:nvPicPr>
        <p:blipFill>
          <a:blip r:embed="rId3" cstate="print"/>
          <a:srcRect/>
          <a:stretch>
            <a:fillRect/>
          </a:stretch>
        </p:blipFill>
        <p:spPr bwMode="auto">
          <a:xfrm>
            <a:off x="753208" y="4114800"/>
            <a:ext cx="6781800" cy="2200275"/>
          </a:xfrm>
          <a:prstGeom prst="rect">
            <a:avLst/>
          </a:prstGeom>
          <a:noFill/>
          <a:ln w="28575">
            <a:solidFill>
              <a:srgbClr val="00B050"/>
            </a:solidFill>
            <a:miter lim="800000"/>
            <a:headEnd/>
            <a:tailEnd/>
          </a:ln>
        </p:spPr>
      </p:pic>
    </p:spTree>
    <p:extLst>
      <p:ext uri="{BB962C8B-B14F-4D97-AF65-F5344CB8AC3E}">
        <p14:creationId xmlns:p14="http://schemas.microsoft.com/office/powerpoint/2010/main" val="32053443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2000"/>
            <a:ext cx="8229600" cy="711000"/>
          </a:xfrm>
        </p:spPr>
        <p:txBody>
          <a:bodyPr>
            <a:normAutofit fontScale="90000"/>
          </a:bodyPr>
          <a:lstStyle/>
          <a:p>
            <a:r>
              <a:rPr lang="en-US" dirty="0" smtClean="0"/>
              <a:t>How To Analyze Binder Stuck Issue(1/3)</a:t>
            </a:r>
            <a:endParaRPr lang="en-US" dirty="0"/>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69</a:t>
            </a:fld>
            <a:endParaRPr lang="en-US"/>
          </a:p>
        </p:txBody>
      </p:sp>
      <p:sp>
        <p:nvSpPr>
          <p:cNvPr id="5" name="内容占位符 4"/>
          <p:cNvSpPr>
            <a:spLocks noGrp="1"/>
          </p:cNvSpPr>
          <p:nvPr>
            <p:ph sz="quarter" idx="13"/>
          </p:nvPr>
        </p:nvSpPr>
        <p:spPr>
          <a:xfrm>
            <a:off x="457200" y="1143000"/>
            <a:ext cx="8229600" cy="5013326"/>
          </a:xfrm>
        </p:spPr>
        <p:txBody>
          <a:bodyPr/>
          <a:lstStyle/>
          <a:p>
            <a:r>
              <a:rPr lang="en-US" sz="2400" dirty="0" smtClean="0"/>
              <a:t>If we found main thread is stuck, we should confirm the server process first. </a:t>
            </a:r>
            <a:endParaRPr lang="en-US" sz="2400" dirty="0"/>
          </a:p>
          <a:p>
            <a:r>
              <a:rPr lang="en-US" sz="2400" dirty="0" smtClean="0"/>
              <a:t>The most useful log is </a:t>
            </a:r>
            <a:r>
              <a:rPr lang="en-US" sz="2400" dirty="0" err="1" smtClean="0"/>
              <a:t>sys_binder_info</a:t>
            </a:r>
            <a:r>
              <a:rPr lang="en-US" sz="2400" dirty="0" smtClean="0"/>
              <a:t> file</a:t>
            </a:r>
          </a:p>
          <a:p>
            <a:pPr marL="457200" lvl="1" indent="0">
              <a:buNone/>
            </a:pPr>
            <a:endParaRPr lang="en-US" dirty="0"/>
          </a:p>
        </p:txBody>
      </p:sp>
      <p:pic>
        <p:nvPicPr>
          <p:cNvPr id="56" name="图片 55"/>
          <p:cNvPicPr>
            <a:picLocks noChangeAspect="1"/>
          </p:cNvPicPr>
          <p:nvPr/>
        </p:nvPicPr>
        <p:blipFill>
          <a:blip r:embed="rId2"/>
          <a:stretch>
            <a:fillRect/>
          </a:stretch>
        </p:blipFill>
        <p:spPr>
          <a:xfrm>
            <a:off x="914400" y="2438400"/>
            <a:ext cx="7557873" cy="1384767"/>
          </a:xfrm>
          <a:prstGeom prst="rect">
            <a:avLst/>
          </a:prstGeom>
        </p:spPr>
      </p:pic>
      <p:sp>
        <p:nvSpPr>
          <p:cNvPr id="58" name="文本框 57"/>
          <p:cNvSpPr txBox="1"/>
          <p:nvPr/>
        </p:nvSpPr>
        <p:spPr>
          <a:xfrm>
            <a:off x="914400" y="5197235"/>
            <a:ext cx="7818893" cy="646331"/>
          </a:xfrm>
          <a:prstGeom prst="rect">
            <a:avLst/>
          </a:prstGeom>
          <a:noFill/>
        </p:spPr>
        <p:txBody>
          <a:bodyPr wrap="square" rtlCol="0">
            <a:spAutoFit/>
          </a:bodyPr>
          <a:lstStyle/>
          <a:p>
            <a:r>
              <a:rPr lang="en-US" b="1" dirty="0" smtClean="0">
                <a:solidFill>
                  <a:srgbClr val="FF0000"/>
                </a:solidFill>
              </a:rPr>
              <a:t>Outgoing</a:t>
            </a:r>
            <a:r>
              <a:rPr lang="en-US" dirty="0" smtClean="0"/>
              <a:t>: meaning current thread is performing binder  request to other process</a:t>
            </a:r>
          </a:p>
          <a:p>
            <a:r>
              <a:rPr lang="en-US" b="1" dirty="0">
                <a:solidFill>
                  <a:srgbClr val="FF0000"/>
                </a:solidFill>
              </a:rPr>
              <a:t>Incoming</a:t>
            </a:r>
            <a:r>
              <a:rPr lang="en-US" dirty="0" smtClean="0"/>
              <a:t>: meaning current thread is performing binder service for other process </a:t>
            </a:r>
            <a:endParaRPr lang="en-US" dirty="0"/>
          </a:p>
        </p:txBody>
      </p:sp>
      <p:sp>
        <p:nvSpPr>
          <p:cNvPr id="60" name="矩形 59"/>
          <p:cNvSpPr/>
          <p:nvPr/>
        </p:nvSpPr>
        <p:spPr>
          <a:xfrm>
            <a:off x="4305300" y="3517781"/>
            <a:ext cx="571500" cy="305386"/>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矩形 60"/>
          <p:cNvSpPr/>
          <p:nvPr/>
        </p:nvSpPr>
        <p:spPr>
          <a:xfrm>
            <a:off x="5048250" y="3496970"/>
            <a:ext cx="571500" cy="305386"/>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矩形 61"/>
          <p:cNvSpPr/>
          <p:nvPr/>
        </p:nvSpPr>
        <p:spPr>
          <a:xfrm>
            <a:off x="5638800" y="3521274"/>
            <a:ext cx="571500" cy="305386"/>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文本框 63"/>
          <p:cNvSpPr txBox="1"/>
          <p:nvPr/>
        </p:nvSpPr>
        <p:spPr>
          <a:xfrm>
            <a:off x="2797805" y="4141629"/>
            <a:ext cx="2333678" cy="369332"/>
          </a:xfrm>
          <a:prstGeom prst="rect">
            <a:avLst/>
          </a:prstGeom>
          <a:noFill/>
          <a:ln w="12700">
            <a:solidFill>
              <a:srgbClr val="FF0000"/>
            </a:solidFill>
          </a:ln>
        </p:spPr>
        <p:txBody>
          <a:bodyPr wrap="square" rtlCol="0">
            <a:spAutoFit/>
          </a:bodyPr>
          <a:lstStyle/>
          <a:p>
            <a:r>
              <a:rPr lang="en-US" altLang="zh-CN" dirty="0" err="1" smtClean="0"/>
              <a:t>Clent</a:t>
            </a:r>
            <a:r>
              <a:rPr lang="en-US" altLang="zh-CN" dirty="0" smtClean="0"/>
              <a:t> end: </a:t>
            </a:r>
            <a:r>
              <a:rPr lang="en-US" altLang="zh-CN" dirty="0" err="1" smtClean="0"/>
              <a:t>pid</a:t>
            </a:r>
            <a:r>
              <a:rPr lang="en-US" altLang="zh-CN" dirty="0" smtClean="0"/>
              <a:t> and </a:t>
            </a:r>
            <a:r>
              <a:rPr lang="en-US" altLang="zh-CN" dirty="0" err="1" smtClean="0"/>
              <a:t>tid</a:t>
            </a:r>
            <a:endParaRPr lang="en-US" dirty="0"/>
          </a:p>
        </p:txBody>
      </p:sp>
      <p:sp>
        <p:nvSpPr>
          <p:cNvPr id="65" name="文本框 64"/>
          <p:cNvSpPr txBox="1"/>
          <p:nvPr/>
        </p:nvSpPr>
        <p:spPr>
          <a:xfrm>
            <a:off x="5715000" y="4117675"/>
            <a:ext cx="3225007" cy="369332"/>
          </a:xfrm>
          <a:prstGeom prst="rect">
            <a:avLst/>
          </a:prstGeom>
          <a:noFill/>
          <a:ln w="12700">
            <a:solidFill>
              <a:srgbClr val="FF0000"/>
            </a:solidFill>
          </a:ln>
        </p:spPr>
        <p:txBody>
          <a:bodyPr wrap="square" rtlCol="0">
            <a:spAutoFit/>
          </a:bodyPr>
          <a:lstStyle/>
          <a:p>
            <a:r>
              <a:rPr lang="en-US" dirty="0"/>
              <a:t>sequence </a:t>
            </a:r>
            <a:r>
              <a:rPr lang="en-US" dirty="0" smtClean="0"/>
              <a:t>number in service file</a:t>
            </a:r>
            <a:endParaRPr lang="en-US" dirty="0"/>
          </a:p>
        </p:txBody>
      </p:sp>
      <p:sp>
        <p:nvSpPr>
          <p:cNvPr id="66" name="文本框 65"/>
          <p:cNvSpPr txBox="1"/>
          <p:nvPr/>
        </p:nvSpPr>
        <p:spPr>
          <a:xfrm>
            <a:off x="4426169" y="4724868"/>
            <a:ext cx="2425262" cy="369332"/>
          </a:xfrm>
          <a:prstGeom prst="rect">
            <a:avLst/>
          </a:prstGeom>
          <a:noFill/>
          <a:ln w="12700">
            <a:solidFill>
              <a:srgbClr val="FF0000"/>
            </a:solidFill>
          </a:ln>
        </p:spPr>
        <p:txBody>
          <a:bodyPr wrap="square" rtlCol="0">
            <a:spAutoFit/>
          </a:bodyPr>
          <a:lstStyle/>
          <a:p>
            <a:r>
              <a:rPr lang="en-US" altLang="zh-CN" dirty="0" smtClean="0"/>
              <a:t>Server end: </a:t>
            </a:r>
            <a:r>
              <a:rPr lang="en-US" altLang="zh-CN" dirty="0" err="1" smtClean="0"/>
              <a:t>pid</a:t>
            </a:r>
            <a:r>
              <a:rPr lang="en-US" altLang="zh-CN" dirty="0" smtClean="0"/>
              <a:t> and </a:t>
            </a:r>
            <a:r>
              <a:rPr lang="en-US" altLang="zh-CN" dirty="0" err="1" smtClean="0"/>
              <a:t>tid</a:t>
            </a:r>
            <a:endParaRPr lang="en-US" dirty="0"/>
          </a:p>
        </p:txBody>
      </p:sp>
      <p:cxnSp>
        <p:nvCxnSpPr>
          <p:cNvPr id="7" name="肘形连接符 6"/>
          <p:cNvCxnSpPr>
            <a:stCxn id="56" idx="2"/>
            <a:endCxn id="64" idx="0"/>
          </p:cNvCxnSpPr>
          <p:nvPr/>
        </p:nvCxnSpPr>
        <p:spPr>
          <a:xfrm rot="5400000">
            <a:off x="4169760" y="3618052"/>
            <a:ext cx="318462" cy="72869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肘形连接符 8"/>
          <p:cNvCxnSpPr>
            <a:stCxn id="62" idx="2"/>
            <a:endCxn id="65" idx="0"/>
          </p:cNvCxnSpPr>
          <p:nvPr/>
        </p:nvCxnSpPr>
        <p:spPr>
          <a:xfrm rot="16200000" flipH="1">
            <a:off x="6480520" y="3270690"/>
            <a:ext cx="291015" cy="14029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a:stCxn id="61" idx="2"/>
          </p:cNvCxnSpPr>
          <p:nvPr/>
        </p:nvCxnSpPr>
        <p:spPr>
          <a:xfrm>
            <a:off x="5334000" y="3802356"/>
            <a:ext cx="0" cy="919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5571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978" y="473857"/>
            <a:ext cx="8229600" cy="558600"/>
          </a:xfrm>
        </p:spPr>
        <p:txBody>
          <a:bodyPr>
            <a:normAutofit fontScale="90000"/>
          </a:bodyPr>
          <a:lstStyle/>
          <a:p>
            <a:pPr lvl="1" algn="ctr" defTabSz="457200" rtl="0">
              <a:lnSpc>
                <a:spcPct val="80000"/>
              </a:lnSpc>
              <a:spcBef>
                <a:spcPct val="0"/>
              </a:spcBef>
            </a:pPr>
            <a:r>
              <a:rPr lang="en-US" altLang="zh-CN" sz="3200" b="1" spc="-150" dirty="0">
                <a:solidFill>
                  <a:schemeClr val="accent1"/>
                </a:solidFill>
              </a:rPr>
              <a:t>ANR  Generate </a:t>
            </a:r>
            <a:r>
              <a:rPr lang="en-US" altLang="zh-CN" sz="3200" b="1" spc="-150" dirty="0" smtClean="0">
                <a:solidFill>
                  <a:schemeClr val="accent1"/>
                </a:solidFill>
              </a:rPr>
              <a:t>Principle(2/3)</a:t>
            </a:r>
            <a:r>
              <a:rPr lang="en-US" altLang="zh-CN" sz="3200" b="1" spc="-150" dirty="0">
                <a:solidFill>
                  <a:schemeClr val="accent1"/>
                </a:solidFill>
              </a:rPr>
              <a:t/>
            </a:r>
            <a:br>
              <a:rPr lang="en-US" altLang="zh-CN" sz="3200" b="1" spc="-150" dirty="0">
                <a:solidFill>
                  <a:schemeClr val="accent1"/>
                </a:solidFill>
              </a:rPr>
            </a:br>
            <a:r>
              <a:rPr lang="en-US" altLang="zh-CN" sz="3200" b="1" spc="-150" dirty="0">
                <a:solidFill>
                  <a:schemeClr val="accent1"/>
                </a:solidFill>
              </a:rPr>
              <a:t/>
            </a:r>
            <a:br>
              <a:rPr lang="en-US" altLang="zh-CN" sz="3200" b="1" spc="-150" dirty="0">
                <a:solidFill>
                  <a:schemeClr val="accent1"/>
                </a:solidFill>
              </a:rPr>
            </a:br>
            <a:r>
              <a:rPr lang="en-US" altLang="zh-CN" sz="3200" dirty="0" smtClean="0"/>
              <a:t/>
            </a:r>
            <a:br>
              <a:rPr lang="en-US" altLang="zh-CN" sz="3200" dirty="0" smtClean="0"/>
            </a:br>
            <a:r>
              <a:rPr lang="en-US" altLang="zh-CN" sz="3000" dirty="0" smtClean="0"/>
              <a:t/>
            </a:r>
            <a:br>
              <a:rPr lang="en-US" altLang="zh-CN" sz="3000" dirty="0" smtClean="0"/>
            </a:br>
            <a:endParaRPr lang="en-US" dirty="0"/>
          </a:p>
        </p:txBody>
      </p:sp>
      <p:sp>
        <p:nvSpPr>
          <p:cNvPr id="3" name="日期占位符 2"/>
          <p:cNvSpPr>
            <a:spLocks noGrp="1"/>
          </p:cNvSpPr>
          <p:nvPr>
            <p:ph type="dt" sz="half" idx="10"/>
          </p:nvPr>
        </p:nvSpPr>
        <p:spPr/>
        <p:txBody>
          <a:bodyPr/>
          <a:lstStyle/>
          <a:p>
            <a:fld id="{1A0BA19A-3E7C-435B-8A07-D805FBF58619}" type="datetime1">
              <a:rPr lang="zh-CN" altLang="en-US" smtClean="0"/>
              <a:pPr/>
              <a:t>2016/10/11</a:t>
            </a:fld>
            <a:endParaRPr lang="en-US"/>
          </a:p>
        </p:txBody>
      </p:sp>
      <p:sp>
        <p:nvSpPr>
          <p:cNvPr id="4" name="页脚占位符 3"/>
          <p:cNvSpPr>
            <a:spLocks noGrp="1"/>
          </p:cNvSpPr>
          <p:nvPr>
            <p:ph type="ftr" sz="quarter" idx="11"/>
          </p:nvPr>
        </p:nvSpPr>
        <p:spPr/>
        <p:txBody>
          <a:bodyPr/>
          <a:lstStyle/>
          <a:p>
            <a:r>
              <a:rPr lang="en-US" smtClean="0"/>
              <a:t>Copyright@MediaTec Inc.All rights reserved</a:t>
            </a:r>
            <a:endParaRPr lang="en-US"/>
          </a:p>
        </p:txBody>
      </p:sp>
      <p:sp>
        <p:nvSpPr>
          <p:cNvPr id="5" name="灯片编号占位符 4"/>
          <p:cNvSpPr>
            <a:spLocks noGrp="1"/>
          </p:cNvSpPr>
          <p:nvPr>
            <p:ph type="sldNum" sz="quarter" idx="12"/>
          </p:nvPr>
        </p:nvSpPr>
        <p:spPr/>
        <p:txBody>
          <a:bodyPr/>
          <a:lstStyle/>
          <a:p>
            <a:fld id="{B6F15528-21DE-4FAA-801E-634DDDAF4B2B}" type="slidenum">
              <a:rPr lang="en-US" smtClean="0"/>
              <a:pPr/>
              <a:t>7</a:t>
            </a:fld>
            <a:endParaRPr lang="en-US"/>
          </a:p>
        </p:txBody>
      </p:sp>
      <p:sp>
        <p:nvSpPr>
          <p:cNvPr id="10" name="TextBox 9"/>
          <p:cNvSpPr txBox="1"/>
          <p:nvPr/>
        </p:nvSpPr>
        <p:spPr>
          <a:xfrm>
            <a:off x="1371600" y="1551614"/>
            <a:ext cx="1631985" cy="400110"/>
          </a:xfrm>
          <a:prstGeom prst="rect">
            <a:avLst/>
          </a:prstGeom>
          <a:noFill/>
        </p:spPr>
        <p:txBody>
          <a:bodyPr wrap="none" rtlCol="0">
            <a:spAutoFit/>
          </a:bodyPr>
          <a:lstStyle/>
          <a:p>
            <a:r>
              <a:rPr lang="en-US" sz="2000" b="1" dirty="0" err="1" smtClean="0"/>
              <a:t>SystemServer</a:t>
            </a:r>
            <a:endParaRPr lang="en-US" sz="2000" b="1" dirty="0"/>
          </a:p>
        </p:txBody>
      </p:sp>
      <p:sp>
        <p:nvSpPr>
          <p:cNvPr id="11" name="TextBox 10"/>
          <p:cNvSpPr txBox="1"/>
          <p:nvPr/>
        </p:nvSpPr>
        <p:spPr>
          <a:xfrm>
            <a:off x="5831915" y="1208030"/>
            <a:ext cx="1397498" cy="400110"/>
          </a:xfrm>
          <a:prstGeom prst="rect">
            <a:avLst/>
          </a:prstGeom>
          <a:noFill/>
        </p:spPr>
        <p:txBody>
          <a:bodyPr wrap="none" rtlCol="0">
            <a:spAutoFit/>
          </a:bodyPr>
          <a:lstStyle/>
          <a:p>
            <a:r>
              <a:rPr lang="en-US" sz="2000" b="1" dirty="0" smtClean="0"/>
              <a:t>Application</a:t>
            </a:r>
            <a:endParaRPr lang="en-US" sz="2000" b="1" dirty="0"/>
          </a:p>
        </p:txBody>
      </p:sp>
      <p:grpSp>
        <p:nvGrpSpPr>
          <p:cNvPr id="6" name="组合 5"/>
          <p:cNvGrpSpPr/>
          <p:nvPr/>
        </p:nvGrpSpPr>
        <p:grpSpPr>
          <a:xfrm>
            <a:off x="849923" y="1751669"/>
            <a:ext cx="7391400" cy="4435357"/>
            <a:chOff x="381000" y="838200"/>
            <a:chExt cx="7772400" cy="5410200"/>
          </a:xfrm>
        </p:grpSpPr>
        <p:sp>
          <p:nvSpPr>
            <p:cNvPr id="7" name="矩形 6"/>
            <p:cNvSpPr/>
            <p:nvPr/>
          </p:nvSpPr>
          <p:spPr>
            <a:xfrm>
              <a:off x="381000" y="1295400"/>
              <a:ext cx="3124200" cy="2362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t>InputDispatcher</a:t>
              </a:r>
              <a:endParaRPr lang="en-US" sz="2400" b="1" dirty="0" smtClean="0"/>
            </a:p>
            <a:p>
              <a:pPr algn="ctr"/>
              <a:r>
                <a:rPr lang="en-US" sz="2400" b="1" dirty="0" smtClean="0"/>
                <a:t>(touch/</a:t>
              </a:r>
              <a:r>
                <a:rPr lang="en-US" sz="2400" b="1" dirty="0" err="1" smtClean="0"/>
                <a:t>keyevent</a:t>
              </a:r>
              <a:r>
                <a:rPr lang="en-US" sz="2400" b="1" dirty="0" smtClean="0"/>
                <a:t>)</a:t>
              </a:r>
              <a:endParaRPr lang="en-US" sz="2400" b="1" dirty="0"/>
            </a:p>
          </p:txBody>
        </p:sp>
        <p:sp>
          <p:nvSpPr>
            <p:cNvPr id="8" name="矩形 7"/>
            <p:cNvSpPr/>
            <p:nvPr/>
          </p:nvSpPr>
          <p:spPr>
            <a:xfrm>
              <a:off x="4953000" y="838200"/>
              <a:ext cx="3200400" cy="5410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矩形 12"/>
            <p:cNvSpPr/>
            <p:nvPr/>
          </p:nvSpPr>
          <p:spPr>
            <a:xfrm>
              <a:off x="381000" y="3657600"/>
              <a:ext cx="3124200" cy="2362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AMS</a:t>
              </a:r>
            </a:p>
            <a:p>
              <a:pPr algn="ctr"/>
              <a:r>
                <a:rPr lang="en-US" sz="2000" b="1" dirty="0" smtClean="0"/>
                <a:t>(broadcast/service </a:t>
              </a:r>
              <a:r>
                <a:rPr lang="en-US" sz="2000" b="1" dirty="0" err="1" smtClean="0"/>
                <a:t>bindcall</a:t>
              </a:r>
              <a:r>
                <a:rPr lang="en-US" sz="2000" b="1" dirty="0" smtClean="0"/>
                <a:t>)</a:t>
              </a:r>
              <a:endParaRPr lang="en-US" sz="2000" b="1" dirty="0"/>
            </a:p>
          </p:txBody>
        </p:sp>
        <p:sp>
          <p:nvSpPr>
            <p:cNvPr id="14" name="矩形 13"/>
            <p:cNvSpPr/>
            <p:nvPr/>
          </p:nvSpPr>
          <p:spPr>
            <a:xfrm>
              <a:off x="5638800" y="14478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1</a:t>
              </a:r>
              <a:endParaRPr lang="en-US" dirty="0"/>
            </a:p>
          </p:txBody>
        </p:sp>
        <p:sp>
          <p:nvSpPr>
            <p:cNvPr id="15" name="矩形 14"/>
            <p:cNvSpPr/>
            <p:nvPr/>
          </p:nvSpPr>
          <p:spPr>
            <a:xfrm>
              <a:off x="5638800" y="19050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2</a:t>
              </a:r>
              <a:endParaRPr lang="en-US" dirty="0"/>
            </a:p>
          </p:txBody>
        </p:sp>
        <p:sp>
          <p:nvSpPr>
            <p:cNvPr id="16" name="矩形 15"/>
            <p:cNvSpPr/>
            <p:nvPr/>
          </p:nvSpPr>
          <p:spPr>
            <a:xfrm>
              <a:off x="5638800" y="23622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a:t>
              </a:r>
              <a:r>
                <a:rPr lang="en-US" dirty="0" err="1" smtClean="0"/>
                <a:t>onClick</a:t>
              </a:r>
              <a:endParaRPr lang="en-US" dirty="0"/>
            </a:p>
          </p:txBody>
        </p:sp>
        <p:sp>
          <p:nvSpPr>
            <p:cNvPr id="17" name="矩形 16"/>
            <p:cNvSpPr/>
            <p:nvPr/>
          </p:nvSpPr>
          <p:spPr>
            <a:xfrm>
              <a:off x="5638800" y="28194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a:t>
              </a:r>
              <a:r>
                <a:rPr lang="en-US" dirty="0" err="1" smtClean="0"/>
                <a:t>onTouch</a:t>
              </a:r>
              <a:endParaRPr lang="en-US" dirty="0"/>
            </a:p>
          </p:txBody>
        </p:sp>
        <p:sp>
          <p:nvSpPr>
            <p:cNvPr id="18" name="矩形 17"/>
            <p:cNvSpPr/>
            <p:nvPr/>
          </p:nvSpPr>
          <p:spPr>
            <a:xfrm>
              <a:off x="5638800" y="5257800"/>
              <a:ext cx="1600200" cy="6096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a:t>
              </a:r>
              <a:r>
                <a:rPr lang="en-US" dirty="0" err="1" smtClean="0"/>
                <a:t>onReceive</a:t>
              </a:r>
              <a:endParaRPr lang="en-US" dirty="0"/>
            </a:p>
          </p:txBody>
        </p:sp>
        <p:sp>
          <p:nvSpPr>
            <p:cNvPr id="19" name="矩形 18"/>
            <p:cNvSpPr/>
            <p:nvPr/>
          </p:nvSpPr>
          <p:spPr>
            <a:xfrm>
              <a:off x="5638800" y="4648200"/>
              <a:ext cx="1600200" cy="6096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a:t>
              </a:r>
              <a:r>
                <a:rPr lang="en-US" dirty="0" err="1" smtClean="0"/>
                <a:t>onBind</a:t>
              </a:r>
              <a:endParaRPr lang="en-US" dirty="0"/>
            </a:p>
          </p:txBody>
        </p:sp>
        <p:sp>
          <p:nvSpPr>
            <p:cNvPr id="20" name="矩形 19"/>
            <p:cNvSpPr/>
            <p:nvPr/>
          </p:nvSpPr>
          <p:spPr>
            <a:xfrm>
              <a:off x="5638800" y="32766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3</a:t>
              </a:r>
              <a:endParaRPr lang="en-US" dirty="0"/>
            </a:p>
          </p:txBody>
        </p:sp>
        <p:sp>
          <p:nvSpPr>
            <p:cNvPr id="21" name="矩形 20"/>
            <p:cNvSpPr/>
            <p:nvPr/>
          </p:nvSpPr>
          <p:spPr>
            <a:xfrm>
              <a:off x="5638800" y="37338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4</a:t>
              </a:r>
              <a:endParaRPr lang="en-US" dirty="0"/>
            </a:p>
          </p:txBody>
        </p:sp>
        <p:sp>
          <p:nvSpPr>
            <p:cNvPr id="22" name="矩形 21"/>
            <p:cNvSpPr/>
            <p:nvPr/>
          </p:nvSpPr>
          <p:spPr>
            <a:xfrm>
              <a:off x="5638800" y="41910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5</a:t>
              </a:r>
              <a:endParaRPr lang="en-US" dirty="0"/>
            </a:p>
          </p:txBody>
        </p:sp>
        <p:cxnSp>
          <p:nvCxnSpPr>
            <p:cNvPr id="24" name="直接箭头连接符 23"/>
            <p:cNvCxnSpPr>
              <a:endCxn id="14" idx="1"/>
            </p:cNvCxnSpPr>
            <p:nvPr/>
          </p:nvCxnSpPr>
          <p:spPr>
            <a:xfrm>
              <a:off x="4495800" y="1676400"/>
              <a:ext cx="1143000"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657600" y="1219200"/>
              <a:ext cx="1276311" cy="369332"/>
            </a:xfrm>
            <a:prstGeom prst="rect">
              <a:avLst/>
            </a:prstGeom>
            <a:noFill/>
          </p:spPr>
          <p:txBody>
            <a:bodyPr wrap="none" rtlCol="0">
              <a:spAutoFit/>
            </a:bodyPr>
            <a:lstStyle/>
            <a:p>
              <a:r>
                <a:rPr lang="en-US" b="1" dirty="0" err="1" smtClean="0">
                  <a:solidFill>
                    <a:srgbClr val="0070C0"/>
                  </a:solidFill>
                </a:rPr>
                <a:t>Msg</a:t>
              </a:r>
              <a:r>
                <a:rPr lang="en-US" b="1" dirty="0" smtClean="0">
                  <a:solidFill>
                    <a:srgbClr val="0070C0"/>
                  </a:solidFill>
                </a:rPr>
                <a:t> Queue</a:t>
              </a:r>
              <a:endParaRPr lang="en-US" b="1" dirty="0">
                <a:solidFill>
                  <a:srgbClr val="0070C0"/>
                </a:solidFill>
              </a:endParaRPr>
            </a:p>
          </p:txBody>
        </p:sp>
        <p:cxnSp>
          <p:nvCxnSpPr>
            <p:cNvPr id="30" name="直接箭头连接符 29"/>
            <p:cNvCxnSpPr>
              <a:stCxn id="7" idx="3"/>
              <a:endCxn id="16" idx="1"/>
            </p:cNvCxnSpPr>
            <p:nvPr/>
          </p:nvCxnSpPr>
          <p:spPr>
            <a:xfrm>
              <a:off x="3505200" y="2476500"/>
              <a:ext cx="2133600" cy="114300"/>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 name="直接箭头连接符 32"/>
            <p:cNvCxnSpPr>
              <a:stCxn id="7" idx="3"/>
              <a:endCxn id="17" idx="1"/>
            </p:cNvCxnSpPr>
            <p:nvPr/>
          </p:nvCxnSpPr>
          <p:spPr>
            <a:xfrm>
              <a:off x="3505200" y="2476500"/>
              <a:ext cx="2133600" cy="571500"/>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13" idx="3"/>
              <a:endCxn id="19" idx="1"/>
            </p:cNvCxnSpPr>
            <p:nvPr/>
          </p:nvCxnSpPr>
          <p:spPr>
            <a:xfrm>
              <a:off x="3505200" y="4838700"/>
              <a:ext cx="2133600" cy="114300"/>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a:stCxn id="13" idx="3"/>
              <a:endCxn id="18" idx="1"/>
            </p:cNvCxnSpPr>
            <p:nvPr/>
          </p:nvCxnSpPr>
          <p:spPr>
            <a:xfrm>
              <a:off x="3505200" y="4838700"/>
              <a:ext cx="2133600" cy="723900"/>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0" name="肘形连接符 49"/>
            <p:cNvCxnSpPr>
              <a:stCxn id="14" idx="0"/>
            </p:cNvCxnSpPr>
            <p:nvPr/>
          </p:nvCxnSpPr>
          <p:spPr>
            <a:xfrm rot="16200000" flipH="1">
              <a:off x="4895850" y="2990850"/>
              <a:ext cx="4419600" cy="1333500"/>
            </a:xfrm>
            <a:prstGeom prst="bentConnector3">
              <a:avLst>
                <a:gd name="adj1" fmla="val -5172"/>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6629400" y="838200"/>
              <a:ext cx="1285733" cy="375583"/>
            </a:xfrm>
            <a:prstGeom prst="rect">
              <a:avLst/>
            </a:prstGeom>
            <a:noFill/>
          </p:spPr>
          <p:txBody>
            <a:bodyPr wrap="none" rtlCol="0">
              <a:spAutoFit/>
            </a:bodyPr>
            <a:lstStyle/>
            <a:p>
              <a:r>
                <a:rPr lang="en-US" sz="1600" b="1" dirty="0" err="1" smtClean="0">
                  <a:solidFill>
                    <a:schemeClr val="tx1">
                      <a:lumMod val="50000"/>
                    </a:schemeClr>
                  </a:solidFill>
                </a:rPr>
                <a:t>MainThread</a:t>
              </a:r>
              <a:endParaRPr lang="en-US" sz="1600" b="1" dirty="0">
                <a:solidFill>
                  <a:schemeClr val="tx1">
                    <a:lumMod val="50000"/>
                  </a:schemeClr>
                </a:solidFill>
              </a:endParaRPr>
            </a:p>
          </p:txBody>
        </p:sp>
      </p:grpSp>
    </p:spTree>
    <p:extLst>
      <p:ext uri="{BB962C8B-B14F-4D97-AF65-F5344CB8AC3E}">
        <p14:creationId xmlns:p14="http://schemas.microsoft.com/office/powerpoint/2010/main" val="39981889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sz="3200" dirty="0"/>
              <a:t>How To Analyze Binder Stuck </a:t>
            </a:r>
            <a:r>
              <a:rPr lang="en-US" sz="3200" dirty="0" smtClean="0"/>
              <a:t>Issue(2/3</a:t>
            </a:r>
            <a:r>
              <a:rPr lang="en-US" sz="3200" dirty="0"/>
              <a:t>)</a:t>
            </a:r>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70</a:t>
            </a:fld>
            <a:endParaRPr lang="en-US"/>
          </a:p>
        </p:txBody>
      </p:sp>
      <p:sp>
        <p:nvSpPr>
          <p:cNvPr id="5" name="内容占位符 4"/>
          <p:cNvSpPr>
            <a:spLocks noGrp="1"/>
          </p:cNvSpPr>
          <p:nvPr>
            <p:ph sz="quarter" idx="13"/>
          </p:nvPr>
        </p:nvSpPr>
        <p:spPr>
          <a:xfrm>
            <a:off x="381000" y="1143000"/>
            <a:ext cx="8229600" cy="4289426"/>
          </a:xfrm>
        </p:spPr>
        <p:txBody>
          <a:bodyPr/>
          <a:lstStyle/>
          <a:p>
            <a:r>
              <a:rPr lang="en-US" sz="2800" dirty="0" smtClean="0"/>
              <a:t>Step 1.Locate ANR pid &amp; time</a:t>
            </a:r>
          </a:p>
          <a:p>
            <a:pPr>
              <a:buNone/>
            </a:pPr>
            <a:endParaRPr lang="en-US" dirty="0" smtClean="0"/>
          </a:p>
          <a:p>
            <a:r>
              <a:rPr lang="en-US" sz="2800" dirty="0" smtClean="0"/>
              <a:t>Step 2.Locate the call stack of the main thread</a:t>
            </a:r>
          </a:p>
        </p:txBody>
      </p:sp>
      <p:pic>
        <p:nvPicPr>
          <p:cNvPr id="180227" name="Picture 3"/>
          <p:cNvPicPr>
            <a:picLocks noChangeAspect="1" noChangeArrowheads="1"/>
          </p:cNvPicPr>
          <p:nvPr/>
        </p:nvPicPr>
        <p:blipFill>
          <a:blip r:embed="rId2" cstate="print"/>
          <a:srcRect/>
          <a:stretch>
            <a:fillRect/>
          </a:stretch>
        </p:blipFill>
        <p:spPr bwMode="auto">
          <a:xfrm>
            <a:off x="838200" y="1752600"/>
            <a:ext cx="8077200" cy="381000"/>
          </a:xfrm>
          <a:prstGeom prst="rect">
            <a:avLst/>
          </a:prstGeom>
          <a:noFill/>
          <a:ln w="28575">
            <a:solidFill>
              <a:srgbClr val="00B050"/>
            </a:solidFill>
            <a:miter lim="800000"/>
            <a:headEnd/>
            <a:tailEnd/>
          </a:ln>
        </p:spPr>
      </p:pic>
      <p:pic>
        <p:nvPicPr>
          <p:cNvPr id="181250" name="Picture 2"/>
          <p:cNvPicPr>
            <a:picLocks noChangeAspect="1" noChangeArrowheads="1"/>
          </p:cNvPicPr>
          <p:nvPr/>
        </p:nvPicPr>
        <p:blipFill>
          <a:blip r:embed="rId3" cstate="print"/>
          <a:srcRect/>
          <a:stretch>
            <a:fillRect/>
          </a:stretch>
        </p:blipFill>
        <p:spPr bwMode="auto">
          <a:xfrm>
            <a:off x="762000" y="2852739"/>
            <a:ext cx="8153400" cy="2819400"/>
          </a:xfrm>
          <a:prstGeom prst="rect">
            <a:avLst/>
          </a:prstGeom>
          <a:noFill/>
          <a:ln w="28575">
            <a:solidFill>
              <a:srgbClr val="00B050"/>
            </a:solidFill>
            <a:miter lim="800000"/>
            <a:headEnd/>
            <a:tailEnd/>
          </a:ln>
        </p:spPr>
      </p:pic>
    </p:spTree>
    <p:extLst>
      <p:ext uri="{BB962C8B-B14F-4D97-AF65-F5344CB8AC3E}">
        <p14:creationId xmlns:p14="http://schemas.microsoft.com/office/powerpoint/2010/main" val="24279318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How To Analyze Binder Stuck </a:t>
            </a:r>
            <a:r>
              <a:rPr lang="en-US" sz="3200" dirty="0" smtClean="0"/>
              <a:t>Issue(3/3</a:t>
            </a:r>
            <a:r>
              <a:rPr lang="en-US" sz="3200" dirty="0"/>
              <a:t>)</a:t>
            </a:r>
          </a:p>
        </p:txBody>
      </p:sp>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71</a:t>
            </a:fld>
            <a:endParaRPr lang="en-US"/>
          </a:p>
        </p:txBody>
      </p:sp>
      <p:sp>
        <p:nvSpPr>
          <p:cNvPr id="5" name="内容占位符 4"/>
          <p:cNvSpPr>
            <a:spLocks noGrp="1"/>
          </p:cNvSpPr>
          <p:nvPr>
            <p:ph sz="quarter" idx="13"/>
          </p:nvPr>
        </p:nvSpPr>
        <p:spPr>
          <a:xfrm>
            <a:off x="381000" y="1066800"/>
            <a:ext cx="8229600" cy="4876800"/>
          </a:xfrm>
        </p:spPr>
        <p:txBody>
          <a:bodyPr>
            <a:normAutofit/>
          </a:bodyPr>
          <a:lstStyle/>
          <a:p>
            <a:r>
              <a:rPr lang="en-US" dirty="0" smtClean="0"/>
              <a:t>Step 3.Check binder info to find out binder server</a:t>
            </a:r>
          </a:p>
          <a:p>
            <a:pPr>
              <a:buNone/>
            </a:pPr>
            <a:endParaRPr lang="en-US" dirty="0" smtClean="0"/>
          </a:p>
          <a:p>
            <a:r>
              <a:rPr lang="en-US" sz="2800" dirty="0" smtClean="0"/>
              <a:t>Step 4.Check process and thread,334:1005 map to /system/bin/mediaserver:Binder_1</a:t>
            </a:r>
            <a:endParaRPr lang="en-US" sz="2800" dirty="0"/>
          </a:p>
          <a:p>
            <a:endParaRPr lang="en-US" sz="2800" dirty="0" smtClean="0"/>
          </a:p>
          <a:p>
            <a:endParaRPr lang="en-US" sz="2800" dirty="0"/>
          </a:p>
          <a:p>
            <a:r>
              <a:rPr lang="en-US" sz="2800" dirty="0" smtClean="0"/>
              <a:t>Step 5:Check server end binder thread’s stack from </a:t>
            </a:r>
            <a:r>
              <a:rPr lang="en-US" sz="2800" dirty="0" err="1" smtClean="0"/>
              <a:t>swt_jbt_trace</a:t>
            </a:r>
            <a:endParaRPr lang="en-US" sz="2800" dirty="0"/>
          </a:p>
        </p:txBody>
      </p:sp>
      <p:pic>
        <p:nvPicPr>
          <p:cNvPr id="182274" name="Picture 2"/>
          <p:cNvPicPr>
            <a:picLocks noChangeAspect="1" noChangeArrowheads="1"/>
          </p:cNvPicPr>
          <p:nvPr/>
        </p:nvPicPr>
        <p:blipFill>
          <a:blip r:embed="rId2" cstate="print"/>
          <a:srcRect/>
          <a:stretch>
            <a:fillRect/>
          </a:stretch>
        </p:blipFill>
        <p:spPr bwMode="auto">
          <a:xfrm>
            <a:off x="457199" y="1725246"/>
            <a:ext cx="8305800" cy="898999"/>
          </a:xfrm>
          <a:prstGeom prst="rect">
            <a:avLst/>
          </a:prstGeom>
          <a:noFill/>
          <a:ln w="28575">
            <a:solidFill>
              <a:srgbClr val="00B050"/>
            </a:solidFill>
            <a:miter lim="800000"/>
            <a:headEnd/>
            <a:tailEnd/>
          </a:ln>
        </p:spPr>
      </p:pic>
      <p:pic>
        <p:nvPicPr>
          <p:cNvPr id="182275" name="Picture 3"/>
          <p:cNvPicPr>
            <a:picLocks noChangeAspect="1" noChangeArrowheads="1"/>
          </p:cNvPicPr>
          <p:nvPr/>
        </p:nvPicPr>
        <p:blipFill>
          <a:blip r:embed="rId3" cstate="print"/>
          <a:srcRect/>
          <a:stretch>
            <a:fillRect/>
          </a:stretch>
        </p:blipFill>
        <p:spPr bwMode="auto">
          <a:xfrm>
            <a:off x="762000" y="3810000"/>
            <a:ext cx="8000999" cy="799619"/>
          </a:xfrm>
          <a:prstGeom prst="rect">
            <a:avLst/>
          </a:prstGeom>
          <a:noFill/>
          <a:ln w="28575">
            <a:solidFill>
              <a:srgbClr val="00B050"/>
            </a:solidFill>
            <a:miter lim="800000"/>
            <a:headEnd/>
            <a:tailEnd/>
          </a:ln>
        </p:spPr>
      </p:pic>
    </p:spTree>
    <p:extLst>
      <p:ext uri="{BB962C8B-B14F-4D97-AF65-F5344CB8AC3E}">
        <p14:creationId xmlns:p14="http://schemas.microsoft.com/office/powerpoint/2010/main" val="27131722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996952"/>
            <a:ext cx="8229600" cy="1134535"/>
          </a:xfrm>
        </p:spPr>
        <p:txBody>
          <a:bodyPr/>
          <a:lstStyle/>
          <a:p>
            <a:r>
              <a:rPr lang="en-US" dirty="0" smtClean="0"/>
              <a:t>Performance </a:t>
            </a:r>
            <a:endParaRPr lang="en-US" dirty="0"/>
          </a:p>
        </p:txBody>
      </p:sp>
    </p:spTree>
    <p:extLst>
      <p:ext uri="{BB962C8B-B14F-4D97-AF65-F5344CB8AC3E}">
        <p14:creationId xmlns:p14="http://schemas.microsoft.com/office/powerpoint/2010/main" val="10251215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CPU Information(1/2)</a:t>
            </a:r>
            <a:endParaRPr lang="en-US" dirty="0"/>
          </a:p>
        </p:txBody>
      </p:sp>
      <p:sp>
        <p:nvSpPr>
          <p:cNvPr id="3" name="内容占位符 2"/>
          <p:cNvSpPr>
            <a:spLocks noGrp="1"/>
          </p:cNvSpPr>
          <p:nvPr>
            <p:ph idx="1"/>
          </p:nvPr>
        </p:nvSpPr>
        <p:spPr>
          <a:xfrm>
            <a:off x="451501" y="1556792"/>
            <a:ext cx="8229600" cy="4289481"/>
          </a:xfrm>
        </p:spPr>
        <p:txBody>
          <a:bodyPr>
            <a:normAutofit/>
          </a:bodyPr>
          <a:lstStyle/>
          <a:p>
            <a:r>
              <a:rPr lang="en-US" sz="2400" dirty="0" smtClean="0"/>
              <a:t>In kernel log we can get following information</a:t>
            </a:r>
            <a:endParaRPr lang="en-US" sz="2400" dirty="0"/>
          </a:p>
        </p:txBody>
      </p:sp>
      <p:pic>
        <p:nvPicPr>
          <p:cNvPr id="4" name="图片 3"/>
          <p:cNvPicPr>
            <a:picLocks noChangeAspect="1"/>
          </p:cNvPicPr>
          <p:nvPr/>
        </p:nvPicPr>
        <p:blipFill>
          <a:blip r:embed="rId2"/>
          <a:stretch>
            <a:fillRect/>
          </a:stretch>
        </p:blipFill>
        <p:spPr>
          <a:xfrm>
            <a:off x="611560" y="2318349"/>
            <a:ext cx="8424936" cy="361950"/>
          </a:xfrm>
          <a:prstGeom prst="rect">
            <a:avLst/>
          </a:prstGeom>
        </p:spPr>
      </p:pic>
      <p:sp>
        <p:nvSpPr>
          <p:cNvPr id="5" name="矩形 4"/>
          <p:cNvSpPr/>
          <p:nvPr/>
        </p:nvSpPr>
        <p:spPr>
          <a:xfrm>
            <a:off x="2483768" y="2420888"/>
            <a:ext cx="216024" cy="259411"/>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矩形 5"/>
          <p:cNvSpPr/>
          <p:nvPr/>
        </p:nvSpPr>
        <p:spPr>
          <a:xfrm>
            <a:off x="2711931" y="2420888"/>
            <a:ext cx="216024" cy="259411"/>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矩形 6"/>
          <p:cNvSpPr/>
          <p:nvPr/>
        </p:nvSpPr>
        <p:spPr>
          <a:xfrm>
            <a:off x="3563888" y="2432989"/>
            <a:ext cx="216024" cy="259411"/>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矩形 7"/>
          <p:cNvSpPr/>
          <p:nvPr/>
        </p:nvSpPr>
        <p:spPr>
          <a:xfrm>
            <a:off x="4177481" y="2456340"/>
            <a:ext cx="178495" cy="234987"/>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矩形 8"/>
          <p:cNvSpPr/>
          <p:nvPr/>
        </p:nvSpPr>
        <p:spPr>
          <a:xfrm>
            <a:off x="8244409" y="2420888"/>
            <a:ext cx="216024" cy="259411"/>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矩形 9"/>
          <p:cNvSpPr/>
          <p:nvPr/>
        </p:nvSpPr>
        <p:spPr>
          <a:xfrm>
            <a:off x="8467927" y="2420888"/>
            <a:ext cx="216024" cy="259411"/>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文本框 10"/>
          <p:cNvSpPr txBox="1"/>
          <p:nvPr/>
        </p:nvSpPr>
        <p:spPr>
          <a:xfrm>
            <a:off x="2356536" y="2137432"/>
            <a:ext cx="301686" cy="369332"/>
          </a:xfrm>
          <a:prstGeom prst="rect">
            <a:avLst/>
          </a:prstGeom>
          <a:noFill/>
        </p:spPr>
        <p:txBody>
          <a:bodyPr wrap="none" rtlCol="0">
            <a:spAutoFit/>
          </a:bodyPr>
          <a:lstStyle/>
          <a:p>
            <a:r>
              <a:rPr lang="en-US" dirty="0" smtClean="0"/>
              <a:t>1</a:t>
            </a:r>
            <a:endParaRPr lang="en-US" dirty="0"/>
          </a:p>
        </p:txBody>
      </p:sp>
      <p:sp>
        <p:nvSpPr>
          <p:cNvPr id="12" name="文本框 11"/>
          <p:cNvSpPr txBox="1"/>
          <p:nvPr/>
        </p:nvSpPr>
        <p:spPr>
          <a:xfrm>
            <a:off x="2665716" y="2140282"/>
            <a:ext cx="301686" cy="369332"/>
          </a:xfrm>
          <a:prstGeom prst="rect">
            <a:avLst/>
          </a:prstGeom>
          <a:noFill/>
        </p:spPr>
        <p:txBody>
          <a:bodyPr wrap="none" rtlCol="0">
            <a:spAutoFit/>
          </a:bodyPr>
          <a:lstStyle/>
          <a:p>
            <a:r>
              <a:rPr lang="en-US" dirty="0"/>
              <a:t>2</a:t>
            </a:r>
          </a:p>
        </p:txBody>
      </p:sp>
      <p:sp>
        <p:nvSpPr>
          <p:cNvPr id="13" name="文本框 12"/>
          <p:cNvSpPr txBox="1"/>
          <p:nvPr/>
        </p:nvSpPr>
        <p:spPr>
          <a:xfrm>
            <a:off x="3521597" y="2156095"/>
            <a:ext cx="301686" cy="369332"/>
          </a:xfrm>
          <a:prstGeom prst="rect">
            <a:avLst/>
          </a:prstGeom>
          <a:noFill/>
        </p:spPr>
        <p:txBody>
          <a:bodyPr wrap="none" rtlCol="0">
            <a:spAutoFit/>
          </a:bodyPr>
          <a:lstStyle/>
          <a:p>
            <a:r>
              <a:rPr lang="en-US" dirty="0" smtClean="0"/>
              <a:t>3</a:t>
            </a:r>
            <a:endParaRPr lang="en-US" dirty="0"/>
          </a:p>
        </p:txBody>
      </p:sp>
      <p:sp>
        <p:nvSpPr>
          <p:cNvPr id="14" name="文本框 13"/>
          <p:cNvSpPr txBox="1"/>
          <p:nvPr/>
        </p:nvSpPr>
        <p:spPr>
          <a:xfrm>
            <a:off x="4074712" y="2141342"/>
            <a:ext cx="301686" cy="369332"/>
          </a:xfrm>
          <a:prstGeom prst="rect">
            <a:avLst/>
          </a:prstGeom>
          <a:noFill/>
        </p:spPr>
        <p:txBody>
          <a:bodyPr wrap="none" rtlCol="0">
            <a:spAutoFit/>
          </a:bodyPr>
          <a:lstStyle/>
          <a:p>
            <a:r>
              <a:rPr lang="en-US" dirty="0"/>
              <a:t>4</a:t>
            </a:r>
          </a:p>
        </p:txBody>
      </p:sp>
      <p:sp>
        <p:nvSpPr>
          <p:cNvPr id="15" name="文本框 14"/>
          <p:cNvSpPr txBox="1"/>
          <p:nvPr/>
        </p:nvSpPr>
        <p:spPr>
          <a:xfrm>
            <a:off x="8158747" y="2086366"/>
            <a:ext cx="301686" cy="369332"/>
          </a:xfrm>
          <a:prstGeom prst="rect">
            <a:avLst/>
          </a:prstGeom>
          <a:noFill/>
        </p:spPr>
        <p:txBody>
          <a:bodyPr wrap="none" rtlCol="0">
            <a:spAutoFit/>
          </a:bodyPr>
          <a:lstStyle/>
          <a:p>
            <a:r>
              <a:rPr lang="en-US" dirty="0" smtClean="0"/>
              <a:t>5</a:t>
            </a:r>
            <a:endParaRPr lang="en-US" dirty="0"/>
          </a:p>
        </p:txBody>
      </p:sp>
      <p:sp>
        <p:nvSpPr>
          <p:cNvPr id="16" name="文本框 15"/>
          <p:cNvSpPr txBox="1"/>
          <p:nvPr/>
        </p:nvSpPr>
        <p:spPr>
          <a:xfrm>
            <a:off x="8460433" y="2089560"/>
            <a:ext cx="301686" cy="369332"/>
          </a:xfrm>
          <a:prstGeom prst="rect">
            <a:avLst/>
          </a:prstGeom>
          <a:noFill/>
        </p:spPr>
        <p:txBody>
          <a:bodyPr wrap="none" rtlCol="0">
            <a:spAutoFit/>
          </a:bodyPr>
          <a:lstStyle/>
          <a:p>
            <a:r>
              <a:rPr lang="en-US" dirty="0"/>
              <a:t>6</a:t>
            </a:r>
          </a:p>
        </p:txBody>
      </p:sp>
      <p:sp>
        <p:nvSpPr>
          <p:cNvPr id="17" name="文本框 16"/>
          <p:cNvSpPr txBox="1"/>
          <p:nvPr/>
        </p:nvSpPr>
        <p:spPr>
          <a:xfrm>
            <a:off x="719572" y="2795492"/>
            <a:ext cx="5904656"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1:current little online </a:t>
            </a:r>
            <a:r>
              <a:rPr lang="en-US" dirty="0" err="1" smtClean="0"/>
              <a:t>cpu</a:t>
            </a:r>
            <a:r>
              <a:rPr lang="en-US" dirty="0" smtClean="0"/>
              <a:t> numbers</a:t>
            </a:r>
          </a:p>
          <a:p>
            <a:pPr marL="285750" indent="-285750">
              <a:buFont typeface="Arial" panose="020B0604020202020204" pitchFamily="34" charset="0"/>
              <a:buChar char="•"/>
            </a:pPr>
            <a:r>
              <a:rPr lang="en-US" dirty="0"/>
              <a:t>2:current big online </a:t>
            </a:r>
            <a:r>
              <a:rPr lang="en-US" dirty="0" err="1"/>
              <a:t>cpu</a:t>
            </a:r>
            <a:r>
              <a:rPr lang="en-US" dirty="0"/>
              <a:t> numbers</a:t>
            </a:r>
          </a:p>
          <a:p>
            <a:pPr marL="285750" indent="-285750">
              <a:buFont typeface="Arial" panose="020B0604020202020204" pitchFamily="34" charset="0"/>
              <a:buChar char="•"/>
            </a:pPr>
            <a:r>
              <a:rPr lang="en-US" dirty="0"/>
              <a:t>3:current </a:t>
            </a:r>
            <a:r>
              <a:rPr lang="en-US" dirty="0" err="1"/>
              <a:t>cpu</a:t>
            </a:r>
            <a:r>
              <a:rPr lang="en-US" dirty="0"/>
              <a:t> loading</a:t>
            </a:r>
          </a:p>
          <a:p>
            <a:pPr marL="285750" indent="-285750">
              <a:buFont typeface="Arial" panose="020B0604020202020204" pitchFamily="34" charset="0"/>
              <a:buChar char="•"/>
            </a:pPr>
            <a:r>
              <a:rPr lang="en-US" dirty="0"/>
              <a:t>4:current </a:t>
            </a:r>
            <a:r>
              <a:rPr lang="en-US" dirty="0" err="1"/>
              <a:t>io</a:t>
            </a:r>
            <a:r>
              <a:rPr lang="en-US" dirty="0"/>
              <a:t> wait</a:t>
            </a:r>
          </a:p>
          <a:p>
            <a:pPr marL="285750" indent="-285750">
              <a:buFont typeface="Arial" panose="020B0604020202020204" pitchFamily="34" charset="0"/>
              <a:buChar char="•"/>
            </a:pPr>
            <a:r>
              <a:rPr lang="en-US" dirty="0"/>
              <a:t>5:little online </a:t>
            </a:r>
            <a:r>
              <a:rPr lang="en-US" dirty="0" err="1"/>
              <a:t>cpu</a:t>
            </a:r>
            <a:r>
              <a:rPr lang="en-US" dirty="0"/>
              <a:t> numbers after adjusting</a:t>
            </a:r>
          </a:p>
          <a:p>
            <a:pPr marL="285750" indent="-285750">
              <a:buFont typeface="Arial" panose="020B0604020202020204" pitchFamily="34" charset="0"/>
              <a:buChar char="•"/>
            </a:pPr>
            <a:r>
              <a:rPr lang="en-US" dirty="0" smtClean="0"/>
              <a:t>6:big </a:t>
            </a:r>
            <a:r>
              <a:rPr lang="en-US" dirty="0"/>
              <a:t>online </a:t>
            </a:r>
            <a:r>
              <a:rPr lang="en-US" dirty="0" err="1"/>
              <a:t>cpu</a:t>
            </a:r>
            <a:r>
              <a:rPr lang="en-US" dirty="0"/>
              <a:t> number after adjusting</a:t>
            </a:r>
          </a:p>
        </p:txBody>
      </p:sp>
      <p:sp>
        <p:nvSpPr>
          <p:cNvPr id="18" name="文本框 17"/>
          <p:cNvSpPr txBox="1"/>
          <p:nvPr/>
        </p:nvSpPr>
        <p:spPr>
          <a:xfrm>
            <a:off x="623414" y="4683391"/>
            <a:ext cx="7632849" cy="646331"/>
          </a:xfrm>
          <a:prstGeom prst="rect">
            <a:avLst/>
          </a:prstGeom>
          <a:noFill/>
        </p:spPr>
        <p:txBody>
          <a:bodyPr wrap="square" rtlCol="0">
            <a:spAutoFit/>
          </a:bodyPr>
          <a:lstStyle/>
          <a:p>
            <a:r>
              <a:rPr lang="en-US" dirty="0" smtClean="0"/>
              <a:t>So, If we found </a:t>
            </a:r>
            <a:r>
              <a:rPr lang="en-US" dirty="0" err="1" smtClean="0"/>
              <a:t>swt</a:t>
            </a:r>
            <a:r>
              <a:rPr lang="en-US" dirty="0" smtClean="0"/>
              <a:t> was not caused by thread block, we should check </a:t>
            </a:r>
            <a:r>
              <a:rPr lang="en-US" dirty="0" err="1" smtClean="0"/>
              <a:t>cpu</a:t>
            </a:r>
            <a:r>
              <a:rPr lang="en-US" dirty="0" smtClean="0"/>
              <a:t> information around </a:t>
            </a:r>
            <a:r>
              <a:rPr lang="en-US" dirty="0" err="1" smtClean="0"/>
              <a:t>swt</a:t>
            </a:r>
            <a:r>
              <a:rPr lang="en-US" dirty="0" smtClean="0"/>
              <a:t> period.</a:t>
            </a:r>
            <a:endParaRPr lang="en-US" dirty="0"/>
          </a:p>
        </p:txBody>
      </p:sp>
    </p:spTree>
    <p:extLst>
      <p:ext uri="{BB962C8B-B14F-4D97-AF65-F5344CB8AC3E}">
        <p14:creationId xmlns:p14="http://schemas.microsoft.com/office/powerpoint/2010/main" val="21968920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75185"/>
          </a:xfrm>
        </p:spPr>
        <p:txBody>
          <a:bodyPr/>
          <a:lstStyle/>
          <a:p>
            <a:r>
              <a:rPr lang="en-US" dirty="0" smtClean="0"/>
              <a:t> CPU information(2/2)</a:t>
            </a:r>
            <a:endParaRPr lang="en-US" dirty="0"/>
          </a:p>
        </p:txBody>
      </p:sp>
      <p:sp>
        <p:nvSpPr>
          <p:cNvPr id="3" name="内容占位符 2"/>
          <p:cNvSpPr>
            <a:spLocks noGrp="1"/>
          </p:cNvSpPr>
          <p:nvPr>
            <p:ph idx="1"/>
          </p:nvPr>
        </p:nvSpPr>
        <p:spPr>
          <a:xfrm>
            <a:off x="457200" y="1196752"/>
            <a:ext cx="8229600" cy="4548830"/>
          </a:xfrm>
        </p:spPr>
        <p:txBody>
          <a:bodyPr>
            <a:normAutofit/>
          </a:bodyPr>
          <a:lstStyle/>
          <a:p>
            <a:r>
              <a:rPr lang="en-US" sz="2800" dirty="0" smtClean="0"/>
              <a:t>Get </a:t>
            </a:r>
            <a:r>
              <a:rPr lang="en-US" sz="2800" dirty="0"/>
              <a:t>CPU information </a:t>
            </a:r>
            <a:r>
              <a:rPr lang="en-US" sz="2800" dirty="0" smtClean="0"/>
              <a:t>from SYS_CPU_INFO</a:t>
            </a:r>
          </a:p>
          <a:p>
            <a:endParaRPr lang="en-US" sz="2800" dirty="0"/>
          </a:p>
          <a:p>
            <a:endParaRPr lang="en-US" sz="2800" dirty="0" smtClean="0"/>
          </a:p>
          <a:p>
            <a:endParaRPr lang="en-US" sz="2800" dirty="0"/>
          </a:p>
          <a:p>
            <a:endParaRPr lang="en-US" sz="2800" dirty="0" smtClean="0"/>
          </a:p>
          <a:p>
            <a:r>
              <a:rPr lang="en-US" sz="2400" dirty="0" smtClean="0"/>
              <a:t>Some time before SWT, may some ANR of app happened, so we can check the </a:t>
            </a:r>
            <a:r>
              <a:rPr lang="en-US" sz="2400" dirty="0" err="1" smtClean="0"/>
              <a:t>anr</a:t>
            </a:r>
            <a:r>
              <a:rPr lang="en-US" sz="2400" dirty="0" smtClean="0"/>
              <a:t> around the SWT.</a:t>
            </a:r>
          </a:p>
          <a:p>
            <a:pPr lvl="1"/>
            <a:r>
              <a:rPr lang="en-US" sz="2000" dirty="0" smtClean="0"/>
              <a:t>In __exp_main.txt of </a:t>
            </a:r>
            <a:r>
              <a:rPr lang="en-US" sz="2000" dirty="0" err="1" smtClean="0"/>
              <a:t>anr’s</a:t>
            </a:r>
            <a:r>
              <a:rPr lang="en-US" sz="2000" dirty="0" smtClean="0"/>
              <a:t> </a:t>
            </a:r>
            <a:r>
              <a:rPr lang="en-US" sz="2000" dirty="0" err="1" smtClean="0"/>
              <a:t>db</a:t>
            </a:r>
            <a:r>
              <a:rPr lang="en-US" sz="2000" dirty="0" smtClean="0"/>
              <a:t> file</a:t>
            </a:r>
            <a:endParaRPr lang="en-US" sz="2000" dirty="0"/>
          </a:p>
        </p:txBody>
      </p:sp>
      <p:pic>
        <p:nvPicPr>
          <p:cNvPr id="4" name="图片 3"/>
          <p:cNvPicPr>
            <a:picLocks noChangeAspect="1"/>
          </p:cNvPicPr>
          <p:nvPr/>
        </p:nvPicPr>
        <p:blipFill>
          <a:blip r:embed="rId2"/>
          <a:stretch>
            <a:fillRect/>
          </a:stretch>
        </p:blipFill>
        <p:spPr>
          <a:xfrm>
            <a:off x="1013656" y="1674945"/>
            <a:ext cx="6324600" cy="1695450"/>
          </a:xfrm>
          <a:prstGeom prst="rect">
            <a:avLst/>
          </a:prstGeom>
        </p:spPr>
      </p:pic>
      <p:sp>
        <p:nvSpPr>
          <p:cNvPr id="5" name="文本框 4"/>
          <p:cNvSpPr txBox="1"/>
          <p:nvPr/>
        </p:nvSpPr>
        <p:spPr>
          <a:xfrm>
            <a:off x="827584" y="3383753"/>
            <a:ext cx="6696744" cy="369332"/>
          </a:xfrm>
          <a:prstGeom prst="rect">
            <a:avLst/>
          </a:prstGeom>
          <a:noFill/>
        </p:spPr>
        <p:txBody>
          <a:bodyPr wrap="square" rtlCol="0">
            <a:spAutoFit/>
          </a:bodyPr>
          <a:lstStyle/>
          <a:p>
            <a:r>
              <a:rPr lang="en-US" dirty="0" smtClean="0"/>
              <a:t>From this log, we can know the usage of CPU by every process</a:t>
            </a:r>
            <a:endParaRPr lang="en-US" dirty="0"/>
          </a:p>
        </p:txBody>
      </p:sp>
      <p:grpSp>
        <p:nvGrpSpPr>
          <p:cNvPr id="8" name="组合 7"/>
          <p:cNvGrpSpPr/>
          <p:nvPr/>
        </p:nvGrpSpPr>
        <p:grpSpPr>
          <a:xfrm>
            <a:off x="1013656" y="4861479"/>
            <a:ext cx="7419975" cy="1880351"/>
            <a:chOff x="1013656" y="4861479"/>
            <a:chExt cx="7419975" cy="1880351"/>
          </a:xfrm>
        </p:grpSpPr>
        <p:pic>
          <p:nvPicPr>
            <p:cNvPr id="6" name="图片 5"/>
            <p:cNvPicPr>
              <a:picLocks noChangeAspect="1"/>
            </p:cNvPicPr>
            <p:nvPr/>
          </p:nvPicPr>
          <p:blipFill>
            <a:blip r:embed="rId3"/>
            <a:stretch>
              <a:fillRect/>
            </a:stretch>
          </p:blipFill>
          <p:spPr>
            <a:xfrm>
              <a:off x="1013656" y="4861479"/>
              <a:ext cx="7419975" cy="1581150"/>
            </a:xfrm>
            <a:prstGeom prst="rect">
              <a:avLst/>
            </a:prstGeom>
          </p:spPr>
        </p:pic>
        <p:pic>
          <p:nvPicPr>
            <p:cNvPr id="7" name="图片 6"/>
            <p:cNvPicPr>
              <a:picLocks noChangeAspect="1"/>
            </p:cNvPicPr>
            <p:nvPr/>
          </p:nvPicPr>
          <p:blipFill>
            <a:blip r:embed="rId4"/>
            <a:stretch>
              <a:fillRect/>
            </a:stretch>
          </p:blipFill>
          <p:spPr>
            <a:xfrm>
              <a:off x="1115616" y="6446555"/>
              <a:ext cx="4391025" cy="295275"/>
            </a:xfrm>
            <a:prstGeom prst="rect">
              <a:avLst/>
            </a:prstGeom>
          </p:spPr>
        </p:pic>
      </p:grpSp>
    </p:spTree>
    <p:extLst>
      <p:ext uri="{BB962C8B-B14F-4D97-AF65-F5344CB8AC3E}">
        <p14:creationId xmlns:p14="http://schemas.microsoft.com/office/powerpoint/2010/main" val="37743990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659161"/>
          </a:xfrm>
        </p:spPr>
        <p:txBody>
          <a:bodyPr/>
          <a:lstStyle/>
          <a:p>
            <a:r>
              <a:rPr lang="en-US" dirty="0" smtClean="0"/>
              <a:t>CPU information</a:t>
            </a:r>
            <a:endParaRPr lang="en-US" dirty="0"/>
          </a:p>
        </p:txBody>
      </p:sp>
      <p:sp>
        <p:nvSpPr>
          <p:cNvPr id="3" name="内容占位符 2"/>
          <p:cNvSpPr>
            <a:spLocks noGrp="1"/>
          </p:cNvSpPr>
          <p:nvPr>
            <p:ph idx="1"/>
          </p:nvPr>
        </p:nvSpPr>
        <p:spPr>
          <a:xfrm>
            <a:off x="457200" y="1412777"/>
            <a:ext cx="8229600" cy="4620838"/>
          </a:xfrm>
        </p:spPr>
        <p:txBody>
          <a:bodyPr/>
          <a:lstStyle/>
          <a:p>
            <a:r>
              <a:rPr lang="en-US" sz="2800" dirty="0" smtClean="0"/>
              <a:t>If </a:t>
            </a:r>
            <a:r>
              <a:rPr lang="en-US" sz="2800" dirty="0" err="1" smtClean="0"/>
              <a:t>cpu</a:t>
            </a:r>
            <a:r>
              <a:rPr lang="en-US" sz="2800" dirty="0" smtClean="0"/>
              <a:t> loading is too high(&gt;80%?), we’d better to find which APP use too high and confirm whether it is normal</a:t>
            </a:r>
          </a:p>
          <a:p>
            <a:r>
              <a:rPr lang="en-US" sz="2800" dirty="0" smtClean="0"/>
              <a:t>If </a:t>
            </a:r>
            <a:r>
              <a:rPr lang="en-US" sz="2800" dirty="0" err="1" smtClean="0"/>
              <a:t>io</a:t>
            </a:r>
            <a:r>
              <a:rPr lang="en-US" sz="2800" dirty="0" smtClean="0"/>
              <a:t> wait is too high(&gt;50%?), we’d better first to check the I/O speed of flash.</a:t>
            </a:r>
          </a:p>
          <a:p>
            <a:r>
              <a:rPr lang="en-US" sz="2800" dirty="0" smtClean="0"/>
              <a:t>If </a:t>
            </a:r>
            <a:r>
              <a:rPr lang="en-US" sz="2800" dirty="0" err="1" smtClean="0"/>
              <a:t>cpu</a:t>
            </a:r>
            <a:r>
              <a:rPr lang="en-US" sz="2800" dirty="0" smtClean="0"/>
              <a:t> core is less and frequency is slow, but </a:t>
            </a:r>
            <a:r>
              <a:rPr lang="en-US" sz="2800" dirty="0" err="1" smtClean="0"/>
              <a:t>cpu</a:t>
            </a:r>
            <a:r>
              <a:rPr lang="en-US" sz="2800" dirty="0" smtClean="0"/>
              <a:t> loading is higher, we should check the thermal issue</a:t>
            </a:r>
            <a:endParaRPr lang="en-US" dirty="0"/>
          </a:p>
        </p:txBody>
      </p:sp>
    </p:spTree>
    <p:extLst>
      <p:ext uri="{BB962C8B-B14F-4D97-AF65-F5344CB8AC3E}">
        <p14:creationId xmlns:p14="http://schemas.microsoft.com/office/powerpoint/2010/main" val="42236220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731169"/>
          </a:xfrm>
        </p:spPr>
        <p:txBody>
          <a:bodyPr/>
          <a:lstStyle/>
          <a:p>
            <a:r>
              <a:rPr lang="en-US" dirty="0" smtClean="0"/>
              <a:t>Memory Info(1/2)</a:t>
            </a:r>
            <a:endParaRPr lang="en-US" dirty="0"/>
          </a:p>
        </p:txBody>
      </p:sp>
      <p:sp>
        <p:nvSpPr>
          <p:cNvPr id="3" name="内容占位符 2"/>
          <p:cNvSpPr>
            <a:spLocks noGrp="1"/>
          </p:cNvSpPr>
          <p:nvPr>
            <p:ph idx="1"/>
          </p:nvPr>
        </p:nvSpPr>
        <p:spPr>
          <a:xfrm>
            <a:off x="457200" y="1340769"/>
            <a:ext cx="8229600" cy="4692846"/>
          </a:xfrm>
        </p:spPr>
        <p:txBody>
          <a:bodyPr/>
          <a:lstStyle/>
          <a:p>
            <a:r>
              <a:rPr lang="en-US" sz="2400" dirty="0" smtClean="0"/>
              <a:t>In </a:t>
            </a:r>
            <a:r>
              <a:rPr lang="en-US" sz="2400" dirty="0" err="1" smtClean="0"/>
              <a:t>sys_memory_info</a:t>
            </a:r>
            <a:r>
              <a:rPr lang="en-US" sz="2400" dirty="0" smtClean="0"/>
              <a:t> of </a:t>
            </a:r>
            <a:r>
              <a:rPr lang="en-US" sz="2400" dirty="0" err="1" smtClean="0"/>
              <a:t>db</a:t>
            </a:r>
            <a:r>
              <a:rPr lang="en-US" sz="2400" dirty="0" smtClean="0"/>
              <a:t> file, we can see the memory information</a:t>
            </a:r>
          </a:p>
          <a:p>
            <a:endParaRPr lang="en-US" sz="2400" dirty="0"/>
          </a:p>
          <a:p>
            <a:endParaRPr lang="en-US" sz="2400" dirty="0" smtClean="0"/>
          </a:p>
          <a:p>
            <a:endParaRPr lang="en-US" sz="2400" dirty="0"/>
          </a:p>
          <a:p>
            <a:endParaRPr lang="en-US" sz="2400" dirty="0" smtClean="0"/>
          </a:p>
          <a:p>
            <a:r>
              <a:rPr lang="en-US" sz="2400" dirty="0"/>
              <a:t>In </a:t>
            </a:r>
            <a:r>
              <a:rPr lang="en-US" sz="2400" dirty="0" smtClean="0"/>
              <a:t>SYS_BUDDY_INFO, we can see the use of physic memory</a:t>
            </a:r>
            <a:endParaRPr lang="en-US" dirty="0"/>
          </a:p>
        </p:txBody>
      </p:sp>
      <p:pic>
        <p:nvPicPr>
          <p:cNvPr id="4" name="图片 3"/>
          <p:cNvPicPr>
            <a:picLocks noChangeAspect="1"/>
          </p:cNvPicPr>
          <p:nvPr/>
        </p:nvPicPr>
        <p:blipFill>
          <a:blip r:embed="rId2"/>
          <a:stretch>
            <a:fillRect/>
          </a:stretch>
        </p:blipFill>
        <p:spPr>
          <a:xfrm>
            <a:off x="1187624" y="2132856"/>
            <a:ext cx="2524125" cy="1257300"/>
          </a:xfrm>
          <a:prstGeom prst="rect">
            <a:avLst/>
          </a:prstGeom>
        </p:spPr>
      </p:pic>
      <p:sp>
        <p:nvSpPr>
          <p:cNvPr id="5" name="文本框 4"/>
          <p:cNvSpPr txBox="1"/>
          <p:nvPr/>
        </p:nvSpPr>
        <p:spPr>
          <a:xfrm>
            <a:off x="3711749" y="692696"/>
            <a:ext cx="184731" cy="369332"/>
          </a:xfrm>
          <a:prstGeom prst="rect">
            <a:avLst/>
          </a:prstGeom>
          <a:noFill/>
        </p:spPr>
        <p:txBody>
          <a:bodyPr wrap="none" rtlCol="0">
            <a:spAutoFit/>
          </a:bodyPr>
          <a:lstStyle/>
          <a:p>
            <a:endParaRPr lang="en-US" dirty="0"/>
          </a:p>
        </p:txBody>
      </p:sp>
      <p:sp>
        <p:nvSpPr>
          <p:cNvPr id="6" name="文本框 5"/>
          <p:cNvSpPr txBox="1"/>
          <p:nvPr/>
        </p:nvSpPr>
        <p:spPr>
          <a:xfrm>
            <a:off x="899592" y="3390156"/>
            <a:ext cx="6324039" cy="369332"/>
          </a:xfrm>
          <a:prstGeom prst="rect">
            <a:avLst/>
          </a:prstGeom>
          <a:noFill/>
        </p:spPr>
        <p:txBody>
          <a:bodyPr wrap="none" rtlCol="0">
            <a:spAutoFit/>
          </a:bodyPr>
          <a:lstStyle/>
          <a:p>
            <a:r>
              <a:rPr lang="en-US" dirty="0" smtClean="0"/>
              <a:t>If the sum of </a:t>
            </a:r>
            <a:r>
              <a:rPr lang="en-US" i="1" dirty="0" err="1" smtClean="0"/>
              <a:t>Memfree</a:t>
            </a:r>
            <a:r>
              <a:rPr lang="en-US" dirty="0" smtClean="0"/>
              <a:t> and </a:t>
            </a:r>
            <a:r>
              <a:rPr lang="en-US" i="1" dirty="0" smtClean="0"/>
              <a:t>cached</a:t>
            </a:r>
            <a:r>
              <a:rPr lang="en-US" dirty="0" smtClean="0"/>
              <a:t> is small, there is memory issue</a:t>
            </a:r>
            <a:endParaRPr lang="en-US" dirty="0"/>
          </a:p>
        </p:txBody>
      </p:sp>
      <p:pic>
        <p:nvPicPr>
          <p:cNvPr id="8" name="图片 7"/>
          <p:cNvPicPr>
            <a:picLocks noChangeAspect="1"/>
          </p:cNvPicPr>
          <p:nvPr/>
        </p:nvPicPr>
        <p:blipFill>
          <a:blip r:embed="rId3"/>
          <a:stretch>
            <a:fillRect/>
          </a:stretch>
        </p:blipFill>
        <p:spPr>
          <a:xfrm>
            <a:off x="905148" y="4596514"/>
            <a:ext cx="7829550" cy="200025"/>
          </a:xfrm>
          <a:prstGeom prst="rect">
            <a:avLst/>
          </a:prstGeom>
        </p:spPr>
      </p:pic>
      <p:sp>
        <p:nvSpPr>
          <p:cNvPr id="9" name="文本框 8"/>
          <p:cNvSpPr txBox="1"/>
          <p:nvPr/>
        </p:nvSpPr>
        <p:spPr>
          <a:xfrm>
            <a:off x="827584" y="4861079"/>
            <a:ext cx="7128792" cy="369332"/>
          </a:xfrm>
          <a:prstGeom prst="rect">
            <a:avLst/>
          </a:prstGeom>
          <a:noFill/>
        </p:spPr>
        <p:txBody>
          <a:bodyPr wrap="square" rtlCol="0">
            <a:spAutoFit/>
          </a:bodyPr>
          <a:lstStyle/>
          <a:p>
            <a:r>
              <a:rPr lang="en-US" dirty="0" smtClean="0"/>
              <a:t>From this information we can see the fragment of physic memory</a:t>
            </a:r>
            <a:endParaRPr lang="en-US" dirty="0"/>
          </a:p>
        </p:txBody>
      </p:sp>
      <p:sp>
        <p:nvSpPr>
          <p:cNvPr id="10" name="矩形 9"/>
          <p:cNvSpPr/>
          <p:nvPr/>
        </p:nvSpPr>
        <p:spPr>
          <a:xfrm>
            <a:off x="2699792" y="4596514"/>
            <a:ext cx="504056" cy="2000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矩形 10"/>
          <p:cNvSpPr/>
          <p:nvPr/>
        </p:nvSpPr>
        <p:spPr>
          <a:xfrm>
            <a:off x="3300058" y="4597127"/>
            <a:ext cx="504056" cy="2000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矩形 11"/>
          <p:cNvSpPr/>
          <p:nvPr/>
        </p:nvSpPr>
        <p:spPr>
          <a:xfrm>
            <a:off x="3809583" y="4596514"/>
            <a:ext cx="504056" cy="2000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矩形 12"/>
          <p:cNvSpPr/>
          <p:nvPr/>
        </p:nvSpPr>
        <p:spPr>
          <a:xfrm>
            <a:off x="5391280" y="4595901"/>
            <a:ext cx="504056" cy="2000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矩形 13"/>
          <p:cNvSpPr/>
          <p:nvPr/>
        </p:nvSpPr>
        <p:spPr>
          <a:xfrm>
            <a:off x="8182744" y="4543192"/>
            <a:ext cx="504056" cy="2000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文本框 14"/>
          <p:cNvSpPr txBox="1"/>
          <p:nvPr/>
        </p:nvSpPr>
        <p:spPr>
          <a:xfrm>
            <a:off x="2800977" y="4326581"/>
            <a:ext cx="301686" cy="369332"/>
          </a:xfrm>
          <a:prstGeom prst="rect">
            <a:avLst/>
          </a:prstGeom>
          <a:noFill/>
        </p:spPr>
        <p:txBody>
          <a:bodyPr wrap="none" rtlCol="0">
            <a:spAutoFit/>
          </a:bodyPr>
          <a:lstStyle/>
          <a:p>
            <a:r>
              <a:rPr lang="en-US" dirty="0" smtClean="0"/>
              <a:t>1</a:t>
            </a:r>
            <a:endParaRPr lang="en-US" dirty="0"/>
          </a:p>
        </p:txBody>
      </p:sp>
      <p:sp>
        <p:nvSpPr>
          <p:cNvPr id="16" name="文本框 15"/>
          <p:cNvSpPr txBox="1"/>
          <p:nvPr/>
        </p:nvSpPr>
        <p:spPr>
          <a:xfrm>
            <a:off x="3338252" y="4307081"/>
            <a:ext cx="301686" cy="369332"/>
          </a:xfrm>
          <a:prstGeom prst="rect">
            <a:avLst/>
          </a:prstGeom>
          <a:noFill/>
        </p:spPr>
        <p:txBody>
          <a:bodyPr wrap="none" rtlCol="0">
            <a:spAutoFit/>
          </a:bodyPr>
          <a:lstStyle/>
          <a:p>
            <a:r>
              <a:rPr lang="en-US" dirty="0"/>
              <a:t>2</a:t>
            </a:r>
          </a:p>
        </p:txBody>
      </p:sp>
      <p:sp>
        <p:nvSpPr>
          <p:cNvPr id="17" name="文本框 16"/>
          <p:cNvSpPr txBox="1"/>
          <p:nvPr/>
        </p:nvSpPr>
        <p:spPr>
          <a:xfrm>
            <a:off x="3868851" y="4317773"/>
            <a:ext cx="301686" cy="369332"/>
          </a:xfrm>
          <a:prstGeom prst="rect">
            <a:avLst/>
          </a:prstGeom>
          <a:noFill/>
        </p:spPr>
        <p:txBody>
          <a:bodyPr wrap="none" rtlCol="0">
            <a:spAutoFit/>
          </a:bodyPr>
          <a:lstStyle/>
          <a:p>
            <a:r>
              <a:rPr lang="en-US" dirty="0"/>
              <a:t>3</a:t>
            </a:r>
          </a:p>
        </p:txBody>
      </p:sp>
      <p:sp>
        <p:nvSpPr>
          <p:cNvPr id="18" name="文本框 17"/>
          <p:cNvSpPr txBox="1"/>
          <p:nvPr/>
        </p:nvSpPr>
        <p:spPr>
          <a:xfrm>
            <a:off x="5498364" y="4306989"/>
            <a:ext cx="343364" cy="369332"/>
          </a:xfrm>
          <a:prstGeom prst="rect">
            <a:avLst/>
          </a:prstGeom>
          <a:noFill/>
        </p:spPr>
        <p:txBody>
          <a:bodyPr wrap="none" rtlCol="0">
            <a:spAutoFit/>
          </a:bodyPr>
          <a:lstStyle/>
          <a:p>
            <a:r>
              <a:rPr lang="en-US" dirty="0" smtClean="0"/>
              <a:t>…</a:t>
            </a:r>
            <a:endParaRPr lang="en-US" dirty="0"/>
          </a:p>
        </p:txBody>
      </p:sp>
      <p:sp>
        <p:nvSpPr>
          <p:cNvPr id="19" name="文本框 18"/>
          <p:cNvSpPr txBox="1"/>
          <p:nvPr/>
        </p:nvSpPr>
        <p:spPr>
          <a:xfrm>
            <a:off x="8215549" y="4267040"/>
            <a:ext cx="306494" cy="369332"/>
          </a:xfrm>
          <a:prstGeom prst="rect">
            <a:avLst/>
          </a:prstGeom>
          <a:noFill/>
        </p:spPr>
        <p:txBody>
          <a:bodyPr wrap="none" rtlCol="0">
            <a:spAutoFit/>
          </a:bodyPr>
          <a:lstStyle/>
          <a:p>
            <a:r>
              <a:rPr lang="en-US" dirty="0"/>
              <a:t>n</a:t>
            </a:r>
          </a:p>
        </p:txBody>
      </p:sp>
      <p:sp>
        <p:nvSpPr>
          <p:cNvPr id="20" name="文本框 19"/>
          <p:cNvSpPr txBox="1"/>
          <p:nvPr/>
        </p:nvSpPr>
        <p:spPr>
          <a:xfrm>
            <a:off x="971600" y="5301208"/>
            <a:ext cx="4046108" cy="707886"/>
          </a:xfrm>
          <a:prstGeom prst="rect">
            <a:avLst/>
          </a:prstGeom>
          <a:noFill/>
        </p:spPr>
        <p:txBody>
          <a:bodyPr wrap="none" rtlCol="0">
            <a:spAutoFit/>
          </a:bodyPr>
          <a:lstStyle/>
          <a:p>
            <a:r>
              <a:rPr lang="en-US" dirty="0" smtClean="0"/>
              <a:t>1: the number of 2</a:t>
            </a:r>
            <a:r>
              <a:rPr lang="en-US" sz="2000" baseline="30000" dirty="0"/>
              <a:t>0 </a:t>
            </a:r>
            <a:r>
              <a:rPr lang="en-US" sz="2000" dirty="0" smtClean="0"/>
              <a:t>continuous </a:t>
            </a:r>
            <a:r>
              <a:rPr lang="en-US" altLang="zh-CN" sz="2000" dirty="0" smtClean="0"/>
              <a:t>pages</a:t>
            </a:r>
          </a:p>
          <a:p>
            <a:r>
              <a:rPr lang="en-US" sz="2000" dirty="0" smtClean="0"/>
              <a:t>2:the number of 2</a:t>
            </a:r>
            <a:r>
              <a:rPr lang="en-US" sz="2000" baseline="30000" dirty="0" smtClean="0"/>
              <a:t>n</a:t>
            </a:r>
            <a:r>
              <a:rPr lang="en-US" sz="2000" dirty="0" smtClean="0"/>
              <a:t> continuous </a:t>
            </a:r>
            <a:r>
              <a:rPr lang="en-US" dirty="0"/>
              <a:t>pages</a:t>
            </a:r>
          </a:p>
        </p:txBody>
      </p:sp>
      <p:sp>
        <p:nvSpPr>
          <p:cNvPr id="21" name="文本框 20"/>
          <p:cNvSpPr txBox="1"/>
          <p:nvPr/>
        </p:nvSpPr>
        <p:spPr>
          <a:xfrm>
            <a:off x="867283" y="6009094"/>
            <a:ext cx="6480720" cy="369332"/>
          </a:xfrm>
          <a:prstGeom prst="rect">
            <a:avLst/>
          </a:prstGeom>
          <a:noFill/>
        </p:spPr>
        <p:txBody>
          <a:bodyPr wrap="square" rtlCol="0">
            <a:spAutoFit/>
          </a:bodyPr>
          <a:lstStyle/>
          <a:p>
            <a:r>
              <a:rPr lang="en-US" dirty="0" smtClean="0"/>
              <a:t>If there is only 2</a:t>
            </a:r>
            <a:r>
              <a:rPr lang="en-US" baseline="30000" dirty="0" smtClean="0"/>
              <a:t>0 </a:t>
            </a:r>
            <a:r>
              <a:rPr lang="en-US" dirty="0" smtClean="0"/>
              <a:t>continuous pages, the </a:t>
            </a:r>
            <a:r>
              <a:rPr lang="en-US" dirty="0"/>
              <a:t> </a:t>
            </a:r>
            <a:r>
              <a:rPr lang="en-US" dirty="0" smtClean="0"/>
              <a:t>fragmentation is serious.</a:t>
            </a:r>
            <a:endParaRPr lang="en-US" dirty="0"/>
          </a:p>
        </p:txBody>
      </p:sp>
    </p:spTree>
    <p:extLst>
      <p:ext uri="{BB962C8B-B14F-4D97-AF65-F5344CB8AC3E}">
        <p14:creationId xmlns:p14="http://schemas.microsoft.com/office/powerpoint/2010/main" val="7451476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a:t>
            </a:r>
            <a:r>
              <a:rPr lang="en-US" altLang="zh-CN" dirty="0" smtClean="0"/>
              <a:t>emory Info(2/2)</a:t>
            </a:r>
            <a:endParaRPr lang="en-US" dirty="0"/>
          </a:p>
        </p:txBody>
      </p:sp>
      <p:sp>
        <p:nvSpPr>
          <p:cNvPr id="3" name="内容占位符 2"/>
          <p:cNvSpPr>
            <a:spLocks noGrp="1"/>
          </p:cNvSpPr>
          <p:nvPr>
            <p:ph idx="1"/>
          </p:nvPr>
        </p:nvSpPr>
        <p:spPr>
          <a:xfrm>
            <a:off x="457200" y="1412777"/>
            <a:ext cx="8229600" cy="4620838"/>
          </a:xfrm>
        </p:spPr>
        <p:txBody>
          <a:bodyPr>
            <a:normAutofit/>
          </a:bodyPr>
          <a:lstStyle/>
          <a:p>
            <a:r>
              <a:rPr lang="en-US" sz="2000" dirty="0" smtClean="0"/>
              <a:t>We also can get </a:t>
            </a:r>
            <a:r>
              <a:rPr lang="en-US" sz="2000" dirty="0"/>
              <a:t>memory info from </a:t>
            </a:r>
            <a:r>
              <a:rPr lang="en-US" sz="2000" dirty="0" smtClean="0"/>
              <a:t>SYS_MEMORY_LOG, it record the </a:t>
            </a:r>
            <a:r>
              <a:rPr lang="en-US" sz="2000" dirty="0"/>
              <a:t>memory change of </a:t>
            </a:r>
            <a:r>
              <a:rPr lang="en-US" sz="2000" dirty="0" smtClean="0"/>
              <a:t>a </a:t>
            </a:r>
            <a:r>
              <a:rPr lang="en-US" sz="2000" dirty="0"/>
              <a:t>period of </a:t>
            </a:r>
            <a:r>
              <a:rPr lang="en-US" sz="2000" dirty="0" smtClean="0"/>
              <a:t>time including system memory and every process 'memory.</a:t>
            </a:r>
            <a:endParaRPr lang="en-US" sz="2800" dirty="0"/>
          </a:p>
        </p:txBody>
      </p:sp>
      <p:pic>
        <p:nvPicPr>
          <p:cNvPr id="4" name="图片 3"/>
          <p:cNvPicPr>
            <a:picLocks noChangeAspect="1"/>
          </p:cNvPicPr>
          <p:nvPr/>
        </p:nvPicPr>
        <p:blipFill>
          <a:blip r:embed="rId2"/>
          <a:stretch>
            <a:fillRect/>
          </a:stretch>
        </p:blipFill>
        <p:spPr>
          <a:xfrm>
            <a:off x="899592" y="2547312"/>
            <a:ext cx="8064896" cy="432048"/>
          </a:xfrm>
          <a:prstGeom prst="rect">
            <a:avLst/>
          </a:prstGeom>
        </p:spPr>
      </p:pic>
      <p:pic>
        <p:nvPicPr>
          <p:cNvPr id="5" name="图片 4"/>
          <p:cNvPicPr>
            <a:picLocks noChangeAspect="1"/>
          </p:cNvPicPr>
          <p:nvPr/>
        </p:nvPicPr>
        <p:blipFill>
          <a:blip r:embed="rId3"/>
          <a:stretch>
            <a:fillRect/>
          </a:stretch>
        </p:blipFill>
        <p:spPr>
          <a:xfrm>
            <a:off x="755576" y="3152311"/>
            <a:ext cx="8388424" cy="600075"/>
          </a:xfrm>
          <a:prstGeom prst="rect">
            <a:avLst/>
          </a:prstGeom>
        </p:spPr>
      </p:pic>
      <p:pic>
        <p:nvPicPr>
          <p:cNvPr id="6" name="图片 5"/>
          <p:cNvPicPr>
            <a:picLocks noChangeAspect="1"/>
          </p:cNvPicPr>
          <p:nvPr/>
        </p:nvPicPr>
        <p:blipFill>
          <a:blip r:embed="rId4"/>
          <a:stretch>
            <a:fillRect/>
          </a:stretch>
        </p:blipFill>
        <p:spPr>
          <a:xfrm>
            <a:off x="761559" y="4293096"/>
            <a:ext cx="8691348" cy="790575"/>
          </a:xfrm>
          <a:prstGeom prst="rect">
            <a:avLst/>
          </a:prstGeom>
        </p:spPr>
      </p:pic>
      <p:sp>
        <p:nvSpPr>
          <p:cNvPr id="7" name="文本框 6"/>
          <p:cNvSpPr txBox="1"/>
          <p:nvPr/>
        </p:nvSpPr>
        <p:spPr>
          <a:xfrm>
            <a:off x="1331640" y="3933056"/>
            <a:ext cx="2376264" cy="369332"/>
          </a:xfrm>
          <a:prstGeom prst="rect">
            <a:avLst/>
          </a:prstGeom>
          <a:noFill/>
        </p:spPr>
        <p:txBody>
          <a:bodyPr wrap="square" rtlCol="0">
            <a:spAutoFit/>
          </a:bodyPr>
          <a:lstStyle/>
          <a:p>
            <a:r>
              <a:rPr lang="en-US" dirty="0" smtClean="0"/>
              <a:t>One process</a:t>
            </a:r>
            <a:endParaRPr lang="en-US" dirty="0"/>
          </a:p>
        </p:txBody>
      </p:sp>
      <p:sp>
        <p:nvSpPr>
          <p:cNvPr id="8" name="文本框 7"/>
          <p:cNvSpPr txBox="1"/>
          <p:nvPr/>
        </p:nvSpPr>
        <p:spPr>
          <a:xfrm>
            <a:off x="4277985" y="3933056"/>
            <a:ext cx="2376264" cy="369332"/>
          </a:xfrm>
          <a:prstGeom prst="rect">
            <a:avLst/>
          </a:prstGeom>
          <a:noFill/>
        </p:spPr>
        <p:txBody>
          <a:bodyPr wrap="square" rtlCol="0">
            <a:spAutoFit/>
          </a:bodyPr>
          <a:lstStyle/>
          <a:p>
            <a:r>
              <a:rPr lang="en-US" dirty="0" smtClean="0"/>
              <a:t>One process</a:t>
            </a:r>
            <a:endParaRPr lang="en-US" dirty="0"/>
          </a:p>
        </p:txBody>
      </p:sp>
      <p:sp>
        <p:nvSpPr>
          <p:cNvPr id="9" name="文本框 8"/>
          <p:cNvSpPr txBox="1"/>
          <p:nvPr/>
        </p:nvSpPr>
        <p:spPr>
          <a:xfrm>
            <a:off x="899592" y="5083671"/>
            <a:ext cx="7200800" cy="646331"/>
          </a:xfrm>
          <a:prstGeom prst="rect">
            <a:avLst/>
          </a:prstGeom>
          <a:noFill/>
        </p:spPr>
        <p:txBody>
          <a:bodyPr wrap="square" rtlCol="0">
            <a:spAutoFit/>
          </a:bodyPr>
          <a:lstStyle/>
          <a:p>
            <a:r>
              <a:rPr lang="en-US" dirty="0" smtClean="0"/>
              <a:t>We should check which part or process use lots of memory , and analyze it as memory issue.</a:t>
            </a:r>
            <a:endParaRPr lang="en-US" dirty="0"/>
          </a:p>
        </p:txBody>
      </p:sp>
    </p:spTree>
    <p:extLst>
      <p:ext uri="{BB962C8B-B14F-4D97-AF65-F5344CB8AC3E}">
        <p14:creationId xmlns:p14="http://schemas.microsoft.com/office/powerpoint/2010/main" val="21202099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29600" cy="1134535"/>
          </a:xfrm>
        </p:spPr>
        <p:txBody>
          <a:bodyPr/>
          <a:lstStyle/>
          <a:p>
            <a:r>
              <a:rPr lang="en-US" dirty="0" smtClean="0"/>
              <a:t>Case Share</a:t>
            </a:r>
            <a:endParaRPr lang="en-US" dirty="0"/>
          </a:p>
        </p:txBody>
      </p:sp>
    </p:spTree>
    <p:extLst>
      <p:ext uri="{BB962C8B-B14F-4D97-AF65-F5344CB8AC3E}">
        <p14:creationId xmlns:p14="http://schemas.microsoft.com/office/powerpoint/2010/main" val="26070303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731169"/>
          </a:xfrm>
        </p:spPr>
        <p:txBody>
          <a:bodyPr/>
          <a:lstStyle/>
          <a:p>
            <a:r>
              <a:rPr lang="en-US" dirty="0" smtClean="0"/>
              <a:t>Case 1</a:t>
            </a:r>
            <a:endParaRPr lang="en-US" dirty="0"/>
          </a:p>
        </p:txBody>
      </p:sp>
      <p:sp>
        <p:nvSpPr>
          <p:cNvPr id="3" name="内容占位符 2"/>
          <p:cNvSpPr>
            <a:spLocks noGrp="1"/>
          </p:cNvSpPr>
          <p:nvPr>
            <p:ph idx="1"/>
          </p:nvPr>
        </p:nvSpPr>
        <p:spPr>
          <a:xfrm>
            <a:off x="457200" y="1340769"/>
            <a:ext cx="8229600" cy="4692846"/>
          </a:xfrm>
        </p:spPr>
        <p:txBody>
          <a:bodyPr/>
          <a:lstStyle/>
          <a:p>
            <a:r>
              <a:rPr lang="en-US" sz="2800" dirty="0"/>
              <a:t>CRID: </a:t>
            </a:r>
            <a:r>
              <a:rPr lang="en-US" sz="2800" dirty="0" smtClean="0"/>
              <a:t>ALPS02848434</a:t>
            </a:r>
          </a:p>
          <a:p>
            <a:r>
              <a:rPr lang="en-US" dirty="0" err="1" smtClean="0"/>
              <a:t>Analyse</a:t>
            </a:r>
            <a:r>
              <a:rPr lang="en-US" dirty="0" smtClean="0"/>
              <a:t>:</a:t>
            </a:r>
          </a:p>
          <a:p>
            <a:r>
              <a:rPr lang="en-US" sz="2800" dirty="0" smtClean="0"/>
              <a:t>1. get time point of SWT in </a:t>
            </a:r>
            <a:r>
              <a:rPr lang="en-US" sz="2800" dirty="0" err="1" smtClean="0"/>
              <a:t>sys_android_event_log</a:t>
            </a:r>
            <a:endParaRPr lang="en-US" sz="2800" dirty="0" smtClean="0"/>
          </a:p>
          <a:p>
            <a:endParaRPr lang="en-US" sz="2800" dirty="0"/>
          </a:p>
          <a:p>
            <a:r>
              <a:rPr lang="en-US" sz="2800" dirty="0" smtClean="0"/>
              <a:t>2.</a:t>
            </a:r>
            <a:r>
              <a:rPr lang="en-US" sz="2800" dirty="0"/>
              <a:t>C</a:t>
            </a:r>
            <a:r>
              <a:rPr lang="en-US" altLang="zh-CN" sz="2800" dirty="0" smtClean="0"/>
              <a:t>heck </a:t>
            </a:r>
            <a:r>
              <a:rPr lang="en-US" altLang="zh-CN" sz="2800" dirty="0" err="1" smtClean="0"/>
              <a:t>predump</a:t>
            </a:r>
            <a:r>
              <a:rPr lang="en-US" altLang="zh-CN" sz="2800" dirty="0" smtClean="0"/>
              <a:t> stack</a:t>
            </a:r>
            <a:endParaRPr lang="en-US" sz="2800" dirty="0"/>
          </a:p>
        </p:txBody>
      </p:sp>
      <p:pic>
        <p:nvPicPr>
          <p:cNvPr id="4" name="图片 3"/>
          <p:cNvPicPr>
            <a:picLocks noChangeAspect="1"/>
          </p:cNvPicPr>
          <p:nvPr/>
        </p:nvPicPr>
        <p:blipFill>
          <a:blip r:embed="rId2"/>
          <a:stretch>
            <a:fillRect/>
          </a:stretch>
        </p:blipFill>
        <p:spPr>
          <a:xfrm>
            <a:off x="1007344" y="2996952"/>
            <a:ext cx="8172450" cy="200025"/>
          </a:xfrm>
          <a:prstGeom prst="rect">
            <a:avLst/>
          </a:prstGeom>
        </p:spPr>
      </p:pic>
      <p:pic>
        <p:nvPicPr>
          <p:cNvPr id="5" name="图片 4"/>
          <p:cNvPicPr>
            <a:picLocks noChangeAspect="1"/>
          </p:cNvPicPr>
          <p:nvPr/>
        </p:nvPicPr>
        <p:blipFill>
          <a:blip r:embed="rId3"/>
          <a:stretch>
            <a:fillRect/>
          </a:stretch>
        </p:blipFill>
        <p:spPr>
          <a:xfrm>
            <a:off x="755577" y="4005064"/>
            <a:ext cx="8208912" cy="2409825"/>
          </a:xfrm>
          <a:prstGeom prst="rect">
            <a:avLst/>
          </a:prstGeom>
        </p:spPr>
      </p:pic>
    </p:spTree>
    <p:extLst>
      <p:ext uri="{BB962C8B-B14F-4D97-AF65-F5344CB8AC3E}">
        <p14:creationId xmlns:p14="http://schemas.microsoft.com/office/powerpoint/2010/main" val="2681824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074" y="394553"/>
            <a:ext cx="8229600" cy="558600"/>
          </a:xfrm>
        </p:spPr>
        <p:txBody>
          <a:bodyPr vert="horz" lIns="91440" tIns="0" rIns="91440" bIns="45720" rtlCol="0" anchor="t">
            <a:normAutofit fontScale="90000"/>
          </a:bodyPr>
          <a:lstStyle/>
          <a:p>
            <a:pPr lvl="1" algn="ctr" defTabSz="457200" rtl="0">
              <a:lnSpc>
                <a:spcPct val="80000"/>
              </a:lnSpc>
              <a:spcBef>
                <a:spcPct val="0"/>
              </a:spcBef>
            </a:pPr>
            <a:r>
              <a:rPr lang="en-US" altLang="zh-CN" sz="3200" b="1" spc="-150" dirty="0">
                <a:solidFill>
                  <a:schemeClr val="accent1"/>
                </a:solidFill>
              </a:rPr>
              <a:t>ANR  Generate Principle(3/3)</a:t>
            </a:r>
            <a:br>
              <a:rPr lang="en-US" altLang="zh-CN" sz="3200" b="1" spc="-150" dirty="0">
                <a:solidFill>
                  <a:schemeClr val="accent1"/>
                </a:solidFill>
              </a:rPr>
            </a:br>
            <a:r>
              <a:rPr lang="en-US" altLang="zh-CN" sz="3200" b="1" spc="-150" dirty="0">
                <a:solidFill>
                  <a:schemeClr val="accent1"/>
                </a:solidFill>
              </a:rPr>
              <a:t/>
            </a:r>
            <a:br>
              <a:rPr lang="en-US" altLang="zh-CN" sz="3200" b="1" spc="-150" dirty="0">
                <a:solidFill>
                  <a:schemeClr val="accent1"/>
                </a:solidFill>
              </a:rPr>
            </a:br>
            <a:r>
              <a:rPr lang="en-US" altLang="zh-CN" sz="3200" b="1" spc="-150" dirty="0">
                <a:solidFill>
                  <a:schemeClr val="accent1"/>
                </a:solidFill>
              </a:rPr>
              <a:t/>
            </a:r>
            <a:br>
              <a:rPr lang="en-US" altLang="zh-CN" sz="3200" b="1" spc="-150" dirty="0">
                <a:solidFill>
                  <a:schemeClr val="accent1"/>
                </a:solidFill>
              </a:rPr>
            </a:br>
            <a:endParaRPr lang="en-US" sz="3200" b="1" spc="-150" dirty="0">
              <a:solidFill>
                <a:schemeClr val="accent1"/>
              </a:solidFill>
            </a:endParaRPr>
          </a:p>
        </p:txBody>
      </p:sp>
      <p:sp>
        <p:nvSpPr>
          <p:cNvPr id="3" name="日期占位符 2"/>
          <p:cNvSpPr>
            <a:spLocks noGrp="1"/>
          </p:cNvSpPr>
          <p:nvPr>
            <p:ph type="dt" sz="half" idx="10"/>
          </p:nvPr>
        </p:nvSpPr>
        <p:spPr/>
        <p:txBody>
          <a:bodyPr/>
          <a:lstStyle/>
          <a:p>
            <a:fld id="{1A0BA19A-3E7C-435B-8A07-D805FBF58619}" type="datetime1">
              <a:rPr lang="zh-CN" altLang="en-US" smtClean="0"/>
              <a:pPr/>
              <a:t>2016/10/11</a:t>
            </a:fld>
            <a:endParaRPr lang="en-US"/>
          </a:p>
        </p:txBody>
      </p:sp>
      <p:sp>
        <p:nvSpPr>
          <p:cNvPr id="4" name="页脚占位符 3"/>
          <p:cNvSpPr>
            <a:spLocks noGrp="1"/>
          </p:cNvSpPr>
          <p:nvPr>
            <p:ph type="ftr" sz="quarter" idx="11"/>
          </p:nvPr>
        </p:nvSpPr>
        <p:spPr/>
        <p:txBody>
          <a:bodyPr/>
          <a:lstStyle/>
          <a:p>
            <a:r>
              <a:rPr lang="en-US" dirty="0" err="1" smtClean="0"/>
              <a:t>Copyright@MediaTec</a:t>
            </a:r>
            <a:r>
              <a:rPr lang="en-US" dirty="0" smtClean="0"/>
              <a:t> </a:t>
            </a:r>
            <a:r>
              <a:rPr lang="en-US" dirty="0" err="1" smtClean="0"/>
              <a:t>Inc.All</a:t>
            </a:r>
            <a:r>
              <a:rPr lang="en-US" dirty="0" smtClean="0"/>
              <a:t> rights reserved</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pPr/>
              <a:t>8</a:t>
            </a:fld>
            <a:endParaRPr lang="en-US"/>
          </a:p>
        </p:txBody>
      </p:sp>
      <p:sp>
        <p:nvSpPr>
          <p:cNvPr id="10" name="TextBox 9"/>
          <p:cNvSpPr txBox="1"/>
          <p:nvPr/>
        </p:nvSpPr>
        <p:spPr>
          <a:xfrm>
            <a:off x="645512" y="1476344"/>
            <a:ext cx="1631985" cy="400110"/>
          </a:xfrm>
          <a:prstGeom prst="rect">
            <a:avLst/>
          </a:prstGeom>
          <a:noFill/>
        </p:spPr>
        <p:txBody>
          <a:bodyPr wrap="none" rtlCol="0">
            <a:spAutoFit/>
          </a:bodyPr>
          <a:lstStyle/>
          <a:p>
            <a:r>
              <a:rPr lang="en-US" sz="2000" b="1" dirty="0" err="1" smtClean="0"/>
              <a:t>SystemServer</a:t>
            </a:r>
            <a:endParaRPr lang="en-US" sz="2000" b="1" dirty="0"/>
          </a:p>
        </p:txBody>
      </p:sp>
      <p:sp>
        <p:nvSpPr>
          <p:cNvPr id="11" name="TextBox 10"/>
          <p:cNvSpPr txBox="1"/>
          <p:nvPr/>
        </p:nvSpPr>
        <p:spPr>
          <a:xfrm>
            <a:off x="4656613" y="1112498"/>
            <a:ext cx="1640321" cy="461665"/>
          </a:xfrm>
          <a:prstGeom prst="rect">
            <a:avLst/>
          </a:prstGeom>
          <a:noFill/>
        </p:spPr>
        <p:txBody>
          <a:bodyPr wrap="none" rtlCol="0">
            <a:spAutoFit/>
          </a:bodyPr>
          <a:lstStyle/>
          <a:p>
            <a:r>
              <a:rPr lang="en-US" sz="2400" b="1" dirty="0" smtClean="0"/>
              <a:t>Application</a:t>
            </a:r>
            <a:endParaRPr lang="en-US" sz="2400" b="1" dirty="0"/>
          </a:p>
        </p:txBody>
      </p:sp>
      <p:grpSp>
        <p:nvGrpSpPr>
          <p:cNvPr id="6" name="组合 5"/>
          <p:cNvGrpSpPr/>
          <p:nvPr/>
        </p:nvGrpSpPr>
        <p:grpSpPr>
          <a:xfrm>
            <a:off x="834858" y="1676400"/>
            <a:ext cx="7321884" cy="4419600"/>
            <a:chOff x="304800" y="838200"/>
            <a:chExt cx="8458200" cy="5410200"/>
          </a:xfrm>
        </p:grpSpPr>
        <p:sp>
          <p:nvSpPr>
            <p:cNvPr id="7" name="矩形 6"/>
            <p:cNvSpPr/>
            <p:nvPr/>
          </p:nvSpPr>
          <p:spPr>
            <a:xfrm>
              <a:off x="304800" y="1295400"/>
              <a:ext cx="1447800" cy="160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err="1" smtClean="0"/>
                <a:t>InputDispatcher</a:t>
              </a:r>
              <a:endParaRPr lang="en-US" sz="1400" b="1" dirty="0"/>
            </a:p>
          </p:txBody>
        </p:sp>
        <p:sp>
          <p:nvSpPr>
            <p:cNvPr id="8" name="矩形 7"/>
            <p:cNvSpPr/>
            <p:nvPr/>
          </p:nvSpPr>
          <p:spPr>
            <a:xfrm>
              <a:off x="3124200" y="838200"/>
              <a:ext cx="5638800" cy="5410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矩形 12"/>
            <p:cNvSpPr/>
            <p:nvPr/>
          </p:nvSpPr>
          <p:spPr>
            <a:xfrm>
              <a:off x="304800" y="2895600"/>
              <a:ext cx="1447800" cy="152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AMS</a:t>
              </a:r>
              <a:endParaRPr lang="en-US" sz="3200" b="1" dirty="0"/>
            </a:p>
          </p:txBody>
        </p:sp>
        <p:sp>
          <p:nvSpPr>
            <p:cNvPr id="14" name="矩形 13"/>
            <p:cNvSpPr/>
            <p:nvPr/>
          </p:nvSpPr>
          <p:spPr>
            <a:xfrm>
              <a:off x="3581400" y="14478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1</a:t>
              </a:r>
              <a:endParaRPr lang="en-US" dirty="0"/>
            </a:p>
          </p:txBody>
        </p:sp>
        <p:sp>
          <p:nvSpPr>
            <p:cNvPr id="15" name="矩形 14"/>
            <p:cNvSpPr/>
            <p:nvPr/>
          </p:nvSpPr>
          <p:spPr>
            <a:xfrm>
              <a:off x="3581400" y="19050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2</a:t>
              </a:r>
              <a:endParaRPr lang="en-US" dirty="0"/>
            </a:p>
          </p:txBody>
        </p:sp>
        <p:sp>
          <p:nvSpPr>
            <p:cNvPr id="16" name="矩形 15"/>
            <p:cNvSpPr/>
            <p:nvPr/>
          </p:nvSpPr>
          <p:spPr>
            <a:xfrm>
              <a:off x="3581400" y="23622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a:t>
              </a:r>
              <a:r>
                <a:rPr lang="en-US" dirty="0" err="1" smtClean="0"/>
                <a:t>onClick</a:t>
              </a:r>
              <a:endParaRPr lang="en-US" dirty="0"/>
            </a:p>
          </p:txBody>
        </p:sp>
        <p:sp>
          <p:nvSpPr>
            <p:cNvPr id="17" name="矩形 16"/>
            <p:cNvSpPr/>
            <p:nvPr/>
          </p:nvSpPr>
          <p:spPr>
            <a:xfrm>
              <a:off x="3581400" y="28194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MSG </a:t>
              </a:r>
              <a:r>
                <a:rPr lang="en-US" sz="1600" dirty="0" err="1" smtClean="0"/>
                <a:t>onTouch</a:t>
              </a:r>
              <a:endParaRPr lang="en-US" sz="1600" dirty="0"/>
            </a:p>
          </p:txBody>
        </p:sp>
        <p:sp>
          <p:nvSpPr>
            <p:cNvPr id="18" name="矩形 17"/>
            <p:cNvSpPr/>
            <p:nvPr/>
          </p:nvSpPr>
          <p:spPr>
            <a:xfrm>
              <a:off x="3581400" y="5257800"/>
              <a:ext cx="1600200" cy="6096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MSG </a:t>
              </a:r>
              <a:r>
                <a:rPr lang="en-US" sz="1400" dirty="0" err="1" smtClean="0"/>
                <a:t>onReceive</a:t>
              </a:r>
              <a:endParaRPr lang="en-US" sz="1400" dirty="0"/>
            </a:p>
          </p:txBody>
        </p:sp>
        <p:sp>
          <p:nvSpPr>
            <p:cNvPr id="19" name="矩形 18"/>
            <p:cNvSpPr/>
            <p:nvPr/>
          </p:nvSpPr>
          <p:spPr>
            <a:xfrm>
              <a:off x="3581400" y="4648200"/>
              <a:ext cx="1600200" cy="6096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a:t>
              </a:r>
              <a:r>
                <a:rPr lang="en-US" dirty="0" err="1" smtClean="0"/>
                <a:t>onBind</a:t>
              </a:r>
              <a:endParaRPr lang="en-US" dirty="0"/>
            </a:p>
          </p:txBody>
        </p:sp>
        <p:sp>
          <p:nvSpPr>
            <p:cNvPr id="20" name="矩形 19"/>
            <p:cNvSpPr/>
            <p:nvPr/>
          </p:nvSpPr>
          <p:spPr>
            <a:xfrm>
              <a:off x="3581400" y="32766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3</a:t>
              </a:r>
              <a:endParaRPr lang="en-US" dirty="0"/>
            </a:p>
          </p:txBody>
        </p:sp>
        <p:sp>
          <p:nvSpPr>
            <p:cNvPr id="21" name="矩形 20"/>
            <p:cNvSpPr/>
            <p:nvPr/>
          </p:nvSpPr>
          <p:spPr>
            <a:xfrm>
              <a:off x="3581400" y="37338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4</a:t>
              </a:r>
              <a:endParaRPr lang="en-US" dirty="0"/>
            </a:p>
          </p:txBody>
        </p:sp>
        <p:sp>
          <p:nvSpPr>
            <p:cNvPr id="22" name="矩形 21"/>
            <p:cNvSpPr/>
            <p:nvPr/>
          </p:nvSpPr>
          <p:spPr>
            <a:xfrm>
              <a:off x="3581400" y="4191000"/>
              <a:ext cx="1600200" cy="457200"/>
            </a:xfrm>
            <a:prstGeom prst="rect">
              <a:avLst/>
            </a:prstGeom>
            <a:solidFill>
              <a:schemeClr val="accent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MSG 5</a:t>
              </a:r>
              <a:endParaRPr lang="en-US" dirty="0"/>
            </a:p>
          </p:txBody>
        </p:sp>
        <p:cxnSp>
          <p:nvCxnSpPr>
            <p:cNvPr id="24" name="直接箭头连接符 23"/>
            <p:cNvCxnSpPr>
              <a:endCxn id="14" idx="1"/>
            </p:cNvCxnSpPr>
            <p:nvPr/>
          </p:nvCxnSpPr>
          <p:spPr>
            <a:xfrm>
              <a:off x="2438400" y="1676400"/>
              <a:ext cx="1143000"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828800" y="1219200"/>
              <a:ext cx="1276311" cy="369332"/>
            </a:xfrm>
            <a:prstGeom prst="rect">
              <a:avLst/>
            </a:prstGeom>
            <a:noFill/>
          </p:spPr>
          <p:txBody>
            <a:bodyPr wrap="none" rtlCol="0">
              <a:spAutoFit/>
            </a:bodyPr>
            <a:lstStyle/>
            <a:p>
              <a:r>
                <a:rPr lang="en-US" b="1" dirty="0" err="1" smtClean="0">
                  <a:solidFill>
                    <a:srgbClr val="0070C0"/>
                  </a:solidFill>
                </a:rPr>
                <a:t>Msg</a:t>
              </a:r>
              <a:r>
                <a:rPr lang="en-US" b="1" dirty="0" smtClean="0">
                  <a:solidFill>
                    <a:srgbClr val="0070C0"/>
                  </a:solidFill>
                </a:rPr>
                <a:t> Queue</a:t>
              </a:r>
              <a:endParaRPr lang="en-US" b="1" dirty="0">
                <a:solidFill>
                  <a:srgbClr val="0070C0"/>
                </a:solidFill>
              </a:endParaRPr>
            </a:p>
          </p:txBody>
        </p:sp>
        <p:cxnSp>
          <p:nvCxnSpPr>
            <p:cNvPr id="30" name="直接箭头连接符 29"/>
            <p:cNvCxnSpPr>
              <a:stCxn id="7" idx="3"/>
              <a:endCxn id="16" idx="1"/>
            </p:cNvCxnSpPr>
            <p:nvPr/>
          </p:nvCxnSpPr>
          <p:spPr>
            <a:xfrm>
              <a:off x="1752600" y="2095500"/>
              <a:ext cx="1828800" cy="495300"/>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 name="直接箭头连接符 32"/>
            <p:cNvCxnSpPr>
              <a:stCxn id="7" idx="3"/>
              <a:endCxn id="17" idx="1"/>
            </p:cNvCxnSpPr>
            <p:nvPr/>
          </p:nvCxnSpPr>
          <p:spPr>
            <a:xfrm>
              <a:off x="1752600" y="2095500"/>
              <a:ext cx="1828800" cy="952500"/>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13" idx="3"/>
              <a:endCxn id="19" idx="1"/>
            </p:cNvCxnSpPr>
            <p:nvPr/>
          </p:nvCxnSpPr>
          <p:spPr>
            <a:xfrm>
              <a:off x="1752600" y="3657600"/>
              <a:ext cx="1828800" cy="1295400"/>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a:stCxn id="13" idx="3"/>
              <a:endCxn id="18" idx="1"/>
            </p:cNvCxnSpPr>
            <p:nvPr/>
          </p:nvCxnSpPr>
          <p:spPr>
            <a:xfrm>
              <a:off x="1752600" y="3657600"/>
              <a:ext cx="1828800" cy="1905000"/>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6" name="左大括号 45"/>
            <p:cNvSpPr/>
            <p:nvPr/>
          </p:nvSpPr>
          <p:spPr>
            <a:xfrm>
              <a:off x="5181600" y="2209800"/>
              <a:ext cx="381000" cy="762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a:off x="5715000" y="1828801"/>
              <a:ext cx="2514600" cy="715845"/>
            </a:xfrm>
            <a:prstGeom prst="rect">
              <a:avLst/>
            </a:prstGeom>
            <a:noFill/>
            <a:ln w="28575">
              <a:solidFill>
                <a:srgbClr val="0070C0"/>
              </a:solidFill>
            </a:ln>
          </p:spPr>
          <p:txBody>
            <a:bodyPr wrap="square" rtlCol="0">
              <a:spAutoFit/>
            </a:bodyPr>
            <a:lstStyle/>
            <a:p>
              <a:r>
                <a:rPr lang="en-US" sz="1600" dirty="0" smtClean="0"/>
                <a:t>Msg1 + msg2 exec too long </a:t>
              </a:r>
              <a:r>
                <a:rPr lang="en-US" sz="1600" dirty="0" smtClean="0">
                  <a:sym typeface="Wingdings" pitchFamily="2" charset="2"/>
                </a:rPr>
                <a:t> </a:t>
              </a:r>
              <a:r>
                <a:rPr lang="en-US" sz="1600" b="1" dirty="0" smtClean="0">
                  <a:solidFill>
                    <a:srgbClr val="FF0000"/>
                  </a:solidFill>
                  <a:sym typeface="Wingdings" pitchFamily="2" charset="2"/>
                </a:rPr>
                <a:t>ANR</a:t>
              </a:r>
              <a:endParaRPr lang="en-US" sz="1600" b="1" dirty="0">
                <a:solidFill>
                  <a:srgbClr val="FF0000"/>
                </a:solidFill>
              </a:endParaRPr>
            </a:p>
          </p:txBody>
        </p:sp>
        <p:sp>
          <p:nvSpPr>
            <p:cNvPr id="48" name="TextBox 47"/>
            <p:cNvSpPr txBox="1"/>
            <p:nvPr/>
          </p:nvSpPr>
          <p:spPr>
            <a:xfrm>
              <a:off x="5715000" y="2743200"/>
              <a:ext cx="2578863" cy="715845"/>
            </a:xfrm>
            <a:prstGeom prst="rect">
              <a:avLst/>
            </a:prstGeom>
            <a:noFill/>
            <a:ln w="28575">
              <a:solidFill>
                <a:srgbClr val="0070C0"/>
              </a:solidFill>
            </a:ln>
          </p:spPr>
          <p:txBody>
            <a:bodyPr wrap="none" rtlCol="0">
              <a:spAutoFit/>
            </a:bodyPr>
            <a:lstStyle/>
            <a:p>
              <a:r>
                <a:rPr lang="en-US" sz="1600" dirty="0" err="1" smtClean="0"/>
                <a:t>onClick</a:t>
              </a:r>
              <a:r>
                <a:rPr lang="en-US" sz="1600" dirty="0" smtClean="0"/>
                <a:t>/</a:t>
              </a:r>
              <a:r>
                <a:rPr lang="en-US" sz="1600" dirty="0" err="1" smtClean="0"/>
                <a:t>onTouch</a:t>
              </a:r>
              <a:r>
                <a:rPr lang="en-US" sz="1600" dirty="0" smtClean="0"/>
                <a:t> indeed </a:t>
              </a:r>
            </a:p>
            <a:p>
              <a:r>
                <a:rPr lang="en-US" sz="1600" dirty="0" smtClean="0"/>
                <a:t>exec too long </a:t>
              </a:r>
              <a:r>
                <a:rPr lang="en-US" sz="1600" dirty="0" smtClean="0">
                  <a:sym typeface="Wingdings" pitchFamily="2" charset="2"/>
                </a:rPr>
                <a:t> </a:t>
              </a:r>
              <a:r>
                <a:rPr lang="en-US" sz="1600" b="1" dirty="0" smtClean="0">
                  <a:solidFill>
                    <a:srgbClr val="FF0000"/>
                  </a:solidFill>
                  <a:sym typeface="Wingdings" pitchFamily="2" charset="2"/>
                </a:rPr>
                <a:t>ANR</a:t>
              </a:r>
              <a:endParaRPr lang="en-US" sz="1600" b="1" dirty="0">
                <a:solidFill>
                  <a:srgbClr val="FF0000"/>
                </a:solidFill>
              </a:endParaRPr>
            </a:p>
          </p:txBody>
        </p:sp>
        <p:sp>
          <p:nvSpPr>
            <p:cNvPr id="43" name="TextBox 42"/>
            <p:cNvSpPr txBox="1"/>
            <p:nvPr/>
          </p:nvSpPr>
          <p:spPr>
            <a:xfrm>
              <a:off x="5749929" y="5050581"/>
              <a:ext cx="2191026" cy="414437"/>
            </a:xfrm>
            <a:prstGeom prst="rect">
              <a:avLst/>
            </a:prstGeom>
            <a:noFill/>
            <a:ln w="28575">
              <a:solidFill>
                <a:srgbClr val="0070C0"/>
              </a:solidFill>
            </a:ln>
          </p:spPr>
          <p:txBody>
            <a:bodyPr wrap="none" rtlCol="0">
              <a:spAutoFit/>
            </a:bodyPr>
            <a:lstStyle/>
            <a:p>
              <a:r>
                <a:rPr lang="en-US" sz="1600" dirty="0"/>
                <a:t>As mentioned above</a:t>
              </a:r>
            </a:p>
          </p:txBody>
        </p:sp>
        <p:sp>
          <p:nvSpPr>
            <p:cNvPr id="44" name="左大括号 43"/>
            <p:cNvSpPr/>
            <p:nvPr/>
          </p:nvSpPr>
          <p:spPr>
            <a:xfrm>
              <a:off x="5257800" y="4876800"/>
              <a:ext cx="381000" cy="762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5" name="肘形连接符 44"/>
            <p:cNvCxnSpPr>
              <a:stCxn id="14" idx="0"/>
            </p:cNvCxnSpPr>
            <p:nvPr/>
          </p:nvCxnSpPr>
          <p:spPr>
            <a:xfrm rot="16200000" flipH="1">
              <a:off x="4171950" y="1657350"/>
              <a:ext cx="4495800" cy="4076700"/>
            </a:xfrm>
            <a:prstGeom prst="bentConnector3">
              <a:avLst>
                <a:gd name="adj1" fmla="val -5085"/>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6629400" y="838200"/>
              <a:ext cx="1349087" cy="369332"/>
            </a:xfrm>
            <a:prstGeom prst="rect">
              <a:avLst/>
            </a:prstGeom>
            <a:noFill/>
          </p:spPr>
          <p:txBody>
            <a:bodyPr wrap="none" rtlCol="0">
              <a:spAutoFit/>
            </a:bodyPr>
            <a:lstStyle/>
            <a:p>
              <a:r>
                <a:rPr lang="en-US" b="1" dirty="0" err="1" smtClean="0">
                  <a:solidFill>
                    <a:schemeClr val="tx1">
                      <a:lumMod val="50000"/>
                    </a:schemeClr>
                  </a:solidFill>
                </a:rPr>
                <a:t>MainThread</a:t>
              </a:r>
              <a:endParaRPr lang="en-US" b="1" dirty="0">
                <a:solidFill>
                  <a:schemeClr val="tx1">
                    <a:lumMod val="50000"/>
                  </a:schemeClr>
                </a:solidFill>
              </a:endParaRPr>
            </a:p>
          </p:txBody>
        </p:sp>
      </p:grpSp>
    </p:spTree>
    <p:extLst>
      <p:ext uri="{BB962C8B-B14F-4D97-AF65-F5344CB8AC3E}">
        <p14:creationId xmlns:p14="http://schemas.microsoft.com/office/powerpoint/2010/main" val="5544299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Case 1</a:t>
            </a:r>
            <a:endParaRPr lang="en-US" dirty="0"/>
          </a:p>
        </p:txBody>
      </p:sp>
      <p:sp>
        <p:nvSpPr>
          <p:cNvPr id="3" name="内容占位符 2"/>
          <p:cNvSpPr>
            <a:spLocks noGrp="1"/>
          </p:cNvSpPr>
          <p:nvPr>
            <p:ph idx="1"/>
          </p:nvPr>
        </p:nvSpPr>
        <p:spPr>
          <a:xfrm>
            <a:off x="457200" y="1220989"/>
            <a:ext cx="8229600" cy="4289481"/>
          </a:xfrm>
        </p:spPr>
        <p:txBody>
          <a:bodyPr/>
          <a:lstStyle/>
          <a:p>
            <a:r>
              <a:rPr lang="en-US" dirty="0" smtClean="0"/>
              <a:t>3.Check last stack</a:t>
            </a:r>
            <a:endParaRPr lang="en-US" dirty="0"/>
          </a:p>
        </p:txBody>
      </p:sp>
      <p:pic>
        <p:nvPicPr>
          <p:cNvPr id="4" name="图片 3"/>
          <p:cNvPicPr>
            <a:picLocks noChangeAspect="1"/>
          </p:cNvPicPr>
          <p:nvPr/>
        </p:nvPicPr>
        <p:blipFill>
          <a:blip r:embed="rId2"/>
          <a:stretch>
            <a:fillRect/>
          </a:stretch>
        </p:blipFill>
        <p:spPr>
          <a:xfrm>
            <a:off x="971600" y="1748492"/>
            <a:ext cx="8388424" cy="2212712"/>
          </a:xfrm>
          <a:prstGeom prst="rect">
            <a:avLst/>
          </a:prstGeom>
        </p:spPr>
      </p:pic>
      <p:sp>
        <p:nvSpPr>
          <p:cNvPr id="5" name="文本框 4"/>
          <p:cNvSpPr txBox="1"/>
          <p:nvPr/>
        </p:nvSpPr>
        <p:spPr>
          <a:xfrm>
            <a:off x="887024" y="3972429"/>
            <a:ext cx="8170052" cy="1200329"/>
          </a:xfrm>
          <a:prstGeom prst="rect">
            <a:avLst/>
          </a:prstGeom>
          <a:noFill/>
        </p:spPr>
        <p:txBody>
          <a:bodyPr wrap="square" rtlCol="0">
            <a:spAutoFit/>
          </a:bodyPr>
          <a:lstStyle/>
          <a:p>
            <a:r>
              <a:rPr lang="en-US" dirty="0" smtClean="0"/>
              <a:t>We can see there is no change between </a:t>
            </a:r>
            <a:r>
              <a:rPr lang="en-US" dirty="0" err="1" smtClean="0"/>
              <a:t>predump</a:t>
            </a:r>
            <a:r>
              <a:rPr lang="en-US" dirty="0" smtClean="0"/>
              <a:t> and last stack. So we can sure that this thread is blocked. And blocked by wait.  From the </a:t>
            </a:r>
            <a:r>
              <a:rPr lang="en-US" dirty="0" err="1" smtClean="0"/>
              <a:t>wifi</a:t>
            </a:r>
            <a:r>
              <a:rPr lang="en-US" dirty="0" smtClean="0"/>
              <a:t> knowledge we </a:t>
            </a:r>
            <a:r>
              <a:rPr lang="en-US" dirty="0"/>
              <a:t>should check the </a:t>
            </a:r>
            <a:r>
              <a:rPr lang="en-US" i="1" dirty="0" err="1" smtClean="0"/>
              <a:t>WifiStateMachine</a:t>
            </a:r>
            <a:r>
              <a:rPr lang="en-US" i="1" dirty="0" smtClean="0"/>
              <a:t> </a:t>
            </a:r>
            <a:r>
              <a:rPr lang="en-US" dirty="0" smtClean="0"/>
              <a:t>thread. And we’d better let the owner of </a:t>
            </a:r>
            <a:r>
              <a:rPr lang="en-US" dirty="0" err="1" smtClean="0"/>
              <a:t>wifi</a:t>
            </a:r>
            <a:r>
              <a:rPr lang="en-US" dirty="0" smtClean="0"/>
              <a:t> go on analyze this issue.</a:t>
            </a:r>
            <a:endParaRPr lang="en-US" dirty="0"/>
          </a:p>
        </p:txBody>
      </p:sp>
      <p:pic>
        <p:nvPicPr>
          <p:cNvPr id="6" name="图片 5"/>
          <p:cNvPicPr>
            <a:picLocks noChangeAspect="1"/>
          </p:cNvPicPr>
          <p:nvPr/>
        </p:nvPicPr>
        <p:blipFill>
          <a:blip r:embed="rId3"/>
          <a:stretch>
            <a:fillRect/>
          </a:stretch>
        </p:blipFill>
        <p:spPr>
          <a:xfrm>
            <a:off x="887024" y="5144417"/>
            <a:ext cx="8149472" cy="1549267"/>
          </a:xfrm>
          <a:prstGeom prst="rect">
            <a:avLst/>
          </a:prstGeom>
        </p:spPr>
      </p:pic>
    </p:spTree>
    <p:extLst>
      <p:ext uri="{BB962C8B-B14F-4D97-AF65-F5344CB8AC3E}">
        <p14:creationId xmlns:p14="http://schemas.microsoft.com/office/powerpoint/2010/main" val="47287271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731169"/>
          </a:xfrm>
        </p:spPr>
        <p:txBody>
          <a:bodyPr/>
          <a:lstStyle/>
          <a:p>
            <a:r>
              <a:rPr lang="en-US" dirty="0" smtClean="0"/>
              <a:t>Case </a:t>
            </a:r>
            <a:r>
              <a:rPr lang="en-US" dirty="0"/>
              <a:t>2</a:t>
            </a:r>
          </a:p>
        </p:txBody>
      </p:sp>
      <p:sp>
        <p:nvSpPr>
          <p:cNvPr id="3" name="内容占位符 2"/>
          <p:cNvSpPr>
            <a:spLocks noGrp="1"/>
          </p:cNvSpPr>
          <p:nvPr>
            <p:ph idx="1"/>
          </p:nvPr>
        </p:nvSpPr>
        <p:spPr>
          <a:xfrm>
            <a:off x="457200" y="1340769"/>
            <a:ext cx="8229600" cy="4692846"/>
          </a:xfrm>
        </p:spPr>
        <p:txBody>
          <a:bodyPr>
            <a:normAutofit/>
          </a:bodyPr>
          <a:lstStyle/>
          <a:p>
            <a:r>
              <a:rPr lang="en-US" sz="2800" dirty="0" smtClean="0"/>
              <a:t>CRID:ALPS02758402</a:t>
            </a:r>
          </a:p>
          <a:p>
            <a:r>
              <a:rPr lang="en-US" sz="2800" dirty="0" smtClean="0"/>
              <a:t>Analyze:</a:t>
            </a:r>
          </a:p>
          <a:p>
            <a:pPr lvl="1"/>
            <a:r>
              <a:rPr lang="en-US" sz="2400" dirty="0" smtClean="0"/>
              <a:t>1. get time point and blocked thread</a:t>
            </a:r>
          </a:p>
          <a:p>
            <a:pPr lvl="1"/>
            <a:endParaRPr lang="en-US" sz="2400" dirty="0"/>
          </a:p>
          <a:p>
            <a:pPr lvl="1"/>
            <a:r>
              <a:rPr lang="en-US" sz="2400" dirty="0" smtClean="0"/>
              <a:t>2. Check </a:t>
            </a:r>
            <a:r>
              <a:rPr lang="en-US" sz="2400" dirty="0" err="1" smtClean="0"/>
              <a:t>predump</a:t>
            </a:r>
            <a:r>
              <a:rPr lang="en-US" sz="2400" dirty="0" smtClean="0"/>
              <a:t> stack</a:t>
            </a:r>
          </a:p>
          <a:p>
            <a:endParaRPr lang="en-US" sz="2800" dirty="0"/>
          </a:p>
          <a:p>
            <a:endParaRPr lang="en-US" sz="2800" dirty="0"/>
          </a:p>
        </p:txBody>
      </p:sp>
      <p:pic>
        <p:nvPicPr>
          <p:cNvPr id="4" name="图片 3"/>
          <p:cNvPicPr>
            <a:picLocks noChangeAspect="1"/>
          </p:cNvPicPr>
          <p:nvPr/>
        </p:nvPicPr>
        <p:blipFill>
          <a:blip r:embed="rId2"/>
          <a:stretch>
            <a:fillRect/>
          </a:stretch>
        </p:blipFill>
        <p:spPr>
          <a:xfrm>
            <a:off x="1088078" y="2780928"/>
            <a:ext cx="7571184" cy="236600"/>
          </a:xfrm>
          <a:prstGeom prst="rect">
            <a:avLst/>
          </a:prstGeom>
        </p:spPr>
      </p:pic>
      <p:pic>
        <p:nvPicPr>
          <p:cNvPr id="5" name="图片 4"/>
          <p:cNvPicPr>
            <a:picLocks noChangeAspect="1"/>
          </p:cNvPicPr>
          <p:nvPr/>
        </p:nvPicPr>
        <p:blipFill>
          <a:blip r:embed="rId3"/>
          <a:stretch>
            <a:fillRect/>
          </a:stretch>
        </p:blipFill>
        <p:spPr>
          <a:xfrm>
            <a:off x="1326468" y="3654198"/>
            <a:ext cx="6491064" cy="3141839"/>
          </a:xfrm>
          <a:prstGeom prst="rect">
            <a:avLst/>
          </a:prstGeom>
        </p:spPr>
      </p:pic>
    </p:spTree>
    <p:extLst>
      <p:ext uri="{BB962C8B-B14F-4D97-AF65-F5344CB8AC3E}">
        <p14:creationId xmlns:p14="http://schemas.microsoft.com/office/powerpoint/2010/main" val="9476431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Case 2</a:t>
            </a:r>
            <a:endParaRPr lang="en-US" dirty="0"/>
          </a:p>
        </p:txBody>
      </p:sp>
      <p:sp>
        <p:nvSpPr>
          <p:cNvPr id="3" name="内容占位符 2"/>
          <p:cNvSpPr>
            <a:spLocks noGrp="1"/>
          </p:cNvSpPr>
          <p:nvPr>
            <p:ph idx="1"/>
          </p:nvPr>
        </p:nvSpPr>
        <p:spPr>
          <a:xfrm>
            <a:off x="457200" y="1184965"/>
            <a:ext cx="8229600" cy="5673035"/>
          </a:xfrm>
        </p:spPr>
        <p:txBody>
          <a:bodyPr>
            <a:normAutofit/>
          </a:bodyPr>
          <a:lstStyle/>
          <a:p>
            <a:pPr lvl="1"/>
            <a:r>
              <a:rPr lang="en-US" sz="2400" dirty="0" smtClean="0"/>
              <a:t>3. Check </a:t>
            </a:r>
            <a:r>
              <a:rPr lang="en-US" sz="2400" dirty="0"/>
              <a:t>last </a:t>
            </a:r>
            <a:r>
              <a:rPr lang="en-US" sz="2400" dirty="0" smtClean="0"/>
              <a:t>stack</a:t>
            </a:r>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r>
              <a:rPr lang="en-US" sz="2400" dirty="0" smtClean="0"/>
              <a:t>We can see it, this thread is not fully blocked. So we should to confirm what has done by this thread.</a:t>
            </a:r>
          </a:p>
          <a:p>
            <a:pPr lvl="1"/>
            <a:r>
              <a:rPr lang="en-US" sz="2400" dirty="0" smtClean="0"/>
              <a:t>Then check main log</a:t>
            </a:r>
            <a:endParaRPr lang="en-US" sz="2400" dirty="0"/>
          </a:p>
          <a:p>
            <a:pPr lvl="1"/>
            <a:endParaRPr lang="en-US" sz="2400" dirty="0"/>
          </a:p>
        </p:txBody>
      </p:sp>
      <p:pic>
        <p:nvPicPr>
          <p:cNvPr id="4" name="图片 3"/>
          <p:cNvPicPr>
            <a:picLocks noChangeAspect="1"/>
          </p:cNvPicPr>
          <p:nvPr/>
        </p:nvPicPr>
        <p:blipFill>
          <a:blip r:embed="rId2"/>
          <a:stretch>
            <a:fillRect/>
          </a:stretch>
        </p:blipFill>
        <p:spPr>
          <a:xfrm>
            <a:off x="1599158" y="1551395"/>
            <a:ext cx="5945684" cy="3556620"/>
          </a:xfrm>
          <a:prstGeom prst="rect">
            <a:avLst/>
          </a:prstGeom>
        </p:spPr>
      </p:pic>
    </p:spTree>
    <p:extLst>
      <p:ext uri="{BB962C8B-B14F-4D97-AF65-F5344CB8AC3E}">
        <p14:creationId xmlns:p14="http://schemas.microsoft.com/office/powerpoint/2010/main" val="10788389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Case 2</a:t>
            </a:r>
            <a:endParaRPr lang="en-US" dirty="0"/>
          </a:p>
        </p:txBody>
      </p:sp>
      <p:sp>
        <p:nvSpPr>
          <p:cNvPr id="3" name="内容占位符 2"/>
          <p:cNvSpPr>
            <a:spLocks noGrp="1"/>
          </p:cNvSpPr>
          <p:nvPr>
            <p:ph idx="1"/>
          </p:nvPr>
        </p:nvSpPr>
        <p:spPr/>
        <p:txBody>
          <a:bodyPr>
            <a:normAutofit/>
          </a:bodyPr>
          <a:lstStyle/>
          <a:p>
            <a:pPr lvl="1"/>
            <a:r>
              <a:rPr lang="en-US" sz="2000" dirty="0" smtClean="0"/>
              <a:t>We found following information from main log</a:t>
            </a:r>
          </a:p>
          <a:p>
            <a:pPr lvl="1"/>
            <a:endParaRPr lang="en-US" sz="2000" dirty="0" smtClean="0"/>
          </a:p>
          <a:p>
            <a:pPr lvl="1"/>
            <a:endParaRPr lang="en-US" sz="2000" dirty="0"/>
          </a:p>
          <a:p>
            <a:pPr marL="457200" lvl="1" indent="0">
              <a:buNone/>
            </a:pPr>
            <a:r>
              <a:rPr lang="en-US" sz="2000" dirty="0" smtClean="0"/>
              <a:t>That’s meaning it takes a too long time to dex2oat,so we should let it do quickly. </a:t>
            </a:r>
          </a:p>
          <a:p>
            <a:pPr marL="457200" lvl="1" indent="0">
              <a:buNone/>
            </a:pPr>
            <a:r>
              <a:rPr lang="en-US" sz="2000" dirty="0" smtClean="0"/>
              <a:t>Then we finally give a patch to customer.</a:t>
            </a:r>
            <a:endParaRPr lang="en-US" sz="2000" dirty="0"/>
          </a:p>
        </p:txBody>
      </p:sp>
      <p:pic>
        <p:nvPicPr>
          <p:cNvPr id="4" name="图片 3"/>
          <p:cNvPicPr>
            <a:picLocks noChangeAspect="1"/>
          </p:cNvPicPr>
          <p:nvPr/>
        </p:nvPicPr>
        <p:blipFill>
          <a:blip r:embed="rId2"/>
          <a:stretch>
            <a:fillRect/>
          </a:stretch>
        </p:blipFill>
        <p:spPr>
          <a:xfrm>
            <a:off x="971600" y="2204864"/>
            <a:ext cx="7512720" cy="619125"/>
          </a:xfrm>
          <a:prstGeom prst="rect">
            <a:avLst/>
          </a:prstGeom>
        </p:spPr>
      </p:pic>
    </p:spTree>
    <p:extLst>
      <p:ext uri="{BB962C8B-B14F-4D97-AF65-F5344CB8AC3E}">
        <p14:creationId xmlns:p14="http://schemas.microsoft.com/office/powerpoint/2010/main" val="37939704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Case 3</a:t>
            </a:r>
            <a:endParaRPr lang="en-US" dirty="0"/>
          </a:p>
        </p:txBody>
      </p:sp>
      <p:sp>
        <p:nvSpPr>
          <p:cNvPr id="3" name="内容占位符 2"/>
          <p:cNvSpPr>
            <a:spLocks noGrp="1"/>
          </p:cNvSpPr>
          <p:nvPr>
            <p:ph idx="1"/>
          </p:nvPr>
        </p:nvSpPr>
        <p:spPr>
          <a:xfrm>
            <a:off x="457200" y="1340769"/>
            <a:ext cx="8229600" cy="4692846"/>
          </a:xfrm>
        </p:spPr>
        <p:txBody>
          <a:bodyPr/>
          <a:lstStyle/>
          <a:p>
            <a:r>
              <a:rPr lang="en-US" dirty="0" smtClean="0"/>
              <a:t>CRID:ALPS02578376</a:t>
            </a:r>
          </a:p>
          <a:p>
            <a:r>
              <a:rPr lang="en-US" dirty="0" err="1" smtClean="0"/>
              <a:t>Analyse</a:t>
            </a:r>
            <a:r>
              <a:rPr lang="en-US" dirty="0" smtClean="0"/>
              <a:t>:</a:t>
            </a:r>
          </a:p>
          <a:p>
            <a:pPr lvl="1"/>
            <a:r>
              <a:rPr lang="en-US" sz="2000" dirty="0" smtClean="0"/>
              <a:t>1. get time point and blocked thread</a:t>
            </a:r>
          </a:p>
          <a:p>
            <a:pPr lvl="1"/>
            <a:endParaRPr lang="en-US" dirty="0" smtClean="0"/>
          </a:p>
          <a:p>
            <a:pPr lvl="1"/>
            <a:r>
              <a:rPr lang="en-US" sz="2000" dirty="0" smtClean="0"/>
              <a:t>2.Check </a:t>
            </a:r>
            <a:r>
              <a:rPr lang="en-US" sz="2000" dirty="0" err="1" smtClean="0"/>
              <a:t>predump</a:t>
            </a:r>
            <a:r>
              <a:rPr lang="en-US" sz="2000" dirty="0" smtClean="0"/>
              <a:t> stack</a:t>
            </a:r>
            <a:endParaRPr lang="en-US" sz="2000" dirty="0"/>
          </a:p>
        </p:txBody>
      </p:sp>
      <p:pic>
        <p:nvPicPr>
          <p:cNvPr id="4" name="图片 3"/>
          <p:cNvPicPr>
            <a:picLocks noChangeAspect="1"/>
          </p:cNvPicPr>
          <p:nvPr/>
        </p:nvPicPr>
        <p:blipFill>
          <a:blip r:embed="rId2"/>
          <a:stretch>
            <a:fillRect/>
          </a:stretch>
        </p:blipFill>
        <p:spPr>
          <a:xfrm>
            <a:off x="1187624" y="2996952"/>
            <a:ext cx="7676567" cy="216024"/>
          </a:xfrm>
          <a:prstGeom prst="rect">
            <a:avLst/>
          </a:prstGeom>
        </p:spPr>
      </p:pic>
      <p:pic>
        <p:nvPicPr>
          <p:cNvPr id="5" name="图片 4"/>
          <p:cNvPicPr>
            <a:picLocks noChangeAspect="1"/>
          </p:cNvPicPr>
          <p:nvPr/>
        </p:nvPicPr>
        <p:blipFill>
          <a:blip r:embed="rId3"/>
          <a:stretch>
            <a:fillRect/>
          </a:stretch>
        </p:blipFill>
        <p:spPr>
          <a:xfrm>
            <a:off x="1432042" y="3673830"/>
            <a:ext cx="7343453" cy="3096567"/>
          </a:xfrm>
          <a:prstGeom prst="rect">
            <a:avLst/>
          </a:prstGeom>
        </p:spPr>
      </p:pic>
    </p:spTree>
    <p:extLst>
      <p:ext uri="{BB962C8B-B14F-4D97-AF65-F5344CB8AC3E}">
        <p14:creationId xmlns:p14="http://schemas.microsoft.com/office/powerpoint/2010/main" val="24103172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Case 3</a:t>
            </a:r>
            <a:endParaRPr lang="en-US" dirty="0"/>
          </a:p>
        </p:txBody>
      </p:sp>
      <p:sp>
        <p:nvSpPr>
          <p:cNvPr id="3" name="内容占位符 2"/>
          <p:cNvSpPr>
            <a:spLocks noGrp="1"/>
          </p:cNvSpPr>
          <p:nvPr>
            <p:ph idx="1"/>
          </p:nvPr>
        </p:nvSpPr>
        <p:spPr>
          <a:xfrm>
            <a:off x="457200" y="1744133"/>
            <a:ext cx="8229600" cy="5113867"/>
          </a:xfrm>
        </p:spPr>
        <p:txBody>
          <a:bodyPr>
            <a:normAutofit/>
          </a:bodyPr>
          <a:lstStyle/>
          <a:p>
            <a:pPr lvl="1"/>
            <a:r>
              <a:rPr lang="en-US" dirty="0" smtClean="0"/>
              <a:t>3. Check last stack</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sz="2400" dirty="0" smtClean="0"/>
              <a:t>We can see that it is blocked by </a:t>
            </a:r>
            <a:r>
              <a:rPr lang="en-US" sz="2400" dirty="0" err="1" smtClean="0"/>
              <a:t>Mediaplayer</a:t>
            </a:r>
            <a:endParaRPr lang="en-US" sz="2400" dirty="0" smtClean="0"/>
          </a:p>
          <a:p>
            <a:pPr lvl="1"/>
            <a:endParaRPr lang="en-US" sz="2400" dirty="0"/>
          </a:p>
        </p:txBody>
      </p:sp>
      <p:pic>
        <p:nvPicPr>
          <p:cNvPr id="4" name="图片 3"/>
          <p:cNvPicPr>
            <a:picLocks noChangeAspect="1"/>
          </p:cNvPicPr>
          <p:nvPr/>
        </p:nvPicPr>
        <p:blipFill>
          <a:blip r:embed="rId2"/>
          <a:stretch>
            <a:fillRect/>
          </a:stretch>
        </p:blipFill>
        <p:spPr>
          <a:xfrm>
            <a:off x="1259632" y="2162380"/>
            <a:ext cx="7200800" cy="3354852"/>
          </a:xfrm>
          <a:prstGeom prst="rect">
            <a:avLst/>
          </a:prstGeom>
        </p:spPr>
      </p:pic>
    </p:spTree>
    <p:extLst>
      <p:ext uri="{BB962C8B-B14F-4D97-AF65-F5344CB8AC3E}">
        <p14:creationId xmlns:p14="http://schemas.microsoft.com/office/powerpoint/2010/main" val="19538019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03177"/>
          </a:xfrm>
        </p:spPr>
        <p:txBody>
          <a:bodyPr/>
          <a:lstStyle/>
          <a:p>
            <a:r>
              <a:rPr lang="en-US" dirty="0" smtClean="0"/>
              <a:t>Case 3</a:t>
            </a:r>
            <a:endParaRPr lang="en-US" dirty="0"/>
          </a:p>
        </p:txBody>
      </p:sp>
      <p:sp>
        <p:nvSpPr>
          <p:cNvPr id="3" name="内容占位符 2"/>
          <p:cNvSpPr>
            <a:spLocks noGrp="1"/>
          </p:cNvSpPr>
          <p:nvPr>
            <p:ph idx="1"/>
          </p:nvPr>
        </p:nvSpPr>
        <p:spPr>
          <a:xfrm>
            <a:off x="457200" y="1412776"/>
            <a:ext cx="8229600" cy="4620838"/>
          </a:xfrm>
        </p:spPr>
        <p:txBody>
          <a:bodyPr>
            <a:normAutofit fontScale="92500"/>
          </a:bodyPr>
          <a:lstStyle/>
          <a:p>
            <a:pPr lvl="1"/>
            <a:r>
              <a:rPr lang="en-US" sz="2000" dirty="0" smtClean="0"/>
              <a:t>According the code </a:t>
            </a:r>
            <a:r>
              <a:rPr lang="en-US" sz="2000" dirty="0"/>
              <a:t>of </a:t>
            </a:r>
            <a:r>
              <a:rPr lang="en-US" sz="2000" dirty="0" err="1" smtClean="0"/>
              <a:t>MediaPlayer</a:t>
            </a:r>
            <a:r>
              <a:rPr lang="en-US" sz="2000" dirty="0" smtClean="0"/>
              <a:t>, we know the function of prepare will perform a binder communication with </a:t>
            </a:r>
            <a:r>
              <a:rPr lang="en-US" sz="2000" i="1" dirty="0" err="1" smtClean="0"/>
              <a:t>mediaserver</a:t>
            </a:r>
            <a:r>
              <a:rPr lang="en-US" sz="2000" dirty="0"/>
              <a:t> </a:t>
            </a:r>
            <a:r>
              <a:rPr lang="en-US" sz="2000" dirty="0" smtClean="0"/>
              <a:t>asynchronously and will be notify by </a:t>
            </a:r>
            <a:r>
              <a:rPr lang="en-US" sz="2000" dirty="0" err="1" smtClean="0"/>
              <a:t>mediaserver</a:t>
            </a:r>
            <a:r>
              <a:rPr lang="en-US" sz="2000" dirty="0" smtClean="0"/>
              <a:t> also with binder communication. But we check </a:t>
            </a:r>
            <a:r>
              <a:rPr lang="en-US" sz="2000" dirty="0" err="1" smtClean="0"/>
              <a:t>sys_binder_info</a:t>
            </a:r>
            <a:r>
              <a:rPr lang="en-US" sz="2000" dirty="0" smtClean="0"/>
              <a:t>, we found all of binder thread in </a:t>
            </a:r>
            <a:r>
              <a:rPr lang="en-US" sz="2000" dirty="0" err="1" smtClean="0"/>
              <a:t>system_system</a:t>
            </a:r>
            <a:r>
              <a:rPr lang="en-US" sz="2000" dirty="0" smtClean="0"/>
              <a:t> are occupied.</a:t>
            </a:r>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smtClean="0"/>
          </a:p>
          <a:p>
            <a:pPr lvl="1"/>
            <a:r>
              <a:rPr lang="en-US" sz="2000" dirty="0" smtClean="0"/>
              <a:t>If all binder thread are occupied, the new binder request will not be processed, so the </a:t>
            </a:r>
            <a:r>
              <a:rPr lang="en-US" sz="2000" dirty="0" err="1" smtClean="0"/>
              <a:t>android.ui</a:t>
            </a:r>
            <a:r>
              <a:rPr lang="en-US" sz="2000" dirty="0" smtClean="0"/>
              <a:t> thread can not be notified. Then cause SWT.</a:t>
            </a:r>
            <a:endParaRPr lang="en-US" sz="2000" dirty="0"/>
          </a:p>
        </p:txBody>
      </p:sp>
      <p:pic>
        <p:nvPicPr>
          <p:cNvPr id="5" name="图片 4"/>
          <p:cNvPicPr>
            <a:picLocks noChangeAspect="1"/>
          </p:cNvPicPr>
          <p:nvPr/>
        </p:nvPicPr>
        <p:blipFill>
          <a:blip r:embed="rId2"/>
          <a:stretch>
            <a:fillRect/>
          </a:stretch>
        </p:blipFill>
        <p:spPr>
          <a:xfrm>
            <a:off x="961070" y="2852936"/>
            <a:ext cx="8172400" cy="2160240"/>
          </a:xfrm>
          <a:prstGeom prst="rect">
            <a:avLst/>
          </a:prstGeom>
        </p:spPr>
      </p:pic>
    </p:spTree>
    <p:extLst>
      <p:ext uri="{BB962C8B-B14F-4D97-AF65-F5344CB8AC3E}">
        <p14:creationId xmlns:p14="http://schemas.microsoft.com/office/powerpoint/2010/main" val="36435234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731169"/>
          </a:xfrm>
        </p:spPr>
        <p:txBody>
          <a:bodyPr/>
          <a:lstStyle/>
          <a:p>
            <a:r>
              <a:rPr lang="en-US" dirty="0" smtClean="0"/>
              <a:t>Case 3</a:t>
            </a:r>
            <a:endParaRPr lang="en-US" dirty="0"/>
          </a:p>
        </p:txBody>
      </p:sp>
      <p:sp>
        <p:nvSpPr>
          <p:cNvPr id="3" name="内容占位符 2"/>
          <p:cNvSpPr>
            <a:spLocks noGrp="1"/>
          </p:cNvSpPr>
          <p:nvPr>
            <p:ph idx="1"/>
          </p:nvPr>
        </p:nvSpPr>
        <p:spPr>
          <a:xfrm>
            <a:off x="457200" y="1340768"/>
            <a:ext cx="8229600" cy="4692847"/>
          </a:xfrm>
        </p:spPr>
        <p:txBody>
          <a:bodyPr>
            <a:normAutofit/>
          </a:bodyPr>
          <a:lstStyle/>
          <a:p>
            <a:r>
              <a:rPr lang="en-US" sz="2000" dirty="0" smtClean="0"/>
              <a:t>As mentioned before, if all binder threads are occupied, the new binder request can not be processed, including someone publish provider. So from now on ,there is no anybody can have binder communication with </a:t>
            </a:r>
            <a:r>
              <a:rPr lang="en-US" sz="2000" dirty="0" err="1" smtClean="0"/>
              <a:t>system_server</a:t>
            </a:r>
            <a:r>
              <a:rPr lang="en-US" sz="2000" dirty="0" smtClean="0"/>
              <a:t>.</a:t>
            </a:r>
            <a:endParaRPr lang="en-US" sz="2000" dirty="0" smtClean="0"/>
          </a:p>
        </p:txBody>
      </p:sp>
    </p:spTree>
    <p:extLst>
      <p:ext uri="{BB962C8B-B14F-4D97-AF65-F5344CB8AC3E}">
        <p14:creationId xmlns:p14="http://schemas.microsoft.com/office/powerpoint/2010/main" val="235029477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1019201"/>
          </a:xfrm>
        </p:spPr>
        <p:txBody>
          <a:bodyPr/>
          <a:lstStyle/>
          <a:p>
            <a:r>
              <a:rPr lang="en-US" dirty="0" smtClean="0"/>
              <a:t>Case 4 </a:t>
            </a:r>
            <a:endParaRPr lang="en-US" dirty="0"/>
          </a:p>
        </p:txBody>
      </p:sp>
      <p:sp>
        <p:nvSpPr>
          <p:cNvPr id="3" name="内容占位符 2"/>
          <p:cNvSpPr>
            <a:spLocks noGrp="1"/>
          </p:cNvSpPr>
          <p:nvPr>
            <p:ph idx="1"/>
          </p:nvPr>
        </p:nvSpPr>
        <p:spPr>
          <a:xfrm>
            <a:off x="457200" y="1484785"/>
            <a:ext cx="8229600" cy="4548830"/>
          </a:xfrm>
        </p:spPr>
        <p:txBody>
          <a:bodyPr>
            <a:normAutofit/>
          </a:bodyPr>
          <a:lstStyle/>
          <a:p>
            <a:r>
              <a:rPr lang="en-US" sz="2400" dirty="0" smtClean="0"/>
              <a:t>CRID:ALPS02947564</a:t>
            </a:r>
          </a:p>
          <a:p>
            <a:r>
              <a:rPr lang="en-US" sz="2400" dirty="0" err="1" smtClean="0"/>
              <a:t>Analyse</a:t>
            </a:r>
            <a:r>
              <a:rPr lang="en-US" sz="2400" dirty="0" smtClean="0"/>
              <a:t>:</a:t>
            </a:r>
          </a:p>
          <a:p>
            <a:pPr lvl="1"/>
            <a:r>
              <a:rPr lang="en-US" altLang="zh-CN" sz="2000" dirty="0" smtClean="0"/>
              <a:t>Get time point and </a:t>
            </a:r>
            <a:r>
              <a:rPr lang="en-US" altLang="zh-CN" sz="2000" dirty="0" err="1" smtClean="0"/>
              <a:t>pid</a:t>
            </a:r>
            <a:endParaRPr lang="en-US" altLang="zh-CN" sz="2000" dirty="0" smtClean="0"/>
          </a:p>
          <a:p>
            <a:pPr lvl="1"/>
            <a:endParaRPr lang="en-US" sz="2000" dirty="0"/>
          </a:p>
          <a:p>
            <a:pPr lvl="1"/>
            <a:r>
              <a:rPr lang="en-US" sz="2000" dirty="0" smtClean="0"/>
              <a:t>Check </a:t>
            </a:r>
            <a:r>
              <a:rPr lang="en-US" sz="2000" dirty="0" err="1" smtClean="0"/>
              <a:t>predump</a:t>
            </a:r>
            <a:r>
              <a:rPr lang="en-US" sz="2000" dirty="0" smtClean="0"/>
              <a:t>  stack </a:t>
            </a:r>
          </a:p>
          <a:p>
            <a:endParaRPr lang="en-US" sz="2400" dirty="0" smtClean="0"/>
          </a:p>
          <a:p>
            <a:endParaRPr lang="en-US" sz="2400" dirty="0"/>
          </a:p>
        </p:txBody>
      </p:sp>
      <p:pic>
        <p:nvPicPr>
          <p:cNvPr id="4" name="图片 3"/>
          <p:cNvPicPr>
            <a:picLocks noChangeAspect="1"/>
          </p:cNvPicPr>
          <p:nvPr/>
        </p:nvPicPr>
        <p:blipFill>
          <a:blip r:embed="rId2"/>
          <a:stretch>
            <a:fillRect/>
          </a:stretch>
        </p:blipFill>
        <p:spPr>
          <a:xfrm>
            <a:off x="971600" y="2780928"/>
            <a:ext cx="8172400" cy="288032"/>
          </a:xfrm>
          <a:prstGeom prst="rect">
            <a:avLst/>
          </a:prstGeom>
        </p:spPr>
      </p:pic>
      <p:sp>
        <p:nvSpPr>
          <p:cNvPr id="5" name="矩形 4"/>
          <p:cNvSpPr/>
          <p:nvPr/>
        </p:nvSpPr>
        <p:spPr>
          <a:xfrm>
            <a:off x="1143000" y="3429000"/>
            <a:ext cx="6858000" cy="2800767"/>
          </a:xfrm>
          <a:prstGeom prst="rect">
            <a:avLst/>
          </a:prstGeom>
          <a:ln>
            <a:solidFill>
              <a:srgbClr val="FF0000"/>
            </a:solidFill>
          </a:ln>
        </p:spPr>
        <p:txBody>
          <a:bodyPr wrap="square">
            <a:spAutoFit/>
          </a:bodyPr>
          <a:lstStyle/>
          <a:p>
            <a:r>
              <a:rPr lang="en-US" sz="1100" dirty="0" err="1"/>
              <a:t>Cmd</a:t>
            </a:r>
            <a:r>
              <a:rPr lang="en-US" sz="1100" dirty="0"/>
              <a:t> line: </a:t>
            </a:r>
            <a:r>
              <a:rPr lang="en-US" sz="1100" dirty="0" err="1"/>
              <a:t>system_server</a:t>
            </a:r>
            <a:endParaRPr lang="en-US" sz="1100" dirty="0"/>
          </a:p>
          <a:p>
            <a:endParaRPr lang="en-US" sz="1100" dirty="0"/>
          </a:p>
          <a:p>
            <a:r>
              <a:rPr lang="en-US" sz="1100" dirty="0"/>
              <a:t>"</a:t>
            </a:r>
            <a:r>
              <a:rPr lang="en-US" sz="1100" dirty="0" err="1"/>
              <a:t>android.fg</a:t>
            </a:r>
            <a:r>
              <a:rPr lang="en-US" sz="1100" dirty="0"/>
              <a:t>" </a:t>
            </a:r>
            <a:r>
              <a:rPr lang="en-US" sz="1100" dirty="0" err="1"/>
              <a:t>prio</a:t>
            </a:r>
            <a:r>
              <a:rPr lang="en-US" sz="1100" dirty="0"/>
              <a:t>=5 </a:t>
            </a:r>
            <a:r>
              <a:rPr lang="en-US" sz="1100" dirty="0" err="1"/>
              <a:t>tid</a:t>
            </a:r>
            <a:r>
              <a:rPr lang="en-US" sz="1100" dirty="0"/>
              <a:t>=14 Blocked</a:t>
            </a:r>
          </a:p>
          <a:p>
            <a:r>
              <a:rPr lang="en-US" sz="1100" dirty="0"/>
              <a:t>  | group="main" </a:t>
            </a:r>
            <a:r>
              <a:rPr lang="en-US" sz="1100" dirty="0" err="1"/>
              <a:t>sCount</a:t>
            </a:r>
            <a:r>
              <a:rPr lang="en-US" sz="1100" dirty="0"/>
              <a:t>=1 </a:t>
            </a:r>
            <a:r>
              <a:rPr lang="en-US" sz="1100" dirty="0" err="1"/>
              <a:t>dsCount</a:t>
            </a:r>
            <a:r>
              <a:rPr lang="en-US" sz="1100" dirty="0"/>
              <a:t>=0 </a:t>
            </a:r>
            <a:r>
              <a:rPr lang="en-US" sz="1100" dirty="0" err="1"/>
              <a:t>obj</a:t>
            </a:r>
            <a:r>
              <a:rPr lang="en-US" sz="1100" dirty="0"/>
              <a:t>=0x12cd0c10 self=0xa9187e00</a:t>
            </a:r>
          </a:p>
          <a:p>
            <a:r>
              <a:rPr lang="en-US" sz="1100" dirty="0"/>
              <a:t>  | </a:t>
            </a:r>
            <a:r>
              <a:rPr lang="en-US" sz="1100" dirty="0" err="1"/>
              <a:t>sysTid</a:t>
            </a:r>
            <a:r>
              <a:rPr lang="en-US" sz="1100" dirty="0"/>
              <a:t>=942 nice=0 </a:t>
            </a:r>
            <a:r>
              <a:rPr lang="en-US" sz="1100" dirty="0" err="1"/>
              <a:t>cgrp</a:t>
            </a:r>
            <a:r>
              <a:rPr lang="en-US" sz="1100" dirty="0"/>
              <a:t>=default </a:t>
            </a:r>
            <a:r>
              <a:rPr lang="en-US" sz="1100" dirty="0" err="1"/>
              <a:t>sched</a:t>
            </a:r>
            <a:r>
              <a:rPr lang="en-US" sz="1100" dirty="0"/>
              <a:t>=0/0 handle=0xa085a930</a:t>
            </a:r>
          </a:p>
          <a:p>
            <a:r>
              <a:rPr lang="en-US" sz="1100" dirty="0"/>
              <a:t>  | state=S </a:t>
            </a:r>
            <a:r>
              <a:rPr lang="en-US" sz="1100" dirty="0" err="1"/>
              <a:t>schedstat</a:t>
            </a:r>
            <a:r>
              <a:rPr lang="en-US" sz="1100" dirty="0"/>
              <a:t>=( 892620493 1166957552 1861 ) </a:t>
            </a:r>
            <a:r>
              <a:rPr lang="en-US" sz="1100" dirty="0" err="1"/>
              <a:t>utm</a:t>
            </a:r>
            <a:r>
              <a:rPr lang="en-US" sz="1100" dirty="0"/>
              <a:t>=51 </a:t>
            </a:r>
            <a:r>
              <a:rPr lang="en-US" sz="1100" dirty="0" err="1"/>
              <a:t>stm</a:t>
            </a:r>
            <a:r>
              <a:rPr lang="en-US" sz="1100" dirty="0"/>
              <a:t>=38 core=0 HZ=100</a:t>
            </a:r>
          </a:p>
          <a:p>
            <a:r>
              <a:rPr lang="en-US" sz="1100" dirty="0"/>
              <a:t>  | stack=0xa0758000-0xa075a000 </a:t>
            </a:r>
            <a:r>
              <a:rPr lang="en-US" sz="1100" dirty="0" err="1"/>
              <a:t>stackSize</a:t>
            </a:r>
            <a:r>
              <a:rPr lang="en-US" sz="1100" dirty="0"/>
              <a:t>=1038KB</a:t>
            </a:r>
          </a:p>
          <a:p>
            <a:r>
              <a:rPr lang="en-US" sz="1100" dirty="0"/>
              <a:t>  | held </a:t>
            </a:r>
            <a:r>
              <a:rPr lang="en-US" sz="1100" dirty="0" err="1"/>
              <a:t>mutexes</a:t>
            </a:r>
            <a:r>
              <a:rPr lang="en-US" sz="1100" dirty="0"/>
              <a:t>=</a:t>
            </a:r>
          </a:p>
          <a:p>
            <a:r>
              <a:rPr lang="en-US" sz="1100" dirty="0"/>
              <a:t>  at </a:t>
            </a:r>
            <a:r>
              <a:rPr lang="en-US" sz="1100" dirty="0" err="1"/>
              <a:t>com.android.server.am.ActivityManagerService.monitor</a:t>
            </a:r>
            <a:r>
              <a:rPr lang="en-US" sz="1100" dirty="0"/>
              <a:t>(ActivityManagerService.java:21166)</a:t>
            </a:r>
          </a:p>
          <a:p>
            <a:r>
              <a:rPr lang="en-US" sz="1100" dirty="0"/>
              <a:t>  - waiting to lock &lt;0x03abc805&gt; (a </a:t>
            </a:r>
            <a:r>
              <a:rPr lang="en-US" sz="1100" dirty="0" err="1"/>
              <a:t>com.android.server.am.ActivityManagerService</a:t>
            </a:r>
            <a:r>
              <a:rPr lang="en-US" sz="1100" dirty="0"/>
              <a:t>) held by thread 88</a:t>
            </a:r>
          </a:p>
          <a:p>
            <a:r>
              <a:rPr lang="en-US" sz="1100" dirty="0"/>
              <a:t>  at </a:t>
            </a:r>
            <a:r>
              <a:rPr lang="en-US" sz="1100" dirty="0" err="1"/>
              <a:t>com.android.server.Watchdog$HandlerChecker.run</a:t>
            </a:r>
            <a:r>
              <a:rPr lang="en-US" sz="1100" dirty="0"/>
              <a:t>(Watchdog.java:200)</a:t>
            </a:r>
          </a:p>
          <a:p>
            <a:r>
              <a:rPr lang="en-US" sz="1100" dirty="0"/>
              <a:t>  at </a:t>
            </a:r>
            <a:r>
              <a:rPr lang="en-US" sz="1100" dirty="0" err="1"/>
              <a:t>android.os.Handler.handleCallback</a:t>
            </a:r>
            <a:r>
              <a:rPr lang="en-US" sz="1100" dirty="0"/>
              <a:t>(Handler.java:815)</a:t>
            </a:r>
          </a:p>
          <a:p>
            <a:r>
              <a:rPr lang="en-US" sz="1100" dirty="0"/>
              <a:t>  at </a:t>
            </a:r>
            <a:r>
              <a:rPr lang="en-US" sz="1100" dirty="0" err="1"/>
              <a:t>android.os.Handler.dispatchMessage</a:t>
            </a:r>
            <a:r>
              <a:rPr lang="en-US" sz="1100" dirty="0"/>
              <a:t>(Handler.java:104)</a:t>
            </a:r>
          </a:p>
          <a:p>
            <a:r>
              <a:rPr lang="en-US" sz="1100" dirty="0"/>
              <a:t>  at </a:t>
            </a:r>
            <a:r>
              <a:rPr lang="en-US" sz="1100" dirty="0" err="1"/>
              <a:t>android.os.Looper.loop</a:t>
            </a:r>
            <a:r>
              <a:rPr lang="en-US" sz="1100" dirty="0"/>
              <a:t>(Looper.java:207)</a:t>
            </a:r>
          </a:p>
          <a:p>
            <a:r>
              <a:rPr lang="en-US" sz="1100" dirty="0"/>
              <a:t>  at </a:t>
            </a:r>
            <a:r>
              <a:rPr lang="en-US" sz="1100" dirty="0" err="1"/>
              <a:t>android.os.HandlerThread.run</a:t>
            </a:r>
            <a:r>
              <a:rPr lang="en-US" sz="1100" dirty="0"/>
              <a:t>(HandlerThread.java:61)</a:t>
            </a:r>
          </a:p>
          <a:p>
            <a:r>
              <a:rPr lang="en-US" sz="1100" dirty="0"/>
              <a:t>  at </a:t>
            </a:r>
            <a:r>
              <a:rPr lang="en-US" sz="1100" dirty="0" err="1"/>
              <a:t>com.android.server.ServiceThread.run</a:t>
            </a:r>
            <a:r>
              <a:rPr lang="en-US" sz="1100" dirty="0"/>
              <a:t>(ServiceThread.java:46)</a:t>
            </a:r>
          </a:p>
        </p:txBody>
      </p:sp>
    </p:spTree>
    <p:extLst>
      <p:ext uri="{BB962C8B-B14F-4D97-AF65-F5344CB8AC3E}">
        <p14:creationId xmlns:p14="http://schemas.microsoft.com/office/powerpoint/2010/main" val="41860865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Case 4</a:t>
            </a:r>
            <a:endParaRPr lang="en-US" dirty="0"/>
          </a:p>
        </p:txBody>
      </p:sp>
      <p:sp>
        <p:nvSpPr>
          <p:cNvPr id="3" name="内容占位符 2"/>
          <p:cNvSpPr>
            <a:spLocks noGrp="1"/>
          </p:cNvSpPr>
          <p:nvPr>
            <p:ph idx="1"/>
          </p:nvPr>
        </p:nvSpPr>
        <p:spPr>
          <a:xfrm>
            <a:off x="457200" y="1744133"/>
            <a:ext cx="8229600" cy="4709203"/>
          </a:xfrm>
        </p:spPr>
        <p:txBody>
          <a:bodyPr>
            <a:normAutofit lnSpcReduction="10000"/>
          </a:bodyPr>
          <a:lstStyle/>
          <a:p>
            <a:pPr lvl="1"/>
            <a:r>
              <a:rPr lang="en-US" sz="2000" dirty="0" smtClean="0"/>
              <a:t>Check thread of hold the lock</a:t>
            </a:r>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r>
              <a:rPr lang="en-US" sz="2000" dirty="0" smtClean="0"/>
              <a:t>Check last stack</a:t>
            </a:r>
          </a:p>
          <a:p>
            <a:pPr lvl="2"/>
            <a:r>
              <a:rPr lang="en-US" sz="1600" dirty="0" smtClean="0"/>
              <a:t>Actually, from the two stack, we can fount that there is a dead lock.</a:t>
            </a:r>
          </a:p>
          <a:p>
            <a:pPr lvl="1"/>
            <a:r>
              <a:rPr lang="en-US" sz="2000" dirty="0" smtClean="0"/>
              <a:t>Solution</a:t>
            </a:r>
          </a:p>
          <a:p>
            <a:pPr lvl="2"/>
            <a:r>
              <a:rPr lang="en-US" sz="1600" dirty="0" smtClean="0"/>
              <a:t>Just check stack  and try to find </a:t>
            </a:r>
            <a:r>
              <a:rPr lang="en-US" sz="1600" dirty="0" smtClean="0"/>
              <a:t>why, and then </a:t>
            </a:r>
            <a:r>
              <a:rPr lang="en-US" sz="1600" dirty="0" smtClean="0"/>
              <a:t>resolve it.</a:t>
            </a:r>
          </a:p>
          <a:p>
            <a:pPr lvl="1"/>
            <a:r>
              <a:rPr lang="en-US" sz="2000" dirty="0" smtClean="0"/>
              <a:t>Notice</a:t>
            </a:r>
          </a:p>
          <a:p>
            <a:pPr lvl="2"/>
            <a:r>
              <a:rPr lang="en-US" sz="1600" dirty="0" smtClean="0">
                <a:solidFill>
                  <a:srgbClr val="FF0000"/>
                </a:solidFill>
              </a:rPr>
              <a:t>It is danger to modify the code of framework, especially those run in </a:t>
            </a:r>
            <a:r>
              <a:rPr lang="en-US" sz="1600" dirty="0" err="1">
                <a:solidFill>
                  <a:srgbClr val="FF0000"/>
                </a:solidFill>
              </a:rPr>
              <a:t>S</a:t>
            </a:r>
            <a:r>
              <a:rPr lang="en-US" sz="1600" dirty="0" err="1" smtClean="0">
                <a:solidFill>
                  <a:srgbClr val="FF0000"/>
                </a:solidFill>
              </a:rPr>
              <a:t>ystem_server</a:t>
            </a:r>
            <a:endParaRPr lang="en-US" sz="1600" dirty="0">
              <a:solidFill>
                <a:srgbClr val="FF0000"/>
              </a:solidFill>
            </a:endParaRPr>
          </a:p>
        </p:txBody>
      </p:sp>
      <p:sp>
        <p:nvSpPr>
          <p:cNvPr id="4" name="矩形 3"/>
          <p:cNvSpPr/>
          <p:nvPr/>
        </p:nvSpPr>
        <p:spPr>
          <a:xfrm>
            <a:off x="1088740" y="2132856"/>
            <a:ext cx="6966520" cy="2292935"/>
          </a:xfrm>
          <a:prstGeom prst="rect">
            <a:avLst/>
          </a:prstGeom>
          <a:ln>
            <a:solidFill>
              <a:srgbClr val="FF0000"/>
            </a:solidFill>
          </a:ln>
        </p:spPr>
        <p:txBody>
          <a:bodyPr wrap="square">
            <a:spAutoFit/>
          </a:bodyPr>
          <a:lstStyle/>
          <a:p>
            <a:r>
              <a:rPr lang="en-US" sz="1100" dirty="0"/>
              <a:t>"</a:t>
            </a:r>
            <a:r>
              <a:rPr lang="en-US" sz="1100" dirty="0" err="1"/>
              <a:t>Binder_B</a:t>
            </a:r>
            <a:r>
              <a:rPr lang="en-US" sz="1100" dirty="0"/>
              <a:t>" </a:t>
            </a:r>
            <a:r>
              <a:rPr lang="en-US" sz="1100" dirty="0" err="1"/>
              <a:t>prio</a:t>
            </a:r>
            <a:r>
              <a:rPr lang="en-US" sz="1100" dirty="0"/>
              <a:t>=5 </a:t>
            </a:r>
            <a:r>
              <a:rPr lang="en-US" sz="1100" dirty="0" err="1"/>
              <a:t>tid</a:t>
            </a:r>
            <a:r>
              <a:rPr lang="en-US" sz="1100" dirty="0"/>
              <a:t>=88 Blocked</a:t>
            </a:r>
          </a:p>
          <a:p>
            <a:r>
              <a:rPr lang="en-US" sz="1100" dirty="0"/>
              <a:t>  | group="main" </a:t>
            </a:r>
            <a:r>
              <a:rPr lang="en-US" sz="1100" dirty="0" err="1"/>
              <a:t>sCount</a:t>
            </a:r>
            <a:r>
              <a:rPr lang="en-US" sz="1100" dirty="0"/>
              <a:t>=1 </a:t>
            </a:r>
            <a:r>
              <a:rPr lang="en-US" sz="1100" dirty="0" err="1"/>
              <a:t>dsCount</a:t>
            </a:r>
            <a:r>
              <a:rPr lang="en-US" sz="1100" dirty="0"/>
              <a:t>=0 </a:t>
            </a:r>
            <a:r>
              <a:rPr lang="en-US" sz="1100" dirty="0" err="1"/>
              <a:t>obj</a:t>
            </a:r>
            <a:r>
              <a:rPr lang="en-US" sz="1100" dirty="0"/>
              <a:t>=0x135d10a0 self=0x99173e00</a:t>
            </a:r>
          </a:p>
          <a:p>
            <a:r>
              <a:rPr lang="en-US" sz="1100" dirty="0"/>
              <a:t>  | </a:t>
            </a:r>
            <a:r>
              <a:rPr lang="en-US" sz="1100" dirty="0" err="1"/>
              <a:t>sysTid</a:t>
            </a:r>
            <a:r>
              <a:rPr lang="en-US" sz="1100" dirty="0"/>
              <a:t>=2876 nice=0 </a:t>
            </a:r>
            <a:r>
              <a:rPr lang="en-US" sz="1100" dirty="0" err="1"/>
              <a:t>cgrp</a:t>
            </a:r>
            <a:r>
              <a:rPr lang="en-US" sz="1100" dirty="0"/>
              <a:t>=default </a:t>
            </a:r>
            <a:r>
              <a:rPr lang="en-US" sz="1100" dirty="0" err="1"/>
              <a:t>sched</a:t>
            </a:r>
            <a:r>
              <a:rPr lang="en-US" sz="1100" dirty="0"/>
              <a:t>=0/0 handle=0x9777a930</a:t>
            </a:r>
          </a:p>
          <a:p>
            <a:r>
              <a:rPr lang="en-US" sz="1100" dirty="0"/>
              <a:t>  | state=S </a:t>
            </a:r>
            <a:r>
              <a:rPr lang="en-US" sz="1100" dirty="0" err="1"/>
              <a:t>schedstat</a:t>
            </a:r>
            <a:r>
              <a:rPr lang="en-US" sz="1100" dirty="0"/>
              <a:t>=( 6306323924 4301998027 11509 ) </a:t>
            </a:r>
            <a:r>
              <a:rPr lang="en-US" sz="1100" dirty="0" err="1"/>
              <a:t>utm</a:t>
            </a:r>
            <a:r>
              <a:rPr lang="en-US" sz="1100" dirty="0"/>
              <a:t>=433 </a:t>
            </a:r>
            <a:r>
              <a:rPr lang="en-US" sz="1100" dirty="0" err="1"/>
              <a:t>stm</a:t>
            </a:r>
            <a:r>
              <a:rPr lang="en-US" sz="1100" dirty="0"/>
              <a:t>=197 core=3 HZ=100</a:t>
            </a:r>
          </a:p>
          <a:p>
            <a:r>
              <a:rPr lang="en-US" sz="1100" dirty="0"/>
              <a:t>  | stack=0x9767e000-0x97680000 </a:t>
            </a:r>
            <a:r>
              <a:rPr lang="en-US" sz="1100" dirty="0" err="1"/>
              <a:t>stackSize</a:t>
            </a:r>
            <a:r>
              <a:rPr lang="en-US" sz="1100" dirty="0"/>
              <a:t>=1014KB</a:t>
            </a:r>
          </a:p>
          <a:p>
            <a:r>
              <a:rPr lang="en-US" sz="1100" dirty="0"/>
              <a:t>  | held </a:t>
            </a:r>
            <a:r>
              <a:rPr lang="en-US" sz="1100" dirty="0" err="1"/>
              <a:t>mutexes</a:t>
            </a:r>
            <a:r>
              <a:rPr lang="en-US" sz="1100" dirty="0"/>
              <a:t>=</a:t>
            </a:r>
          </a:p>
          <a:p>
            <a:r>
              <a:rPr lang="en-US" sz="1100" dirty="0"/>
              <a:t>  at </a:t>
            </a:r>
            <a:r>
              <a:rPr lang="en-US" sz="1100" dirty="0" err="1"/>
              <a:t>android.app.ActivityThread.acquireExistingProvider</a:t>
            </a:r>
            <a:r>
              <a:rPr lang="en-US" sz="1100" dirty="0"/>
              <a:t>(ActivityThread.java:5137)</a:t>
            </a:r>
          </a:p>
          <a:p>
            <a:r>
              <a:rPr lang="en-US" sz="1100" dirty="0"/>
              <a:t>  - waiting to lock &lt;0x0fffa826&gt; (a </a:t>
            </a:r>
            <a:r>
              <a:rPr lang="en-US" sz="1100" dirty="0" err="1"/>
              <a:t>android.util.ArrayMap</a:t>
            </a:r>
            <a:r>
              <a:rPr lang="en-US" sz="1100" dirty="0"/>
              <a:t>) held by thread 11</a:t>
            </a:r>
          </a:p>
          <a:p>
            <a:r>
              <a:rPr lang="en-US" sz="1100" dirty="0"/>
              <a:t>  at </a:t>
            </a:r>
            <a:r>
              <a:rPr lang="en-US" sz="1100" dirty="0" err="1"/>
              <a:t>android.app.ActivityThread.acquireProvider</a:t>
            </a:r>
            <a:r>
              <a:rPr lang="en-US" sz="1100" dirty="0"/>
              <a:t>(ActivityThread.java:5017)</a:t>
            </a:r>
          </a:p>
          <a:p>
            <a:r>
              <a:rPr lang="en-US" sz="1100" dirty="0"/>
              <a:t>  at android.app.ContextImpl$ApplicationContentResolver.acquireUnstableProvider(ContextImpl.java:2023)</a:t>
            </a:r>
          </a:p>
          <a:p>
            <a:r>
              <a:rPr lang="en-US" sz="1100" dirty="0"/>
              <a:t>  at </a:t>
            </a:r>
            <a:r>
              <a:rPr lang="en-US" sz="1100" dirty="0" err="1"/>
              <a:t>android.content.ContentResolver.acquireUnstableProvider</a:t>
            </a:r>
            <a:r>
              <a:rPr lang="en-US" sz="1100" dirty="0"/>
              <a:t>(ContentResolver.java:1517)</a:t>
            </a:r>
          </a:p>
          <a:p>
            <a:r>
              <a:rPr lang="en-US" sz="1100" dirty="0"/>
              <a:t>  at </a:t>
            </a:r>
            <a:r>
              <a:rPr lang="en-US" sz="1100" dirty="0" err="1"/>
              <a:t>android.content.ContentResolver.query</a:t>
            </a:r>
            <a:r>
              <a:rPr lang="en-US" sz="1100" dirty="0"/>
              <a:t>(ContentResolver.java:482)</a:t>
            </a:r>
          </a:p>
          <a:p>
            <a:r>
              <a:rPr lang="en-US" sz="1100" dirty="0"/>
              <a:t>  at </a:t>
            </a:r>
            <a:r>
              <a:rPr lang="en-US" sz="1100" dirty="0" err="1"/>
              <a:t>android.content.ContentResolver.query</a:t>
            </a:r>
            <a:r>
              <a:rPr lang="en-US" sz="1100" dirty="0"/>
              <a:t>(ContentResolver.java:441)</a:t>
            </a:r>
          </a:p>
        </p:txBody>
      </p:sp>
    </p:spTree>
    <p:extLst>
      <p:ext uri="{BB962C8B-B14F-4D97-AF65-F5344CB8AC3E}">
        <p14:creationId xmlns:p14="http://schemas.microsoft.com/office/powerpoint/2010/main" val="3302656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E637C7D-A246-43BF-860B-14D897235D74}" type="datetime1">
              <a:rPr lang="zh-CN" altLang="en-US" smtClean="0"/>
              <a:pPr/>
              <a:t>2016/10/11</a:t>
            </a:fld>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9</a:t>
            </a:fld>
            <a:endParaRPr lang="en-US"/>
          </a:p>
        </p:txBody>
      </p:sp>
      <p:sp>
        <p:nvSpPr>
          <p:cNvPr id="51" name="TextBox 50"/>
          <p:cNvSpPr txBox="1"/>
          <p:nvPr/>
        </p:nvSpPr>
        <p:spPr>
          <a:xfrm>
            <a:off x="5702341" y="1136356"/>
            <a:ext cx="635110" cy="369332"/>
          </a:xfrm>
          <a:prstGeom prst="rect">
            <a:avLst/>
          </a:prstGeom>
          <a:noFill/>
        </p:spPr>
        <p:txBody>
          <a:bodyPr wrap="none" rtlCol="0">
            <a:spAutoFit/>
          </a:bodyPr>
          <a:lstStyle/>
          <a:p>
            <a:r>
              <a:rPr lang="en-US" b="1" dirty="0" smtClean="0">
                <a:solidFill>
                  <a:srgbClr val="FF0000"/>
                </a:solidFill>
              </a:rPr>
              <a:t>AMS</a:t>
            </a:r>
            <a:endParaRPr lang="en-US" b="1" dirty="0">
              <a:solidFill>
                <a:srgbClr val="FF0000"/>
              </a:solidFill>
            </a:endParaRPr>
          </a:p>
        </p:txBody>
      </p:sp>
      <p:sp>
        <p:nvSpPr>
          <p:cNvPr id="34" name="标题 33"/>
          <p:cNvSpPr>
            <a:spLocks noGrp="1"/>
          </p:cNvSpPr>
          <p:nvPr>
            <p:ph type="title"/>
          </p:nvPr>
        </p:nvSpPr>
        <p:spPr>
          <a:xfrm>
            <a:off x="382128" y="369821"/>
            <a:ext cx="8229600" cy="634800"/>
          </a:xfrm>
        </p:spPr>
        <p:txBody>
          <a:bodyPr vert="horz" lIns="91440" tIns="0" rIns="91440" bIns="45720" rtlCol="0" anchor="t">
            <a:normAutofit fontScale="90000"/>
          </a:bodyPr>
          <a:lstStyle/>
          <a:p>
            <a:r>
              <a:rPr lang="en-US" altLang="zh-CN" dirty="0"/>
              <a:t>How &amp; What System(AMS) do when ANR</a:t>
            </a:r>
            <a:endParaRPr lang="en-US" dirty="0"/>
          </a:p>
        </p:txBody>
      </p:sp>
      <p:grpSp>
        <p:nvGrpSpPr>
          <p:cNvPr id="2" name="组合 1"/>
          <p:cNvGrpSpPr/>
          <p:nvPr/>
        </p:nvGrpSpPr>
        <p:grpSpPr>
          <a:xfrm>
            <a:off x="754075" y="1600200"/>
            <a:ext cx="7696200" cy="4572000"/>
            <a:chOff x="76200" y="990600"/>
            <a:chExt cx="8686800" cy="5105400"/>
          </a:xfrm>
        </p:grpSpPr>
        <p:sp>
          <p:nvSpPr>
            <p:cNvPr id="50" name="矩形 49"/>
            <p:cNvSpPr/>
            <p:nvPr/>
          </p:nvSpPr>
          <p:spPr>
            <a:xfrm>
              <a:off x="3276600" y="990600"/>
              <a:ext cx="5486400" cy="5105400"/>
            </a:xfrm>
            <a:prstGeom prst="rect">
              <a:avLst/>
            </a:prstGeom>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矩形 6"/>
            <p:cNvSpPr/>
            <p:nvPr/>
          </p:nvSpPr>
          <p:spPr>
            <a:xfrm>
              <a:off x="609600" y="1524000"/>
              <a:ext cx="2133600" cy="762000"/>
            </a:xfrm>
            <a:prstGeom prst="rect">
              <a:avLst/>
            </a:prstGeom>
            <a:solidFill>
              <a:schemeClr val="accent2"/>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Timeout of broadcast</a:t>
              </a:r>
              <a:endParaRPr lang="en-US" dirty="0"/>
            </a:p>
          </p:txBody>
        </p:sp>
        <p:sp>
          <p:nvSpPr>
            <p:cNvPr id="8" name="矩形 7"/>
            <p:cNvSpPr/>
            <p:nvPr/>
          </p:nvSpPr>
          <p:spPr>
            <a:xfrm>
              <a:off x="609600" y="3124200"/>
              <a:ext cx="2133600" cy="762000"/>
            </a:xfrm>
            <a:prstGeom prst="rect">
              <a:avLst/>
            </a:prstGeom>
            <a:solidFill>
              <a:schemeClr val="accent2"/>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Timeout executing service</a:t>
              </a:r>
              <a:endParaRPr lang="en-US" dirty="0"/>
            </a:p>
          </p:txBody>
        </p:sp>
        <p:sp>
          <p:nvSpPr>
            <p:cNvPr id="9" name="矩形 8"/>
            <p:cNvSpPr/>
            <p:nvPr/>
          </p:nvSpPr>
          <p:spPr>
            <a:xfrm>
              <a:off x="609600" y="4724400"/>
              <a:ext cx="2133600" cy="838200"/>
            </a:xfrm>
            <a:prstGeom prst="rect">
              <a:avLst/>
            </a:prstGeom>
            <a:solidFill>
              <a:schemeClr val="accent2"/>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 dispatching timed out</a:t>
              </a:r>
              <a:endParaRPr lang="en-US" dirty="0"/>
            </a:p>
          </p:txBody>
        </p:sp>
        <p:sp>
          <p:nvSpPr>
            <p:cNvPr id="10" name="矩形 9"/>
            <p:cNvSpPr/>
            <p:nvPr/>
          </p:nvSpPr>
          <p:spPr>
            <a:xfrm>
              <a:off x="3675185" y="3124200"/>
              <a:ext cx="2133600" cy="762000"/>
            </a:xfrm>
            <a:prstGeom prst="rect">
              <a:avLst/>
            </a:prstGeom>
            <a:solidFill>
              <a:schemeClr val="accent2"/>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appNotResponding</a:t>
              </a:r>
              <a:r>
                <a:rPr lang="en-US" dirty="0" smtClean="0"/>
                <a:t>()</a:t>
              </a:r>
              <a:endParaRPr lang="en-US" dirty="0"/>
            </a:p>
          </p:txBody>
        </p:sp>
        <p:cxnSp>
          <p:nvCxnSpPr>
            <p:cNvPr id="12" name="直接连接符 11"/>
            <p:cNvCxnSpPr/>
            <p:nvPr/>
          </p:nvCxnSpPr>
          <p:spPr>
            <a:xfrm>
              <a:off x="3124200" y="1066800"/>
              <a:ext cx="0" cy="49530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a:stCxn id="7" idx="3"/>
            </p:cNvCxnSpPr>
            <p:nvPr/>
          </p:nvCxnSpPr>
          <p:spPr>
            <a:xfrm>
              <a:off x="2743200" y="1905000"/>
              <a:ext cx="381000"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8" idx="3"/>
            </p:cNvCxnSpPr>
            <p:nvPr/>
          </p:nvCxnSpPr>
          <p:spPr>
            <a:xfrm>
              <a:off x="2743200" y="3505200"/>
              <a:ext cx="381000"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26" name="直接箭头连接符 25"/>
            <p:cNvCxnSpPr/>
            <p:nvPr/>
          </p:nvCxnSpPr>
          <p:spPr>
            <a:xfrm>
              <a:off x="2743200" y="5181600"/>
              <a:ext cx="381000"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29" name="矩形 28"/>
            <p:cNvSpPr/>
            <p:nvPr/>
          </p:nvSpPr>
          <p:spPr>
            <a:xfrm>
              <a:off x="457200" y="1371600"/>
              <a:ext cx="2362200" cy="4419600"/>
            </a:xfrm>
            <a:prstGeom prst="rect">
              <a:avLst/>
            </a:prstGeom>
            <a:noFill/>
            <a:ln>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200" y="1154668"/>
              <a:ext cx="1788310" cy="369332"/>
            </a:xfrm>
            <a:prstGeom prst="rect">
              <a:avLst/>
            </a:prstGeom>
            <a:noFill/>
          </p:spPr>
          <p:txBody>
            <a:bodyPr wrap="none" rtlCol="0">
              <a:spAutoFit/>
            </a:bodyPr>
            <a:lstStyle/>
            <a:p>
              <a:r>
                <a:rPr lang="en-US" altLang="zh-CN" b="1" dirty="0" smtClean="0">
                  <a:solidFill>
                    <a:srgbClr val="FF0000"/>
                  </a:solidFill>
                </a:rPr>
                <a:t>APP </a:t>
              </a:r>
              <a:r>
                <a:rPr lang="en-US" altLang="zh-CN" b="1" dirty="0" err="1" smtClean="0">
                  <a:solidFill>
                    <a:srgbClr val="FF0000"/>
                  </a:solidFill>
                </a:rPr>
                <a:t>MainThread</a:t>
              </a:r>
              <a:endParaRPr lang="en-US" b="1" dirty="0">
                <a:solidFill>
                  <a:srgbClr val="FF0000"/>
                </a:solidFill>
              </a:endParaRPr>
            </a:p>
          </p:txBody>
        </p:sp>
        <p:cxnSp>
          <p:nvCxnSpPr>
            <p:cNvPr id="32" name="直接箭头连接符 31"/>
            <p:cNvCxnSpPr>
              <a:endCxn id="10" idx="1"/>
            </p:cNvCxnSpPr>
            <p:nvPr/>
          </p:nvCxnSpPr>
          <p:spPr>
            <a:xfrm>
              <a:off x="3124200" y="3505200"/>
              <a:ext cx="550985"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36" name="矩形 35"/>
            <p:cNvSpPr/>
            <p:nvPr/>
          </p:nvSpPr>
          <p:spPr>
            <a:xfrm>
              <a:off x="6248400" y="1143000"/>
              <a:ext cx="2362200" cy="457200"/>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p</a:t>
              </a:r>
              <a:r>
                <a:rPr lang="en-US" dirty="0" smtClean="0"/>
                <a:t>rint </a:t>
              </a:r>
              <a:r>
                <a:rPr lang="en-US" dirty="0" err="1" smtClean="0"/>
                <a:t>event_log</a:t>
              </a:r>
              <a:endParaRPr lang="en-US" dirty="0"/>
            </a:p>
          </p:txBody>
        </p:sp>
        <p:sp>
          <p:nvSpPr>
            <p:cNvPr id="37" name="矩形 36"/>
            <p:cNvSpPr/>
            <p:nvPr/>
          </p:nvSpPr>
          <p:spPr>
            <a:xfrm>
              <a:off x="6248400" y="2895600"/>
              <a:ext cx="2362200" cy="457200"/>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print “ANR In” in log</a:t>
              </a:r>
              <a:endParaRPr lang="en-US" dirty="0"/>
            </a:p>
          </p:txBody>
        </p:sp>
        <p:sp>
          <p:nvSpPr>
            <p:cNvPr id="38" name="矩形 37"/>
            <p:cNvSpPr/>
            <p:nvPr/>
          </p:nvSpPr>
          <p:spPr>
            <a:xfrm>
              <a:off x="6248400" y="1981200"/>
              <a:ext cx="2362200" cy="533400"/>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dumpStackTraces</a:t>
              </a:r>
              <a:r>
                <a:rPr lang="en-US" dirty="0" smtClean="0"/>
                <a:t>()</a:t>
              </a:r>
              <a:endParaRPr lang="en-US" dirty="0"/>
            </a:p>
          </p:txBody>
        </p:sp>
        <p:sp>
          <p:nvSpPr>
            <p:cNvPr id="39" name="矩形 38"/>
            <p:cNvSpPr/>
            <p:nvPr/>
          </p:nvSpPr>
          <p:spPr>
            <a:xfrm>
              <a:off x="6248400" y="3962400"/>
              <a:ext cx="2362200" cy="838200"/>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ANR.DB</a:t>
              </a:r>
              <a:endParaRPr lang="en-US" dirty="0"/>
            </a:p>
          </p:txBody>
        </p:sp>
        <p:cxnSp>
          <p:nvCxnSpPr>
            <p:cNvPr id="42" name="直接箭头连接符 41"/>
            <p:cNvCxnSpPr>
              <a:stCxn id="36" idx="2"/>
              <a:endCxn id="38" idx="0"/>
            </p:cNvCxnSpPr>
            <p:nvPr/>
          </p:nvCxnSpPr>
          <p:spPr>
            <a:xfrm>
              <a:off x="7429500" y="1600200"/>
              <a:ext cx="0" cy="38100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a:stCxn id="38" idx="2"/>
              <a:endCxn id="37" idx="0"/>
            </p:cNvCxnSpPr>
            <p:nvPr/>
          </p:nvCxnSpPr>
          <p:spPr>
            <a:xfrm>
              <a:off x="7429500" y="2514600"/>
              <a:ext cx="0" cy="38100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37" idx="2"/>
              <a:endCxn id="39" idx="0"/>
            </p:cNvCxnSpPr>
            <p:nvPr/>
          </p:nvCxnSpPr>
          <p:spPr>
            <a:xfrm>
              <a:off x="7429500" y="3352800"/>
              <a:ext cx="0" cy="60960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53" name="直接连接符 52"/>
            <p:cNvCxnSpPr/>
            <p:nvPr/>
          </p:nvCxnSpPr>
          <p:spPr>
            <a:xfrm flipH="1">
              <a:off x="5943600" y="1143000"/>
              <a:ext cx="76200" cy="487680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55" name="直接箭头连接符 54"/>
            <p:cNvCxnSpPr>
              <a:stCxn id="10" idx="3"/>
            </p:cNvCxnSpPr>
            <p:nvPr/>
          </p:nvCxnSpPr>
          <p:spPr>
            <a:xfrm>
              <a:off x="5808785" y="3505200"/>
              <a:ext cx="211015" cy="0"/>
            </a:xfrm>
            <a:prstGeom prst="straightConnector1">
              <a:avLst/>
            </a:prstGeom>
            <a:ln>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76" name="矩形 75"/>
            <p:cNvSpPr/>
            <p:nvPr/>
          </p:nvSpPr>
          <p:spPr>
            <a:xfrm>
              <a:off x="6248400" y="5105400"/>
              <a:ext cx="2362200" cy="838200"/>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show ANR Dialog</a:t>
              </a:r>
              <a:endParaRPr lang="en-US" dirty="0"/>
            </a:p>
          </p:txBody>
        </p:sp>
        <p:cxnSp>
          <p:nvCxnSpPr>
            <p:cNvPr id="78" name="直接箭头连接符 77"/>
            <p:cNvCxnSpPr>
              <a:stCxn id="39" idx="2"/>
              <a:endCxn id="76" idx="0"/>
            </p:cNvCxnSpPr>
            <p:nvPr/>
          </p:nvCxnSpPr>
          <p:spPr>
            <a:xfrm>
              <a:off x="7429500" y="4800600"/>
              <a:ext cx="0" cy="30480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381000" y="2145268"/>
              <a:ext cx="934871" cy="369332"/>
            </a:xfrm>
            <a:prstGeom prst="rect">
              <a:avLst/>
            </a:prstGeom>
            <a:noFill/>
          </p:spPr>
          <p:txBody>
            <a:bodyPr wrap="none" rtlCol="0">
              <a:spAutoFit/>
            </a:bodyPr>
            <a:lstStyle/>
            <a:p>
              <a:r>
                <a:rPr lang="en-US" b="1" dirty="0" smtClean="0">
                  <a:solidFill>
                    <a:srgbClr val="FF0000"/>
                  </a:solidFill>
                </a:rPr>
                <a:t>10s/60s</a:t>
              </a:r>
              <a:endParaRPr lang="en-US" b="1" dirty="0">
                <a:solidFill>
                  <a:srgbClr val="FF0000"/>
                </a:solidFill>
              </a:endParaRPr>
            </a:p>
          </p:txBody>
        </p:sp>
        <p:sp>
          <p:nvSpPr>
            <p:cNvPr id="80" name="TextBox 79"/>
            <p:cNvSpPr txBox="1"/>
            <p:nvPr/>
          </p:nvSpPr>
          <p:spPr>
            <a:xfrm>
              <a:off x="381000" y="3745468"/>
              <a:ext cx="1051891" cy="369332"/>
            </a:xfrm>
            <a:prstGeom prst="rect">
              <a:avLst/>
            </a:prstGeom>
            <a:noFill/>
          </p:spPr>
          <p:txBody>
            <a:bodyPr wrap="none" rtlCol="0">
              <a:spAutoFit/>
            </a:bodyPr>
            <a:lstStyle/>
            <a:p>
              <a:r>
                <a:rPr lang="en-US" b="1" dirty="0" smtClean="0">
                  <a:solidFill>
                    <a:srgbClr val="FF0000"/>
                  </a:solidFill>
                </a:rPr>
                <a:t>20s/200s</a:t>
              </a:r>
              <a:endParaRPr lang="en-US" b="1" dirty="0">
                <a:solidFill>
                  <a:srgbClr val="FF0000"/>
                </a:solidFill>
              </a:endParaRPr>
            </a:p>
          </p:txBody>
        </p:sp>
        <p:sp>
          <p:nvSpPr>
            <p:cNvPr id="81" name="TextBox 80"/>
            <p:cNvSpPr txBox="1"/>
            <p:nvPr/>
          </p:nvSpPr>
          <p:spPr>
            <a:xfrm>
              <a:off x="381000" y="5334000"/>
              <a:ext cx="393056" cy="369332"/>
            </a:xfrm>
            <a:prstGeom prst="rect">
              <a:avLst/>
            </a:prstGeom>
            <a:noFill/>
          </p:spPr>
          <p:txBody>
            <a:bodyPr wrap="none" rtlCol="0">
              <a:spAutoFit/>
            </a:bodyPr>
            <a:lstStyle/>
            <a:p>
              <a:r>
                <a:rPr lang="en-US" b="1" dirty="0" smtClean="0">
                  <a:solidFill>
                    <a:srgbClr val="FF0000"/>
                  </a:solidFill>
                </a:rPr>
                <a:t>8s</a:t>
              </a:r>
              <a:endParaRPr lang="en-US" b="1" dirty="0">
                <a:solidFill>
                  <a:srgbClr val="FF0000"/>
                </a:solidFill>
              </a:endParaRPr>
            </a:p>
          </p:txBody>
        </p:sp>
      </p:grpSp>
    </p:spTree>
    <p:extLst>
      <p:ext uri="{BB962C8B-B14F-4D97-AF65-F5344CB8AC3E}">
        <p14:creationId xmlns:p14="http://schemas.microsoft.com/office/powerpoint/2010/main" val="22204097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Useful tool</a:t>
            </a:r>
            <a:endParaRPr lang="en-US" dirty="0"/>
          </a:p>
        </p:txBody>
      </p:sp>
      <p:sp>
        <p:nvSpPr>
          <p:cNvPr id="3" name="内容占位符 2"/>
          <p:cNvSpPr>
            <a:spLocks noGrp="1"/>
          </p:cNvSpPr>
          <p:nvPr>
            <p:ph idx="1"/>
          </p:nvPr>
        </p:nvSpPr>
        <p:spPr>
          <a:xfrm>
            <a:off x="457200" y="1268761"/>
            <a:ext cx="8229600" cy="4764854"/>
          </a:xfrm>
        </p:spPr>
        <p:txBody>
          <a:bodyPr/>
          <a:lstStyle/>
          <a:p>
            <a:r>
              <a:rPr lang="en-US" dirty="0" smtClean="0"/>
              <a:t>Tool </a:t>
            </a:r>
            <a:r>
              <a:rPr lang="en-US" dirty="0" err="1" smtClean="0"/>
              <a:t>name:E-Consulter</a:t>
            </a:r>
            <a:endParaRPr lang="en-US" dirty="0" smtClean="0"/>
          </a:p>
          <a:p>
            <a:r>
              <a:rPr lang="en-US" dirty="0" smtClean="0"/>
              <a:t>Download:</a:t>
            </a:r>
            <a:endParaRPr lang="en-US" dirty="0"/>
          </a:p>
        </p:txBody>
      </p:sp>
      <p:pic>
        <p:nvPicPr>
          <p:cNvPr id="4" name="图片 3"/>
          <p:cNvPicPr>
            <a:picLocks noChangeAspect="1"/>
          </p:cNvPicPr>
          <p:nvPr/>
        </p:nvPicPr>
        <p:blipFill>
          <a:blip r:embed="rId2"/>
          <a:stretch>
            <a:fillRect/>
          </a:stretch>
        </p:blipFill>
        <p:spPr>
          <a:xfrm>
            <a:off x="683568" y="2403296"/>
            <a:ext cx="3888432" cy="2177832"/>
          </a:xfrm>
          <a:prstGeom prst="rect">
            <a:avLst/>
          </a:prstGeom>
        </p:spPr>
      </p:pic>
      <p:pic>
        <p:nvPicPr>
          <p:cNvPr id="5" name="图片 4"/>
          <p:cNvPicPr>
            <a:picLocks noChangeAspect="1"/>
          </p:cNvPicPr>
          <p:nvPr/>
        </p:nvPicPr>
        <p:blipFill>
          <a:blip r:embed="rId3"/>
          <a:stretch>
            <a:fillRect/>
          </a:stretch>
        </p:blipFill>
        <p:spPr>
          <a:xfrm>
            <a:off x="4766432" y="2403296"/>
            <a:ext cx="3920368" cy="2177832"/>
          </a:xfrm>
          <a:prstGeom prst="rect">
            <a:avLst/>
          </a:prstGeom>
        </p:spPr>
      </p:pic>
      <p:pic>
        <p:nvPicPr>
          <p:cNvPr id="6" name="图片 5"/>
          <p:cNvPicPr>
            <a:picLocks noChangeAspect="1"/>
          </p:cNvPicPr>
          <p:nvPr/>
        </p:nvPicPr>
        <p:blipFill>
          <a:blip r:embed="rId4"/>
          <a:stretch>
            <a:fillRect/>
          </a:stretch>
        </p:blipFill>
        <p:spPr>
          <a:xfrm>
            <a:off x="899592" y="4797151"/>
            <a:ext cx="3384376" cy="1507835"/>
          </a:xfrm>
          <a:prstGeom prst="rect">
            <a:avLst/>
          </a:prstGeom>
        </p:spPr>
      </p:pic>
      <p:sp>
        <p:nvSpPr>
          <p:cNvPr id="7" name="文本框 6"/>
          <p:cNvSpPr txBox="1"/>
          <p:nvPr/>
        </p:nvSpPr>
        <p:spPr>
          <a:xfrm>
            <a:off x="4766432" y="5229200"/>
            <a:ext cx="3117936" cy="646331"/>
          </a:xfrm>
          <a:prstGeom prst="rect">
            <a:avLst/>
          </a:prstGeom>
          <a:noFill/>
        </p:spPr>
        <p:txBody>
          <a:bodyPr wrap="square" rtlCol="0">
            <a:spAutoFit/>
          </a:bodyPr>
          <a:lstStyle/>
          <a:p>
            <a:r>
              <a:rPr lang="en-US" dirty="0" smtClean="0"/>
              <a:t>Use eservice count login and download</a:t>
            </a:r>
            <a:endParaRPr lang="en-US" dirty="0"/>
          </a:p>
        </p:txBody>
      </p:sp>
    </p:spTree>
    <p:extLst>
      <p:ext uri="{BB962C8B-B14F-4D97-AF65-F5344CB8AC3E}">
        <p14:creationId xmlns:p14="http://schemas.microsoft.com/office/powerpoint/2010/main" val="29801757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03177"/>
          </a:xfrm>
        </p:spPr>
        <p:txBody>
          <a:bodyPr/>
          <a:lstStyle/>
          <a:p>
            <a:r>
              <a:rPr lang="en-US" dirty="0" smtClean="0"/>
              <a:t>How to use</a:t>
            </a:r>
            <a:endParaRPr lang="en-US" dirty="0"/>
          </a:p>
        </p:txBody>
      </p:sp>
      <p:sp>
        <p:nvSpPr>
          <p:cNvPr id="3" name="内容占位符 2"/>
          <p:cNvSpPr>
            <a:spLocks noGrp="1"/>
          </p:cNvSpPr>
          <p:nvPr>
            <p:ph idx="1"/>
          </p:nvPr>
        </p:nvSpPr>
        <p:spPr>
          <a:xfrm>
            <a:off x="457200" y="1268760"/>
            <a:ext cx="8229600" cy="4764855"/>
          </a:xfrm>
        </p:spPr>
        <p:txBody>
          <a:bodyPr/>
          <a:lstStyle/>
          <a:p>
            <a:r>
              <a:rPr lang="en-US" dirty="0" smtClean="0"/>
              <a:t>Login---Use </a:t>
            </a:r>
            <a:r>
              <a:rPr lang="en-US" dirty="0" err="1" smtClean="0"/>
              <a:t>esevice</a:t>
            </a:r>
            <a:r>
              <a:rPr lang="en-US" dirty="0" smtClean="0"/>
              <a:t> count and password</a:t>
            </a:r>
          </a:p>
          <a:p>
            <a:endParaRPr lang="en-US" dirty="0"/>
          </a:p>
          <a:p>
            <a:endParaRPr lang="en-US" dirty="0" smtClean="0"/>
          </a:p>
          <a:p>
            <a:endParaRPr lang="en-US" dirty="0"/>
          </a:p>
          <a:p>
            <a:r>
              <a:rPr lang="en-US" sz="2400" dirty="0" smtClean="0"/>
              <a:t>Select the phenomenon </a:t>
            </a:r>
            <a:r>
              <a:rPr lang="en-US" sz="2400" dirty="0"/>
              <a:t>of </a:t>
            </a:r>
            <a:r>
              <a:rPr lang="en-US" sz="2400" dirty="0" smtClean="0"/>
              <a:t>you concern, if </a:t>
            </a:r>
            <a:r>
              <a:rPr lang="en-US" sz="2400" dirty="0" err="1" smtClean="0"/>
              <a:t>swt</a:t>
            </a:r>
            <a:r>
              <a:rPr lang="en-US" sz="2400" dirty="0" smtClean="0"/>
              <a:t> ,you can select reboot.</a:t>
            </a:r>
          </a:p>
          <a:p>
            <a:r>
              <a:rPr lang="en-US" sz="2400" dirty="0" smtClean="0"/>
              <a:t>Then all this category of issue will be list</a:t>
            </a:r>
            <a:endParaRPr lang="en-US" sz="2400" dirty="0"/>
          </a:p>
          <a:p>
            <a:endParaRPr lang="en-US" dirty="0"/>
          </a:p>
        </p:txBody>
      </p:sp>
      <p:pic>
        <p:nvPicPr>
          <p:cNvPr id="2050" name="Picture 2" descr="登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92198"/>
            <a:ext cx="2736304" cy="18589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运行"/>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553" y="1792198"/>
            <a:ext cx="2890292" cy="18589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开始分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725144"/>
            <a:ext cx="5472608" cy="224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263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75185"/>
          </a:xfrm>
        </p:spPr>
        <p:txBody>
          <a:bodyPr/>
          <a:lstStyle/>
          <a:p>
            <a:r>
              <a:rPr lang="en-US" dirty="0" smtClean="0"/>
              <a:t>Read report</a:t>
            </a:r>
            <a:endParaRPr lang="en-US" dirty="0"/>
          </a:p>
        </p:txBody>
      </p:sp>
      <p:sp>
        <p:nvSpPr>
          <p:cNvPr id="3" name="内容占位符 2"/>
          <p:cNvSpPr>
            <a:spLocks noGrp="1"/>
          </p:cNvSpPr>
          <p:nvPr>
            <p:ph idx="1"/>
          </p:nvPr>
        </p:nvSpPr>
        <p:spPr>
          <a:xfrm>
            <a:off x="457200" y="1484783"/>
            <a:ext cx="8229600" cy="4548831"/>
          </a:xfrm>
        </p:spPr>
        <p:txBody>
          <a:bodyPr/>
          <a:lstStyle/>
          <a:p>
            <a:r>
              <a:rPr lang="en-US" dirty="0" smtClean="0"/>
              <a:t>Then click right button to analyze detail</a:t>
            </a:r>
            <a:endParaRPr lang="en-US" dirty="0"/>
          </a:p>
        </p:txBody>
      </p:sp>
      <p:pic>
        <p:nvPicPr>
          <p:cNvPr id="3074" name="Picture 2" descr="分析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7056784"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859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smtClean="0"/>
              <a:t>Reboot</a:t>
            </a:r>
            <a:endParaRPr lang="zh-CN" altLang="en-US" dirty="0"/>
          </a:p>
        </p:txBody>
      </p:sp>
    </p:spTree>
    <p:extLst>
      <p:ext uri="{BB962C8B-B14F-4D97-AF65-F5344CB8AC3E}">
        <p14:creationId xmlns:p14="http://schemas.microsoft.com/office/powerpoint/2010/main" val="262325794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803177"/>
          </a:xfrm>
        </p:spPr>
        <p:txBody>
          <a:bodyPr/>
          <a:lstStyle/>
          <a:p>
            <a:r>
              <a:rPr lang="en-US" dirty="0" err="1" smtClean="0"/>
              <a:t>OverView</a:t>
            </a:r>
            <a:endParaRPr lang="en-US" dirty="0"/>
          </a:p>
        </p:txBody>
      </p:sp>
      <p:sp>
        <p:nvSpPr>
          <p:cNvPr id="3" name="内容占位符 2"/>
          <p:cNvSpPr>
            <a:spLocks noGrp="1"/>
          </p:cNvSpPr>
          <p:nvPr>
            <p:ph idx="1"/>
          </p:nvPr>
        </p:nvSpPr>
        <p:spPr>
          <a:xfrm>
            <a:off x="457200" y="1207842"/>
            <a:ext cx="8229600" cy="4825774"/>
          </a:xfrm>
        </p:spPr>
        <p:txBody>
          <a:bodyPr/>
          <a:lstStyle/>
          <a:p>
            <a:r>
              <a:rPr lang="en-US" sz="2400" dirty="0" smtClean="0"/>
              <a:t>We can let the mobile be in the initial state by performing reboot.</a:t>
            </a:r>
          </a:p>
          <a:p>
            <a:r>
              <a:rPr lang="en-US" sz="2400" dirty="0" smtClean="0"/>
              <a:t>So there are normal reboot and abnormal reboot.</a:t>
            </a:r>
          </a:p>
          <a:p>
            <a:r>
              <a:rPr lang="en-US" sz="2400" dirty="0" smtClean="0"/>
              <a:t>Normal Reboot</a:t>
            </a:r>
          </a:p>
          <a:p>
            <a:pPr lvl="1"/>
            <a:r>
              <a:rPr lang="en-US" sz="2400" dirty="0" smtClean="0"/>
              <a:t> Reboot system by the reboot flow</a:t>
            </a:r>
          </a:p>
          <a:p>
            <a:pPr lvl="1"/>
            <a:r>
              <a:rPr lang="en-US" sz="2400" dirty="0" smtClean="0"/>
              <a:t>Such as :Long press power button</a:t>
            </a:r>
          </a:p>
          <a:p>
            <a:pPr marL="342900" lvl="1" indent="-342900">
              <a:buClr>
                <a:schemeClr val="accent1"/>
              </a:buClr>
              <a:buFont typeface="Wingdings" charset="2"/>
              <a:buChar char="§"/>
            </a:pPr>
            <a:r>
              <a:rPr lang="en-US" sz="2400" dirty="0"/>
              <a:t>Abnormal </a:t>
            </a:r>
            <a:r>
              <a:rPr lang="en-US" sz="2400" dirty="0" smtClean="0"/>
              <a:t>Reboot</a:t>
            </a:r>
          </a:p>
          <a:p>
            <a:pPr marL="742950" lvl="2" indent="-342900"/>
            <a:r>
              <a:rPr lang="en-US" sz="2000" dirty="0" smtClean="0"/>
              <a:t>May some exceptions happened in core processes or kernel or hardware.</a:t>
            </a:r>
          </a:p>
          <a:p>
            <a:pPr marL="742950" lvl="2" indent="-342900"/>
            <a:r>
              <a:rPr lang="en-US" sz="2000" dirty="0" smtClean="0"/>
              <a:t>May hang detected in system or kernel</a:t>
            </a:r>
            <a:endParaRPr lang="en-US" dirty="0"/>
          </a:p>
        </p:txBody>
      </p:sp>
    </p:spTree>
    <p:extLst>
      <p:ext uri="{BB962C8B-B14F-4D97-AF65-F5344CB8AC3E}">
        <p14:creationId xmlns:p14="http://schemas.microsoft.com/office/powerpoint/2010/main" val="179660729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03177"/>
          </a:xfrm>
        </p:spPr>
        <p:txBody>
          <a:bodyPr/>
          <a:lstStyle/>
          <a:p>
            <a:r>
              <a:rPr lang="en-US" dirty="0" smtClean="0"/>
              <a:t>How to check normal reboot</a:t>
            </a:r>
            <a:endParaRPr lang="en-US" dirty="0"/>
          </a:p>
        </p:txBody>
      </p:sp>
      <p:sp>
        <p:nvSpPr>
          <p:cNvPr id="3" name="内容占位符 2"/>
          <p:cNvSpPr>
            <a:spLocks noGrp="1"/>
          </p:cNvSpPr>
          <p:nvPr>
            <p:ph idx="1"/>
          </p:nvPr>
        </p:nvSpPr>
        <p:spPr>
          <a:xfrm>
            <a:off x="457200" y="1268760"/>
            <a:ext cx="8229600" cy="4476822"/>
          </a:xfrm>
        </p:spPr>
        <p:txBody>
          <a:bodyPr/>
          <a:lstStyle/>
          <a:p>
            <a:r>
              <a:rPr lang="en-US" sz="2400" dirty="0" smtClean="0"/>
              <a:t>If reboot system, we always call shutdown thread, so in </a:t>
            </a:r>
            <a:r>
              <a:rPr lang="en-US" sz="2400" dirty="0" err="1" smtClean="0"/>
              <a:t>system_log</a:t>
            </a:r>
            <a:r>
              <a:rPr lang="en-US" sz="2400" dirty="0" smtClean="0"/>
              <a:t>, we can find following logs:</a:t>
            </a:r>
          </a:p>
          <a:p>
            <a:endParaRPr lang="en-US" sz="2400" dirty="0"/>
          </a:p>
          <a:p>
            <a:endParaRPr lang="en-US" sz="2400" dirty="0" smtClean="0"/>
          </a:p>
          <a:p>
            <a:endParaRPr lang="en-US" sz="2400" dirty="0"/>
          </a:p>
          <a:p>
            <a:endParaRPr lang="en-US" sz="2400" dirty="0" smtClean="0"/>
          </a:p>
          <a:p>
            <a:r>
              <a:rPr lang="en-US" sz="2400" dirty="0" smtClean="0"/>
              <a:t>Or in </a:t>
            </a:r>
            <a:r>
              <a:rPr lang="en-US" sz="2400" dirty="0" err="1" smtClean="0"/>
              <a:t>last_kmsg</a:t>
            </a:r>
            <a:endParaRPr lang="en-US" dirty="0"/>
          </a:p>
        </p:txBody>
      </p:sp>
      <p:pic>
        <p:nvPicPr>
          <p:cNvPr id="5" name="图片 4"/>
          <p:cNvPicPr>
            <a:picLocks noChangeAspect="1"/>
          </p:cNvPicPr>
          <p:nvPr/>
        </p:nvPicPr>
        <p:blipFill>
          <a:blip r:embed="rId2"/>
          <a:stretch>
            <a:fillRect/>
          </a:stretch>
        </p:blipFill>
        <p:spPr>
          <a:xfrm>
            <a:off x="971600" y="2057710"/>
            <a:ext cx="7848872" cy="1512168"/>
          </a:xfrm>
          <a:prstGeom prst="rect">
            <a:avLst/>
          </a:prstGeom>
        </p:spPr>
      </p:pic>
      <p:sp>
        <p:nvSpPr>
          <p:cNvPr id="6" name="文本框 5"/>
          <p:cNvSpPr txBox="1"/>
          <p:nvPr/>
        </p:nvSpPr>
        <p:spPr>
          <a:xfrm>
            <a:off x="971600" y="4437112"/>
            <a:ext cx="7848872" cy="923330"/>
          </a:xfrm>
          <a:prstGeom prst="rect">
            <a:avLst/>
          </a:prstGeom>
          <a:noFill/>
          <a:ln w="19050">
            <a:solidFill>
              <a:srgbClr val="FF0000"/>
            </a:solidFill>
          </a:ln>
        </p:spPr>
        <p:txBody>
          <a:bodyPr wrap="square" rtlCol="0">
            <a:spAutoFit/>
          </a:bodyPr>
          <a:lstStyle/>
          <a:p>
            <a:r>
              <a:rPr lang="en-US" dirty="0"/>
              <a:t>[  358.968339]  (0)[1:init]Reboot Process(adbd:377).</a:t>
            </a:r>
          </a:p>
          <a:p>
            <a:r>
              <a:rPr lang="en-US" dirty="0"/>
              <a:t>[  360.033989]  (0)[1:init]reboot: Restarting system with command ''</a:t>
            </a:r>
          </a:p>
          <a:p>
            <a:r>
              <a:rPr lang="en-US" dirty="0"/>
              <a:t>[  360.034334] -(0)[1:init][&lt;ffffffc0000becf4&gt;] SyS_reboot+0x19c/0x1f0</a:t>
            </a:r>
          </a:p>
        </p:txBody>
      </p:sp>
    </p:spTree>
    <p:extLst>
      <p:ext uri="{BB962C8B-B14F-4D97-AF65-F5344CB8AC3E}">
        <p14:creationId xmlns:p14="http://schemas.microsoft.com/office/powerpoint/2010/main" val="12432529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99"/>
            <a:ext cx="8229600" cy="803177"/>
          </a:xfrm>
        </p:spPr>
        <p:txBody>
          <a:bodyPr/>
          <a:lstStyle/>
          <a:p>
            <a:r>
              <a:rPr lang="en-US" dirty="0" smtClean="0"/>
              <a:t>How to check Whether reboot</a:t>
            </a:r>
            <a:endParaRPr lang="en-US" dirty="0"/>
          </a:p>
        </p:txBody>
      </p:sp>
      <p:sp>
        <p:nvSpPr>
          <p:cNvPr id="3" name="内容占位符 2"/>
          <p:cNvSpPr>
            <a:spLocks noGrp="1"/>
          </p:cNvSpPr>
          <p:nvPr>
            <p:ph idx="1"/>
          </p:nvPr>
        </p:nvSpPr>
        <p:spPr>
          <a:xfrm>
            <a:off x="457200" y="1340769"/>
            <a:ext cx="8229600" cy="4692846"/>
          </a:xfrm>
        </p:spPr>
        <p:txBody>
          <a:bodyPr>
            <a:normAutofit fontScale="92500" lnSpcReduction="10000"/>
          </a:bodyPr>
          <a:lstStyle/>
          <a:p>
            <a:r>
              <a:rPr lang="en-US" sz="2000" dirty="0" smtClean="0"/>
              <a:t>Always ,If normal reboot, we can not see the change of </a:t>
            </a:r>
            <a:r>
              <a:rPr lang="en-US" sz="2000" dirty="0" err="1" smtClean="0"/>
              <a:t>system_server’s</a:t>
            </a:r>
            <a:r>
              <a:rPr lang="en-US" sz="2000" dirty="0" smtClean="0"/>
              <a:t> </a:t>
            </a:r>
            <a:r>
              <a:rPr lang="en-US" sz="2000" dirty="0" err="1" smtClean="0"/>
              <a:t>pid</a:t>
            </a:r>
            <a:r>
              <a:rPr lang="en-US" sz="2000" dirty="0" smtClean="0"/>
              <a:t> in events log. Logs as following, 969 is </a:t>
            </a:r>
            <a:r>
              <a:rPr lang="en-US" sz="2000" dirty="0" err="1" smtClean="0"/>
              <a:t>system_server’s</a:t>
            </a:r>
            <a:r>
              <a:rPr lang="en-US" sz="2000" dirty="0" smtClean="0"/>
              <a:t> </a:t>
            </a:r>
            <a:r>
              <a:rPr lang="en-US" sz="2000" dirty="0" err="1" smtClean="0"/>
              <a:t>pid</a:t>
            </a:r>
            <a:endParaRPr lang="en-US" sz="2000" dirty="0" smtClean="0"/>
          </a:p>
          <a:p>
            <a:endParaRPr lang="en-US" sz="2000" dirty="0"/>
          </a:p>
          <a:p>
            <a:r>
              <a:rPr lang="en-US" sz="2400" dirty="0" smtClean="0"/>
              <a:t>Abnormal reboot</a:t>
            </a:r>
          </a:p>
          <a:p>
            <a:pPr lvl="1"/>
            <a:r>
              <a:rPr lang="en-US" sz="1400" dirty="0" smtClean="0"/>
              <a:t>Java Exception  in Zygote  or </a:t>
            </a:r>
            <a:r>
              <a:rPr lang="en-US" sz="1400" dirty="0" err="1" smtClean="0"/>
              <a:t>System_server</a:t>
            </a:r>
            <a:r>
              <a:rPr lang="en-US" sz="1400" dirty="0" smtClean="0"/>
              <a:t> </a:t>
            </a:r>
            <a:endParaRPr lang="en-US" sz="1400" dirty="0"/>
          </a:p>
          <a:p>
            <a:pPr lvl="1"/>
            <a:r>
              <a:rPr lang="en-US" sz="1400" dirty="0" smtClean="0"/>
              <a:t>Native Exception in Zygote </a:t>
            </a:r>
            <a:r>
              <a:rPr lang="en-US" sz="1400" dirty="0"/>
              <a:t>,</a:t>
            </a:r>
            <a:r>
              <a:rPr lang="en-US" sz="1400" dirty="0" smtClean="0"/>
              <a:t>System server, </a:t>
            </a:r>
            <a:r>
              <a:rPr lang="en-US" sz="1400" dirty="0" err="1" smtClean="0"/>
              <a:t>surfaceflinger</a:t>
            </a:r>
            <a:r>
              <a:rPr lang="en-US" sz="1400" dirty="0" smtClean="0"/>
              <a:t> or other core process</a:t>
            </a:r>
          </a:p>
          <a:p>
            <a:pPr lvl="1"/>
            <a:r>
              <a:rPr lang="en-US" sz="1400" dirty="0" smtClean="0"/>
              <a:t>Trigger watchdog in </a:t>
            </a:r>
            <a:r>
              <a:rPr lang="en-US" sz="1400" dirty="0" err="1" smtClean="0"/>
              <a:t>system_server</a:t>
            </a:r>
            <a:r>
              <a:rPr lang="en-US" sz="1400" dirty="0" smtClean="0"/>
              <a:t>(</a:t>
            </a:r>
            <a:r>
              <a:rPr lang="en-US" sz="1400" dirty="0" smtClean="0">
                <a:solidFill>
                  <a:srgbClr val="FF0000"/>
                </a:solidFill>
              </a:rPr>
              <a:t>SWT</a:t>
            </a:r>
            <a:r>
              <a:rPr lang="en-US" sz="1400" dirty="0" smtClean="0"/>
              <a:t>)</a:t>
            </a:r>
          </a:p>
          <a:p>
            <a:pPr lvl="1"/>
            <a:r>
              <a:rPr lang="en-US" sz="1400" dirty="0" smtClean="0"/>
              <a:t>Kernel Exception</a:t>
            </a:r>
          </a:p>
          <a:p>
            <a:pPr lvl="2"/>
            <a:r>
              <a:rPr lang="en-US" sz="1600" dirty="0"/>
              <a:t>Kernel </a:t>
            </a:r>
            <a:r>
              <a:rPr lang="en-US" sz="1600" dirty="0" smtClean="0"/>
              <a:t>Panic</a:t>
            </a:r>
          </a:p>
          <a:p>
            <a:pPr lvl="2"/>
            <a:r>
              <a:rPr lang="en-US" sz="1600" dirty="0" err="1"/>
              <a:t>Thremal</a:t>
            </a:r>
            <a:r>
              <a:rPr lang="en-US" sz="1600" dirty="0"/>
              <a:t> </a:t>
            </a:r>
            <a:r>
              <a:rPr lang="en-US" sz="1600" dirty="0" smtClean="0"/>
              <a:t>Reboot</a:t>
            </a:r>
          </a:p>
          <a:p>
            <a:pPr lvl="2"/>
            <a:r>
              <a:rPr lang="en-US" sz="1600" dirty="0" smtClean="0"/>
              <a:t>Hardware Reboot</a:t>
            </a:r>
          </a:p>
          <a:p>
            <a:pPr lvl="2"/>
            <a:r>
              <a:rPr lang="en-US" sz="1600" dirty="0" smtClean="0"/>
              <a:t>Hang </a:t>
            </a:r>
            <a:r>
              <a:rPr lang="en-US" sz="1600" dirty="0" err="1" smtClean="0"/>
              <a:t>detectet</a:t>
            </a:r>
            <a:endParaRPr lang="en-US" sz="1600" dirty="0" smtClean="0"/>
          </a:p>
          <a:p>
            <a:pPr lvl="2"/>
            <a:r>
              <a:rPr lang="en-US" sz="1600" dirty="0" smtClean="0"/>
              <a:t>…….</a:t>
            </a:r>
          </a:p>
          <a:p>
            <a:pPr marL="342900" lvl="2" indent="-342900"/>
            <a:r>
              <a:rPr lang="en-US" dirty="0"/>
              <a:t>For abnormal </a:t>
            </a:r>
            <a:r>
              <a:rPr lang="en-US" dirty="0" smtClean="0"/>
              <a:t>reboot</a:t>
            </a:r>
          </a:p>
          <a:p>
            <a:pPr marL="800100" lvl="3" indent="-342900"/>
            <a:r>
              <a:rPr lang="en-US" dirty="0" smtClean="0"/>
              <a:t>If exception happened, just analyze exception</a:t>
            </a:r>
          </a:p>
          <a:p>
            <a:pPr marL="800100" lvl="3" indent="-342900"/>
            <a:r>
              <a:rPr lang="en-US" dirty="0" smtClean="0"/>
              <a:t>But for Watchdog, we should check lots of logs</a:t>
            </a:r>
            <a:endParaRPr lang="en-US" dirty="0"/>
          </a:p>
        </p:txBody>
      </p:sp>
      <p:pic>
        <p:nvPicPr>
          <p:cNvPr id="4" name="图片 3"/>
          <p:cNvPicPr>
            <a:picLocks noChangeAspect="1"/>
          </p:cNvPicPr>
          <p:nvPr/>
        </p:nvPicPr>
        <p:blipFill>
          <a:blip r:embed="rId2"/>
          <a:stretch>
            <a:fillRect/>
          </a:stretch>
        </p:blipFill>
        <p:spPr>
          <a:xfrm>
            <a:off x="935596" y="2165262"/>
            <a:ext cx="7272808" cy="276225"/>
          </a:xfrm>
          <a:prstGeom prst="rect">
            <a:avLst/>
          </a:prstGeom>
        </p:spPr>
      </p:pic>
    </p:spTree>
    <p:extLst>
      <p:ext uri="{BB962C8B-B14F-4D97-AF65-F5344CB8AC3E}">
        <p14:creationId xmlns:p14="http://schemas.microsoft.com/office/powerpoint/2010/main" val="14507790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MediaTek">
  <a:themeElements>
    <a:clrScheme name="MediaTek Color Palette">
      <a:dk1>
        <a:srgbClr val="353630"/>
      </a:dk1>
      <a:lt1>
        <a:sysClr val="window" lastClr="FFFFFF"/>
      </a:lt1>
      <a:dk2>
        <a:srgbClr val="999A94"/>
      </a:dk2>
      <a:lt2>
        <a:srgbClr val="F0F0F0"/>
      </a:lt2>
      <a:accent1>
        <a:srgbClr val="F3821E"/>
      </a:accent1>
      <a:accent2>
        <a:srgbClr val="00A1DE"/>
      </a:accent2>
      <a:accent3>
        <a:srgbClr val="69BE28"/>
      </a:accent3>
      <a:accent4>
        <a:srgbClr val="D71F85"/>
      </a:accent4>
      <a:accent5>
        <a:srgbClr val="FED100"/>
      </a:accent5>
      <a:accent6>
        <a:srgbClr val="98DBFF"/>
      </a:accent6>
      <a:hlink>
        <a:srgbClr val="000000"/>
      </a:hlink>
      <a:folHlink>
        <a:srgbClr val="5A5A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MediaTek Color Palette">
      <a:dk1>
        <a:srgbClr val="353630"/>
      </a:dk1>
      <a:lt1>
        <a:sysClr val="window" lastClr="FFFFFF"/>
      </a:lt1>
      <a:dk2>
        <a:srgbClr val="999A94"/>
      </a:dk2>
      <a:lt2>
        <a:srgbClr val="F0F0F0"/>
      </a:lt2>
      <a:accent1>
        <a:srgbClr val="F3821E"/>
      </a:accent1>
      <a:accent2>
        <a:srgbClr val="00A1DE"/>
      </a:accent2>
      <a:accent3>
        <a:srgbClr val="69BE28"/>
      </a:accent3>
      <a:accent4>
        <a:srgbClr val="D71F85"/>
      </a:accent4>
      <a:accent5>
        <a:srgbClr val="FED100"/>
      </a:accent5>
      <a:accent6>
        <a:srgbClr val="98DBFF"/>
      </a:accent6>
      <a:hlink>
        <a:srgbClr val="000000"/>
      </a:hlink>
      <a:folHlink>
        <a:srgbClr val="5A5A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MediaTek">
  <a:themeElements>
    <a:clrScheme name="MediaTek Color Palette">
      <a:dk1>
        <a:srgbClr val="353630"/>
      </a:dk1>
      <a:lt1>
        <a:sysClr val="window" lastClr="FFFFFF"/>
      </a:lt1>
      <a:dk2>
        <a:srgbClr val="999A94"/>
      </a:dk2>
      <a:lt2>
        <a:srgbClr val="F0F0F0"/>
      </a:lt2>
      <a:accent1>
        <a:srgbClr val="F3821E"/>
      </a:accent1>
      <a:accent2>
        <a:srgbClr val="00A1DE"/>
      </a:accent2>
      <a:accent3>
        <a:srgbClr val="69BE28"/>
      </a:accent3>
      <a:accent4>
        <a:srgbClr val="D71F85"/>
      </a:accent4>
      <a:accent5>
        <a:srgbClr val="FED100"/>
      </a:accent5>
      <a:accent6>
        <a:srgbClr val="98DBFF"/>
      </a:accent6>
      <a:hlink>
        <a:srgbClr val="000000"/>
      </a:hlink>
      <a:folHlink>
        <a:srgbClr val="5A5A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SCEnDecrypt xmlns="http://schemas.microsoft.com/sharepoint/v3">Not Encrypted</SCEnDecrypt>
    <SCEncryptBy xmlns="http://schemas.microsoft.com/sharepoint/v3">
      <UserInfo>
        <DisplayName/>
        <AccountId xsi:nil="true"/>
        <AccountType/>
      </UserInfo>
    </SCEncryptB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AB1647BA28FE442BCBC3643BB42519D" ma:contentTypeVersion="2" ma:contentTypeDescription="Create a new document." ma:contentTypeScope="" ma:versionID="40e63618f50ed950b7ef414f436430db">
  <xsd:schema xmlns:xsd="http://www.w3.org/2001/XMLSchema" xmlns:p="http://schemas.microsoft.com/office/2006/metadata/properties" xmlns:ns1="http://schemas.microsoft.com/sharepoint/v3" targetNamespace="http://schemas.microsoft.com/office/2006/metadata/properties" ma:root="true" ma:fieldsID="103f2504b2b14da44638d268c41a8f0d" ns1:_="">
    <xsd:import namespace="http://schemas.microsoft.com/sharepoint/v3"/>
    <xsd:element name="properties">
      <xsd:complexType>
        <xsd:sequence>
          <xsd:element name="documentManagement">
            <xsd:complexType>
              <xsd:all>
                <xsd:element ref="ns1:SCEncryptBy" minOccurs="0"/>
                <xsd:element ref="ns1:SCEnDecryp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SCEncryptBy" ma:index="8" nillable="true" ma:displayName="Encrypt By" ma:list="UserInfo" ma:internalName="SCEncrypt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CEnDecrypt" ma:index="9" nillable="true" ma:displayName="En/Decrypt" ma:default="Not Encrypted" ma:format="RadioButtons" ma:internalName="SCEnDecrypt">
      <xsd:simpleType>
        <xsd:restriction base="dms:Choice">
          <xsd:enumeration value="Not Encrypted"/>
          <xsd:enumeration value="Encrypted"/>
          <xsd:enumeration value="Queu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7211814-9221-4952-85E2-BE60D2AC4D64}">
  <ds:schemaRefs>
    <ds:schemaRef ds:uri="http://schemas.microsoft.com/sharepoint/v3/contenttype/forms"/>
  </ds:schemaRefs>
</ds:datastoreItem>
</file>

<file path=customXml/itemProps2.xml><?xml version="1.0" encoding="utf-8"?>
<ds:datastoreItem xmlns:ds="http://schemas.openxmlformats.org/officeDocument/2006/customXml" ds:itemID="{04C7D955-541C-4663-AA97-681E884B3586}">
  <ds:schemaRefs>
    <ds:schemaRef ds:uri="http://schemas.microsoft.com/office/2006/metadata/properties"/>
    <ds:schemaRef ds:uri="http://schemas.microsoft.com/sharepoint/v3"/>
  </ds:schemaRefs>
</ds:datastoreItem>
</file>

<file path=customXml/itemProps3.xml><?xml version="1.0" encoding="utf-8"?>
<ds:datastoreItem xmlns:ds="http://schemas.openxmlformats.org/officeDocument/2006/customXml" ds:itemID="{850C031A-434F-42A3-9CEC-2951273416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MediaTek-Internal_Use</Template>
  <TotalTime>18713</TotalTime>
  <Words>4129</Words>
  <Application>Microsoft Office PowerPoint</Application>
  <PresentationFormat>全屏显示(4:3)</PresentationFormat>
  <Paragraphs>926</Paragraphs>
  <Slides>97</Slides>
  <Notes>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97</vt:i4>
      </vt:variant>
    </vt:vector>
  </HeadingPairs>
  <TitlesOfParts>
    <vt:vector size="110" baseType="lpstr">
      <vt:lpstr>Arial Unicode MS</vt:lpstr>
      <vt:lpstr>ＭＳ Ｐゴシック</vt:lpstr>
      <vt:lpstr>PMingLiU</vt:lpstr>
      <vt:lpstr>PMingLiU</vt:lpstr>
      <vt:lpstr>黑体</vt:lpstr>
      <vt:lpstr>宋体</vt:lpstr>
      <vt:lpstr>Arial</vt:lpstr>
      <vt:lpstr>Calibri</vt:lpstr>
      <vt:lpstr>Courier New</vt:lpstr>
      <vt:lpstr>Wingdings</vt:lpstr>
      <vt:lpstr>MediaTek</vt:lpstr>
      <vt:lpstr>Custom Design</vt:lpstr>
      <vt:lpstr>2_MediaTek</vt:lpstr>
      <vt:lpstr>ANR &amp; SWT &amp; Reboot</vt:lpstr>
      <vt:lpstr>Agenda</vt:lpstr>
      <vt:lpstr>ANR</vt:lpstr>
      <vt:lpstr>ANR knowledge background</vt:lpstr>
      <vt:lpstr>What’s ANR?</vt:lpstr>
      <vt:lpstr>ANR  Generate Principle(1/3) </vt:lpstr>
      <vt:lpstr>ANR  Generate Principle(2/3)    </vt:lpstr>
      <vt:lpstr>ANR  Generate Principle(3/3)   </vt:lpstr>
      <vt:lpstr>How &amp; What System(AMS) do when ANR</vt:lpstr>
      <vt:lpstr>ANR Type(1/2)</vt:lpstr>
      <vt:lpstr>ANR Type(2/2)</vt:lpstr>
      <vt:lpstr>PowerPoint 演示文稿</vt:lpstr>
      <vt:lpstr>Proportion  of bug and performance  </vt:lpstr>
      <vt:lpstr>Bug Issue &amp; Performance Issue </vt:lpstr>
      <vt:lpstr>ANR Checking SOP</vt:lpstr>
      <vt:lpstr>Prepare LOG </vt:lpstr>
      <vt:lpstr>Prepare LOG </vt:lpstr>
      <vt:lpstr>PowerPoint 演示文稿</vt:lpstr>
      <vt:lpstr>Steps Of Analyze ANR</vt:lpstr>
      <vt:lpstr>ANR Analysis Knowledge Base</vt:lpstr>
      <vt:lpstr>Check Main Thread State</vt:lpstr>
      <vt:lpstr>Search  ANR  pid &amp; time  </vt:lpstr>
      <vt:lpstr>Check Main Thread Stack  </vt:lpstr>
      <vt:lpstr>ThreadState(1/2)  </vt:lpstr>
      <vt:lpstr>ThreadState(2/2)  </vt:lpstr>
      <vt:lpstr>Stuck in binder(1/2) </vt:lpstr>
      <vt:lpstr>Stuck in binder(2/2) </vt:lpstr>
      <vt:lpstr>How To Analyze Binder Stuck Issue(1/3)</vt:lpstr>
      <vt:lpstr>How To Analyze Binder Stuck Issue(2/3)</vt:lpstr>
      <vt:lpstr>How To Analyze Binder Stuck Issue(3/3)</vt:lpstr>
      <vt:lpstr>Message History &amp;  Queue(1/2)</vt:lpstr>
      <vt:lpstr>Message History &amp;  Queue(2/2)  </vt:lpstr>
      <vt:lpstr>Check CPU Loading, IOWait, Cores &amp; Frequency ….</vt:lpstr>
      <vt:lpstr>CPU Information(1/2)</vt:lpstr>
      <vt:lpstr> CPU information(2/2)</vt:lpstr>
      <vt:lpstr>CPU information</vt:lpstr>
      <vt:lpstr>Process Schedule Stats Information(1/N) </vt:lpstr>
      <vt:lpstr>Process Schedule Stats Information(2/N) </vt:lpstr>
      <vt:lpstr>Process Schedule Stats Information(3/N) </vt:lpstr>
      <vt:lpstr>Memory Info(1/2)</vt:lpstr>
      <vt:lpstr>Memory Info(2/2)</vt:lpstr>
      <vt:lpstr>CPU Policy </vt:lpstr>
      <vt:lpstr>Dexopt </vt:lpstr>
      <vt:lpstr>Signal  Processing </vt:lpstr>
      <vt:lpstr>PowerPoint 演示文稿</vt:lpstr>
      <vt:lpstr>ANR SOP(1/2)</vt:lpstr>
      <vt:lpstr>PowerPoint 演示文稿</vt:lpstr>
      <vt:lpstr>ANR debug &amp; dump</vt:lpstr>
      <vt:lpstr>ANR debug &amp; dump</vt:lpstr>
      <vt:lpstr>Case Share</vt:lpstr>
      <vt:lpstr>SWT</vt:lpstr>
      <vt:lpstr>Why need SWT</vt:lpstr>
      <vt:lpstr>How To Work</vt:lpstr>
      <vt:lpstr>Register To Be Monitored</vt:lpstr>
      <vt:lpstr>Check State</vt:lpstr>
      <vt:lpstr>Services &amp; Loopers</vt:lpstr>
      <vt:lpstr>Services &amp; Loopers</vt:lpstr>
      <vt:lpstr>Services &amp; Loopers</vt:lpstr>
      <vt:lpstr>Services &amp; Loopers</vt:lpstr>
      <vt:lpstr>What to do when SWT happend</vt:lpstr>
      <vt:lpstr>How To Debug</vt:lpstr>
      <vt:lpstr>Check predump  call stacks </vt:lpstr>
      <vt:lpstr>Check last stacks</vt:lpstr>
      <vt:lpstr>Important information in stack</vt:lpstr>
      <vt:lpstr>Thread is blocked(1/2)</vt:lpstr>
      <vt:lpstr>Thread is blocked(2/2)</vt:lpstr>
      <vt:lpstr>Stuck in binder(1/2) </vt:lpstr>
      <vt:lpstr>Stuck in binder(2/2) </vt:lpstr>
      <vt:lpstr>How To Analyze Binder Stuck Issue(1/3)</vt:lpstr>
      <vt:lpstr>How To Analyze Binder Stuck Issue(2/3)</vt:lpstr>
      <vt:lpstr>How To Analyze Binder Stuck Issue(3/3)</vt:lpstr>
      <vt:lpstr>Performance </vt:lpstr>
      <vt:lpstr>CPU Information(1/2)</vt:lpstr>
      <vt:lpstr> CPU information(2/2)</vt:lpstr>
      <vt:lpstr>CPU information</vt:lpstr>
      <vt:lpstr>Memory Info(1/2)</vt:lpstr>
      <vt:lpstr>Memory Info(2/2)</vt:lpstr>
      <vt:lpstr>Case Share</vt:lpstr>
      <vt:lpstr>Case 1</vt:lpstr>
      <vt:lpstr>Case 1</vt:lpstr>
      <vt:lpstr>Case 2</vt:lpstr>
      <vt:lpstr>Case 2</vt:lpstr>
      <vt:lpstr>Case 2</vt:lpstr>
      <vt:lpstr>Case 3</vt:lpstr>
      <vt:lpstr>Case 3</vt:lpstr>
      <vt:lpstr>Case 3</vt:lpstr>
      <vt:lpstr>Case 3</vt:lpstr>
      <vt:lpstr>Case 4 </vt:lpstr>
      <vt:lpstr>Case 4</vt:lpstr>
      <vt:lpstr>Useful tool</vt:lpstr>
      <vt:lpstr>How to use</vt:lpstr>
      <vt:lpstr>Read report</vt:lpstr>
      <vt:lpstr>Reboot</vt:lpstr>
      <vt:lpstr>OverView</vt:lpstr>
      <vt:lpstr>How to check normal reboot</vt:lpstr>
      <vt:lpstr>How to check Whether reboot</vt:lpstr>
      <vt:lpstr>PowerPoint 演示文稿</vt:lpstr>
    </vt:vector>
  </TitlesOfParts>
  <Company>MediaTek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process management</dc:title>
  <dc:creator>mtk70535</dc:creator>
  <cp:lastModifiedBy>Lixiong Zhou (周砾雄)</cp:lastModifiedBy>
  <cp:revision>2273</cp:revision>
  <dcterms:created xsi:type="dcterms:W3CDTF">2014-12-01T03:33:01Z</dcterms:created>
  <dcterms:modified xsi:type="dcterms:W3CDTF">2016-10-11T06:30:22Z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0x0101007AB1647BA28FE442BCBC3643BB42519D</vt:lpwstr>
  </property>
</Properties>
</file>