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2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2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f7225bfa8_0_1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f7225bfa8_0_1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f7225bfa8_0_1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f7225bfa8_0_1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f7225bfa8_0_1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f7225bfa8_0_1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f7225bfa8_0_1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f7225bfa8_0_1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f7225bfa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f7225bfa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f7225bfa8_0_1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f7225bfa8_0_1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f7225bfa8_0_1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f7225bfa8_0_1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f7225bfa8_0_1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f7225bfa8_0_1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f7225bfa8_0_1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f7225bfa8_0_1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f7225bfa8_0_1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f7225bfa8_0_1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f7225bfa8_0_1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f7225bfa8_0_1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f7225bfa8_0_1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f7225bfa8_0_1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f7225bfa8_0_1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f7225bfa8_0_1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3F3F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5100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2580">
                <a:latin typeface="Merriweather"/>
                <a:ea typeface="Merriweather"/>
                <a:cs typeface="Merriweather"/>
                <a:sym typeface="Merriweather"/>
              </a:rPr>
              <a:t>Exploratory Data Analysis on United States Accidents</a:t>
            </a:r>
            <a:endParaRPr sz="258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dk1"/>
                </a:solidFill>
              </a:rPr>
              <a:t>Kefalas Nikolaos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Time And Day Analysis</a:t>
            </a:r>
            <a:r>
              <a:rPr lang="el"/>
              <a:t> : </a:t>
            </a:r>
            <a:r>
              <a:rPr lang="el" sz="1850">
                <a:solidFill>
                  <a:schemeClr val="accent2"/>
                </a:solidFill>
              </a:rPr>
              <a:t>Weeks</a:t>
            </a:r>
            <a:endParaRPr sz="1850"/>
          </a:p>
        </p:txBody>
      </p:sp>
      <p:sp>
        <p:nvSpPr>
          <p:cNvPr id="138" name="Google Shape;138;p22"/>
          <p:cNvSpPr txBox="1"/>
          <p:nvPr>
            <p:ph idx="2" type="body"/>
          </p:nvPr>
        </p:nvSpPr>
        <p:spPr>
          <a:xfrm>
            <a:off x="5260025" y="500925"/>
            <a:ext cx="39540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>
                <a:solidFill>
                  <a:schemeClr val="dk1"/>
                </a:solidFill>
              </a:rPr>
              <a:t>There are less accidents on the weekends. Most </a:t>
            </a:r>
            <a:r>
              <a:rPr lang="el">
                <a:solidFill>
                  <a:schemeClr val="dk1"/>
                </a:solidFill>
              </a:rPr>
              <a:t>accidents</a:t>
            </a:r>
            <a:r>
              <a:rPr lang="el">
                <a:solidFill>
                  <a:schemeClr val="dk1"/>
                </a:solidFill>
              </a:rPr>
              <a:t> occur between 15:00-18:00 and 06:00-08:00.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00" y="2026800"/>
            <a:ext cx="4942801" cy="257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9600" y="2210400"/>
            <a:ext cx="3902400" cy="2271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Time And Day Analysis : </a:t>
            </a:r>
            <a:r>
              <a:rPr lang="el" sz="1850">
                <a:solidFill>
                  <a:schemeClr val="accent2"/>
                </a:solidFill>
              </a:rPr>
              <a:t>Days</a:t>
            </a:r>
            <a:endParaRPr sz="1850"/>
          </a:p>
        </p:txBody>
      </p:sp>
      <p:sp>
        <p:nvSpPr>
          <p:cNvPr id="147" name="Google Shape;147;p23"/>
          <p:cNvSpPr txBox="1"/>
          <p:nvPr>
            <p:ph idx="2" type="body"/>
          </p:nvPr>
        </p:nvSpPr>
        <p:spPr>
          <a:xfrm>
            <a:off x="5260025" y="500925"/>
            <a:ext cx="39540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>
                <a:solidFill>
                  <a:schemeClr val="dk1"/>
                </a:solidFill>
              </a:rPr>
              <a:t>Tuesday has the same time pattern with the overall time pattern. On weekends there are more accidents at 00:00 than on weekdays.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00" y="2026800"/>
            <a:ext cx="4942800" cy="25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9600" y="2210400"/>
            <a:ext cx="3902401" cy="2271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Time And Day Analysis : </a:t>
            </a:r>
            <a:r>
              <a:rPr lang="el" sz="1850">
                <a:solidFill>
                  <a:schemeClr val="accent2"/>
                </a:solidFill>
              </a:rPr>
              <a:t>Years-Months</a:t>
            </a:r>
            <a:endParaRPr sz="1850"/>
          </a:p>
        </p:txBody>
      </p:sp>
      <p:sp>
        <p:nvSpPr>
          <p:cNvPr id="156" name="Google Shape;156;p24"/>
          <p:cNvSpPr txBox="1"/>
          <p:nvPr>
            <p:ph idx="2" type="body"/>
          </p:nvPr>
        </p:nvSpPr>
        <p:spPr>
          <a:xfrm>
            <a:off x="5260025" y="500925"/>
            <a:ext cx="39540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>
                <a:solidFill>
                  <a:schemeClr val="dk1"/>
                </a:solidFill>
              </a:rPr>
              <a:t>Every year the number of accidents increases. There was a big drop in 2020 from June until August.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00" y="2026800"/>
            <a:ext cx="4942800" cy="257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9600" y="2210400"/>
            <a:ext cx="3902400" cy="22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65" name="Google Shape;165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Time And Day Analysis : </a:t>
            </a:r>
            <a:r>
              <a:rPr lang="el" sz="1850">
                <a:solidFill>
                  <a:schemeClr val="accent2"/>
                </a:solidFill>
              </a:rPr>
              <a:t>Years-Time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650" y="1393650"/>
            <a:ext cx="7180800" cy="35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/>
              <a:t>Dataset from :</a:t>
            </a:r>
            <a:r>
              <a:rPr lang="el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https://www.kaggle.com/datasets/sobhanmoosavi/us-accidents</a:t>
            </a:r>
            <a:r>
              <a:rPr lang="el"/>
              <a:t> </a:t>
            </a:r>
            <a:endParaRPr/>
          </a:p>
        </p:txBody>
      </p:sp>
      <p:sp>
        <p:nvSpPr>
          <p:cNvPr id="172" name="Google Shape;172;p26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116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Credits:</a:t>
            </a:r>
            <a:r>
              <a:rPr lang="el">
                <a:solidFill>
                  <a:schemeClr val="accent1"/>
                </a:solidFill>
              </a:rPr>
              <a:t> </a:t>
            </a:r>
            <a:r>
              <a:rPr lang="el"/>
              <a:t>Moosavi, Sobhan, Mohammad Hossein Samavatian, Srinivasan Parthasarathy, and Rajiv Ramnath. “A Countrywide Traffic Accident Dataset.”, 2019.</a:t>
            </a:r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6187125" y="4491250"/>
            <a:ext cx="432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127500" cy="612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The Problem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283375"/>
            <a:ext cx="3127500" cy="14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Which environmental factors affect the car accidents and how?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Are there any patterns related to car accidents?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311725" y="2434000"/>
            <a:ext cx="3127500" cy="612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Stakeholders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64100" y="3280600"/>
            <a:ext cx="3127500" cy="14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US Department of Transportation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Insurance Carriers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/>
              <a:t>Drivers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1961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2100">
                <a:solidFill>
                  <a:schemeClr val="accent2"/>
                </a:solidFill>
              </a:rPr>
              <a:t>Areas with the most car accidents</a:t>
            </a:r>
            <a:endParaRPr sz="21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79" y="1389425"/>
            <a:ext cx="3387975" cy="360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175" y="1389425"/>
            <a:ext cx="3807629" cy="360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152400" y="218600"/>
            <a:ext cx="70083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8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Top 20 cities  based on car accidents from 2016-2021</a:t>
            </a:r>
            <a:endParaRPr sz="18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00575"/>
            <a:ext cx="8648874" cy="286744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6898" y="675800"/>
            <a:ext cx="2654678" cy="1424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290775" y="178475"/>
            <a:ext cx="7008300" cy="165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8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Top weather conditions in which car accidents occured</a:t>
            </a:r>
            <a:endParaRPr sz="18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0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There are 115 weather conditions in total but most of theme with a few records</a:t>
            </a:r>
            <a:endParaRPr sz="10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7125"/>
            <a:ext cx="5768526" cy="3347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Environmental Factor : </a:t>
            </a:r>
            <a:r>
              <a:rPr lang="el" sz="1850">
                <a:solidFill>
                  <a:schemeClr val="accent2"/>
                </a:solidFill>
              </a:rPr>
              <a:t>Humidity</a:t>
            </a:r>
            <a:endParaRPr sz="1850"/>
          </a:p>
        </p:txBody>
      </p:sp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5260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>
                <a:solidFill>
                  <a:schemeClr val="dk1"/>
                </a:solidFill>
              </a:rPr>
              <a:t>The humidity levels do not affect the Severity of the accidents but most of them have a Severity of 2.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14550"/>
            <a:ext cx="4860636" cy="2226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Environmental Factor : </a:t>
            </a:r>
            <a:r>
              <a:rPr lang="el" sz="1850">
                <a:solidFill>
                  <a:schemeClr val="accent2"/>
                </a:solidFill>
              </a:rPr>
              <a:t>Temperature</a:t>
            </a:r>
            <a:endParaRPr sz="1850"/>
          </a:p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5260025" y="500925"/>
            <a:ext cx="39540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>
                <a:solidFill>
                  <a:schemeClr val="dk1"/>
                </a:solidFill>
              </a:rPr>
              <a:t>Temperature</a:t>
            </a:r>
            <a:r>
              <a:rPr lang="el">
                <a:solidFill>
                  <a:schemeClr val="dk1"/>
                </a:solidFill>
              </a:rPr>
              <a:t> shows a normal distribution </a:t>
            </a:r>
            <a:r>
              <a:rPr lang="el">
                <a:solidFill>
                  <a:schemeClr val="dk1"/>
                </a:solidFill>
              </a:rPr>
              <a:t>across</a:t>
            </a:r>
            <a:r>
              <a:rPr lang="el">
                <a:solidFill>
                  <a:schemeClr val="dk1"/>
                </a:solidFill>
              </a:rPr>
              <a:t> the dataset but as the Temperature drops, the Severity increases.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025" y="2208833"/>
            <a:ext cx="3902401" cy="2271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625" y="2027200"/>
            <a:ext cx="4943826" cy="25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Environmental Factor : </a:t>
            </a:r>
            <a:r>
              <a:rPr lang="el" sz="1850">
                <a:solidFill>
                  <a:schemeClr val="accent2"/>
                </a:solidFill>
              </a:rPr>
              <a:t>Visibility</a:t>
            </a:r>
            <a:endParaRPr sz="1850"/>
          </a:p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5260025" y="500925"/>
            <a:ext cx="39540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>
                <a:solidFill>
                  <a:schemeClr val="dk1"/>
                </a:solidFill>
              </a:rPr>
              <a:t>Visibility has a negative skew. Low visibility affects the number of accidents significantly. Higher </a:t>
            </a:r>
            <a:r>
              <a:rPr lang="el">
                <a:solidFill>
                  <a:schemeClr val="dk1"/>
                </a:solidFill>
              </a:rPr>
              <a:t>Visibility</a:t>
            </a:r>
            <a:r>
              <a:rPr lang="el">
                <a:solidFill>
                  <a:schemeClr val="dk1"/>
                </a:solidFill>
              </a:rPr>
              <a:t> led to higher Severity.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00" y="2026800"/>
            <a:ext cx="4942801" cy="257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9600" y="2210400"/>
            <a:ext cx="3901100" cy="2270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Environmental Factor : </a:t>
            </a:r>
            <a:r>
              <a:rPr lang="el" sz="1850">
                <a:solidFill>
                  <a:schemeClr val="accent2"/>
                </a:solidFill>
              </a:rPr>
              <a:t>Precipitation</a:t>
            </a:r>
            <a:endParaRPr sz="1850"/>
          </a:p>
        </p:txBody>
      </p:sp>
      <p:sp>
        <p:nvSpPr>
          <p:cNvPr id="129" name="Google Shape;129;p21"/>
          <p:cNvSpPr txBox="1"/>
          <p:nvPr>
            <p:ph idx="2" type="body"/>
          </p:nvPr>
        </p:nvSpPr>
        <p:spPr>
          <a:xfrm>
            <a:off x="5260025" y="500925"/>
            <a:ext cx="39540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>
                <a:solidFill>
                  <a:schemeClr val="dk1"/>
                </a:solidFill>
              </a:rPr>
              <a:t>Precipitation </a:t>
            </a:r>
            <a:r>
              <a:rPr lang="el">
                <a:solidFill>
                  <a:schemeClr val="dk1"/>
                </a:solidFill>
              </a:rPr>
              <a:t>has a negative skew. Higher Precipitation does not cause more accidents but increases the Severity.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600" y="2210400"/>
            <a:ext cx="3902400" cy="2271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200" y="2026800"/>
            <a:ext cx="4942800" cy="257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