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310" r:id="rId18"/>
    <p:sldId id="282" r:id="rId19"/>
    <p:sldId id="283" r:id="rId20"/>
    <p:sldId id="297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8" r:id="rId34"/>
    <p:sldId id="300" r:id="rId35"/>
    <p:sldId id="304" r:id="rId36"/>
    <p:sldId id="299" r:id="rId37"/>
    <p:sldId id="301" r:id="rId38"/>
    <p:sldId id="302" r:id="rId39"/>
    <p:sldId id="303" r:id="rId40"/>
    <p:sldId id="305" r:id="rId41"/>
    <p:sldId id="306" r:id="rId42"/>
    <p:sldId id="307" r:id="rId43"/>
    <p:sldId id="308" r:id="rId44"/>
    <p:sldId id="309" r:id="rId45"/>
    <p:sldId id="267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5" r:id="rId54"/>
    <p:sldId id="266" r:id="rId55"/>
    <p:sldId id="311" r:id="rId56"/>
    <p:sldId id="312" r:id="rId57"/>
    <p:sldId id="313" r:id="rId58"/>
    <p:sldId id="314" r:id="rId59"/>
    <p:sldId id="317" r:id="rId60"/>
    <p:sldId id="315" r:id="rId61"/>
    <p:sldId id="316" r:id="rId62"/>
    <p:sldId id="318" r:id="rId63"/>
    <p:sldId id="319" r:id="rId6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1F635D6B-4E37-43BD-BC1C-FFEE34AB2D22}">
          <p14:sldIdLst>
            <p14:sldId id="256"/>
            <p14:sldId id="284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10"/>
            <p14:sldId id="282"/>
            <p14:sldId id="283"/>
            <p14:sldId id="29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300"/>
            <p14:sldId id="304"/>
            <p14:sldId id="299"/>
            <p14:sldId id="301"/>
            <p14:sldId id="302"/>
            <p14:sldId id="303"/>
            <p14:sldId id="305"/>
            <p14:sldId id="306"/>
            <p14:sldId id="307"/>
            <p14:sldId id="308"/>
            <p14:sldId id="309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311"/>
            <p14:sldId id="312"/>
            <p14:sldId id="313"/>
            <p14:sldId id="314"/>
            <p14:sldId id="317"/>
            <p14:sldId id="315"/>
            <p14:sldId id="316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3ED020E-2F28-4CD7-B82A-D3228945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91FF740-8002-4A48-BF06-20BAA80E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FFD9210-DB77-4E78-A294-0BA80125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C5CC78-A388-4BE3-A09D-A3F3A63D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1CA93ED-F401-40E2-8B5B-E22E7F92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96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C06B42-0F71-4AB0-90BE-CF053EF6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A7E5E7F-C7DB-40EF-9B56-E2E676C6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E2186DC-AB7C-464F-9AF6-0635373C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17A79DE-4A19-4561-AD7A-F18231B1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0765E0-80DE-411B-ACF2-7A9988B5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145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90A443F6-D903-4869-9D3E-AF666610D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E7FF559-0DAE-4F2E-A80A-8FDF5E48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8433FB3-C395-4C29-A00B-0740E221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9C81752-D8C5-4183-BC93-B74BA210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09EDE5B-48DF-44E8-AE13-927A03CC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303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869C67-B187-4FCC-AEB7-02D7152B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1D39AB-9255-46F2-93CA-C3F432E8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268A78A-41BF-41AC-BFA6-55CCDC4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069FCCB-C763-486F-8323-56C787FF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E43190D-761F-48B6-8D0B-E7802455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23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0B8719-CBFA-4554-8024-720B47A3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93EB9AB-A047-4B4B-9D38-761775BF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3DBC63A-48C7-418F-AAEF-B12CE1D1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7A21368-BC58-4FC5-A0D0-2660436A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ABE4230-3C0D-4E64-B314-3FC44A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FAE32EF-7F0D-4A05-A496-CB55C5EB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0C40964-16F9-44E6-8CFB-AE236327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42EF9CD-60E7-4FC1-A975-83BD0278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1D4041A-C515-4E88-8240-E4B177B1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591E6A6-283E-401A-86D4-B36C4F8B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4970B2B-9361-4813-9E33-A0F6BEAA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38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621089-BDE3-43F2-A5F5-BE80064C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3341682-9B67-4C3C-8BBF-E89587E9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E1D3E1C-D021-4FE2-882F-9B4E35D5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174F074-6E81-442D-9232-2EAC14455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FFD0CA6-5AB8-4018-83AD-30C0E5F87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FBB1F13-F8F7-45FE-8895-35D99C56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7EE5A15A-450A-48FD-B3D7-72E7FF33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C936117-4D1D-4652-9877-82B84EBB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87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5FA0036-AE89-481B-88DF-43788CE3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D9AAC0E-4906-4A55-B69F-62211B6C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7B0076D-94FE-4B90-983C-B5E3D474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2E8142-FB98-4E60-9674-59F9BCEE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105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E3DBE6F-5D77-4359-99BB-71C8C597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8631CD2D-283E-4339-ADE0-5020950B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CC9EF97-67E1-4DA3-9E38-489FDAA9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403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EC2A6B-BE81-4636-BE77-5707C5DE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8B98F90-219B-480E-BF4D-7807D0C8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90868FD-4381-4E68-85B8-124FF3865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AD5E9A0-BDCC-44B5-A964-53495A8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E1F83DB-7F44-4971-81FC-E2077761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6BB3FA5-1D22-4349-A3E9-74B0D942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563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380D1D-1EA1-456D-953E-C8369FBB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EF633EE-10AD-4E66-85C5-D17801696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E2AEE3C-0416-49AF-BA45-36D94CF8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34DB746-72D2-4C8F-8A5C-28DC8217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C8E5340-2487-4113-B473-E3F20BDE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4FD5C42-211B-4DEE-AFD4-62B018B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60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08C8ACD-8137-4CDB-BC47-9B137BB7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FA16316-CBAC-4E1A-AA93-57375437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B1406B3-8BBB-4F39-9EBF-95DBBC8C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9FC6-56DE-4E35-8F02-F69821B55715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94D8281-31ED-409F-A1A3-65149E181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493C3F9-2C48-4EC5-8F73-987AE7BA2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B871-E8B3-4778-89E9-C90943CE07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54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2CFB96-23EE-4083-8DD5-13FC64819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Επανάληψη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4A48413-6B96-4E66-8CC8-2083C8265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143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Εισαγωγές στον πίνακα </a:t>
            </a:r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Alikarnasos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'98786765',	8),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(2,'Poros','76476672',7);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Παρατηρήστε ότι το πεδίο </a:t>
            </a:r>
            <a:r>
              <a:rPr lang="en-US" dirty="0"/>
              <a:t>M_ID </a:t>
            </a:r>
            <a:r>
              <a:rPr lang="el-GR" dirty="0"/>
              <a:t>παίρνει τιμή </a:t>
            </a:r>
            <a:r>
              <a:rPr lang="en-US" dirty="0"/>
              <a:t> </a:t>
            </a:r>
            <a:r>
              <a:rPr lang="el-GR" dirty="0"/>
              <a:t>παρόλο που είναι ξένο κλειδί γιατί στον πίνακα </a:t>
            </a:r>
            <a:r>
              <a:rPr lang="en-US" dirty="0"/>
              <a:t>employee </a:t>
            </a:r>
            <a:r>
              <a:rPr lang="el-GR" dirty="0"/>
              <a:t>έχομε εισάγει γραμμές</a:t>
            </a: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0557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Εισαγωγές στον πίνακα </a:t>
            </a:r>
            <a:r>
              <a:rPr lang="en-US" dirty="0"/>
              <a:t>Promh8euths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Promh8euths values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(1,'Kostas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Papous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(2,'Manos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(3,'Stella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Kallou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2971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Εισαγωγές στον πίνακα </a:t>
            </a:r>
            <a:r>
              <a:rPr lang="en-US" dirty="0"/>
              <a:t>Promh8euei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Promh8euei values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(2,1),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(1,2),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(2,3);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Έχουν εισαχθεί γραμμές στους πίνακες </a:t>
            </a:r>
            <a:r>
              <a:rPr lang="en-US" dirty="0"/>
              <a:t>Promh8euths </a:t>
            </a:r>
            <a:r>
              <a:rPr lang="el-GR" dirty="0"/>
              <a:t>και </a:t>
            </a:r>
            <a:r>
              <a:rPr lang="en-US" dirty="0" err="1"/>
              <a:t>Tmhma</a:t>
            </a:r>
            <a:r>
              <a:rPr lang="en-US" dirty="0"/>
              <a:t> </a:t>
            </a:r>
            <a:r>
              <a:rPr lang="el-GR" dirty="0"/>
              <a:t>και έτσι δεν υπάρχει πρόβλημα με τα ξένα κλειδιά</a:t>
            </a: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308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Αλλάγες</a:t>
            </a:r>
            <a:r>
              <a:rPr lang="el-GR" dirty="0"/>
              <a:t> στο ξένο κλειδί στον πίνακα </a:t>
            </a:r>
            <a:r>
              <a:rPr lang="en-US" dirty="0"/>
              <a:t>Employee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employee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id=3 or id=4 or id=9 or id=10;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employee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id=7 or id=8;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graphicFrame>
        <p:nvGraphicFramePr>
          <p:cNvPr id="22" name="Πίνακας 21">
            <a:extLst>
              <a:ext uri="{FF2B5EF4-FFF2-40B4-BE49-F238E27FC236}">
                <a16:creationId xmlns:a16="http://schemas.microsoft.com/office/drawing/2014/main" id="{D2EDDFCE-7790-476E-9988-7D22FFA87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96427"/>
              </p:ext>
            </p:extLst>
          </p:nvPr>
        </p:nvGraphicFramePr>
        <p:xfrm>
          <a:off x="722789" y="4821335"/>
          <a:ext cx="5085080" cy="1270381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54903999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621775205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74097229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642657457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2663718233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133517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78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Vaios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1220,87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Dioikhtikos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005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Kostas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Papas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1000,98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Odhgos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67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Manolis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1500,23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Odhgos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99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Lamprou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1678,23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Dioikhtikos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98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Stella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Pateraki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1102,34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Dioikhtikos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33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Manolis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Pateros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1200,33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Odhgos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49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29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όνομα και το επώνυμο του υπαλλήλου που έχει τον μεγαλύτερο μισθός και είναι οδηγός.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fname,lname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employee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r>
              <a:rPr lang="el-G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Kathgoria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Odhgos</a:t>
            </a:r>
            <a:r>
              <a:rPr lang="el-G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salary=(select max(salary)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from employee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where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Kathgoria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Odhgos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489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πλήθος και τον μέσο όρο των μισθών των υπαλλήλων ανά ειδικότητα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Kathgoria,avg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(salary)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employee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Kathgoria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0130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όνομα και το επώνυμο των προμηθευτών του τμήματος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Poros</a:t>
            </a: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Promh8euths.Name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Promh8euei,Promh8euths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Tmhma.Name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='Poros' and 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Tmhma.Dnumber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=Promh8euei.Dnumber and Promh8euei.PID=Promh8euths.PID;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356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BA56BD-3F65-41F8-A0CB-7D75128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δουλεύει το </a:t>
            </a:r>
            <a:r>
              <a:rPr lang="en-US" dirty="0"/>
              <a:t>where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5379435-3EDA-4FC2-A3E5-4D85D7ED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7657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Promh8euths.Name</a:t>
            </a:r>
            <a:endParaRPr lang="el-G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Promh8euei,Promh8euths</a:t>
            </a:r>
            <a:endParaRPr lang="el-G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Tmhma.Name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='Poros' and 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Tmhma.Dnumber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=Promh8euei.Dnumber and Promh8euei.PID=Promh8euths.PID;</a:t>
            </a:r>
            <a:endParaRPr lang="el-G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E7E6474E-3157-463B-80E4-E29342075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20794"/>
              </p:ext>
            </p:extLst>
          </p:nvPr>
        </p:nvGraphicFramePr>
        <p:xfrm>
          <a:off x="703728" y="3774718"/>
          <a:ext cx="3040380" cy="544449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771922620"/>
                    </a:ext>
                  </a:extLst>
                </a:gridCol>
                <a:gridCol w="888760">
                  <a:extLst>
                    <a:ext uri="{9D8B030D-6E8A-4147-A177-3AD203B41FA5}">
                      <a16:colId xmlns:a16="http://schemas.microsoft.com/office/drawing/2014/main" val="3734018759"/>
                    </a:ext>
                  </a:extLst>
                </a:gridCol>
                <a:gridCol w="820025">
                  <a:extLst>
                    <a:ext uri="{9D8B030D-6E8A-4147-A177-3AD203B41FA5}">
                      <a16:colId xmlns:a16="http://schemas.microsoft.com/office/drawing/2014/main" val="220014352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36040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5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Alikarnasos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98786765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8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Poros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76476672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519103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EE6E2A92-AF1D-4F22-B828-94D4ACFBD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650329"/>
              </p:ext>
            </p:extLst>
          </p:nvPr>
        </p:nvGraphicFramePr>
        <p:xfrm>
          <a:off x="703728" y="4978856"/>
          <a:ext cx="2139315" cy="725932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750621696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1312778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02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Kostas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Papous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9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Manos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02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Stella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Kallou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4528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D012CFD2-5FCF-42D2-A488-FE9432058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55599"/>
              </p:ext>
            </p:extLst>
          </p:nvPr>
        </p:nvGraphicFramePr>
        <p:xfrm>
          <a:off x="3363145" y="5042262"/>
          <a:ext cx="1515110" cy="725932"/>
        </p:xfrm>
        <a:graphic>
          <a:graphicData uri="http://schemas.openxmlformats.org/drawingml/2006/table">
            <a:tbl>
              <a:tblPr firstRow="1" firstCol="1" bandRow="1"/>
              <a:tblGrid>
                <a:gridCol w="747216">
                  <a:extLst>
                    <a:ext uri="{9D8B030D-6E8A-4147-A177-3AD203B41FA5}">
                      <a16:colId xmlns:a16="http://schemas.microsoft.com/office/drawing/2014/main" val="156068218"/>
                    </a:ext>
                  </a:extLst>
                </a:gridCol>
                <a:gridCol w="767894">
                  <a:extLst>
                    <a:ext uri="{9D8B030D-6E8A-4147-A177-3AD203B41FA5}">
                      <a16:colId xmlns:a16="http://schemas.microsoft.com/office/drawing/2014/main" val="331756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57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04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15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054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E8C157-3AAC-40D5-BBB5-7E32B50C91A7}"/>
              </a:ext>
            </a:extLst>
          </p:cNvPr>
          <p:cNvSpPr txBox="1"/>
          <p:nvPr/>
        </p:nvSpPr>
        <p:spPr>
          <a:xfrm>
            <a:off x="632534" y="3486406"/>
            <a:ext cx="2945167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07884-9F11-4A4B-83EC-7F84D1B73FF1}"/>
              </a:ext>
            </a:extLst>
          </p:cNvPr>
          <p:cNvSpPr txBox="1"/>
          <p:nvPr/>
        </p:nvSpPr>
        <p:spPr>
          <a:xfrm>
            <a:off x="530441" y="4699206"/>
            <a:ext cx="189316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FDE92-71B9-48EA-9EA2-7E73F16E06A8}"/>
              </a:ext>
            </a:extLst>
          </p:cNvPr>
          <p:cNvSpPr txBox="1"/>
          <p:nvPr/>
        </p:nvSpPr>
        <p:spPr>
          <a:xfrm>
            <a:off x="3246268" y="4699206"/>
            <a:ext cx="189316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Πίνακας 9">
            <a:extLst>
              <a:ext uri="{FF2B5EF4-FFF2-40B4-BE49-F238E27FC236}">
                <a16:creationId xmlns:a16="http://schemas.microsoft.com/office/drawing/2014/main" id="{4DFE5C16-ABEB-4CD4-BBFD-FE974851B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70375"/>
              </p:ext>
            </p:extLst>
          </p:nvPr>
        </p:nvGraphicFramePr>
        <p:xfrm>
          <a:off x="6036667" y="4083288"/>
          <a:ext cx="5699613" cy="725932"/>
        </p:xfrm>
        <a:graphic>
          <a:graphicData uri="http://schemas.openxmlformats.org/drawingml/2006/table">
            <a:tbl>
              <a:tblPr firstRow="1" firstCol="1" bandRow="1"/>
              <a:tblGrid>
                <a:gridCol w="898605">
                  <a:extLst>
                    <a:ext uri="{9D8B030D-6E8A-4147-A177-3AD203B41FA5}">
                      <a16:colId xmlns:a16="http://schemas.microsoft.com/office/drawing/2014/main" val="3127022128"/>
                    </a:ext>
                  </a:extLst>
                </a:gridCol>
                <a:gridCol w="898605">
                  <a:extLst>
                    <a:ext uri="{9D8B030D-6E8A-4147-A177-3AD203B41FA5}">
                      <a16:colId xmlns:a16="http://schemas.microsoft.com/office/drawing/2014/main" val="1337441120"/>
                    </a:ext>
                  </a:extLst>
                </a:gridCol>
                <a:gridCol w="898605">
                  <a:extLst>
                    <a:ext uri="{9D8B030D-6E8A-4147-A177-3AD203B41FA5}">
                      <a16:colId xmlns:a16="http://schemas.microsoft.com/office/drawing/2014/main" val="214201457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432758823"/>
                    </a:ext>
                  </a:extLst>
                </a:gridCol>
                <a:gridCol w="745725">
                  <a:extLst>
                    <a:ext uri="{9D8B030D-6E8A-4147-A177-3AD203B41FA5}">
                      <a16:colId xmlns:a16="http://schemas.microsoft.com/office/drawing/2014/main" val="3046992970"/>
                    </a:ext>
                  </a:extLst>
                </a:gridCol>
                <a:gridCol w="408372">
                  <a:extLst>
                    <a:ext uri="{9D8B030D-6E8A-4147-A177-3AD203B41FA5}">
                      <a16:colId xmlns:a16="http://schemas.microsoft.com/office/drawing/2014/main" val="102199905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2248102616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73122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Dnumner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7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Alikarnasos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98786765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Manos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06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Poros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76476672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Kostas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Papous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09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Poros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76476672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Stella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Kallou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868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BFB6C7-350A-422B-905B-7968AA0E6FED}"/>
              </a:ext>
            </a:extLst>
          </p:cNvPr>
          <p:cNvSpPr txBox="1"/>
          <p:nvPr/>
        </p:nvSpPr>
        <p:spPr>
          <a:xfrm>
            <a:off x="6791269" y="5405228"/>
            <a:ext cx="2945167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AEA43CC2-2B61-4B20-8005-10F621E260AB}"/>
              </a:ext>
            </a:extLst>
          </p:cNvPr>
          <p:cNvCxnSpPr/>
          <p:nvPr/>
        </p:nvCxnSpPr>
        <p:spPr>
          <a:xfrm>
            <a:off x="6036667" y="5042262"/>
            <a:ext cx="2945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A1F43260-59CA-459D-89B1-3313ED38198F}"/>
              </a:ext>
            </a:extLst>
          </p:cNvPr>
          <p:cNvCxnSpPr/>
          <p:nvPr/>
        </p:nvCxnSpPr>
        <p:spPr>
          <a:xfrm>
            <a:off x="7111014" y="5042262"/>
            <a:ext cx="0" cy="31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Ευθεία γραμμή σύνδεσης 17">
            <a:extLst>
              <a:ext uri="{FF2B5EF4-FFF2-40B4-BE49-F238E27FC236}">
                <a16:creationId xmlns:a16="http://schemas.microsoft.com/office/drawing/2014/main" id="{46EF4E6B-1D65-48D8-9F5E-E9E292D018AF}"/>
              </a:ext>
            </a:extLst>
          </p:cNvPr>
          <p:cNvCxnSpPr/>
          <p:nvPr/>
        </p:nvCxnSpPr>
        <p:spPr>
          <a:xfrm flipV="1">
            <a:off x="8981834" y="4831351"/>
            <a:ext cx="126655" cy="210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Ευθεία γραμμή σύνδεσης 19">
            <a:extLst>
              <a:ext uri="{FF2B5EF4-FFF2-40B4-BE49-F238E27FC236}">
                <a16:creationId xmlns:a16="http://schemas.microsoft.com/office/drawing/2014/main" id="{76E9E830-CF5F-45D0-A101-DB9E9884A364}"/>
              </a:ext>
            </a:extLst>
          </p:cNvPr>
          <p:cNvCxnSpPr/>
          <p:nvPr/>
        </p:nvCxnSpPr>
        <p:spPr>
          <a:xfrm flipH="1" flipV="1">
            <a:off x="5931307" y="4863690"/>
            <a:ext cx="101303" cy="178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54F32C-9227-485F-AB06-C212FA415BC1}"/>
              </a:ext>
            </a:extLst>
          </p:cNvPr>
          <p:cNvSpPr txBox="1"/>
          <p:nvPr/>
        </p:nvSpPr>
        <p:spPr>
          <a:xfrm>
            <a:off x="9343774" y="5199712"/>
            <a:ext cx="189316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Ευθεία γραμμή σύνδεσης 22">
            <a:extLst>
              <a:ext uri="{FF2B5EF4-FFF2-40B4-BE49-F238E27FC236}">
                <a16:creationId xmlns:a16="http://schemas.microsoft.com/office/drawing/2014/main" id="{439760AB-5ADD-4199-A93D-C671CDDD6063}"/>
              </a:ext>
            </a:extLst>
          </p:cNvPr>
          <p:cNvCxnSpPr/>
          <p:nvPr/>
        </p:nvCxnSpPr>
        <p:spPr>
          <a:xfrm>
            <a:off x="9343774" y="4831351"/>
            <a:ext cx="306253" cy="14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Ευθεία γραμμή σύνδεσης 24">
            <a:extLst>
              <a:ext uri="{FF2B5EF4-FFF2-40B4-BE49-F238E27FC236}">
                <a16:creationId xmlns:a16="http://schemas.microsoft.com/office/drawing/2014/main" id="{C475D6A8-A0CA-42BF-AF5E-CA8D2F2D0F04}"/>
              </a:ext>
            </a:extLst>
          </p:cNvPr>
          <p:cNvCxnSpPr/>
          <p:nvPr/>
        </p:nvCxnSpPr>
        <p:spPr>
          <a:xfrm flipH="1">
            <a:off x="9875013" y="4837000"/>
            <a:ext cx="343185" cy="137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Ευθεία γραμμή σύνδεσης 26">
            <a:extLst>
              <a:ext uri="{FF2B5EF4-FFF2-40B4-BE49-F238E27FC236}">
                <a16:creationId xmlns:a16="http://schemas.microsoft.com/office/drawing/2014/main" id="{A944FBD3-884A-433F-BE04-439439E4B512}"/>
              </a:ext>
            </a:extLst>
          </p:cNvPr>
          <p:cNvCxnSpPr/>
          <p:nvPr/>
        </p:nvCxnSpPr>
        <p:spPr>
          <a:xfrm>
            <a:off x="9573489" y="4952976"/>
            <a:ext cx="301524" cy="2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1C1D34-C7CD-49E9-BDA7-F7F46C6B33E3}"/>
              </a:ext>
            </a:extLst>
          </p:cNvPr>
          <p:cNvSpPr txBox="1"/>
          <p:nvPr/>
        </p:nvSpPr>
        <p:spPr>
          <a:xfrm>
            <a:off x="10547507" y="5224319"/>
            <a:ext cx="189316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C6ADEB65-4490-4C30-B4FC-642D76C0E94C}"/>
              </a:ext>
            </a:extLst>
          </p:cNvPr>
          <p:cNvCxnSpPr/>
          <p:nvPr/>
        </p:nvCxnSpPr>
        <p:spPr>
          <a:xfrm>
            <a:off x="10622938" y="4912513"/>
            <a:ext cx="306253" cy="147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Ευθεία γραμμή σύνδεσης 30">
            <a:extLst>
              <a:ext uri="{FF2B5EF4-FFF2-40B4-BE49-F238E27FC236}">
                <a16:creationId xmlns:a16="http://schemas.microsoft.com/office/drawing/2014/main" id="{268BD747-02FA-4E31-AD83-3E8C7E7281AA}"/>
              </a:ext>
            </a:extLst>
          </p:cNvPr>
          <p:cNvCxnSpPr/>
          <p:nvPr/>
        </p:nvCxnSpPr>
        <p:spPr>
          <a:xfrm flipH="1">
            <a:off x="11154177" y="4918162"/>
            <a:ext cx="343185" cy="137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Ευθεία γραμμή σύνδεσης 31">
            <a:extLst>
              <a:ext uri="{FF2B5EF4-FFF2-40B4-BE49-F238E27FC236}">
                <a16:creationId xmlns:a16="http://schemas.microsoft.com/office/drawing/2014/main" id="{F05C729A-D86B-4D1A-88B5-FA0A1D3B9F92}"/>
              </a:ext>
            </a:extLst>
          </p:cNvPr>
          <p:cNvCxnSpPr/>
          <p:nvPr/>
        </p:nvCxnSpPr>
        <p:spPr>
          <a:xfrm>
            <a:off x="10852653" y="5034138"/>
            <a:ext cx="301524" cy="2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Ευθύγραμμο βέλος σύνδεσης 33">
            <a:extLst>
              <a:ext uri="{FF2B5EF4-FFF2-40B4-BE49-F238E27FC236}">
                <a16:creationId xmlns:a16="http://schemas.microsoft.com/office/drawing/2014/main" id="{F5A78452-11A8-49B8-8A67-5F732CA7CBC7}"/>
              </a:ext>
            </a:extLst>
          </p:cNvPr>
          <p:cNvCxnSpPr/>
          <p:nvPr/>
        </p:nvCxnSpPr>
        <p:spPr>
          <a:xfrm>
            <a:off x="9736436" y="4986265"/>
            <a:ext cx="0" cy="35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Ευθύγραμμο βέλος σύνδεσης 35">
            <a:extLst>
              <a:ext uri="{FF2B5EF4-FFF2-40B4-BE49-F238E27FC236}">
                <a16:creationId xmlns:a16="http://schemas.microsoft.com/office/drawing/2014/main" id="{1DF25685-7095-4B4D-9E22-3185EEDE2570}"/>
              </a:ext>
            </a:extLst>
          </p:cNvPr>
          <p:cNvCxnSpPr/>
          <p:nvPr/>
        </p:nvCxnSpPr>
        <p:spPr>
          <a:xfrm>
            <a:off x="11070454" y="5055956"/>
            <a:ext cx="0" cy="306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3440E4-3FD6-42CA-8A55-AFA0948199C5}"/>
              </a:ext>
            </a:extLst>
          </p:cNvPr>
          <p:cNvSpPr txBox="1"/>
          <p:nvPr/>
        </p:nvSpPr>
        <p:spPr>
          <a:xfrm>
            <a:off x="4488860" y="3346933"/>
            <a:ext cx="791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Tmhma.Dnumber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=Promh8euei.Dnumber and Promh8euei.PID=Promh8euths.PID</a:t>
            </a:r>
            <a:endParaRPr lang="el-GR" dirty="0"/>
          </a:p>
        </p:txBody>
      </p:sp>
      <p:cxnSp>
        <p:nvCxnSpPr>
          <p:cNvPr id="39" name="Ευθεία γραμμή σύνδεσης 38">
            <a:extLst>
              <a:ext uri="{FF2B5EF4-FFF2-40B4-BE49-F238E27FC236}">
                <a16:creationId xmlns:a16="http://schemas.microsoft.com/office/drawing/2014/main" id="{F2A8AC74-BB4E-497F-81EB-A193FD3DE4A3}"/>
              </a:ext>
            </a:extLst>
          </p:cNvPr>
          <p:cNvCxnSpPr/>
          <p:nvPr/>
        </p:nvCxnSpPr>
        <p:spPr>
          <a:xfrm>
            <a:off x="5705856" y="4562856"/>
            <a:ext cx="0" cy="26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Ευθεία γραμμή σύνδεσης 42">
            <a:extLst>
              <a:ext uri="{FF2B5EF4-FFF2-40B4-BE49-F238E27FC236}">
                <a16:creationId xmlns:a16="http://schemas.microsoft.com/office/drawing/2014/main" id="{ACB33DFB-7078-4ABE-9C53-E2BEA4DBBC6D}"/>
              </a:ext>
            </a:extLst>
          </p:cNvPr>
          <p:cNvCxnSpPr/>
          <p:nvPr/>
        </p:nvCxnSpPr>
        <p:spPr>
          <a:xfrm flipV="1">
            <a:off x="5705856" y="4778154"/>
            <a:ext cx="276102" cy="40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Ευθεία γραμμή σύνδεσης 44">
            <a:extLst>
              <a:ext uri="{FF2B5EF4-FFF2-40B4-BE49-F238E27FC236}">
                <a16:creationId xmlns:a16="http://schemas.microsoft.com/office/drawing/2014/main" id="{6B0E5686-BB16-4AD6-A1B3-BD88C05A2205}"/>
              </a:ext>
            </a:extLst>
          </p:cNvPr>
          <p:cNvCxnSpPr>
            <a:endCxn id="10" idx="1"/>
          </p:cNvCxnSpPr>
          <p:nvPr/>
        </p:nvCxnSpPr>
        <p:spPr>
          <a:xfrm flipV="1">
            <a:off x="5705856" y="4446254"/>
            <a:ext cx="330811" cy="116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Ευθεία γραμμή σύνδεσης 46">
            <a:extLst>
              <a:ext uri="{FF2B5EF4-FFF2-40B4-BE49-F238E27FC236}">
                <a16:creationId xmlns:a16="http://schemas.microsoft.com/office/drawing/2014/main" id="{17555EAD-08C1-451E-9B3F-D725A5464A35}"/>
              </a:ext>
            </a:extLst>
          </p:cNvPr>
          <p:cNvCxnSpPr/>
          <p:nvPr/>
        </p:nvCxnSpPr>
        <p:spPr>
          <a:xfrm flipH="1">
            <a:off x="5422392" y="4697103"/>
            <a:ext cx="283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FDADA29A-0147-4756-A530-0E50D58F6A63}"/>
              </a:ext>
            </a:extLst>
          </p:cNvPr>
          <p:cNvCxnSpPr/>
          <p:nvPr/>
        </p:nvCxnSpPr>
        <p:spPr>
          <a:xfrm>
            <a:off x="5422392" y="4697103"/>
            <a:ext cx="0" cy="107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272AF2E-74D7-46D6-88FA-64C42E85C64D}"/>
              </a:ext>
            </a:extLst>
          </p:cNvPr>
          <p:cNvSpPr txBox="1"/>
          <p:nvPr/>
        </p:nvSpPr>
        <p:spPr>
          <a:xfrm>
            <a:off x="4698786" y="5859115"/>
            <a:ext cx="229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Tmhma.Name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='Poros'</a:t>
            </a:r>
            <a:endParaRPr lang="el-GR" dirty="0"/>
          </a:p>
        </p:txBody>
      </p:sp>
      <p:cxnSp>
        <p:nvCxnSpPr>
          <p:cNvPr id="52" name="Ευθύγραμμο βέλος σύνδεσης 51">
            <a:extLst>
              <a:ext uri="{FF2B5EF4-FFF2-40B4-BE49-F238E27FC236}">
                <a16:creationId xmlns:a16="http://schemas.microsoft.com/office/drawing/2014/main" id="{75864FDC-2297-41FB-8269-27C6FBEF245B}"/>
              </a:ext>
            </a:extLst>
          </p:cNvPr>
          <p:cNvCxnSpPr/>
          <p:nvPr/>
        </p:nvCxnSpPr>
        <p:spPr>
          <a:xfrm flipV="1">
            <a:off x="8447893" y="3624200"/>
            <a:ext cx="0" cy="42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76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όνομα και το επώνυμο των προμηθευτών του τμήματος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Poros</a:t>
            </a: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Σχεσιακή Άλγεβρα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D678DC8-9FA5-4F07-B5A4-EE78D4F6F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553" y="1825625"/>
                <a:ext cx="833613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l-G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𝑷𝒐𝒓𝒐𝒔</m:t>
                      </m:r>
                      <m:r>
                        <a:rPr lang="el-GR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𝑻𝒎𝒉𝒎𝒂</m:t>
                      </m:r>
                      <m:r>
                        <a:rPr lang="el-GR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𝑷𝑳𝑶𝑪𝑨𝑻𝑰𝑶𝑵</m:t>
                          </m:r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=′</m:t>
                          </m:r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𝑷𝒐𝒓𝒐𝒔</m:t>
                          </m:r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𝑻𝒎𝒉𝒎𝒂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𝑷𝒐𝒓𝒐𝒔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𝒕𝒎𝒉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𝑷𝒓𝒐𝒎𝒉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←(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𝑷𝒐𝒓𝒐𝒔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𝑻𝒎𝒉𝒎𝒂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⊳</m:t>
                      </m:r>
                      <m:sSub>
                        <m:sSubPr>
                          <m:ctrlP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⊲</m:t>
                          </m:r>
                        </m:e>
                        <m:sub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𝑫𝑵𝑼𝑴𝑩𝑬𝑹</m:t>
                          </m:r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𝑫𝑵𝑼𝑴𝑩𝑬𝑹</m:t>
                          </m:r>
                        </m:sub>
                      </m:sSub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𝑷𝒓𝒐𝒎𝒉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𝒆𝒖𝒆𝒊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𝑷𝒐𝒓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𝒕𝒎𝒉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𝑷𝒓𝒐𝒎𝒊𝒕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←(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𝑷𝒐𝒓𝒐𝒔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𝒕𝒎𝒉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𝑷𝒓𝒐𝒎𝒉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⊳</m:t>
                      </m:r>
                      <m:sSub>
                        <m:sSubPr>
                          <m:ctrlP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⊲</m:t>
                          </m:r>
                        </m:e>
                        <m:sub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𝑷𝑰𝑫</m:t>
                          </m:r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𝑷𝑰𝑫</m:t>
                          </m:r>
                        </m:sub>
                      </m:sSub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𝐏𝐫𝐨𝐦𝐡𝟖𝐞𝐮𝐭𝐡𝐬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𝑹𝑬𝑺𝑼𝑳𝑻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l-GR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𝑵𝒂𝒎𝒆</m:t>
                          </m:r>
                        </m:sub>
                      </m:sSub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𝑷𝒐𝒓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𝒕𝒎𝒉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𝑷𝒓𝒐𝒎𝒊𝒕</m:t>
                      </m:r>
                      <m:r>
                        <a:rPr lang="el-GR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l-GR" sz="1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D678DC8-9FA5-4F07-B5A4-EE78D4F6F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553" y="1825625"/>
                <a:ext cx="833613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97968"/>
              </p:ext>
            </p:extLst>
          </p:nvPr>
        </p:nvGraphicFramePr>
        <p:xfrm>
          <a:off x="7530665" y="2427979"/>
          <a:ext cx="4800418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1754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1754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1754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1754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33348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996890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13366"/>
              </p:ext>
            </p:extLst>
          </p:nvPr>
        </p:nvGraphicFramePr>
        <p:xfrm>
          <a:off x="7922700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33233"/>
              </p:ext>
            </p:extLst>
          </p:nvPr>
        </p:nvGraphicFramePr>
        <p:xfrm>
          <a:off x="8293333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88049"/>
              </p:ext>
            </p:extLst>
          </p:nvPr>
        </p:nvGraphicFramePr>
        <p:xfrm>
          <a:off x="8490027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744514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922067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7634805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7643683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8140832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8220731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7530665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7201344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8418746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8087404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1661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όνομα και το επώνυμο των προμηθευτών του τμήματος 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Poros</a:t>
            </a:r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</a:t>
            </a:r>
            <a:r>
              <a:rPr lang="el-GR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Σχεσιακός Λογισμός</a:t>
            </a:r>
            <a:endParaRPr lang="el-G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D678DC8-9FA5-4F07-B5A4-EE78D4F6F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7465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n-US" sz="18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endPara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Aft>
                    <a:spcPts val="1000"/>
                  </a:spcAft>
                  <a:buNone/>
                </a:pPr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l-GR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|∃</m:t>
                    </m:r>
                    <m:d>
                      <m:d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l-G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𝑻𝒎</m:t>
                    </m:r>
                    <m:r>
                      <a:rPr lang="el-G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𝒉</m:t>
                    </m:r>
                    <m:r>
                      <a:rPr lang="el-G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𝒎𝒂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,′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𝑃𝑜𝑟𝑜</m:t>
                    </m:r>
                    <m:sSup>
                      <m:sSupPr>
                        <m:ctrlP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l-G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l-G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l-GR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∧</m:t>
                    </m:r>
                  </m:oMath>
                </a14:m>
                <a:br>
                  <a:rPr lang="el-GR" sz="1800" b="1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𝑷𝒓𝒐𝒎𝒉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𝒆𝒖𝒆𝒊</m:t>
                      </m:r>
                      <m:r>
                        <a:rPr lang="el-G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𝐏𝐫𝐨𝐦𝐡𝟖𝐞𝐮𝐭𝐡𝐬</m:t>
                      </m:r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))}</m:t>
                      </m:r>
                    </m:oMath>
                  </m:oMathPara>
                </a14:m>
                <a:br>
                  <a:rPr lang="el-G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lang="el-G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𝑁𝑎𝑚𝑒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|∃</m:t>
                      </m:r>
                      <m:d>
                        <m:dPr>
                          <m:ctrlP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𝑻𝒎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𝒉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𝒎𝒂</m:t>
                      </m:r>
                      <m:d>
                        <m:dPr>
                          <m:ctrlP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𝑁𝑎𝑚𝑒</m:t>
                      </m:r>
                      <m:sSup>
                        <m:sSupPr>
                          <m:ctrlP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l-GR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=</m:t>
                          </m:r>
                        </m:e>
                        <m:sup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𝑃𝑜𝑟𝑜</m:t>
                      </m:r>
                      <m:sSup>
                        <m:sSupPr>
                          <m:ctrlP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𝑷𝒓𝒐𝒎𝒉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𝒆𝒖𝒆𝒊</m:t>
                      </m:r>
                      <m:d>
                        <m:dPr>
                          <m:ctrlP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𝐏𝐫𝐨𝐦𝐡𝟖𝐞𝐮𝐭𝐡𝐬</m:t>
                      </m:r>
                      <m:d>
                        <m:dPr>
                          <m:ctrlPr>
                            <a:rPr lang="el-GR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l-G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l-GR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𝐷𝑛𝑢𝑚𝑏𝑒𝑟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𝑌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𝐷𝑛𝑢𝑚𝑏𝑒𝑟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𝑌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𝑃𝐼𝐷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𝑍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l-G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𝑃𝐼𝐷</m:t>
                      </m:r>
                      <m:r>
                        <a:rPr lang="el-GR" sz="1800" b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)}</m:t>
                      </m:r>
                    </m:oMath>
                  </m:oMathPara>
                </a14:m>
                <a:endParaRPr lang="el-G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D678DC8-9FA5-4F07-B5A4-EE78D4F6F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7465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8827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2170F9A0-4347-4EFA-A70B-D59A3481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0243" cy="1325563"/>
          </a:xfrm>
        </p:spPr>
        <p:txBody>
          <a:bodyPr/>
          <a:lstStyle/>
          <a:p>
            <a:r>
              <a:rPr lang="el-GR" dirty="0"/>
              <a:t>ΑΣΚΗΣΗ 1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98797533-92A9-43EB-807A-B2D84FDE8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432"/>
            <a:ext cx="5181600" cy="63741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Στον πίνακα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είναι ξένο κλειδί που αναφέρεται στον πίνακα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στον πίνακα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είναι ξένο κλειδί που αναφέρεται στον πίνακα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(Το M_ID είναι το ID του ιατρού που είναι διευθυντής). Στον πίνακα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euei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το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PID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είναι ξένο κλειδί που αναφέρεται στον πίνακα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euths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και το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είναι ξένο κλειδί που αναφέρεται στον πίνακα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γράψετε τις </a:t>
            </a:r>
            <a:r>
              <a:rPr lang="el-G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εντολές για δημιουργία των πινάκων και εισαγωγή των γραμμών όπως φαίνονται παραπάνω.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 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μονάδες)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απαντήσετε στα παρακάτω ερωτήματα   (3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μονάδες)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όνομα και το επώνυμο του υπαλλήλου που έχει τον μεγαλύτερο μισθός και είναι οδηγός.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πλήθος και τον μέσο όρο των μισθών των υπαλλήλων ανά ειδικότητα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βρείτε το όνομα και το επώνυμο των προμηθευτών του τμήματος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Poros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Να γράψετε το 3 σε σχεσιακή άλγεβρα και σε σχεσιακό λογισμό (10 μονάδες)</a:t>
            </a:r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15" name="Πίνακας 14">
            <a:extLst>
              <a:ext uri="{FF2B5EF4-FFF2-40B4-BE49-F238E27FC236}">
                <a16:creationId xmlns:a16="http://schemas.microsoft.com/office/drawing/2014/main" id="{17B9622B-D2A8-4BBE-80D2-80C9F698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59488"/>
              </p:ext>
            </p:extLst>
          </p:nvPr>
        </p:nvGraphicFramePr>
        <p:xfrm>
          <a:off x="703728" y="2158619"/>
          <a:ext cx="5085080" cy="1270381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127022128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3374411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142014572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432758823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304699297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10219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87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Vaios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1220,87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Dioikhtikos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06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Kostas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Papas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1000,98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Odhgos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609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Manolis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1500,23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Odhgos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8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Lamprou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1678,23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Dioikhtikos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021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Stella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Pateraki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1102,34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Dioikhtikos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519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Manolis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Pateros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1200,33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Odhgos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220780"/>
                  </a:ext>
                </a:extLst>
              </a:tr>
            </a:tbl>
          </a:graphicData>
        </a:graphic>
      </p:graphicFrame>
      <p:graphicFrame>
        <p:nvGraphicFramePr>
          <p:cNvPr id="17" name="Πίνακας 16">
            <a:extLst>
              <a:ext uri="{FF2B5EF4-FFF2-40B4-BE49-F238E27FC236}">
                <a16:creationId xmlns:a16="http://schemas.microsoft.com/office/drawing/2014/main" id="{F1962629-DD71-46DD-BE4C-F2CE70370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99708"/>
              </p:ext>
            </p:extLst>
          </p:nvPr>
        </p:nvGraphicFramePr>
        <p:xfrm>
          <a:off x="703728" y="3774718"/>
          <a:ext cx="3040380" cy="737235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7719226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734018759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20014352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136040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65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Alikarnasos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98786765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8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Poros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76476672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519103"/>
                  </a:ext>
                </a:extLst>
              </a:tr>
            </a:tbl>
          </a:graphicData>
        </a:graphic>
      </p:graphicFrame>
      <p:graphicFrame>
        <p:nvGraphicFramePr>
          <p:cNvPr id="18" name="Πίνακας 17">
            <a:extLst>
              <a:ext uri="{FF2B5EF4-FFF2-40B4-BE49-F238E27FC236}">
                <a16:creationId xmlns:a16="http://schemas.microsoft.com/office/drawing/2014/main" id="{CAF7D3F4-8A16-4FAC-B7A4-9DA5C8121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16997"/>
              </p:ext>
            </p:extLst>
          </p:nvPr>
        </p:nvGraphicFramePr>
        <p:xfrm>
          <a:off x="703728" y="4978856"/>
          <a:ext cx="2139315" cy="725932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750621696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1312778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402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Kostas Papous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69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Manos Veras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02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Stella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Kallou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344528"/>
                  </a:ext>
                </a:extLst>
              </a:tr>
            </a:tbl>
          </a:graphicData>
        </a:graphic>
      </p:graphicFrame>
      <p:graphicFrame>
        <p:nvGraphicFramePr>
          <p:cNvPr id="20" name="Πίνακας 19">
            <a:extLst>
              <a:ext uri="{FF2B5EF4-FFF2-40B4-BE49-F238E27FC236}">
                <a16:creationId xmlns:a16="http://schemas.microsoft.com/office/drawing/2014/main" id="{6D798289-1E5C-434C-9F13-F89166318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14807"/>
              </p:ext>
            </p:extLst>
          </p:nvPr>
        </p:nvGraphicFramePr>
        <p:xfrm>
          <a:off x="3363145" y="5042262"/>
          <a:ext cx="1515110" cy="725932"/>
        </p:xfrm>
        <a:graphic>
          <a:graphicData uri="http://schemas.openxmlformats.org/drawingml/2006/table">
            <a:tbl>
              <a:tblPr firstRow="1" firstCol="1" bandRow="1"/>
              <a:tblGrid>
                <a:gridCol w="747216">
                  <a:extLst>
                    <a:ext uri="{9D8B030D-6E8A-4147-A177-3AD203B41FA5}">
                      <a16:colId xmlns:a16="http://schemas.microsoft.com/office/drawing/2014/main" val="156068218"/>
                    </a:ext>
                  </a:extLst>
                </a:gridCol>
                <a:gridCol w="767894">
                  <a:extLst>
                    <a:ext uri="{9D8B030D-6E8A-4147-A177-3AD203B41FA5}">
                      <a16:colId xmlns:a16="http://schemas.microsoft.com/office/drawing/2014/main" val="3317567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576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04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315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l-GR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054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091FE60-2690-4C2D-950A-D15400DE5D8C}"/>
              </a:ext>
            </a:extLst>
          </p:cNvPr>
          <p:cNvSpPr txBox="1"/>
          <p:nvPr/>
        </p:nvSpPr>
        <p:spPr>
          <a:xfrm>
            <a:off x="838200" y="1825625"/>
            <a:ext cx="200484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22726-E1A8-4E06-B9DB-2DD4E6A627FB}"/>
              </a:ext>
            </a:extLst>
          </p:cNvPr>
          <p:cNvSpPr txBox="1"/>
          <p:nvPr/>
        </p:nvSpPr>
        <p:spPr>
          <a:xfrm>
            <a:off x="632534" y="3486406"/>
            <a:ext cx="2945167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D9FFB5-903D-4A5E-AEFB-623540282132}"/>
              </a:ext>
            </a:extLst>
          </p:cNvPr>
          <p:cNvSpPr txBox="1"/>
          <p:nvPr/>
        </p:nvSpPr>
        <p:spPr>
          <a:xfrm>
            <a:off x="530441" y="4699206"/>
            <a:ext cx="189316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6068CF-F528-4DBB-91EA-29D0E12F5F83}"/>
              </a:ext>
            </a:extLst>
          </p:cNvPr>
          <p:cNvSpPr txBox="1"/>
          <p:nvPr/>
        </p:nvSpPr>
        <p:spPr>
          <a:xfrm>
            <a:off x="3246268" y="4699206"/>
            <a:ext cx="1893163" cy="275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813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20E427-F6A6-4A7C-BB86-66119E9C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099" y="93217"/>
            <a:ext cx="3653901" cy="487131"/>
          </a:xfrm>
        </p:spPr>
        <p:txBody>
          <a:bodyPr>
            <a:normAutofit fontScale="90000"/>
          </a:bodyPr>
          <a:lstStyle/>
          <a:p>
            <a:r>
              <a:rPr lang="el-GR" dirty="0"/>
              <a:t>ΑΣΚΗΣΗ </a:t>
            </a:r>
            <a:r>
              <a:rPr lang="en-US" dirty="0"/>
              <a:t>2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F722E78-92A4-41C1-BB2D-AA3FC5C6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" y="580348"/>
            <a:ext cx="11949344" cy="6184435"/>
          </a:xfrm>
        </p:spPr>
        <p:txBody>
          <a:bodyPr>
            <a:normAutofit fontScale="70000" lnSpcReduction="20000"/>
          </a:bodyPr>
          <a:lstStyle/>
          <a:p>
            <a:pPr marL="457200" indent="0" algn="just">
              <a:buNone/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Θέλουμε να αποθηκεύομε πληροφορίες για μια τράπεζα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l-GR" sz="1900" b="1" dirty="0">
                <a:latin typeface="Times New Roman" panose="02020603050405020304" pitchFamily="18" charset="0"/>
              </a:rPr>
              <a:t>Για κάθε πελάτη θέλουμε να αποθηκεύομε το όνομα, το επίθετο, την διεύθυνση, τον αριθμό ταυτότητα.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latin typeface="Times New Roman" panose="02020603050405020304" pitchFamily="18" charset="0"/>
              </a:rPr>
              <a:t>Για κάθε λογαριασμό θέλομε να αποθηκεύονται ο αριθμός λογαριασμού, η ημερομηνία που ανοίχτηκε, το υπόλοιπο 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latin typeface="Times New Roman" panose="02020603050405020304" pitchFamily="18" charset="0"/>
              </a:rPr>
              <a:t>Για κάθε κάρτα αποθηκεύομε τον κωδικό,  το πιστωτικό όριο, πόσο είναι χρεωμένη και το επιτόκιο. 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latin typeface="Times New Roman" panose="02020603050405020304" pitchFamily="18" charset="0"/>
              </a:rPr>
              <a:t>Για κάθε δάνειο θέλουμε να αποθηκεύουμε τον κωδικό του, το ποσό του, την ημερομηνία λήψης του, την μηναία δόση,  το επιτόκιο και τον αριθμό των δόσεων.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latin typeface="Times New Roman" panose="02020603050405020304" pitchFamily="18" charset="0"/>
              </a:rPr>
              <a:t>Για τους υπαλλήλους της τράπεζας, Αριθμό ταυτότητα, Όνομα, Επώνυμο, Διεύθυνση.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latin typeface="Times New Roman" panose="02020603050405020304" pitchFamily="18" charset="0"/>
              </a:rPr>
              <a:t>Για κάθε υποκατάστημα θέλουμε να αποθηκεύομε την διεύθυνση του (μοναδικό), τα τηλέφωνα του,  το εμβαδόν του.</a:t>
            </a:r>
          </a:p>
          <a:p>
            <a:pPr marL="114300" indent="0" algn="just">
              <a:buNone/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Κάθε κάρτα ανήκει σε ένα πελάτη και κάθε πελάτης μπορεί να έχει πολλές κάρτες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Επίσης κάθε δάνεια αντιστοιχεί σε ένα και μόνο ένα πελάτη και ένας πελάτης μπορεί να συνάψει πολλά δάνεια.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Ένας λογαριασμός να ανήκει σε ένα τουλάχιστον πελάτη και ένας πελάτης μπορεί να έχει πολλούς λογαριασμούς.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πιστωτική κάρτα υπάρχει ένα υπεύθυνος υπάλληλος. Ένας υπάλληλος μπορεί να επιβλέπει πολλές κάρτες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δάνειο υπάρχει ένας υπεύθυνος υπάλληλος.  Ένας υπάλληλος μπορεί να επιβλέπει πολλά δάνεια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Κάθε άνοιγμα </a:t>
            </a:r>
            <a:r>
              <a:rPr lang="el-GR" sz="19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el-GR" sz="19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ογαργιασμού</a:t>
            </a:r>
            <a:r>
              <a:rPr lang="el-G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από ένα πελάτη </a:t>
            </a: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γίνεται σε ένα και μόνο ένα υποκατάστημα. Σε ένα υποκατάστημα μπορεί να ανοίξουν πολλοί </a:t>
            </a:r>
            <a:r>
              <a:rPr lang="el-GR" sz="19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λογαργιασμοί</a:t>
            </a: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Ένα λογαριασμός μπορεί να ανοίξει από ένα υπάλληλο σε ένα συγκεκριμένο κατάστημα. Σε ένα κατάστημα ανοίγουν πολλοί λογαριασμοί και ένας υπάλληλος μπορεί να ανοίξει πολλούς λογαριασμούς.  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Κάθε υπάλληλος εργάζεται  σε ένα και μόνο ένα κατάστημα και κάθε κατάστημα έχει πολλούς υπαλλήλους(&gt;=5).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Ένα υπάλληλος είναι διευθυντής το πολύ σε ένα κατάστημα και ένα κατάστημα έχει ένα και μόνο ένα διευθυντή.</a:t>
            </a:r>
          </a:p>
          <a:p>
            <a:pPr marL="0" indent="0" algn="just">
              <a:buNone/>
            </a:pPr>
            <a:r>
              <a:rPr lang="el-G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>
                <a:latin typeface="Times New Roman" panose="02020603050405020304" pitchFamily="18" charset="0"/>
              </a:rPr>
              <a:t>Επίσης ο κάθε υπάλληλος μπορεί να είναι είτε διοικητικός (επιπλέον χαρακτηριστικά τίτλος πτυχίου και ημερομηνία κτήσης και μισθός)  είτε εξωτερικός συνεργάτης (επιπλέον χαρακτηριστικά ετήσια αμοιβής) 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dirty="0">
                <a:latin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  <a:tabLst>
                <a:tab pos="1028700" algn="l"/>
              </a:tabLst>
            </a:pPr>
            <a:r>
              <a:rPr lang="el-GR" sz="1900" b="1" dirty="0" err="1">
                <a:latin typeface="Times New Roman" panose="02020603050405020304" pitchFamily="18" charset="0"/>
              </a:rPr>
              <a:t>Α.Να</a:t>
            </a:r>
            <a:r>
              <a:rPr lang="el-GR" sz="1900" b="1" dirty="0">
                <a:latin typeface="Times New Roman" panose="02020603050405020304" pitchFamily="18" charset="0"/>
              </a:rPr>
              <a:t> φτιάξετε το μοντέλο οντοτήτων σχέσεων             </a:t>
            </a:r>
            <a:r>
              <a:rPr lang="el-GR" sz="1900" b="1" dirty="0" err="1">
                <a:latin typeface="Times New Roman" panose="02020603050405020304" pitchFamily="18" charset="0"/>
              </a:rPr>
              <a:t>Β.Να</a:t>
            </a:r>
            <a:r>
              <a:rPr lang="el-GR" sz="1900" b="1" dirty="0">
                <a:latin typeface="Times New Roman" panose="02020603050405020304" pitchFamily="18" charset="0"/>
              </a:rPr>
              <a:t> μετατρέψετε το πιο πάνω μοντέλο σε σχεσιακό μοντέλο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5949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B5EC19-6934-4575-9C74-BE334238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36F9349-781C-4BEC-A082-C5EBE0145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tabLst>
                <a:tab pos="5715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πελάτη θέλουμε να αποθηκεύομε το όνομα, το επίθετο, την διεύθυνση, τον αριθμό ταυτότητα.</a:t>
            </a:r>
          </a:p>
          <a:p>
            <a:pPr algn="just">
              <a:tabLst>
                <a:tab pos="5715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λογαριασμό θέλομε να αποθηκεύονται ο αριθμός λογαριασμού, η ημερομηνία που ανοίχτηκε, το υπόλοιπο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F203FD1-E4AB-4217-A6CA-68E62469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053" y="1825625"/>
            <a:ext cx="4732020" cy="223266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FA75F568-BE0E-4CDE-95F1-95D506482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73" y="4165283"/>
            <a:ext cx="346710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203A2A-E3C1-4D9D-A916-B95BA4BF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187729B-03B9-4DE2-A3A4-11D51617B3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tabLst>
                <a:tab pos="5715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κάρτα αποθηκεύομε τον κωδικό,  το πιστωτικό όριο, πόσο είναι χρεωμένη και το επιτόκιο. </a:t>
            </a:r>
          </a:p>
          <a:p>
            <a:pPr algn="just">
              <a:tabLst>
                <a:tab pos="5715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δάνειο θέλουμε να αποθηκεύουμε τον κωδικό του, το ποσό του, την ημερομηνία λήψης του, την μηναία δόση,  το επιτόκιο και τον αριθμό των δόσεων.</a:t>
            </a:r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7C3A3A-05CC-49D1-A215-D0E29A76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155" y="1690688"/>
            <a:ext cx="3718560" cy="1828800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97CABEF4-1D92-43DE-88AE-A54514C2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208" y="3845243"/>
            <a:ext cx="4320540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2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E988A2-3E53-474E-A304-CB4E7F0F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82CD6D7-99FD-42D3-A8C3-CB7892B74B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tabLst>
                <a:tab pos="5715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τους υπαλλήλους της τράπεζας, Αριθμό ταυτότητα, Όνομα, Επώνυμο, Διεύθυνση.</a:t>
            </a:r>
          </a:p>
          <a:p>
            <a:pPr algn="just">
              <a:tabLst>
                <a:tab pos="5715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υποκατάστημα θέλουμε να αποθηκεύομε την διεύθυνση του (μοναδικό), τα τηλέφωνα του,  το εμβαδόν του.</a:t>
            </a:r>
          </a:p>
          <a:p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9EA67673-5AE8-4A9B-8512-AFA6B7A5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0" y="1825625"/>
            <a:ext cx="4732020" cy="223266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B402DDD-0ECE-4327-BA7B-5E72D89B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080" y="4193222"/>
            <a:ext cx="333756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5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313367-3EA4-4FA0-BBB8-0A410A7D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Κάθε κάρτα ανήκει σε ένα πελάτη και κάθε πελάτης μπορεί να έχει πολλές κάρτες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1078AAA-A188-428C-A5FC-618A56D5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64" y="2851504"/>
            <a:ext cx="86106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84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FF4081F-4D0B-4D89-A316-C6D05A061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353" y="67847"/>
            <a:ext cx="10515600" cy="953085"/>
          </a:xfrm>
        </p:spPr>
        <p:txBody>
          <a:bodyPr/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Επίσης κάθε δάνεια αντιστοιχεί σε ένα και μόνο ένα πελάτη και ένας πελάτης μπορεί να συνάψει πολλά δάνεια.</a:t>
            </a:r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B1CE956-E490-43BC-81C2-EAD48B53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18" y="1469440"/>
            <a:ext cx="928116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DE7132-DFC8-4BBA-9094-D8521871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marL="0" indent="0" algn="just">
              <a:buNone/>
              <a:tabLst>
                <a:tab pos="1028700" algn="l"/>
              </a:tabLst>
            </a:pP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Ένας λογαριασμός να ανήκει σε ένα τουλάχιστον πελάτη και ένας πελάτης μπορεί να έχει πολλούς λογαριασμούς.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C9E8D22-5772-44B2-8171-78AE5D6E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6360"/>
            <a:ext cx="9578340" cy="55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BDC82-6E05-4474-A14F-4D2B8DE2000C}"/>
              </a:ext>
            </a:extLst>
          </p:cNvPr>
          <p:cNvSpPr txBox="1"/>
          <p:nvPr/>
        </p:nvSpPr>
        <p:spPr>
          <a:xfrm>
            <a:off x="6338656" y="56683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(1,Ν)</a:t>
            </a:r>
          </a:p>
        </p:txBody>
      </p:sp>
    </p:spTree>
    <p:extLst>
      <p:ext uri="{BB962C8B-B14F-4D97-AF65-F5344CB8AC3E}">
        <p14:creationId xmlns:p14="http://schemas.microsoft.com/office/powerpoint/2010/main" val="45898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68C43570-085D-4D70-902F-BDD45B8B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1"/>
            <a:ext cx="10515600" cy="682439"/>
          </a:xfrm>
        </p:spPr>
        <p:txBody>
          <a:bodyPr>
            <a:normAutofit fontScale="90000"/>
          </a:bodyPr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πιστωτική κάρτα υπάρχει ένα υπεύθυνος υπάλληλος. Ένας υπάλληλος μπορεί να επιβλέπει πολλές κάρτες</a:t>
            </a:r>
            <a:b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AF40EBA7-7ABE-4E23-83DC-592ACAFA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47CD9-2313-4F6F-8E3D-A7AB832B994D}"/>
              </a:ext>
            </a:extLst>
          </p:cNvPr>
          <p:cNvSpPr txBox="1"/>
          <p:nvPr/>
        </p:nvSpPr>
        <p:spPr>
          <a:xfrm>
            <a:off x="8629095" y="47096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(1,Ν)</a:t>
            </a:r>
          </a:p>
        </p:txBody>
      </p:sp>
    </p:spTree>
    <p:extLst>
      <p:ext uri="{BB962C8B-B14F-4D97-AF65-F5344CB8AC3E}">
        <p14:creationId xmlns:p14="http://schemas.microsoft.com/office/powerpoint/2010/main" val="322937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37177A-7F13-4882-B0E3-417BB36B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 fontScale="90000"/>
          </a:bodyPr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Για κάθε δάνειο υπάρχει ένας υπεύθυνος υπάλληλος. Ένας υπάλληλος μπορεί να επιβλέπει πολλά δάνεια</a:t>
            </a:r>
            <a:b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D4FEE4F4-362D-4DAC-BDD4-D6C00559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EF3DE-DEE4-4022-A138-CCE8800D9D9A}"/>
              </a:ext>
            </a:extLst>
          </p:cNvPr>
          <p:cNvSpPr txBox="1"/>
          <p:nvPr/>
        </p:nvSpPr>
        <p:spPr>
          <a:xfrm>
            <a:off x="8646851" y="47362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(1,Ν)</a:t>
            </a:r>
          </a:p>
        </p:txBody>
      </p:sp>
    </p:spTree>
    <p:extLst>
      <p:ext uri="{BB962C8B-B14F-4D97-AF65-F5344CB8AC3E}">
        <p14:creationId xmlns:p14="http://schemas.microsoft.com/office/powerpoint/2010/main" val="50284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61C1E3-E795-43AF-85AD-7B6A26B5A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5" y="2648590"/>
            <a:ext cx="3680533" cy="1325563"/>
          </a:xfrm>
        </p:spPr>
        <p:txBody>
          <a:bodyPr>
            <a:normAutofit fontScale="90000"/>
          </a:bodyPr>
          <a:lstStyle/>
          <a:p>
            <a:pPr marL="0" indent="0" algn="just">
              <a:buNone/>
              <a:tabLst>
                <a:tab pos="1028700" algn="l"/>
              </a:tabLst>
            </a:pP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Κάθε άνοιγμα </a:t>
            </a:r>
            <a:r>
              <a:rPr lang="el-G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el-GR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ογαργιασμού</a:t>
            </a:r>
            <a:r>
              <a:rPr lang="el-GR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από ένα πελάτη 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γίνεται σε ένα και μόνο ένα υποκατάστημα. Σε ένα υποκατάστημα μπορεί να ανοίξουν πολλοί </a:t>
            </a:r>
            <a:r>
              <a:rPr lang="el-G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λογαργιασμοί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FA3E799-DF63-4637-9BD6-48E3ECA3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79" y="0"/>
            <a:ext cx="9302727" cy="66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1A4FB0D2-5172-40AD-9FFC-C49DDBC36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14548"/>
              </p:ext>
            </p:extLst>
          </p:nvPr>
        </p:nvGraphicFramePr>
        <p:xfrm>
          <a:off x="3588965" y="1602355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0E7D4FC5-B49D-4E91-B497-B4742853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3477"/>
              </p:ext>
            </p:extLst>
          </p:nvPr>
        </p:nvGraphicFramePr>
        <p:xfrm>
          <a:off x="3981000" y="2596654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1D83444C-708F-4573-A35B-83869771A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38282"/>
              </p:ext>
            </p:extLst>
          </p:nvPr>
        </p:nvGraphicFramePr>
        <p:xfrm>
          <a:off x="4351633" y="3502177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4219EA2B-FCA6-4F5F-905E-2D3B7B17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47655"/>
              </p:ext>
            </p:extLst>
          </p:nvPr>
        </p:nvGraphicFramePr>
        <p:xfrm>
          <a:off x="4548327" y="4630902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2C2B444A-5A27-458C-B699-355F6C2390EF}"/>
              </a:ext>
            </a:extLst>
          </p:cNvPr>
          <p:cNvCxnSpPr/>
          <p:nvPr/>
        </p:nvCxnSpPr>
        <p:spPr>
          <a:xfrm flipH="1" flipV="1">
            <a:off x="4802814" y="3683660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B37F6EEB-FAD7-4BBC-AC45-EDF49292F760}"/>
              </a:ext>
            </a:extLst>
          </p:cNvPr>
          <p:cNvCxnSpPr/>
          <p:nvPr/>
        </p:nvCxnSpPr>
        <p:spPr>
          <a:xfrm>
            <a:off x="4980367" y="4812385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Ευθεία γραμμή σύνδεσης 14">
            <a:extLst>
              <a:ext uri="{FF2B5EF4-FFF2-40B4-BE49-F238E27FC236}">
                <a16:creationId xmlns:a16="http://schemas.microsoft.com/office/drawing/2014/main" id="{637ED99E-3060-4711-8A53-4A5959C593DF}"/>
              </a:ext>
            </a:extLst>
          </p:cNvPr>
          <p:cNvCxnSpPr/>
          <p:nvPr/>
        </p:nvCxnSpPr>
        <p:spPr>
          <a:xfrm flipH="1">
            <a:off x="3693105" y="5344355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022B311A-B311-4104-A96F-BD42BD6FAC79}"/>
              </a:ext>
            </a:extLst>
          </p:cNvPr>
          <p:cNvCxnSpPr/>
          <p:nvPr/>
        </p:nvCxnSpPr>
        <p:spPr>
          <a:xfrm flipV="1">
            <a:off x="3701983" y="2778137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Ευθύγραμμο βέλος σύνδεσης 18">
            <a:extLst>
              <a:ext uri="{FF2B5EF4-FFF2-40B4-BE49-F238E27FC236}">
                <a16:creationId xmlns:a16="http://schemas.microsoft.com/office/drawing/2014/main" id="{D099F9A4-D51D-4C53-AFB2-0ADBA14C6AE5}"/>
              </a:ext>
            </a:extLst>
          </p:cNvPr>
          <p:cNvCxnSpPr/>
          <p:nvPr/>
        </p:nvCxnSpPr>
        <p:spPr>
          <a:xfrm flipH="1" flipV="1">
            <a:off x="4199132" y="1852610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Ευθύγραμμο βέλος σύνδεσης 20">
            <a:extLst>
              <a:ext uri="{FF2B5EF4-FFF2-40B4-BE49-F238E27FC236}">
                <a16:creationId xmlns:a16="http://schemas.microsoft.com/office/drawing/2014/main" id="{B5FB5444-ACEE-436E-8DEF-00090DE64BB4}"/>
              </a:ext>
            </a:extLst>
          </p:cNvPr>
          <p:cNvCxnSpPr/>
          <p:nvPr/>
        </p:nvCxnSpPr>
        <p:spPr>
          <a:xfrm flipH="1">
            <a:off x="4279031" y="1783838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817A8D-0030-4CB6-889B-5621FD06A4F0}"/>
              </a:ext>
            </a:extLst>
          </p:cNvPr>
          <p:cNvSpPr txBox="1"/>
          <p:nvPr/>
        </p:nvSpPr>
        <p:spPr>
          <a:xfrm>
            <a:off x="3588965" y="1189273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1C5F5B-F886-4B19-9D65-15050A7A3F00}"/>
              </a:ext>
            </a:extLst>
          </p:cNvPr>
          <p:cNvSpPr txBox="1"/>
          <p:nvPr/>
        </p:nvSpPr>
        <p:spPr>
          <a:xfrm>
            <a:off x="3259644" y="2224786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588F3D-AA0B-4099-A039-8ADC257368DA}"/>
              </a:ext>
            </a:extLst>
          </p:cNvPr>
          <p:cNvSpPr txBox="1"/>
          <p:nvPr/>
        </p:nvSpPr>
        <p:spPr>
          <a:xfrm>
            <a:off x="4477046" y="3103962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8705FA-D527-421A-9A67-4C6140E076F6}"/>
              </a:ext>
            </a:extLst>
          </p:cNvPr>
          <p:cNvSpPr txBox="1"/>
          <p:nvPr/>
        </p:nvSpPr>
        <p:spPr>
          <a:xfrm>
            <a:off x="4145704" y="4288781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495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0A9E15-8827-41B1-A75C-E3F59512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5880947"/>
            <a:ext cx="5003307" cy="1325563"/>
          </a:xfrm>
        </p:spPr>
        <p:txBody>
          <a:bodyPr>
            <a:normAutofit fontScale="90000"/>
          </a:bodyPr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Ένα λογαριασμός μπορεί να ανοίξει από ένα υπάλληλο σε ένα συγκεκριμένο κατάστημα. Σε ένα κατάστημα ανοίγουν πολλοί λογαριασμοί και ένας υπάλληλος μπορεί να ανοίξει πολλούς λογαριασμούς.  </a:t>
            </a:r>
            <a:b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l-GR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A92D023-6D18-4E84-A502-2FD4163F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64" y="-16615"/>
            <a:ext cx="930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80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466147-D27E-47B7-AD17-559C10D3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1572"/>
            <a:ext cx="2366639" cy="3559946"/>
          </a:xfrm>
        </p:spPr>
        <p:txBody>
          <a:bodyPr>
            <a:normAutofit fontScale="90000"/>
          </a:bodyPr>
          <a:lstStyle/>
          <a:p>
            <a:pPr marL="457200" lvl="1" algn="l">
              <a:tabLst>
                <a:tab pos="10287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Κάθε υπάλληλος εργάζεται  σε ένα και μόνο ένα κατάστημα και κάθε κατάστημα έχει πολλούς υπαλλήλους(&gt;=5).</a:t>
            </a:r>
            <a:b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Ένα υπάλληλος είναι διευθυντής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το πολύ </a:t>
            </a:r>
            <a:r>
              <a:rPr lang="el-G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σεένα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κατάστημα και ένα κατάστημα έχει ένα και μόνο ένα διευθυντή.</a:t>
            </a:r>
            <a:b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EFD7BDC-A871-427F-AEC7-4265A3A6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96" y="0"/>
            <a:ext cx="9302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43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D00EF4-441D-44FD-B01A-DE5460CF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5532437"/>
            <a:ext cx="3432048" cy="1325563"/>
          </a:xfrm>
        </p:spPr>
        <p:txBody>
          <a:bodyPr>
            <a:normAutofit fontScale="90000"/>
          </a:bodyPr>
          <a:lstStyle/>
          <a:p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Επίσης ο κάθε υπάλληλος μπορεί να είναι είτε διοικητικός (επιπλέον χαρακτηριστικά τίτλος πτυχίου και ημερομηνία κτήσης και μισθός)  είτε εξωτερικός συνεργάτης (επιπλέον χαρακτηριστικά ετήσια αμοιβής) </a:t>
            </a:r>
            <a:b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270E32DE-7743-445D-8998-58950696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4" y="0"/>
            <a:ext cx="1057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2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7D99DAD9-6CAB-44C9-93F4-96C6BDFF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52" y="213074"/>
            <a:ext cx="4732020" cy="2232660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E63A5429-2BF1-4BD0-A1DB-BFA81CD3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404" y="2793576"/>
            <a:ext cx="2867598" cy="1663837"/>
          </a:xfrm>
          <a:prstGeom prst="rect">
            <a:avLst/>
          </a:prstGeom>
        </p:spPr>
      </p:pic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0AFEDA24-EB45-4384-96F3-CD9D8DB4E9C5}"/>
              </a:ext>
            </a:extLst>
          </p:cNvPr>
          <p:cNvGraphicFramePr>
            <a:graphicFrameLocks noGrp="1"/>
          </p:cNvGraphicFramePr>
          <p:nvPr/>
        </p:nvGraphicFramePr>
        <p:xfrm>
          <a:off x="527482" y="625116"/>
          <a:ext cx="3349193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1243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5644A0-24B4-483E-9917-4DEFBCC471DF}"/>
              </a:ext>
            </a:extLst>
          </p:cNvPr>
          <p:cNvSpPr txBox="1"/>
          <p:nvPr/>
        </p:nvSpPr>
        <p:spPr>
          <a:xfrm>
            <a:off x="427496" y="255784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ΠΕΛΑΤΗΣ</a:t>
            </a:r>
          </a:p>
        </p:txBody>
      </p:sp>
      <p:graphicFrame>
        <p:nvGraphicFramePr>
          <p:cNvPr id="10" name="Πίνακας 9">
            <a:extLst>
              <a:ext uri="{FF2B5EF4-FFF2-40B4-BE49-F238E27FC236}">
                <a16:creationId xmlns:a16="http://schemas.microsoft.com/office/drawing/2014/main" id="{9B731EEA-E013-451D-B144-EE7C9F441061}"/>
              </a:ext>
            </a:extLst>
          </p:cNvPr>
          <p:cNvGraphicFramePr>
            <a:graphicFrameLocks noGrp="1"/>
          </p:cNvGraphicFramePr>
          <p:nvPr/>
        </p:nvGraphicFramePr>
        <p:xfrm>
          <a:off x="527481" y="1386218"/>
          <a:ext cx="2632969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9478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ΥΠΟΛΟΙΠΟ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graphicFrame>
        <p:nvGraphicFramePr>
          <p:cNvPr id="11" name="Πίνακας 10">
            <a:extLst>
              <a:ext uri="{FF2B5EF4-FFF2-40B4-BE49-F238E27FC236}">
                <a16:creationId xmlns:a16="http://schemas.microsoft.com/office/drawing/2014/main" id="{697AE453-A738-4CE2-82BF-DE887A871D6A}"/>
              </a:ext>
            </a:extLst>
          </p:cNvPr>
          <p:cNvGraphicFramePr>
            <a:graphicFrameLocks noGrp="1"/>
          </p:cNvGraphicFramePr>
          <p:nvPr/>
        </p:nvGraphicFramePr>
        <p:xfrm>
          <a:off x="527481" y="2098059"/>
          <a:ext cx="3866966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66313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3955788896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Πιστ_Οριο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Χρέωση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Κωδικός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Επιτόκιο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graphicFrame>
        <p:nvGraphicFramePr>
          <p:cNvPr id="12" name="Πίνακας 11">
            <a:extLst>
              <a:ext uri="{FF2B5EF4-FFF2-40B4-BE49-F238E27FC236}">
                <a16:creationId xmlns:a16="http://schemas.microsoft.com/office/drawing/2014/main" id="{6B080EF8-0801-43CA-AD36-1C871BFF89DD}"/>
              </a:ext>
            </a:extLst>
          </p:cNvPr>
          <p:cNvGraphicFramePr>
            <a:graphicFrameLocks noGrp="1"/>
          </p:cNvGraphicFramePr>
          <p:nvPr/>
        </p:nvGraphicFramePr>
        <p:xfrm>
          <a:off x="121076" y="2914665"/>
          <a:ext cx="5974924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94434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330503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806341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  <a:gridCol w="1235056">
                  <a:extLst>
                    <a:ext uri="{9D8B030D-6E8A-4147-A177-3AD203B41FA5}">
                      <a16:colId xmlns:a16="http://schemas.microsoft.com/office/drawing/2014/main" val="3955788896"/>
                    </a:ext>
                  </a:extLst>
                </a:gridCol>
                <a:gridCol w="940994">
                  <a:extLst>
                    <a:ext uri="{9D8B030D-6E8A-4147-A177-3AD203B41FA5}">
                      <a16:colId xmlns:a16="http://schemas.microsoft.com/office/drawing/2014/main" val="4168076561"/>
                    </a:ext>
                  </a:extLst>
                </a:gridCol>
                <a:gridCol w="967596">
                  <a:extLst>
                    <a:ext uri="{9D8B030D-6E8A-4147-A177-3AD203B41FA5}">
                      <a16:colId xmlns:a16="http://schemas.microsoft.com/office/drawing/2014/main" val="1038621294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ΠΟΣΟ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ΗΜΕΡΟΜΗΝΙΑ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Κωδικός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</a:t>
                      </a:r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ΔΟΣΕΩΝ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ΕΠΙΤΟΚΙΟ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ΜΗΝΙΑ ΔΟΣΗ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D9AFCC-93CE-45B2-8F74-89B758E5FFBE}"/>
              </a:ext>
            </a:extLst>
          </p:cNvPr>
          <p:cNvSpPr txBox="1"/>
          <p:nvPr/>
        </p:nvSpPr>
        <p:spPr>
          <a:xfrm>
            <a:off x="527481" y="1053429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ΛΟΓΑΡΓΙΑΜΟΣ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08B034-9A03-4E1A-8099-BCD7C13AD876}"/>
              </a:ext>
            </a:extLst>
          </p:cNvPr>
          <p:cNvSpPr txBox="1"/>
          <p:nvPr/>
        </p:nvSpPr>
        <p:spPr>
          <a:xfrm>
            <a:off x="427496" y="1733769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ΚΑΡΤΑ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4C628CCC-827D-47A0-8018-32C15C936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254" y="3301376"/>
            <a:ext cx="3309119" cy="1627436"/>
          </a:xfrm>
          <a:prstGeom prst="rect">
            <a:avLst/>
          </a:prstGeom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CA044E32-495F-4D3B-942F-62BF2B269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684" y="4928812"/>
            <a:ext cx="3574672" cy="1929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EEB6D1-76BA-4065-B701-D672CE17EC6D}"/>
              </a:ext>
            </a:extLst>
          </p:cNvPr>
          <p:cNvSpPr txBox="1"/>
          <p:nvPr/>
        </p:nvSpPr>
        <p:spPr>
          <a:xfrm>
            <a:off x="357954" y="2575785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ΔΑΝΕΙΟ</a:t>
            </a:r>
          </a:p>
        </p:txBody>
      </p:sp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9B6497C0-1415-4350-976A-59F00AFDC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6" y="4753815"/>
            <a:ext cx="4360085" cy="2057174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171408FF-A53E-453A-8242-64905E89D8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161" y="5065032"/>
            <a:ext cx="2824891" cy="1792967"/>
          </a:xfrm>
          <a:prstGeom prst="rect">
            <a:avLst/>
          </a:prstGeom>
        </p:spPr>
      </p:pic>
      <p:graphicFrame>
        <p:nvGraphicFramePr>
          <p:cNvPr id="20" name="Πίνακας 19">
            <a:extLst>
              <a:ext uri="{FF2B5EF4-FFF2-40B4-BE49-F238E27FC236}">
                <a16:creationId xmlns:a16="http://schemas.microsoft.com/office/drawing/2014/main" id="{DCFA20F5-BE3B-4871-BF4C-F302D9770886}"/>
              </a:ext>
            </a:extLst>
          </p:cNvPr>
          <p:cNvGraphicFramePr>
            <a:graphicFrameLocks noGrp="1"/>
          </p:cNvGraphicFramePr>
          <p:nvPr/>
        </p:nvGraphicFramePr>
        <p:xfrm>
          <a:off x="235998" y="3630699"/>
          <a:ext cx="3381375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9781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11122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215B104-268E-4645-AD36-48767A82CB5A}"/>
              </a:ext>
            </a:extLst>
          </p:cNvPr>
          <p:cNvSpPr txBox="1"/>
          <p:nvPr/>
        </p:nvSpPr>
        <p:spPr>
          <a:xfrm>
            <a:off x="163064" y="3286676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ΥΠΑΛΛΗΛΟΣ</a:t>
            </a:r>
          </a:p>
        </p:txBody>
      </p:sp>
      <p:graphicFrame>
        <p:nvGraphicFramePr>
          <p:cNvPr id="22" name="Πίνακας 21">
            <a:extLst>
              <a:ext uri="{FF2B5EF4-FFF2-40B4-BE49-F238E27FC236}">
                <a16:creationId xmlns:a16="http://schemas.microsoft.com/office/drawing/2014/main" id="{CBB44CA7-99D3-43F2-B01F-F1CE02F788F2}"/>
              </a:ext>
            </a:extLst>
          </p:cNvPr>
          <p:cNvGraphicFramePr>
            <a:graphicFrameLocks noGrp="1"/>
          </p:cNvGraphicFramePr>
          <p:nvPr/>
        </p:nvGraphicFramePr>
        <p:xfrm>
          <a:off x="108650" y="4271643"/>
          <a:ext cx="2207932" cy="2240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47460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260472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</a:tblGrid>
              <a:tr h="224097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ΕΜΒΑΔΟΝ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ECB2431-3BD8-4A24-8E0E-2D69F2155007}"/>
              </a:ext>
            </a:extLst>
          </p:cNvPr>
          <p:cNvSpPr txBox="1"/>
          <p:nvPr/>
        </p:nvSpPr>
        <p:spPr>
          <a:xfrm>
            <a:off x="64095" y="3927553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ΥΠΟΚΑΤΑΣΤΗΜΑ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1E6016-D33F-4160-9B5C-A6BB28DC6721}"/>
              </a:ext>
            </a:extLst>
          </p:cNvPr>
          <p:cNvSpPr txBox="1"/>
          <p:nvPr/>
        </p:nvSpPr>
        <p:spPr>
          <a:xfrm>
            <a:off x="2941733" y="3938112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ΥΠΟΚΑΤΑΣΤΗΜΑ_ΤΗΛΕΦΩΝΑ</a:t>
            </a:r>
          </a:p>
        </p:txBody>
      </p:sp>
      <p:graphicFrame>
        <p:nvGraphicFramePr>
          <p:cNvPr id="25" name="Πίνακας 24">
            <a:extLst>
              <a:ext uri="{FF2B5EF4-FFF2-40B4-BE49-F238E27FC236}">
                <a16:creationId xmlns:a16="http://schemas.microsoft.com/office/drawing/2014/main" id="{DC115483-1379-4D04-8990-59E19583097E}"/>
              </a:ext>
            </a:extLst>
          </p:cNvPr>
          <p:cNvGraphicFramePr>
            <a:graphicFrameLocks noGrp="1"/>
          </p:cNvGraphicFramePr>
          <p:nvPr/>
        </p:nvGraphicFramePr>
        <p:xfrm>
          <a:off x="3041007" y="4194484"/>
          <a:ext cx="2359668" cy="2240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83293">
                  <a:extLst>
                    <a:ext uri="{9D8B030D-6E8A-4147-A177-3AD203B41FA5}">
                      <a16:colId xmlns:a16="http://schemas.microsoft.com/office/drawing/2014/main" val="1334337145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9124650"/>
                    </a:ext>
                  </a:extLst>
                </a:gridCol>
              </a:tblGrid>
              <a:tr h="224097"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Τηλέφωνο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01345"/>
                  </a:ext>
                </a:extLst>
              </a:tr>
            </a:tbl>
          </a:graphicData>
        </a:graphic>
      </p:graphicFrame>
      <p:cxnSp>
        <p:nvCxnSpPr>
          <p:cNvPr id="35" name="Ευθεία γραμμή σύνδεσης 34">
            <a:extLst>
              <a:ext uri="{FF2B5EF4-FFF2-40B4-BE49-F238E27FC236}">
                <a16:creationId xmlns:a16="http://schemas.microsoft.com/office/drawing/2014/main" id="{CDA12A39-B115-4B57-B558-F61466C2C2EE}"/>
              </a:ext>
            </a:extLst>
          </p:cNvPr>
          <p:cNvCxnSpPr/>
          <p:nvPr/>
        </p:nvCxnSpPr>
        <p:spPr>
          <a:xfrm>
            <a:off x="4481161" y="4418581"/>
            <a:ext cx="0" cy="229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Ευθύγραμμο βέλος σύνδεσης 38">
            <a:extLst>
              <a:ext uri="{FF2B5EF4-FFF2-40B4-BE49-F238E27FC236}">
                <a16:creationId xmlns:a16="http://schemas.microsoft.com/office/drawing/2014/main" id="{A99F2D5B-3095-4DA4-9B31-14C6872139DE}"/>
              </a:ext>
            </a:extLst>
          </p:cNvPr>
          <p:cNvCxnSpPr>
            <a:endCxn id="22" idx="3"/>
          </p:cNvCxnSpPr>
          <p:nvPr/>
        </p:nvCxnSpPr>
        <p:spPr>
          <a:xfrm flipH="1" flipV="1">
            <a:off x="2316582" y="4383691"/>
            <a:ext cx="2164579" cy="26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70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9C6B78A-6D67-480D-9667-6A481947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739" y="1927860"/>
            <a:ext cx="3901440" cy="4930140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83D444EB-F718-42BC-BF83-E531A8BE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76" y="-59616"/>
            <a:ext cx="4359018" cy="2054530"/>
          </a:xfrm>
          <a:prstGeom prst="rect">
            <a:avLst/>
          </a:prstGeom>
        </p:spPr>
      </p:pic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3C4A0E8C-EB83-4CF4-BB08-690E7D528868}"/>
              </a:ext>
            </a:extLst>
          </p:cNvPr>
          <p:cNvGraphicFramePr>
            <a:graphicFrameLocks noGrp="1"/>
          </p:cNvGraphicFramePr>
          <p:nvPr/>
        </p:nvGraphicFramePr>
        <p:xfrm>
          <a:off x="144794" y="844385"/>
          <a:ext cx="3381375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9781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11122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F2A585-14D5-4BFE-BAAC-070660AD80AC}"/>
              </a:ext>
            </a:extLst>
          </p:cNvPr>
          <p:cNvSpPr txBox="1"/>
          <p:nvPr/>
        </p:nvSpPr>
        <p:spPr>
          <a:xfrm>
            <a:off x="467864" y="448226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ΥΠΑΛΛΗΛΟΣ</a:t>
            </a:r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9AECC967-1CA9-4B62-811C-948B18D5E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03382"/>
              </p:ext>
            </p:extLst>
          </p:nvPr>
        </p:nvGraphicFramePr>
        <p:xfrm>
          <a:off x="216028" y="3280855"/>
          <a:ext cx="3211192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9598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11122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Πτυχία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Μισθός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19B45722-45A1-46E9-B56B-C124042E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72068"/>
              </p:ext>
            </p:extLst>
          </p:nvPr>
        </p:nvGraphicFramePr>
        <p:xfrm>
          <a:off x="4805678" y="2049156"/>
          <a:ext cx="1547396" cy="3693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11122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ετήσια αμοιβή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3696B0-EEB7-4A7D-BBFA-F239EA1D102E}"/>
              </a:ext>
            </a:extLst>
          </p:cNvPr>
          <p:cNvSpPr txBox="1"/>
          <p:nvPr/>
        </p:nvSpPr>
        <p:spPr>
          <a:xfrm>
            <a:off x="3934118" y="1625582"/>
            <a:ext cx="25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ΕΞΩΤΕΡΙΚΟΣ ΣΥΝΕΡΓΑΤΗΣ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F7B13-5187-46EB-9C8F-92BF831BAE4F}"/>
              </a:ext>
            </a:extLst>
          </p:cNvPr>
          <p:cNvSpPr txBox="1"/>
          <p:nvPr/>
        </p:nvSpPr>
        <p:spPr>
          <a:xfrm>
            <a:off x="144794" y="2839001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ΔΙΟΙΚΗΤΙΚΟΣ</a:t>
            </a: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F0B487C9-1339-4174-8218-6C4C11EE9B59}"/>
              </a:ext>
            </a:extLst>
          </p:cNvPr>
          <p:cNvCxnSpPr/>
          <p:nvPr/>
        </p:nvCxnSpPr>
        <p:spPr>
          <a:xfrm flipH="1" flipV="1">
            <a:off x="2152650" y="1186790"/>
            <a:ext cx="95250" cy="209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Ευθεία γραμμή σύνδεσης 13">
            <a:extLst>
              <a:ext uri="{FF2B5EF4-FFF2-40B4-BE49-F238E27FC236}">
                <a16:creationId xmlns:a16="http://schemas.microsoft.com/office/drawing/2014/main" id="{C4B6D3BA-CDBE-474A-AFDE-734290A28D5D}"/>
              </a:ext>
            </a:extLst>
          </p:cNvPr>
          <p:cNvCxnSpPr/>
          <p:nvPr/>
        </p:nvCxnSpPr>
        <p:spPr>
          <a:xfrm>
            <a:off x="4974813" y="2396935"/>
            <a:ext cx="0" cy="317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Ευθεία γραμμή σύνδεσης 15">
            <a:extLst>
              <a:ext uri="{FF2B5EF4-FFF2-40B4-BE49-F238E27FC236}">
                <a16:creationId xmlns:a16="http://schemas.microsoft.com/office/drawing/2014/main" id="{27D01E0E-AD37-4641-BF88-DFFA61B7031B}"/>
              </a:ext>
            </a:extLst>
          </p:cNvPr>
          <p:cNvCxnSpPr/>
          <p:nvPr/>
        </p:nvCxnSpPr>
        <p:spPr>
          <a:xfrm flipH="1">
            <a:off x="2600325" y="2724150"/>
            <a:ext cx="2381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A76D42ED-9EEB-4583-943A-78601B2F4B19}"/>
              </a:ext>
            </a:extLst>
          </p:cNvPr>
          <p:cNvCxnSpPr/>
          <p:nvPr/>
        </p:nvCxnSpPr>
        <p:spPr>
          <a:xfrm flipH="1" flipV="1">
            <a:off x="2314575" y="1210145"/>
            <a:ext cx="295275" cy="150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53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0C1B0DFA-8D27-48FA-9969-67C08600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681" y="177554"/>
            <a:ext cx="2998411" cy="6858000"/>
          </a:xfrm>
          <a:prstGeom prst="rect">
            <a:avLst/>
          </a:prstGeom>
        </p:spPr>
      </p:pic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277A489-CBDB-4DA5-AFCB-53A6B24BF190}"/>
              </a:ext>
            </a:extLst>
          </p:cNvPr>
          <p:cNvGraphicFramePr>
            <a:graphicFrameLocks noGrp="1"/>
          </p:cNvGraphicFramePr>
          <p:nvPr/>
        </p:nvGraphicFramePr>
        <p:xfrm>
          <a:off x="527482" y="625116"/>
          <a:ext cx="3349193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1243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7D1C16-94B7-4B7D-B20F-0D140DA5E79F}"/>
              </a:ext>
            </a:extLst>
          </p:cNvPr>
          <p:cNvSpPr txBox="1"/>
          <p:nvPr/>
        </p:nvSpPr>
        <p:spPr>
          <a:xfrm>
            <a:off x="427496" y="255784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ΠΕΛΑΤΗΣ</a:t>
            </a:r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4B26E806-ADFA-4B9D-AACD-C65AF482A62B}"/>
              </a:ext>
            </a:extLst>
          </p:cNvPr>
          <p:cNvGraphicFramePr>
            <a:graphicFrameLocks noGrp="1"/>
          </p:cNvGraphicFramePr>
          <p:nvPr/>
        </p:nvGraphicFramePr>
        <p:xfrm>
          <a:off x="4811194" y="852256"/>
          <a:ext cx="2632969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9478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ΥΠΟΛΟΙΠΟ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08252AE-E8BA-459E-BC04-CF6F97802BFA}"/>
              </a:ext>
            </a:extLst>
          </p:cNvPr>
          <p:cNvSpPr txBox="1"/>
          <p:nvPr/>
        </p:nvSpPr>
        <p:spPr>
          <a:xfrm>
            <a:off x="4991981" y="482924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ΛΟΓΑΡΓΙΑΜΟΣ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0F63FF8F-AF30-492A-A985-F1AEF1658DEE}"/>
              </a:ext>
            </a:extLst>
          </p:cNvPr>
          <p:cNvGraphicFramePr>
            <a:graphicFrameLocks noGrp="1"/>
          </p:cNvGraphicFramePr>
          <p:nvPr/>
        </p:nvGraphicFramePr>
        <p:xfrm>
          <a:off x="1243706" y="2568427"/>
          <a:ext cx="2632969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33979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ΑΤ_ΠΕΛ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ACFD5E-C9AB-4254-94FA-D0EBEDCA8AC7}"/>
              </a:ext>
            </a:extLst>
          </p:cNvPr>
          <p:cNvSpPr txBox="1"/>
          <p:nvPr/>
        </p:nvSpPr>
        <p:spPr>
          <a:xfrm>
            <a:off x="1699845" y="2147320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ΠΕΛ_ΛΟΓΑΡΓ</a:t>
            </a: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EF96862B-13AB-4C8C-94DF-60DCDE5D754F}"/>
              </a:ext>
            </a:extLst>
          </p:cNvPr>
          <p:cNvCxnSpPr/>
          <p:nvPr/>
        </p:nvCxnSpPr>
        <p:spPr>
          <a:xfrm flipV="1">
            <a:off x="3630967" y="1079396"/>
            <a:ext cx="3249227" cy="1489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BC48AE8C-8E02-46A8-BEEB-AC904DDB51A9}"/>
              </a:ext>
            </a:extLst>
          </p:cNvPr>
          <p:cNvCxnSpPr>
            <a:endCxn id="5" idx="2"/>
          </p:cNvCxnSpPr>
          <p:nvPr/>
        </p:nvCxnSpPr>
        <p:spPr>
          <a:xfrm flipV="1">
            <a:off x="1699845" y="852256"/>
            <a:ext cx="502233" cy="171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151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Πίνακας 15">
            <a:extLst>
              <a:ext uri="{FF2B5EF4-FFF2-40B4-BE49-F238E27FC236}">
                <a16:creationId xmlns:a16="http://schemas.microsoft.com/office/drawing/2014/main" id="{6BDEDF89-A57A-4EA1-9F07-CD0482C5779A}"/>
              </a:ext>
            </a:extLst>
          </p:cNvPr>
          <p:cNvGraphicFramePr>
            <a:graphicFrameLocks noGrp="1"/>
          </p:cNvGraphicFramePr>
          <p:nvPr/>
        </p:nvGraphicFramePr>
        <p:xfrm>
          <a:off x="527482" y="625116"/>
          <a:ext cx="3349193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1243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66C202-68E0-4EB8-8F32-90FE26A2A3A1}"/>
              </a:ext>
            </a:extLst>
          </p:cNvPr>
          <p:cNvSpPr txBox="1"/>
          <p:nvPr/>
        </p:nvSpPr>
        <p:spPr>
          <a:xfrm>
            <a:off x="427496" y="255784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ΠΕΛΑΤΗΣ</a:t>
            </a:r>
          </a:p>
        </p:txBody>
      </p:sp>
      <p:graphicFrame>
        <p:nvGraphicFramePr>
          <p:cNvPr id="18" name="Πίνακας 17">
            <a:extLst>
              <a:ext uri="{FF2B5EF4-FFF2-40B4-BE49-F238E27FC236}">
                <a16:creationId xmlns:a16="http://schemas.microsoft.com/office/drawing/2014/main" id="{3A2E5C3F-F5E7-42AA-9766-013C56F4C760}"/>
              </a:ext>
            </a:extLst>
          </p:cNvPr>
          <p:cNvGraphicFramePr>
            <a:graphicFrameLocks noGrp="1"/>
          </p:cNvGraphicFramePr>
          <p:nvPr/>
        </p:nvGraphicFramePr>
        <p:xfrm>
          <a:off x="527481" y="1386218"/>
          <a:ext cx="2632969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9478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ΥΠΟΛΟΙΠΟ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40A10AA-B4D3-4CD5-90C3-163C6E452F89}"/>
              </a:ext>
            </a:extLst>
          </p:cNvPr>
          <p:cNvSpPr txBox="1"/>
          <p:nvPr/>
        </p:nvSpPr>
        <p:spPr>
          <a:xfrm>
            <a:off x="527481" y="1053429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ΛΟΓΑΡΓΙΑΜΟΣ</a:t>
            </a:r>
          </a:p>
        </p:txBody>
      </p:sp>
      <p:graphicFrame>
        <p:nvGraphicFramePr>
          <p:cNvPr id="20" name="Πίνακας 19">
            <a:extLst>
              <a:ext uri="{FF2B5EF4-FFF2-40B4-BE49-F238E27FC236}">
                <a16:creationId xmlns:a16="http://schemas.microsoft.com/office/drawing/2014/main" id="{DBE2A67A-1305-45B0-9FBF-24C3E32A4162}"/>
              </a:ext>
            </a:extLst>
          </p:cNvPr>
          <p:cNvGraphicFramePr>
            <a:graphicFrameLocks noGrp="1"/>
          </p:cNvGraphicFramePr>
          <p:nvPr/>
        </p:nvGraphicFramePr>
        <p:xfrm>
          <a:off x="3755994" y="1309191"/>
          <a:ext cx="2632969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9478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  <a:p>
                      <a:endParaRPr lang="el-GR" sz="1200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  <a:endParaRPr lang="el-GR" sz="1200" u="sng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9AAEFA8-0ADC-48D7-8339-50ED5D079D51}"/>
              </a:ext>
            </a:extLst>
          </p:cNvPr>
          <p:cNvSpPr txBox="1"/>
          <p:nvPr/>
        </p:nvSpPr>
        <p:spPr>
          <a:xfrm>
            <a:off x="3755994" y="976402"/>
            <a:ext cx="12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ΔΙΚΑΟΥΧΟΣ</a:t>
            </a:r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6D3C63D7-BA90-4F42-9A83-47162D5A9FD4}"/>
              </a:ext>
            </a:extLst>
          </p:cNvPr>
          <p:cNvCxnSpPr>
            <a:endCxn id="18" idx="3"/>
          </p:cNvCxnSpPr>
          <p:nvPr/>
        </p:nvCxnSpPr>
        <p:spPr>
          <a:xfrm flipH="1">
            <a:off x="3160450" y="1492071"/>
            <a:ext cx="595544" cy="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Ευθεία γραμμή σύνδεσης 23">
            <a:extLst>
              <a:ext uri="{FF2B5EF4-FFF2-40B4-BE49-F238E27FC236}">
                <a16:creationId xmlns:a16="http://schemas.microsoft.com/office/drawing/2014/main" id="{149111F0-2290-43AC-9C96-5C4B37D7AE67}"/>
              </a:ext>
            </a:extLst>
          </p:cNvPr>
          <p:cNvCxnSpPr/>
          <p:nvPr/>
        </p:nvCxnSpPr>
        <p:spPr>
          <a:xfrm>
            <a:off x="5092819" y="394791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B9598A12-E8CF-43A6-9B70-555E9FACDD10}"/>
              </a:ext>
            </a:extLst>
          </p:cNvPr>
          <p:cNvCxnSpPr/>
          <p:nvPr/>
        </p:nvCxnSpPr>
        <p:spPr>
          <a:xfrm flipH="1">
            <a:off x="2315673" y="440450"/>
            <a:ext cx="2756805" cy="10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09557275-0020-4F22-8EFB-8DA65BF37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373298-4DBC-42C3-8CD9-A62ADBB130EB}"/>
              </a:ext>
            </a:extLst>
          </p:cNvPr>
          <p:cNvSpPr txBox="1"/>
          <p:nvPr/>
        </p:nvSpPr>
        <p:spPr>
          <a:xfrm>
            <a:off x="6454066" y="310767"/>
            <a:ext cx="491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Δικαιούχος μεταξύ Πελάτη-</a:t>
            </a:r>
            <a:r>
              <a:rPr lang="el-GR" dirty="0" err="1"/>
              <a:t>Λογαργιασμός</a:t>
            </a:r>
            <a:endParaRPr lang="en-US" dirty="0"/>
          </a:p>
          <a:p>
            <a:r>
              <a:rPr lang="el-GR" dirty="0"/>
              <a:t>Πολλά-προς-Πολλά γίνεται νέος πίνακας</a:t>
            </a:r>
          </a:p>
        </p:txBody>
      </p:sp>
    </p:spTree>
    <p:extLst>
      <p:ext uri="{BB962C8B-B14F-4D97-AF65-F5344CB8AC3E}">
        <p14:creationId xmlns:p14="http://schemas.microsoft.com/office/powerpoint/2010/main" val="375049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1ECDB1F6-ED1D-4848-84C3-39641425424B}"/>
              </a:ext>
            </a:extLst>
          </p:cNvPr>
          <p:cNvGraphicFramePr>
            <a:graphicFrameLocks noGrp="1"/>
          </p:cNvGraphicFramePr>
          <p:nvPr/>
        </p:nvGraphicFramePr>
        <p:xfrm>
          <a:off x="527482" y="625116"/>
          <a:ext cx="3349193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1243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399DFA-867C-4340-970D-81A2E5B5F270}"/>
              </a:ext>
            </a:extLst>
          </p:cNvPr>
          <p:cNvSpPr txBox="1"/>
          <p:nvPr/>
        </p:nvSpPr>
        <p:spPr>
          <a:xfrm>
            <a:off x="427496" y="255784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ΠΕΛΑΤΗΣ</a:t>
            </a:r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37D45322-04FA-464D-8331-E1E492D8F041}"/>
              </a:ext>
            </a:extLst>
          </p:cNvPr>
          <p:cNvGraphicFramePr>
            <a:graphicFrameLocks noGrp="1"/>
          </p:cNvGraphicFramePr>
          <p:nvPr/>
        </p:nvGraphicFramePr>
        <p:xfrm>
          <a:off x="376369" y="1605641"/>
          <a:ext cx="4426451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1654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107671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20267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3955788896"/>
                    </a:ext>
                  </a:extLst>
                </a:gridCol>
                <a:gridCol w="923278">
                  <a:extLst>
                    <a:ext uri="{9D8B030D-6E8A-4147-A177-3AD203B41FA5}">
                      <a16:colId xmlns:a16="http://schemas.microsoft.com/office/drawing/2014/main" val="2949633336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Πιστ_Οριο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Χρέωση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Κωδικός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Επιτόκιο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ΑΤ_ΠΕΛ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A8F433-FE5B-4C41-84F8-238F5A06D177}"/>
              </a:ext>
            </a:extLst>
          </p:cNvPr>
          <p:cNvSpPr txBox="1"/>
          <p:nvPr/>
        </p:nvSpPr>
        <p:spPr>
          <a:xfrm>
            <a:off x="312086" y="1105825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ΚΑΡΤΑ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454066" y="310767"/>
            <a:ext cx="5492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ανήκει μεταξύ Πελάτη-Κάρτα</a:t>
            </a:r>
            <a:endParaRPr lang="en-US" dirty="0"/>
          </a:p>
          <a:p>
            <a:r>
              <a:rPr lang="el-GR" dirty="0"/>
              <a:t>Ένα-προς-πολλά μεταφέρεται το κλειδί του πελάτη στον</a:t>
            </a:r>
          </a:p>
          <a:p>
            <a:r>
              <a:rPr lang="el-GR" dirty="0"/>
              <a:t>πίνακα της κάρτας</a:t>
            </a: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975FD31-785B-4017-BD14-BC21E056F034}"/>
              </a:ext>
            </a:extLst>
          </p:cNvPr>
          <p:cNvCxnSpPr/>
          <p:nvPr/>
        </p:nvCxnSpPr>
        <p:spPr>
          <a:xfrm flipH="1" flipV="1">
            <a:off x="2334827" y="852256"/>
            <a:ext cx="1864311" cy="74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087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1ECDB1F6-ED1D-4848-84C3-39641425424B}"/>
              </a:ext>
            </a:extLst>
          </p:cNvPr>
          <p:cNvGraphicFramePr>
            <a:graphicFrameLocks noGrp="1"/>
          </p:cNvGraphicFramePr>
          <p:nvPr/>
        </p:nvGraphicFramePr>
        <p:xfrm>
          <a:off x="527482" y="625116"/>
          <a:ext cx="3349193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1243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399DFA-867C-4340-970D-81A2E5B5F270}"/>
              </a:ext>
            </a:extLst>
          </p:cNvPr>
          <p:cNvSpPr txBox="1"/>
          <p:nvPr/>
        </p:nvSpPr>
        <p:spPr>
          <a:xfrm>
            <a:off x="427496" y="255784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ΠΕΛΑΤΗΣ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454066" y="310767"/>
            <a:ext cx="5492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Έχει μεταξύ Πελάτη-Δάνειο</a:t>
            </a:r>
            <a:endParaRPr lang="en-US" dirty="0"/>
          </a:p>
          <a:p>
            <a:r>
              <a:rPr lang="el-GR" dirty="0"/>
              <a:t>Ένα-προς-πολλά μεταφέρεται το κλειδί του πελάτη στον</a:t>
            </a:r>
          </a:p>
          <a:p>
            <a:r>
              <a:rPr lang="el-GR" dirty="0"/>
              <a:t>πίνακα του Δανείου</a:t>
            </a:r>
          </a:p>
        </p:txBody>
      </p:sp>
      <p:graphicFrame>
        <p:nvGraphicFramePr>
          <p:cNvPr id="11" name="Πίνακας 10">
            <a:extLst>
              <a:ext uri="{FF2B5EF4-FFF2-40B4-BE49-F238E27FC236}">
                <a16:creationId xmlns:a16="http://schemas.microsoft.com/office/drawing/2014/main" id="{CA786F36-9216-4D1E-8B8B-1BFAD9739563}"/>
              </a:ext>
            </a:extLst>
          </p:cNvPr>
          <p:cNvGraphicFramePr>
            <a:graphicFrameLocks noGrp="1"/>
          </p:cNvGraphicFramePr>
          <p:nvPr/>
        </p:nvGraphicFramePr>
        <p:xfrm>
          <a:off x="0" y="1463449"/>
          <a:ext cx="7208667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37825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423919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7457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  <a:gridCol w="1321933">
                  <a:extLst>
                    <a:ext uri="{9D8B030D-6E8A-4147-A177-3AD203B41FA5}">
                      <a16:colId xmlns:a16="http://schemas.microsoft.com/office/drawing/2014/main" val="3955788896"/>
                    </a:ext>
                  </a:extLst>
                </a:gridCol>
                <a:gridCol w="1084399">
                  <a:extLst>
                    <a:ext uri="{9D8B030D-6E8A-4147-A177-3AD203B41FA5}">
                      <a16:colId xmlns:a16="http://schemas.microsoft.com/office/drawing/2014/main" val="4168076561"/>
                    </a:ext>
                  </a:extLst>
                </a:gridCol>
                <a:gridCol w="1259967">
                  <a:extLst>
                    <a:ext uri="{9D8B030D-6E8A-4147-A177-3AD203B41FA5}">
                      <a16:colId xmlns:a16="http://schemas.microsoft.com/office/drawing/2014/main" val="1038621294"/>
                    </a:ext>
                  </a:extLst>
                </a:gridCol>
                <a:gridCol w="506054">
                  <a:extLst>
                    <a:ext uri="{9D8B030D-6E8A-4147-A177-3AD203B41FA5}">
                      <a16:colId xmlns:a16="http://schemas.microsoft.com/office/drawing/2014/main" val="2583390717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ΠΟΣΟ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ΗΜΕΡΟΜΗΝΙΑ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Κωδικός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</a:t>
                      </a:r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ΔΟΣΕΩΝ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ΕΠΙΤΟΚΙΟ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ΜΗΝΙΑ ΔΟΣΗ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ΑΤ_ΠΕΛ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DF57E6-7CDF-4F71-99AD-07356F778F75}"/>
              </a:ext>
            </a:extLst>
          </p:cNvPr>
          <p:cNvSpPr txBox="1"/>
          <p:nvPr/>
        </p:nvSpPr>
        <p:spPr>
          <a:xfrm>
            <a:off x="236878" y="112456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ΔΑΝΕΙΟ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4EF47C52-413D-4AAD-96CF-A5B92A0B3E23}"/>
              </a:ext>
            </a:extLst>
          </p:cNvPr>
          <p:cNvCxnSpPr>
            <a:cxnSpLocks/>
          </p:cNvCxnSpPr>
          <p:nvPr/>
        </p:nvCxnSpPr>
        <p:spPr>
          <a:xfrm flipH="1" flipV="1">
            <a:off x="2396973" y="852257"/>
            <a:ext cx="4483221" cy="6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08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1ECDB1F6-ED1D-4848-84C3-39641425424B}"/>
              </a:ext>
            </a:extLst>
          </p:cNvPr>
          <p:cNvGraphicFramePr>
            <a:graphicFrameLocks noGrp="1"/>
          </p:cNvGraphicFramePr>
          <p:nvPr/>
        </p:nvGraphicFramePr>
        <p:xfrm>
          <a:off x="527482" y="625116"/>
          <a:ext cx="3349193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01243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399DFA-867C-4340-970D-81A2E5B5F270}"/>
              </a:ext>
            </a:extLst>
          </p:cNvPr>
          <p:cNvSpPr txBox="1"/>
          <p:nvPr/>
        </p:nvSpPr>
        <p:spPr>
          <a:xfrm>
            <a:off x="427496" y="255784"/>
            <a:ext cx="104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ΠΕΛΑΤΗΣ</a:t>
            </a:r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37D45322-04FA-464D-8331-E1E492D8F041}"/>
              </a:ext>
            </a:extLst>
          </p:cNvPr>
          <p:cNvGraphicFramePr>
            <a:graphicFrameLocks noGrp="1"/>
          </p:cNvGraphicFramePr>
          <p:nvPr/>
        </p:nvGraphicFramePr>
        <p:xfrm>
          <a:off x="376369" y="1605641"/>
          <a:ext cx="4959111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10985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847473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5788896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2949633336"/>
                    </a:ext>
                  </a:extLst>
                </a:gridCol>
                <a:gridCol w="683581">
                  <a:extLst>
                    <a:ext uri="{9D8B030D-6E8A-4147-A177-3AD203B41FA5}">
                      <a16:colId xmlns:a16="http://schemas.microsoft.com/office/drawing/2014/main" val="3412591664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Πιστ_Οριο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Χρέωση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Κωδικός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Επιτόκιο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ΑΤ_ΠΕΛ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ΑΤ_ΥΠ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A8F433-FE5B-4C41-84F8-238F5A06D177}"/>
              </a:ext>
            </a:extLst>
          </p:cNvPr>
          <p:cNvSpPr txBox="1"/>
          <p:nvPr/>
        </p:nvSpPr>
        <p:spPr>
          <a:xfrm>
            <a:off x="312086" y="1105825"/>
            <a:ext cx="78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ΚΑΡΤΑ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996504" y="749555"/>
            <a:ext cx="5378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Επιβλέπει μεταξύ Υπάλληλος-Κάρτα</a:t>
            </a:r>
            <a:endParaRPr lang="en-US" dirty="0"/>
          </a:p>
          <a:p>
            <a:r>
              <a:rPr lang="el-GR" dirty="0"/>
              <a:t>Ένα-προς-πολλά μεταφέρεται το κλειδί του Υπαλλήλου</a:t>
            </a:r>
          </a:p>
          <a:p>
            <a:r>
              <a:rPr lang="el-GR" dirty="0"/>
              <a:t> στον πίνακα της κάρτας</a:t>
            </a: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975FD31-785B-4017-BD14-BC21E056F034}"/>
              </a:ext>
            </a:extLst>
          </p:cNvPr>
          <p:cNvCxnSpPr/>
          <p:nvPr/>
        </p:nvCxnSpPr>
        <p:spPr>
          <a:xfrm flipH="1" flipV="1">
            <a:off x="2334827" y="852256"/>
            <a:ext cx="1864311" cy="74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Πίνακας 10">
            <a:extLst>
              <a:ext uri="{FF2B5EF4-FFF2-40B4-BE49-F238E27FC236}">
                <a16:creationId xmlns:a16="http://schemas.microsoft.com/office/drawing/2014/main" id="{C70F82C0-0FB2-4BB8-ACDF-D29DADAC5AE4}"/>
              </a:ext>
            </a:extLst>
          </p:cNvPr>
          <p:cNvGraphicFramePr>
            <a:graphicFrameLocks noGrp="1"/>
          </p:cNvGraphicFramePr>
          <p:nvPr/>
        </p:nvGraphicFramePr>
        <p:xfrm>
          <a:off x="4272072" y="383795"/>
          <a:ext cx="3381375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9781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11122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EE6EFEA-1E06-489E-9A30-DC1290DB7A36}"/>
              </a:ext>
            </a:extLst>
          </p:cNvPr>
          <p:cNvSpPr txBox="1"/>
          <p:nvPr/>
        </p:nvSpPr>
        <p:spPr>
          <a:xfrm>
            <a:off x="4199138" y="39772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ΥΠΑΛΛΗΛΟΣ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AD0D2373-5E85-4CA7-BD66-64C84EFCCD4A}"/>
              </a:ext>
            </a:extLst>
          </p:cNvPr>
          <p:cNvCxnSpPr/>
          <p:nvPr/>
        </p:nvCxnSpPr>
        <p:spPr>
          <a:xfrm flipV="1">
            <a:off x="4882947" y="738686"/>
            <a:ext cx="1327431" cy="86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7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>
            <a:extLst>
              <a:ext uri="{FF2B5EF4-FFF2-40B4-BE49-F238E27FC236}">
                <a16:creationId xmlns:a16="http://schemas.microsoft.com/office/drawing/2014/main" id="{0E876276-2CDB-4DD1-888B-5DEA2619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ΠΙΝΑΚΑΣ </a:t>
            </a:r>
            <a:r>
              <a:rPr lang="en-US" dirty="0"/>
              <a:t>EMPLOYEE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8113F9E-568C-40F5-80F3-92A4532DE7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employee(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 integer,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fname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varchar(15),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lname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varchar(15),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Salary float,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Kathgoria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varchar(15),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integer,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key(id)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l-G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δεν μπορεί να δηλωθεί ως ξένο κλειδί αφού δεν έχει δημιουργηθεί ο πίνακας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στον οποίο αναφέρεται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8A0BDA64-0E50-4E91-9029-47AF75133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06417"/>
              </p:ext>
            </p:extLst>
          </p:nvPr>
        </p:nvGraphicFramePr>
        <p:xfrm>
          <a:off x="6447583" y="2356958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F1A9C51B-318D-484C-8356-1E7741FD3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11162"/>
              </p:ext>
            </p:extLst>
          </p:nvPr>
        </p:nvGraphicFramePr>
        <p:xfrm>
          <a:off x="6839618" y="3351257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2BD94DA0-BD96-49D9-AE1A-254CC69C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182"/>
              </p:ext>
            </p:extLst>
          </p:nvPr>
        </p:nvGraphicFramePr>
        <p:xfrm>
          <a:off x="7210251" y="4256780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0173C549-0594-434D-8ACD-BDC5142FA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68924"/>
              </p:ext>
            </p:extLst>
          </p:nvPr>
        </p:nvGraphicFramePr>
        <p:xfrm>
          <a:off x="7406945" y="5385505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7D1967B6-D3AA-4CCE-9C9D-3839B793B6C6}"/>
              </a:ext>
            </a:extLst>
          </p:cNvPr>
          <p:cNvCxnSpPr/>
          <p:nvPr/>
        </p:nvCxnSpPr>
        <p:spPr>
          <a:xfrm flipH="1" flipV="1">
            <a:off x="7661432" y="4438263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EB91342A-84B5-4601-B5DA-77CEFBACDEC1}"/>
              </a:ext>
            </a:extLst>
          </p:cNvPr>
          <p:cNvCxnSpPr/>
          <p:nvPr/>
        </p:nvCxnSpPr>
        <p:spPr>
          <a:xfrm>
            <a:off x="7838985" y="5566988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εία γραμμή σύνδεσης 11">
            <a:extLst>
              <a:ext uri="{FF2B5EF4-FFF2-40B4-BE49-F238E27FC236}">
                <a16:creationId xmlns:a16="http://schemas.microsoft.com/office/drawing/2014/main" id="{5D225A19-3B48-4472-9564-38356D6C633E}"/>
              </a:ext>
            </a:extLst>
          </p:cNvPr>
          <p:cNvCxnSpPr/>
          <p:nvPr/>
        </p:nvCxnSpPr>
        <p:spPr>
          <a:xfrm flipH="1">
            <a:off x="6551723" y="6098958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00F34947-B5AF-4C30-B0BA-F9FBED50F888}"/>
              </a:ext>
            </a:extLst>
          </p:cNvPr>
          <p:cNvCxnSpPr/>
          <p:nvPr/>
        </p:nvCxnSpPr>
        <p:spPr>
          <a:xfrm flipV="1">
            <a:off x="6560601" y="3532740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04143518-22C8-4059-A22D-028F205588A5}"/>
              </a:ext>
            </a:extLst>
          </p:cNvPr>
          <p:cNvCxnSpPr/>
          <p:nvPr/>
        </p:nvCxnSpPr>
        <p:spPr>
          <a:xfrm flipH="1" flipV="1">
            <a:off x="7057750" y="2607213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BBAEC8E6-D934-4184-945F-7CEF6A69E3E9}"/>
              </a:ext>
            </a:extLst>
          </p:cNvPr>
          <p:cNvCxnSpPr/>
          <p:nvPr/>
        </p:nvCxnSpPr>
        <p:spPr>
          <a:xfrm flipH="1">
            <a:off x="7137649" y="2538441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064CFA-3925-4F9C-9249-A7470AFC9130}"/>
              </a:ext>
            </a:extLst>
          </p:cNvPr>
          <p:cNvSpPr txBox="1"/>
          <p:nvPr/>
        </p:nvSpPr>
        <p:spPr>
          <a:xfrm>
            <a:off x="6447583" y="1943876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85130-13B2-400D-B214-D29456D2C42D}"/>
              </a:ext>
            </a:extLst>
          </p:cNvPr>
          <p:cNvSpPr txBox="1"/>
          <p:nvPr/>
        </p:nvSpPr>
        <p:spPr>
          <a:xfrm>
            <a:off x="6118262" y="2979389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3540F4-D898-4E70-8444-94BE1D7AF2E0}"/>
              </a:ext>
            </a:extLst>
          </p:cNvPr>
          <p:cNvSpPr txBox="1"/>
          <p:nvPr/>
        </p:nvSpPr>
        <p:spPr>
          <a:xfrm>
            <a:off x="7335664" y="3858565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F60DB-0899-465F-B976-D6FE37F50803}"/>
              </a:ext>
            </a:extLst>
          </p:cNvPr>
          <p:cNvSpPr txBox="1"/>
          <p:nvPr/>
        </p:nvSpPr>
        <p:spPr>
          <a:xfrm>
            <a:off x="7004322" y="5043384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48525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454066" y="310767"/>
            <a:ext cx="5759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Ελέγχει μεταξύ ΥΠΑΛΛΗΛΟΣ-Δάνειο</a:t>
            </a:r>
            <a:endParaRPr lang="en-US" dirty="0"/>
          </a:p>
          <a:p>
            <a:r>
              <a:rPr lang="el-GR" dirty="0"/>
              <a:t>Ένα-προς-πολλά μεταφέρεται το κλειδί του υπάλληλο στον</a:t>
            </a:r>
          </a:p>
          <a:p>
            <a:r>
              <a:rPr lang="el-GR" dirty="0"/>
              <a:t>πίνακα του Δανείου</a:t>
            </a:r>
          </a:p>
        </p:txBody>
      </p:sp>
      <p:graphicFrame>
        <p:nvGraphicFramePr>
          <p:cNvPr id="11" name="Πίνακας 10">
            <a:extLst>
              <a:ext uri="{FF2B5EF4-FFF2-40B4-BE49-F238E27FC236}">
                <a16:creationId xmlns:a16="http://schemas.microsoft.com/office/drawing/2014/main" id="{CA786F36-9216-4D1E-8B8B-1BFAD9739563}"/>
              </a:ext>
            </a:extLst>
          </p:cNvPr>
          <p:cNvGraphicFramePr>
            <a:graphicFrameLocks noGrp="1"/>
          </p:cNvGraphicFramePr>
          <p:nvPr/>
        </p:nvGraphicFramePr>
        <p:xfrm>
          <a:off x="-1" y="1463449"/>
          <a:ext cx="7617042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15296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230755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3955788896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4168076561"/>
                    </a:ext>
                  </a:extLst>
                </a:gridCol>
                <a:gridCol w="1100831">
                  <a:extLst>
                    <a:ext uri="{9D8B030D-6E8A-4147-A177-3AD203B41FA5}">
                      <a16:colId xmlns:a16="http://schemas.microsoft.com/office/drawing/2014/main" val="1038621294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2583390717"/>
                    </a:ext>
                  </a:extLst>
                </a:gridCol>
                <a:gridCol w="852257">
                  <a:extLst>
                    <a:ext uri="{9D8B030D-6E8A-4147-A177-3AD203B41FA5}">
                      <a16:colId xmlns:a16="http://schemas.microsoft.com/office/drawing/2014/main" val="2751245129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ΠΟΣΟ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ΗΜΕΡΟΜΗΝΙΑ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Κωδικός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</a:t>
                      </a:r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ΔΟΣΕΩΝ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ΕΠΙΤΟΚΙΟ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ΜΗΝΙΑ ΔΟΣΗ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ΑΤ_ΠΕΛ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ΑΤ_ΥΠ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DF57E6-7CDF-4F71-99AD-07356F778F75}"/>
              </a:ext>
            </a:extLst>
          </p:cNvPr>
          <p:cNvSpPr txBox="1"/>
          <p:nvPr/>
        </p:nvSpPr>
        <p:spPr>
          <a:xfrm>
            <a:off x="236878" y="112456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ΔΑΝΕΙΟ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4EF47C52-413D-4AAD-96CF-A5B92A0B3E23}"/>
              </a:ext>
            </a:extLst>
          </p:cNvPr>
          <p:cNvCxnSpPr>
            <a:cxnSpLocks/>
          </p:cNvCxnSpPr>
          <p:nvPr/>
        </p:nvCxnSpPr>
        <p:spPr>
          <a:xfrm flipH="1" flipV="1">
            <a:off x="2396974" y="852257"/>
            <a:ext cx="4820572" cy="61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1F40423C-4B24-4C40-81AC-4957718C558B}"/>
              </a:ext>
            </a:extLst>
          </p:cNvPr>
          <p:cNvGraphicFramePr>
            <a:graphicFrameLocks noGrp="1"/>
          </p:cNvGraphicFramePr>
          <p:nvPr/>
        </p:nvGraphicFramePr>
        <p:xfrm>
          <a:off x="309812" y="472122"/>
          <a:ext cx="3381375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9781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11122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45080-593A-4B2C-AB2B-823A51F23355}"/>
              </a:ext>
            </a:extLst>
          </p:cNvPr>
          <p:cNvSpPr txBox="1"/>
          <p:nvPr/>
        </p:nvSpPr>
        <p:spPr>
          <a:xfrm>
            <a:off x="236878" y="128099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ΥΠΑΛΛΗΛΟΣ</a:t>
            </a:r>
          </a:p>
        </p:txBody>
      </p:sp>
    </p:spTree>
    <p:extLst>
      <p:ext uri="{BB962C8B-B14F-4D97-AF65-F5344CB8AC3E}">
        <p14:creationId xmlns:p14="http://schemas.microsoft.com/office/powerpoint/2010/main" val="746685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96298" y="5908700"/>
            <a:ext cx="486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ανοίγει μεταξύ</a:t>
            </a:r>
          </a:p>
          <a:p>
            <a:r>
              <a:rPr lang="el-GR" dirty="0"/>
              <a:t> ΥΠΑΛΛΗΛΟΣ-ΛΟΓΑΡΜΙΑΣΜΟΣ-ΥΠΟΚΑΤΑΣΤΗΜΑ</a:t>
            </a:r>
            <a:endParaRPr lang="en-US" dirty="0"/>
          </a:p>
          <a:p>
            <a:r>
              <a:rPr lang="el-GR" dirty="0"/>
              <a:t>Είναι </a:t>
            </a:r>
            <a:r>
              <a:rPr lang="el-GR" dirty="0" err="1"/>
              <a:t>τρυαδική</a:t>
            </a:r>
            <a:r>
              <a:rPr lang="el-GR" dirty="0"/>
              <a:t> και γίνεται νέος πίνακας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1F40423C-4B24-4C40-81AC-4957718C558B}"/>
              </a:ext>
            </a:extLst>
          </p:cNvPr>
          <p:cNvGraphicFramePr>
            <a:graphicFrameLocks noGrp="1"/>
          </p:cNvGraphicFramePr>
          <p:nvPr/>
        </p:nvGraphicFramePr>
        <p:xfrm>
          <a:off x="309812" y="472122"/>
          <a:ext cx="3381375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59781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1074198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411122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136274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45080-593A-4B2C-AB2B-823A51F23355}"/>
              </a:ext>
            </a:extLst>
          </p:cNvPr>
          <p:cNvSpPr txBox="1"/>
          <p:nvPr/>
        </p:nvSpPr>
        <p:spPr>
          <a:xfrm>
            <a:off x="236878" y="128099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ΥΠΑΛΛΗΛΟΣ</a:t>
            </a:r>
          </a:p>
        </p:txBody>
      </p:sp>
      <p:graphicFrame>
        <p:nvGraphicFramePr>
          <p:cNvPr id="16" name="Πίνακας 15">
            <a:extLst>
              <a:ext uri="{FF2B5EF4-FFF2-40B4-BE49-F238E27FC236}">
                <a16:creationId xmlns:a16="http://schemas.microsoft.com/office/drawing/2014/main" id="{050F9637-A3DD-4B21-B0B4-896E7E108A3B}"/>
              </a:ext>
            </a:extLst>
          </p:cNvPr>
          <p:cNvGraphicFramePr>
            <a:graphicFrameLocks noGrp="1"/>
          </p:cNvGraphicFramePr>
          <p:nvPr/>
        </p:nvGraphicFramePr>
        <p:xfrm>
          <a:off x="4178730" y="397685"/>
          <a:ext cx="2207932" cy="2240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47460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260472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</a:tblGrid>
              <a:tr h="224097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ΕΜΒΑΔΟΝ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B8B04D2-434F-4859-A449-836E3B6FED86}"/>
              </a:ext>
            </a:extLst>
          </p:cNvPr>
          <p:cNvSpPr txBox="1"/>
          <p:nvPr/>
        </p:nvSpPr>
        <p:spPr>
          <a:xfrm>
            <a:off x="4134175" y="53595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ΥΠΟΚΑΤΑΣΤΗΜΑ</a:t>
            </a:r>
          </a:p>
        </p:txBody>
      </p:sp>
      <p:graphicFrame>
        <p:nvGraphicFramePr>
          <p:cNvPr id="18" name="Πίνακας 17">
            <a:extLst>
              <a:ext uri="{FF2B5EF4-FFF2-40B4-BE49-F238E27FC236}">
                <a16:creationId xmlns:a16="http://schemas.microsoft.com/office/drawing/2014/main" id="{43B6663E-5F98-4E55-ABCB-AB5A93189C6C}"/>
              </a:ext>
            </a:extLst>
          </p:cNvPr>
          <p:cNvGraphicFramePr>
            <a:graphicFrameLocks noGrp="1"/>
          </p:cNvGraphicFramePr>
          <p:nvPr/>
        </p:nvGraphicFramePr>
        <p:xfrm>
          <a:off x="7397144" y="332789"/>
          <a:ext cx="2632969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99478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ΥΠΟΛΟΙΠΟ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ΗΜ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806D98B-72D5-41C0-B888-CDD13948BD45}"/>
              </a:ext>
            </a:extLst>
          </p:cNvPr>
          <p:cNvSpPr txBox="1"/>
          <p:nvPr/>
        </p:nvSpPr>
        <p:spPr>
          <a:xfrm>
            <a:off x="7397144" y="0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ΛΟΓΑΡΓΙΑΜΟΣ</a:t>
            </a:r>
          </a:p>
        </p:txBody>
      </p:sp>
      <p:graphicFrame>
        <p:nvGraphicFramePr>
          <p:cNvPr id="20" name="Πίνακας 19">
            <a:extLst>
              <a:ext uri="{FF2B5EF4-FFF2-40B4-BE49-F238E27FC236}">
                <a16:creationId xmlns:a16="http://schemas.microsoft.com/office/drawing/2014/main" id="{A43DE94E-AB8C-4D06-8669-AEF8167F5911}"/>
              </a:ext>
            </a:extLst>
          </p:cNvPr>
          <p:cNvGraphicFramePr>
            <a:graphicFrameLocks noGrp="1"/>
          </p:cNvGraphicFramePr>
          <p:nvPr/>
        </p:nvGraphicFramePr>
        <p:xfrm>
          <a:off x="3463031" y="1378501"/>
          <a:ext cx="2632969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60394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973585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  <a:gridCol w="79899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ΑΤ_ΥΠ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ΔΙΕΥΘ_ΥΠ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DDD5D92-964F-49B0-83BD-836D5B87BEA1}"/>
              </a:ext>
            </a:extLst>
          </p:cNvPr>
          <p:cNvSpPr txBox="1"/>
          <p:nvPr/>
        </p:nvSpPr>
        <p:spPr>
          <a:xfrm>
            <a:off x="2495365" y="1307405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ανοίγει</a:t>
            </a:r>
          </a:p>
        </p:txBody>
      </p: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8DE81E59-916F-4A7C-AA3D-072F895AC317}"/>
              </a:ext>
            </a:extLst>
          </p:cNvPr>
          <p:cNvCxnSpPr/>
          <p:nvPr/>
        </p:nvCxnSpPr>
        <p:spPr>
          <a:xfrm flipV="1">
            <a:off x="6096000" y="559929"/>
            <a:ext cx="3625049" cy="81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C522B961-B049-4869-A759-C641264BAB81}"/>
              </a:ext>
            </a:extLst>
          </p:cNvPr>
          <p:cNvCxnSpPr/>
          <p:nvPr/>
        </p:nvCxnSpPr>
        <p:spPr>
          <a:xfrm flipV="1">
            <a:off x="4687410" y="621782"/>
            <a:ext cx="1047565" cy="756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E394BEF9-3D65-40BD-9560-EAECBAF24679}"/>
              </a:ext>
            </a:extLst>
          </p:cNvPr>
          <p:cNvCxnSpPr/>
          <p:nvPr/>
        </p:nvCxnSpPr>
        <p:spPr>
          <a:xfrm flipH="1" flipV="1">
            <a:off x="2325950" y="837882"/>
            <a:ext cx="1624613" cy="54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053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96298" y="5908700"/>
            <a:ext cx="655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γίνεται μεταξύ</a:t>
            </a:r>
          </a:p>
          <a:p>
            <a:r>
              <a:rPr lang="el-GR" dirty="0"/>
              <a:t> Συνάθροισης-ΥΠΟΚΑΤΑΣΤΗΜΑ Είναι ένα-προς-πολλά</a:t>
            </a:r>
          </a:p>
          <a:p>
            <a:r>
              <a:rPr lang="el-GR" dirty="0"/>
              <a:t>  και μεταφέρεται το κλειδί του Υποκαταστήματος στην συνάθροιση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06D98B-72D5-41C0-B888-CDD13948BD45}"/>
              </a:ext>
            </a:extLst>
          </p:cNvPr>
          <p:cNvSpPr txBox="1"/>
          <p:nvPr/>
        </p:nvSpPr>
        <p:spPr>
          <a:xfrm>
            <a:off x="4178730" y="54986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ΥΠΟΚΑΤΣΤΗΜΑ</a:t>
            </a:r>
          </a:p>
        </p:txBody>
      </p:sp>
      <p:graphicFrame>
        <p:nvGraphicFramePr>
          <p:cNvPr id="25" name="Πίνακας 24">
            <a:extLst>
              <a:ext uri="{FF2B5EF4-FFF2-40B4-BE49-F238E27FC236}">
                <a16:creationId xmlns:a16="http://schemas.microsoft.com/office/drawing/2014/main" id="{02B6DD6F-95BF-4762-A1AA-91B226F2BAE7}"/>
              </a:ext>
            </a:extLst>
          </p:cNvPr>
          <p:cNvGraphicFramePr>
            <a:graphicFrameLocks noGrp="1"/>
          </p:cNvGraphicFramePr>
          <p:nvPr/>
        </p:nvGraphicFramePr>
        <p:xfrm>
          <a:off x="3196792" y="1631611"/>
          <a:ext cx="3017577" cy="2271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53701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814470">
                  <a:extLst>
                    <a:ext uri="{9D8B030D-6E8A-4147-A177-3AD203B41FA5}">
                      <a16:colId xmlns:a16="http://schemas.microsoft.com/office/drawing/2014/main" val="4146805488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2148755352"/>
                    </a:ext>
                  </a:extLst>
                </a:gridCol>
              </a:tblGrid>
              <a:tr h="227140"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ΑΤ_ΠΕΛ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ΑΡ_ΛΟΓ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ΔΙΕΥΘ_ΥΠΟΚ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1D47098-8ACD-4961-8A19-D00E4FB17F8B}"/>
              </a:ext>
            </a:extLst>
          </p:cNvPr>
          <p:cNvSpPr txBox="1"/>
          <p:nvPr/>
        </p:nvSpPr>
        <p:spPr>
          <a:xfrm>
            <a:off x="3652932" y="1210504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ΠΕΛ_ΛΟΓΑΡΓ</a:t>
            </a:r>
          </a:p>
        </p:txBody>
      </p:sp>
      <p:graphicFrame>
        <p:nvGraphicFramePr>
          <p:cNvPr id="28" name="Πίνακας 27">
            <a:extLst>
              <a:ext uri="{FF2B5EF4-FFF2-40B4-BE49-F238E27FC236}">
                <a16:creationId xmlns:a16="http://schemas.microsoft.com/office/drawing/2014/main" id="{A0A2EBE2-D449-4DD1-BE4E-8BA44F14C126}"/>
              </a:ext>
            </a:extLst>
          </p:cNvPr>
          <p:cNvGraphicFramePr>
            <a:graphicFrameLocks noGrp="1"/>
          </p:cNvGraphicFramePr>
          <p:nvPr/>
        </p:nvGraphicFramePr>
        <p:xfrm>
          <a:off x="4178730" y="397685"/>
          <a:ext cx="2207932" cy="2240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47460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260472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</a:tblGrid>
              <a:tr h="224097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ΕΜΒΑΔΟΝ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28EFF44D-5D6A-4A5A-B0D5-7FC16907C059}"/>
              </a:ext>
            </a:extLst>
          </p:cNvPr>
          <p:cNvCxnSpPr/>
          <p:nvPr/>
        </p:nvCxnSpPr>
        <p:spPr>
          <a:xfrm flipV="1">
            <a:off x="5672831" y="621782"/>
            <a:ext cx="138847" cy="98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54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96298" y="5908700"/>
            <a:ext cx="6503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ανήκει μεταξύ</a:t>
            </a:r>
          </a:p>
          <a:p>
            <a:r>
              <a:rPr lang="el-GR" dirty="0"/>
              <a:t> ΥΠΑΛΛΗΛΟΣ-ΥΠΟΚΑΤΑΣΤΗΜΑ Είναι ένα-προς-πολλά</a:t>
            </a:r>
          </a:p>
          <a:p>
            <a:r>
              <a:rPr lang="el-GR" dirty="0"/>
              <a:t>  και μεταφέρεται το κλειδί του Υποκαταστήματος στον ΥΠΑΛΛΗΛΟ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1F40423C-4B24-4C40-81AC-4957718C558B}"/>
              </a:ext>
            </a:extLst>
          </p:cNvPr>
          <p:cNvGraphicFramePr>
            <a:graphicFrameLocks noGrp="1"/>
          </p:cNvGraphicFramePr>
          <p:nvPr/>
        </p:nvGraphicFramePr>
        <p:xfrm>
          <a:off x="309812" y="472122"/>
          <a:ext cx="5070056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9221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841406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47057952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ΔΙΕΥΘΥΝ_ΥΠΟΚ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45080-593A-4B2C-AB2B-823A51F23355}"/>
              </a:ext>
            </a:extLst>
          </p:cNvPr>
          <p:cNvSpPr txBox="1"/>
          <p:nvPr/>
        </p:nvSpPr>
        <p:spPr>
          <a:xfrm>
            <a:off x="236878" y="128099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ΥΠΑΛΛΗΛΟΣ</a:t>
            </a:r>
          </a:p>
        </p:txBody>
      </p:sp>
      <p:graphicFrame>
        <p:nvGraphicFramePr>
          <p:cNvPr id="16" name="Πίνακας 15">
            <a:extLst>
              <a:ext uri="{FF2B5EF4-FFF2-40B4-BE49-F238E27FC236}">
                <a16:creationId xmlns:a16="http://schemas.microsoft.com/office/drawing/2014/main" id="{050F9637-A3DD-4B21-B0B4-896E7E108A3B}"/>
              </a:ext>
            </a:extLst>
          </p:cNvPr>
          <p:cNvGraphicFramePr>
            <a:graphicFrameLocks noGrp="1"/>
          </p:cNvGraphicFramePr>
          <p:nvPr/>
        </p:nvGraphicFramePr>
        <p:xfrm>
          <a:off x="3264329" y="1722591"/>
          <a:ext cx="2207932" cy="2240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47460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260472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</a:tblGrid>
              <a:tr h="224097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ΕΜΒΑΔΟΝ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B8B04D2-434F-4859-A449-836E3B6FED86}"/>
              </a:ext>
            </a:extLst>
          </p:cNvPr>
          <p:cNvSpPr txBox="1"/>
          <p:nvPr/>
        </p:nvSpPr>
        <p:spPr>
          <a:xfrm>
            <a:off x="3073999" y="1336840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ΥΠΟΚΑΤΑΣΤΗΜΑ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C445B6-8BEC-4945-9AF6-C59267AA79BB}"/>
              </a:ext>
            </a:extLst>
          </p:cNvPr>
          <p:cNvCxnSpPr/>
          <p:nvPr/>
        </p:nvCxnSpPr>
        <p:spPr>
          <a:xfrm>
            <a:off x="4856085" y="841454"/>
            <a:ext cx="0" cy="8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33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C506139-A471-4695-A6E7-7483D380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51" y="1605641"/>
            <a:ext cx="10076157" cy="5242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68860-304E-4620-B8AD-B40E89B21446}"/>
              </a:ext>
            </a:extLst>
          </p:cNvPr>
          <p:cNvSpPr txBox="1"/>
          <p:nvPr/>
        </p:nvSpPr>
        <p:spPr>
          <a:xfrm>
            <a:off x="696298" y="5908700"/>
            <a:ext cx="618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Η σχέση Διευθύνει μεταξύ</a:t>
            </a:r>
          </a:p>
          <a:p>
            <a:r>
              <a:rPr lang="el-GR" dirty="0"/>
              <a:t> ΥΠΑΛΛΗΛΟΣ-ΥΠΟΚΑΤΑΣΤΗΜΑ Είναι ένα-προς-ένα</a:t>
            </a:r>
          </a:p>
          <a:p>
            <a:r>
              <a:rPr lang="el-GR" dirty="0"/>
              <a:t>  και μεταφέρεται το κλειδί του ΥΠΑΛΛΗΛΟ στο </a:t>
            </a:r>
            <a:r>
              <a:rPr lang="el-GR" dirty="0" err="1"/>
              <a:t>Υποκαταστήμα</a:t>
            </a:r>
            <a:endParaRPr lang="el-GR" dirty="0"/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1F40423C-4B24-4C40-81AC-4957718C558B}"/>
              </a:ext>
            </a:extLst>
          </p:cNvPr>
          <p:cNvGraphicFramePr>
            <a:graphicFrameLocks noGrp="1"/>
          </p:cNvGraphicFramePr>
          <p:nvPr/>
        </p:nvGraphicFramePr>
        <p:xfrm>
          <a:off x="309812" y="472122"/>
          <a:ext cx="5070056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9221">
                  <a:extLst>
                    <a:ext uri="{9D8B030D-6E8A-4147-A177-3AD203B41FA5}">
                      <a16:colId xmlns:a16="http://schemas.microsoft.com/office/drawing/2014/main" val="4177376606"/>
                    </a:ext>
                  </a:extLst>
                </a:gridCol>
                <a:gridCol w="841406">
                  <a:extLst>
                    <a:ext uri="{9D8B030D-6E8A-4147-A177-3AD203B41FA5}">
                      <a16:colId xmlns:a16="http://schemas.microsoft.com/office/drawing/2014/main" val="1360273174"/>
                    </a:ext>
                  </a:extLst>
                </a:gridCol>
                <a:gridCol w="532660">
                  <a:extLst>
                    <a:ext uri="{9D8B030D-6E8A-4147-A177-3AD203B41FA5}">
                      <a16:colId xmlns:a16="http://schemas.microsoft.com/office/drawing/2014/main" val="3783934118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33092685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47057952"/>
                    </a:ext>
                  </a:extLst>
                </a:gridCol>
              </a:tblGrid>
              <a:tr h="92467"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Ονομα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Επωνυμο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ΔΙΕΥΘΥΝΣΗ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</a:rPr>
                        <a:t>ΔΙΕΥΘΥΝ_ΥΠΟΚ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3136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345080-593A-4B2C-AB2B-823A51F23355}"/>
              </a:ext>
            </a:extLst>
          </p:cNvPr>
          <p:cNvSpPr txBox="1"/>
          <p:nvPr/>
        </p:nvSpPr>
        <p:spPr>
          <a:xfrm>
            <a:off x="236878" y="128099"/>
            <a:ext cx="136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ΥΠΑΛΛΗΛΟΣ</a:t>
            </a:r>
          </a:p>
        </p:txBody>
      </p:sp>
      <p:graphicFrame>
        <p:nvGraphicFramePr>
          <p:cNvPr id="16" name="Πίνακας 15">
            <a:extLst>
              <a:ext uri="{FF2B5EF4-FFF2-40B4-BE49-F238E27FC236}">
                <a16:creationId xmlns:a16="http://schemas.microsoft.com/office/drawing/2014/main" id="{050F9637-A3DD-4B21-B0B4-896E7E108A3B}"/>
              </a:ext>
            </a:extLst>
          </p:cNvPr>
          <p:cNvGraphicFramePr>
            <a:graphicFrameLocks noGrp="1"/>
          </p:cNvGraphicFramePr>
          <p:nvPr/>
        </p:nvGraphicFramePr>
        <p:xfrm>
          <a:off x="1740023" y="1722591"/>
          <a:ext cx="3732240" cy="3657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05523">
                  <a:extLst>
                    <a:ext uri="{9D8B030D-6E8A-4147-A177-3AD203B41FA5}">
                      <a16:colId xmlns:a16="http://schemas.microsoft.com/office/drawing/2014/main" val="2154909434"/>
                    </a:ext>
                  </a:extLst>
                </a:gridCol>
                <a:gridCol w="1171852">
                  <a:extLst>
                    <a:ext uri="{9D8B030D-6E8A-4147-A177-3AD203B41FA5}">
                      <a16:colId xmlns:a16="http://schemas.microsoft.com/office/drawing/2014/main" val="2894732714"/>
                    </a:ext>
                  </a:extLst>
                </a:gridCol>
                <a:gridCol w="1654865">
                  <a:extLst>
                    <a:ext uri="{9D8B030D-6E8A-4147-A177-3AD203B41FA5}">
                      <a16:colId xmlns:a16="http://schemas.microsoft.com/office/drawing/2014/main" val="1303062094"/>
                    </a:ext>
                  </a:extLst>
                </a:gridCol>
              </a:tblGrid>
              <a:tr h="224097">
                <a:tc>
                  <a:txBody>
                    <a:bodyPr/>
                    <a:lstStyle/>
                    <a:p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ΑΤ_ΔΙΕΥΘ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ΕΜΒΑΔΟΝ</a:t>
                      </a:r>
                    </a:p>
                    <a:p>
                      <a:endParaRPr lang="el-G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1200" u="sng" dirty="0">
                          <a:effectLst/>
                          <a:latin typeface="Times New Roman" panose="02020603050405020304" pitchFamily="18" charset="0"/>
                        </a:rPr>
                        <a:t>ΔΙΕΥΘΥΝΣΗ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2174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B8B04D2-434F-4859-A449-836E3B6FED86}"/>
              </a:ext>
            </a:extLst>
          </p:cNvPr>
          <p:cNvSpPr txBox="1"/>
          <p:nvPr/>
        </p:nvSpPr>
        <p:spPr>
          <a:xfrm>
            <a:off x="3073999" y="1336840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ΥΠΟΚΑΤΑΣΤΗΜΑ</a:t>
            </a:r>
          </a:p>
        </p:txBody>
      </p: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CAC445B6-8BEC-4945-9AF6-C59267AA79BB}"/>
              </a:ext>
            </a:extLst>
          </p:cNvPr>
          <p:cNvCxnSpPr/>
          <p:nvPr/>
        </p:nvCxnSpPr>
        <p:spPr>
          <a:xfrm>
            <a:off x="4856085" y="841454"/>
            <a:ext cx="0" cy="8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26FEC505-1A61-47E6-BFAB-452DB49E7A8F}"/>
              </a:ext>
            </a:extLst>
          </p:cNvPr>
          <p:cNvCxnSpPr/>
          <p:nvPr/>
        </p:nvCxnSpPr>
        <p:spPr>
          <a:xfrm flipV="1">
            <a:off x="2308194" y="772357"/>
            <a:ext cx="266330" cy="94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455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7EE93-6CD8-4847-B731-68DA6E08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79" y="0"/>
            <a:ext cx="6955330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0FCEA6-6A59-4A9C-83F2-D4C6EF6613EB}"/>
              </a:ext>
            </a:extLst>
          </p:cNvPr>
          <p:cNvSpPr txBox="1"/>
          <p:nvPr/>
        </p:nvSpPr>
        <p:spPr>
          <a:xfrm>
            <a:off x="9144000" y="798990"/>
            <a:ext cx="3109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ΑΣΚΗΣΗ </a:t>
            </a:r>
            <a:r>
              <a:rPr lang="en-US" dirty="0"/>
              <a:t>3</a:t>
            </a:r>
            <a:r>
              <a:rPr lang="el-GR" dirty="0"/>
              <a:t> </a:t>
            </a:r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Να δημιουργήσετε το μοντέλο </a:t>
            </a:r>
          </a:p>
          <a:p>
            <a:r>
              <a:rPr lang="el-GR" dirty="0"/>
              <a:t>Οντοτήτων σχέσεων από το</a:t>
            </a:r>
          </a:p>
          <a:p>
            <a:r>
              <a:rPr lang="el-GR" dirty="0"/>
              <a:t>οποίο προέκυψε το διπλανό</a:t>
            </a:r>
          </a:p>
          <a:p>
            <a:r>
              <a:rPr lang="el-GR" dirty="0"/>
              <a:t>Σχεσιακό μοντέλο</a:t>
            </a:r>
          </a:p>
        </p:txBody>
      </p:sp>
    </p:spTree>
    <p:extLst>
      <p:ext uri="{BB962C8B-B14F-4D97-AF65-F5344CB8AC3E}">
        <p14:creationId xmlns:p14="http://schemas.microsoft.com/office/powerpoint/2010/main" val="2848058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23514E0B-4916-4FB3-AD67-399492A2E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341" y="186431"/>
            <a:ext cx="4221846" cy="6090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D764CC-D595-4C76-BF77-8F3067346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360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F1489D13-8856-443F-93F2-9A14F50D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89" y="333440"/>
            <a:ext cx="4221846" cy="597858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4F6672-C39B-40E7-845D-2D2FDEAD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5059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B229D519-9837-446B-A534-B15A9643A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213" y="6350"/>
            <a:ext cx="4221846" cy="639445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5519601-4CAD-4CF7-8025-B60816140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59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D37E46A7-BE9C-4FF6-AC97-02F3D52AB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07" y="93744"/>
            <a:ext cx="4221846" cy="6466854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F62E7D0-B1A7-41BF-AECA-6ABE2FBCE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39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Τίτλος 4">
            <a:extLst>
              <a:ext uri="{FF2B5EF4-FFF2-40B4-BE49-F238E27FC236}">
                <a16:creationId xmlns:a16="http://schemas.microsoft.com/office/drawing/2014/main" id="{CFC25FFF-0CF8-4A80-AD1F-5BD1410B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ΠΙΝΑΚΑΣ </a:t>
            </a:r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9CCCE39-43F3-4D56-B4CD-60A5AFBF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3105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integer,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varchar(15),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Thlefvno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M_ID integer,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 foreign key(M_ID) references employee(id));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dirty="0"/>
              <a:t>Το </a:t>
            </a:r>
            <a:r>
              <a:rPr lang="en-US" dirty="0"/>
              <a:t>M_ID </a:t>
            </a:r>
            <a:r>
              <a:rPr lang="el-GR" dirty="0"/>
              <a:t>μπορεί να δηλωθεί ως ξένο κλειδί αφού έχουμε δημιουργήσει τον πίνακα </a:t>
            </a:r>
            <a:r>
              <a:rPr lang="en-US" dirty="0"/>
              <a:t>employee </a:t>
            </a:r>
            <a:r>
              <a:rPr lang="el-GR" dirty="0"/>
              <a:t>στον οποίο αναφέρεται</a:t>
            </a:r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3620D14C-2422-4B8A-8584-29FDC914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96468"/>
              </p:ext>
            </p:extLst>
          </p:nvPr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BAB8D09D-6120-4922-A036-92CA6387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00942"/>
              </p:ext>
            </p:extLst>
          </p:nvPr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9420E560-01A7-4993-9BC4-DEF5EB0FB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12819"/>
              </p:ext>
            </p:extLst>
          </p:nvPr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10" name="Πίνακας 9">
            <a:extLst>
              <a:ext uri="{FF2B5EF4-FFF2-40B4-BE49-F238E27FC236}">
                <a16:creationId xmlns:a16="http://schemas.microsoft.com/office/drawing/2014/main" id="{D5246A96-5209-4EBF-879A-D63C45E5A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92036"/>
              </p:ext>
            </p:extLst>
          </p:nvPr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E481E12-DF0D-4DBC-8F62-CF901D0E3E2F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εία γραμμή σύνδεσης 11">
            <a:extLst>
              <a:ext uri="{FF2B5EF4-FFF2-40B4-BE49-F238E27FC236}">
                <a16:creationId xmlns:a16="http://schemas.microsoft.com/office/drawing/2014/main" id="{C5E72FB1-9DF1-4EC3-8554-753C5DF3996B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161A629C-8450-40F3-95E9-55367E9F8DA6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F4478128-5ECD-42F2-A96D-E3B469A04238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C9243F98-E2D7-4BAB-B772-45DCF2C0908A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8330460A-651F-4CE4-AF1A-0AB7357A7147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0933F-9559-4969-B8F8-61E5FA4244C9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004A-3CAC-4E27-88BE-B1964BC0E0FD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B36D0-477F-4148-BD61-BD33B168A56E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13298-3860-4E3F-84A5-07344969D053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39652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1708A3B3-DEAA-4895-B420-8F08AF3CA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42" y="95127"/>
            <a:ext cx="4221846" cy="655424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CC24553-9BB1-45F1-8A88-9FF941EA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4609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45E417E3-CF84-4481-8090-2E6D99743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714" y="6350"/>
            <a:ext cx="4221846" cy="661639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BD368A5-477C-4D55-A1DB-9704A4DC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010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50C644B5-52B5-4151-B58D-0755F47D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52" y="6350"/>
            <a:ext cx="4221846" cy="631455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1186BDF-6DCA-45B5-A11E-23C33014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428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228101E7-FF9E-4661-AA88-8C2FF2171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29" y="138132"/>
            <a:ext cx="4221846" cy="6342567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E530471-8323-4948-8A7B-0808E33D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8540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A7EEEAE5-1D06-4B01-847E-6DE7858CB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118" y="6349"/>
            <a:ext cx="4221846" cy="673180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A8B7403-28DE-4FF9-8251-4971D29B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518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A8B7403-28DE-4FF9-8251-4971D29B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6350"/>
            <a:ext cx="4762546" cy="655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1A03184F-1D55-462C-BD8E-80E59CE3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069" y="239442"/>
            <a:ext cx="5668067" cy="655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191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20BD6-0F27-4EE9-B080-DDFF1A22ACBA}"/>
              </a:ext>
            </a:extLst>
          </p:cNvPr>
          <p:cNvSpPr txBox="1"/>
          <p:nvPr/>
        </p:nvSpPr>
        <p:spPr>
          <a:xfrm>
            <a:off x="3047260" y="1999385"/>
            <a:ext cx="6094520" cy="2792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Άσκηση 4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Θεωρείστε τη σχέση R(A,B,C,D) για την οποία ισχύουν οι ακόλουθες εξαρτήσεις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F1={</a:t>
            </a:r>
            <a:r>
              <a:rPr lang="en-GB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AD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dirty="0"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US" altLang="el-GR" dirty="0">
                <a:latin typeface="TimesNewRoman"/>
                <a:ea typeface="Calibri" panose="020F0502020204030204" pitchFamily="34" charset="0"/>
                <a:cs typeface="TimesNewRoman"/>
              </a:rPr>
              <a:t>B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}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Βρείτε την ελάχιστη κάλυψη αυτού του συνόλου των εξαρτήσεων. Είναι μοναδική; Αν όχι, βρείτε µ</a:t>
            </a:r>
            <a:r>
              <a:rPr lang="el-GR" sz="1800" dirty="0" err="1">
                <a:effectLst/>
                <a:latin typeface="TimesNewRoman"/>
                <a:ea typeface="Calibri" panose="020F0502020204030204" pitchFamily="34" charset="0"/>
                <a:cs typeface="TimesNewRoman"/>
              </a:rPr>
              <a:t>ια</a:t>
            </a: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 διαφορετική ελάχιστη κάλυψη.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025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2">
            <a:extLst>
              <a:ext uri="{FF2B5EF4-FFF2-40B4-BE49-F238E27FC236}">
                <a16:creationId xmlns:a16="http://schemas.microsoft.com/office/drawing/2014/main" id="{7E161590-7D93-4279-AC88-20642AAFA15E}"/>
              </a:ext>
            </a:extLst>
          </p:cNvPr>
          <p:cNvSpPr txBox="1">
            <a:spLocks noChangeArrowheads="1"/>
          </p:cNvSpPr>
          <p:nvPr/>
        </p:nvSpPr>
        <p:spPr>
          <a:xfrm>
            <a:off x="1859533" y="213527"/>
            <a:ext cx="8062913" cy="6453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R (A,B,C,D) για την οποία ισχύουν οι ακόλουθες εξαρτήσεις</a:t>
            </a:r>
            <a:endParaRPr lang="el-GR" alt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 F1={</a:t>
            </a:r>
            <a:r>
              <a:rPr lang="en-GB" sz="12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2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AD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2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US" altLang="el-GR" sz="1200" dirty="0">
                <a:latin typeface="TimesNewRoman"/>
                <a:ea typeface="Calibri" panose="020F0502020204030204" pitchFamily="34" charset="0"/>
                <a:cs typeface="TimesNewRoman"/>
              </a:rPr>
              <a:t>B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200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}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Αν αφαιρέσουμε την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B</a:t>
            </a: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αυτή μπορεί να παραχθεί από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D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endParaRPr lang="el-GR" altLang="el-GR" sz="1800" dirty="0">
              <a:latin typeface="TimesNewRoman"/>
              <a:ea typeface="Calibri" panose="020F0502020204030204" pitchFamily="34" charset="0"/>
              <a:cs typeface="TimesNewRoman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F1</a:t>
            </a: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’=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{C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AD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D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B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}</a:t>
            </a:r>
            <a:endParaRPr lang="el-GR" altLang="el-GR" sz="1800" dirty="0">
              <a:latin typeface="TimesNewRoman"/>
              <a:ea typeface="Calibri" panose="020F0502020204030204" pitchFamily="34" charset="0"/>
              <a:cs typeface="TimesNewRoman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Αν αφαιρέσουμε την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A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 αυτή μπορεί να παραχθεί από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B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endParaRPr lang="el-GR" altLang="el-GR" sz="1800" dirty="0">
              <a:latin typeface="TimesNewRoman"/>
              <a:ea typeface="Calibri" panose="020F0502020204030204" pitchFamily="34" charset="0"/>
              <a:cs typeface="TimesNewRoman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F1</a:t>
            </a: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’=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{C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D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B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}</a:t>
            </a:r>
            <a:endParaRPr lang="el-GR" altLang="el-GR" sz="1800" dirty="0">
              <a:latin typeface="TimesNewRoman"/>
              <a:ea typeface="Calibri" panose="020F0502020204030204" pitchFamily="34" charset="0"/>
              <a:cs typeface="TimesNewRoman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l-GR" altLang="el-GR" sz="1800" b="1" dirty="0">
                <a:latin typeface="TimesNewRoman"/>
                <a:ea typeface="Calibri" panose="020F0502020204030204" pitchFamily="34" charset="0"/>
                <a:cs typeface="TimesNewRoman"/>
              </a:rPr>
              <a:t>Ενναλακτικά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Αν αφαιρέσουμε την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αυτή μπορεί να παραχθεί από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SymbolMT"/>
              </a:rPr>
              <a:t>AD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D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endParaRPr lang="el-GR" altLang="el-GR" sz="1800" dirty="0">
              <a:latin typeface="TimesNewRoman"/>
              <a:ea typeface="Calibri" panose="020F0502020204030204" pitchFamily="34" charset="0"/>
              <a:cs typeface="TimesNewRoman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F1’’={</a:t>
            </a:r>
            <a:r>
              <a:rPr lang="en-GB" sz="12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2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AD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200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US" altLang="el-GR" sz="1200" dirty="0">
                <a:latin typeface="TimesNewRoman"/>
                <a:ea typeface="Calibri" panose="020F0502020204030204" pitchFamily="34" charset="0"/>
                <a:cs typeface="TimesNewRoman"/>
              </a:rPr>
              <a:t>B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200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}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Αν </a:t>
            </a:r>
            <a:r>
              <a:rPr lang="el-GR" sz="1800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αφαιρέσουμε την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2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A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 </a:t>
            </a:r>
            <a:r>
              <a:rPr lang="el-GR" sz="1800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αυτή μπορεί να παραχθεί από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SymbolMT"/>
              </a:rPr>
              <a:t>D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D </a:t>
            </a:r>
            <a:r>
              <a:rPr lang="en-GB" altLang="el-GR" sz="1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l-GR" altLang="el-GR" sz="1800" dirty="0">
                <a:latin typeface="TimesNewRoman"/>
                <a:ea typeface="Calibri" panose="020F0502020204030204" pitchFamily="34" charset="0"/>
                <a:cs typeface="SymbolMT"/>
              </a:rPr>
              <a:t>,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B</a:t>
            </a:r>
            <a:r>
              <a:rPr lang="en-GB" altLang="el-GR" sz="2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endParaRPr lang="el-GR" altLang="el-GR" sz="1800" dirty="0">
              <a:latin typeface="TimesNewRoman"/>
              <a:ea typeface="Calibri" panose="020F0502020204030204" pitchFamily="34" charset="0"/>
              <a:cs typeface="SymbolMT"/>
            </a:endParaRP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F1’’={</a:t>
            </a: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2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SymbolMT"/>
              </a:rPr>
              <a:t>B</a:t>
            </a:r>
            <a:r>
              <a:rPr lang="en-GB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C</a:t>
            </a:r>
            <a:r>
              <a:rPr lang="en-GB" altLang="el-GR" sz="2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Calibri" panose="020F0502020204030204" pitchFamily="34" charset="0"/>
                <a:ea typeface="Calibri" panose="020F0502020204030204" pitchFamily="34" charset="0"/>
                <a:cs typeface="SymbolMT"/>
              </a:rPr>
              <a:t>D</a:t>
            </a:r>
            <a:r>
              <a:rPr lang="en-GB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D</a:t>
            </a:r>
            <a:r>
              <a:rPr lang="en-GB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altLang="el-GR" sz="2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SymbolMT"/>
              </a:rPr>
              <a:t>C</a:t>
            </a:r>
            <a:r>
              <a:rPr lang="en-GB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US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,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B</a:t>
            </a:r>
            <a:r>
              <a:rPr lang="en-GB" altLang="el-GR" sz="2800" dirty="0">
                <a:latin typeface="SymbolMT"/>
                <a:ea typeface="Calibri" panose="020F0502020204030204" pitchFamily="34" charset="0"/>
                <a:cs typeface="SymbolMT"/>
              </a:rPr>
              <a:t>→ </a:t>
            </a:r>
            <a:r>
              <a:rPr lang="en-US" altLang="el-GR" sz="1800" dirty="0">
                <a:latin typeface="TimesNewRoman"/>
                <a:ea typeface="Calibri" panose="020F0502020204030204" pitchFamily="34" charset="0"/>
                <a:cs typeface="SymbolMT"/>
              </a:rPr>
              <a:t>A</a:t>
            </a:r>
            <a:r>
              <a:rPr lang="en-GB" altLang="el-GR" sz="2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n-GB" sz="2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}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l-GR" altLang="el-GR" sz="1800" b="1" dirty="0">
                <a:latin typeface="TimesNewRoman"/>
                <a:ea typeface="Calibri" panose="020F0502020204030204" pitchFamily="34" charset="0"/>
                <a:cs typeface="TimesNewRoman"/>
              </a:rPr>
              <a:t>Αρά υπάρχουν δύο ελάχιστες καλύψεις</a:t>
            </a:r>
            <a:r>
              <a:rPr lang="en-GB" altLang="el-GR" sz="1800" dirty="0"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endParaRPr lang="el-GR" altLang="el-GR" sz="1800" dirty="0">
              <a:latin typeface="TimesNewRoman"/>
              <a:ea typeface="Calibri" panose="020F0502020204030204" pitchFamily="34" charset="0"/>
              <a:cs typeface="TimesNewRoman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FontTx/>
              <a:buNone/>
            </a:pPr>
            <a:endParaRPr lang="el-GR" alt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l-GR" altLang="el-GR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29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90746-0798-478D-B237-4272924FB73C}"/>
              </a:ext>
            </a:extLst>
          </p:cNvPr>
          <p:cNvSpPr txBox="1"/>
          <p:nvPr/>
        </p:nvSpPr>
        <p:spPr>
          <a:xfrm>
            <a:off x="3047260" y="1999385"/>
            <a:ext cx="6094520" cy="4480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Άσκηση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Θεωρείστε τη σχέση R(A,B,C,D</a:t>
            </a:r>
            <a:r>
              <a:rPr lang="en-US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,E,F,G,H</a:t>
            </a: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) για την οποία ισχύουν οι ακόλουθες εξαρτήσεις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→FH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685800" algn="l"/>
              </a:tabLst>
            </a:pP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Να βρείτε το κλειδί της σχέσης</a:t>
            </a:r>
          </a:p>
          <a:p>
            <a:pPr marL="342900" lvl="0" indent="-342900">
              <a:buFont typeface="+mj-lt"/>
              <a:buAutoNum type="arabicPeriod"/>
              <a:tabLst>
                <a:tab pos="6858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Είναι σε Τρίτη κανονική μορφή; Αν όχι να κάνετε την αναγκαία αποσύνθεση.</a:t>
            </a:r>
          </a:p>
          <a:p>
            <a:pPr marL="228600"/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Να εξηγήσετε το κάθε βήμα.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3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0540B-C6BC-4A4E-BC57-3EB851081C51}"/>
              </a:ext>
            </a:extLst>
          </p:cNvPr>
          <p:cNvSpPr txBox="1"/>
          <p:nvPr/>
        </p:nvSpPr>
        <p:spPr>
          <a:xfrm>
            <a:off x="1973062" y="81808"/>
            <a:ext cx="8076460" cy="586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Εύρεση κλειδιού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Θεωρείστε τη σχέση R(A,B,C,D</a:t>
            </a:r>
            <a:r>
              <a:rPr lang="en-US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,E,F,G,H</a:t>
            </a: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) για την οποία ισχύουν οι ακόλουθες εξαρτήσεις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→FH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tabLst>
                <a:tab pos="6858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Στο δεξιό μέρος των συναρτησιακών εξαρτήσεων δεν υπάρχουν τα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A,C,D,E.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Άρα αποτελούν μέρος του κλειδιού</a:t>
            </a:r>
          </a:p>
          <a:p>
            <a:pPr>
              <a:tabLst>
                <a:tab pos="685800" algn="l"/>
              </a:tabLst>
            </a:pP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A,C,D,E}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={A,B,C,D,E,F,G,H}  (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το Β προκύπτει από την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>
              <a:tabLst>
                <a:tab pos="6858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	         το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και το Η προκύπτει από την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→FH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685800" algn="l"/>
              </a:tabLst>
            </a:pP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το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προκύπτει από την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G)</a:t>
            </a:r>
          </a:p>
          <a:p>
            <a:pPr>
              <a:tabLst>
                <a:tab pos="6858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6858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Άρα το κλειδί είναι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το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{A,C,D,E}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685800" algn="l"/>
              </a:tabLst>
            </a:pP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685800" algn="l"/>
              </a:tabLst>
            </a:pP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82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899DEA-0AF1-4906-9B44-C2C5E306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ΠΙΝΑΚΑΣ </a:t>
            </a:r>
            <a:r>
              <a:rPr lang="en-US" dirty="0"/>
              <a:t>Promh8euths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E7372E-2663-4316-9E60-8D003A0B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9524" cy="4351338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Promh8euths(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PID	integer,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varchar(15),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key(PID));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3652E6A3-B6ED-442C-A9DA-32700616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33676"/>
              </p:ext>
            </p:extLst>
          </p:nvPr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96E74A03-ACC7-459A-B21F-823713D81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70394"/>
              </p:ext>
            </p:extLst>
          </p:nvPr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82CEB0DF-55B5-426A-A6AF-440D4BC3A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983296"/>
              </p:ext>
            </p:extLst>
          </p:nvPr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1F3DF205-853B-489C-B699-0A5FDAD3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91067"/>
              </p:ext>
            </p:extLst>
          </p:nvPr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F9DD88F0-880C-45CA-B948-44F20E06A26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B09B4068-2605-4947-8903-425C40E76C42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2E0FE075-F011-4BF4-8981-FEDB918D81C8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417348E9-B139-43B5-9ED1-77A553A64229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2ADC232D-13EB-45BA-B8B1-03D3BFECEE0E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AB5D7103-352D-46F0-A997-C3B8E049ED09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995B1F-2094-4593-8AC5-6ABF7F16FBED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1CDF-D48B-4574-B056-805A37AD0BB2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8DE9E-EDDD-4C7B-8625-6A720BA6DEBB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CFB9F-6636-40E4-8C56-4CF40D78726E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22134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DB6AD9-8E28-4C8A-AF22-20B8CFFC5B98}"/>
              </a:ext>
            </a:extLst>
          </p:cNvPr>
          <p:cNvSpPr txBox="1"/>
          <p:nvPr/>
        </p:nvSpPr>
        <p:spPr>
          <a:xfrm>
            <a:off x="2677772" y="5313318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el-G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Ο πίνακας </a:t>
            </a:r>
            <a:r>
              <a:rPr lang="en-US" altLang="el-G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l-GR" altLang="el-GR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δεν είναι σε δεύτερη κανονική μορφή γιατί </a:t>
            </a:r>
            <a:r>
              <a:rPr lang="el-GR" altLang="el-GR" dirty="0"/>
              <a:t>η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δεν είναι </a:t>
            </a:r>
            <a:r>
              <a:rPr lang="en-US" alt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functional dependency 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αφού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→FH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και άρα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→F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άρα το </a:t>
            </a:r>
            <a:r>
              <a:rPr lang="el-GR" alt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Β</a:t>
            </a:r>
            <a:r>
              <a:rPr lang="en-US" alt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δεν είναι απαραίτητο</a:t>
            </a:r>
            <a:endParaRPr lang="el-G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C68C9-BFA5-4F2F-8909-C09F597A9E3C}"/>
              </a:ext>
            </a:extLst>
          </p:cNvPr>
          <p:cNvSpPr txBox="1"/>
          <p:nvPr/>
        </p:nvSpPr>
        <p:spPr>
          <a:xfrm>
            <a:off x="3450307" y="590575"/>
            <a:ext cx="6094520" cy="3608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R(A,B,C,D</a:t>
            </a:r>
            <a:r>
              <a:rPr lang="en-US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,E,F,G,H</a:t>
            </a: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)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→FH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685800" algn="l"/>
              </a:tabLst>
            </a:pPr>
            <a:r>
              <a:rPr lang="en-GB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Να βρείτε το κλειδί της σχέσης</a:t>
            </a:r>
          </a:p>
          <a:p>
            <a:pPr marL="342900" lvl="0" indent="-342900">
              <a:buFont typeface="+mj-lt"/>
              <a:buAutoNum type="arabicPeriod"/>
              <a:tabLst>
                <a:tab pos="685800" algn="l"/>
              </a:tabLst>
            </a:pP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Είναι σε Τρίτη κανονική μορφή; Αν όχι να κάνετε την αναγκαία αποσύνθεση.</a:t>
            </a:r>
          </a:p>
          <a:p>
            <a:pPr marL="228600"/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Να εξηγήσετε το κάθε βήμα.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4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BB82D-C0D5-4A28-A96B-0C22D0C6B98F}"/>
              </a:ext>
            </a:extLst>
          </p:cNvPr>
          <p:cNvSpPr txBox="1"/>
          <p:nvPr/>
        </p:nvSpPr>
        <p:spPr>
          <a:xfrm>
            <a:off x="1313895" y="2916524"/>
            <a:ext cx="6094520" cy="33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R(A,B,C,D</a:t>
            </a:r>
            <a:r>
              <a:rPr lang="en-US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,E,F,G,H</a:t>
            </a:r>
            <a:r>
              <a:rPr lang="el-GR" sz="1800" dirty="0">
                <a:effectLst/>
                <a:latin typeface="TimesNewRoman"/>
                <a:ea typeface="Calibri" panose="020F0502020204030204" pitchFamily="34" charset="0"/>
                <a:cs typeface="TimesNewRoman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TimesNew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R1(A,B,C,D,E,G,H)                         R2(E,F)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					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το κλειδί είναι το Ε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Το κλειδί είναι το {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A,C,D,E}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28600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Head(R1)∩Head(R2)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Head(R2)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άρα η διάσπαση είναι σωστή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BED7BB50-75AD-48B1-9DF2-10DD1545B196}"/>
              </a:ext>
            </a:extLst>
          </p:cNvPr>
          <p:cNvCxnSpPr/>
          <p:nvPr/>
        </p:nvCxnSpPr>
        <p:spPr>
          <a:xfrm flipH="1">
            <a:off x="3080552" y="3258105"/>
            <a:ext cx="742765" cy="63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49BCCAB2-E840-4BB6-B368-73BDF6E5D423}"/>
              </a:ext>
            </a:extLst>
          </p:cNvPr>
          <p:cNvCxnSpPr/>
          <p:nvPr/>
        </p:nvCxnSpPr>
        <p:spPr>
          <a:xfrm>
            <a:off x="4897515" y="3320249"/>
            <a:ext cx="1198485" cy="57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2EBDA9-FD8B-466D-9237-65DD867FA797}"/>
              </a:ext>
            </a:extLst>
          </p:cNvPr>
          <p:cNvSpPr txBox="1"/>
          <p:nvPr/>
        </p:nvSpPr>
        <p:spPr>
          <a:xfrm>
            <a:off x="630315" y="1183502"/>
            <a:ext cx="1028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Το πρόβλημα το δημιουργεί η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Άρα μπαίνει σε νέο πίνακα και το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διαγράφεται από τον αρχικό πίνακα</a:t>
            </a:r>
          </a:p>
          <a:p>
            <a:r>
              <a:rPr lang="el-GR" dirty="0">
                <a:latin typeface="Times New Roman" panose="02020603050405020304" pitchFamily="18" charset="0"/>
              </a:rPr>
              <a:t>ενώ το </a:t>
            </a:r>
            <a:r>
              <a:rPr lang="en-US" dirty="0">
                <a:latin typeface="Times New Roman" panose="02020603050405020304" pitchFamily="18" charset="0"/>
              </a:rPr>
              <a:t>E </a:t>
            </a:r>
            <a:r>
              <a:rPr lang="el-GR" dirty="0">
                <a:latin typeface="Times New Roman" panose="02020603050405020304" pitchFamily="18" charset="0"/>
              </a:rPr>
              <a:t>παραμένει</a:t>
            </a:r>
            <a:r>
              <a:rPr lang="el-GR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AC904-8D1E-460D-9D27-59F3E9D4C99A}"/>
              </a:ext>
            </a:extLst>
          </p:cNvPr>
          <p:cNvSpPr txBox="1"/>
          <p:nvPr/>
        </p:nvSpPr>
        <p:spPr>
          <a:xfrm>
            <a:off x="8036511" y="1780777"/>
            <a:ext cx="2110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→FH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551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C2A52-44C1-466A-91EA-CAD8C6D4D9C2}"/>
              </a:ext>
            </a:extLst>
          </p:cNvPr>
          <p:cNvSpPr txBox="1"/>
          <p:nvPr/>
        </p:nvSpPr>
        <p:spPr>
          <a:xfrm>
            <a:off x="1571348" y="652719"/>
            <a:ext cx="6094520" cy="4032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TimesNew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R1(A,B,C,D,E,G,H)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					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Το κλειδί είναι το {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A,C,D,E}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28600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Προκύπτει η συναρτησιακή εξάρτηση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η οποία είναι μεταβατική εξαιτίας των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Άρα η σχέση δεν είναι σε Τρίτη κανονική μορφή</a:t>
            </a:r>
          </a:p>
          <a:p>
            <a:pPr marL="228600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41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FBF37-A813-4ECA-9A95-6878F4B20CFA}"/>
              </a:ext>
            </a:extLst>
          </p:cNvPr>
          <p:cNvSpPr txBox="1"/>
          <p:nvPr/>
        </p:nvSpPr>
        <p:spPr>
          <a:xfrm>
            <a:off x="1571348" y="652719"/>
            <a:ext cx="6094520" cy="402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TimesNew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R1(A,B,C,D,E,G,H) </a:t>
            </a:r>
            <a:endParaRPr lang="el-GR" dirty="0">
              <a:latin typeface="TimesNew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l-GR" sz="1800" dirty="0">
              <a:effectLst/>
              <a:latin typeface="TimesNewRoma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R11(A</a:t>
            </a:r>
            <a:r>
              <a:rPr lang="en-US" dirty="0">
                <a:latin typeface="TimesNewRoman"/>
                <a:ea typeface="Calibri" panose="020F0502020204030204" pitchFamily="34" charset="0"/>
                <a:cs typeface="Times New Roman" panose="02020603050405020304" pitchFamily="18" charset="0"/>
              </a:rPr>
              <a:t>,B,C,D,E,G)				R12(G,H)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			                               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A→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	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Το κλειδί είναι το {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A,C,D,E}            </a:t>
            </a:r>
            <a:r>
              <a:rPr lang="el-G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Το κλειδί είναι το {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G}</a:t>
            </a:r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Head(R11)∩Head(R12)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Head(R12)</a:t>
            </a:r>
            <a:r>
              <a:rPr lang="el-G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άρα η διάσπαση είναι σωστή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endParaRPr lang="el-G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187F4-E96D-4251-9E7E-DA1C498FD7A6}"/>
              </a:ext>
            </a:extLst>
          </p:cNvPr>
          <p:cNvSpPr txBox="1"/>
          <p:nvPr/>
        </p:nvSpPr>
        <p:spPr>
          <a:xfrm>
            <a:off x="6096000" y="482166"/>
            <a:ext cx="5784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πρόβλημα το δημιουργεί η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→H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Άρα μπαίνει σε νέο πίνακα και το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l-GR" dirty="0">
                <a:latin typeface="Times New Roman" panose="02020603050405020304" pitchFamily="18" charset="0"/>
                <a:ea typeface="Times New Roman" panose="02020603050405020304" pitchFamily="18" charset="0"/>
              </a:rPr>
              <a:t>διαγράφεται από τον αρχικό πίνακα</a:t>
            </a:r>
          </a:p>
          <a:p>
            <a:r>
              <a:rPr lang="el-GR" dirty="0">
                <a:latin typeface="Times New Roman" panose="02020603050405020304" pitchFamily="18" charset="0"/>
              </a:rPr>
              <a:t>ενώ το </a:t>
            </a:r>
            <a:r>
              <a:rPr lang="en-US" dirty="0">
                <a:latin typeface="Times New Roman" panose="02020603050405020304" pitchFamily="18" charset="0"/>
              </a:rPr>
              <a:t>G </a:t>
            </a:r>
            <a:r>
              <a:rPr lang="el-GR" dirty="0">
                <a:latin typeface="Times New Roman" panose="02020603050405020304" pitchFamily="18" charset="0"/>
              </a:rPr>
              <a:t>παραμένει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964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899DEA-0AF1-4906-9B44-C2C5E306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ΠΙΝΑΚΑΣ </a:t>
            </a:r>
            <a:r>
              <a:rPr lang="en-US" dirty="0"/>
              <a:t>Promh8euei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E7372E-2663-4316-9E60-8D003A0B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95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Promh8euei(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integer,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PID integer,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key(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Dnumber,PID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 foreign key(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 foreign key(PID) references Promh8euths(PID));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dirty="0"/>
              <a:t>Τα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PID </a:t>
            </a:r>
            <a:r>
              <a:rPr lang="el-GR" dirty="0"/>
              <a:t>μπορούν να δηλωθούν ως ξένα κλειδιά γιατί έχουν δημιουργηθεί οι πίνακες </a:t>
            </a:r>
            <a:r>
              <a:rPr lang="en-US" dirty="0" err="1"/>
              <a:t>Tmhma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Promh8euths </a:t>
            </a:r>
            <a:r>
              <a:rPr lang="el-GR" dirty="0"/>
              <a:t>στους οποίους αναφέρονται</a:t>
            </a:r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3652E6A3-B6ED-442C-A9DA-32700616EB22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96E74A03-ACC7-459A-B21F-823713D81BFB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82CEB0DF-55B5-426A-A6AF-440D4BC3A15C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1F3DF205-853B-489C-B699-0A5FDAD32618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F9DD88F0-880C-45CA-B948-44F20E06A26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B09B4068-2605-4947-8903-425C40E76C42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2E0FE075-F011-4BF4-8981-FEDB918D81C8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417348E9-B139-43B5-9ED1-77A553A64229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2ADC232D-13EB-45BA-B8B1-03D3BFECEE0E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AB5D7103-352D-46F0-A997-C3B8E049ED09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995B1F-2094-4593-8AC5-6ABF7F16FBED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1CDF-D48B-4574-B056-805A37AD0BB2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8DE9E-EDDD-4C7B-8625-6A720BA6DEBB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CFB9F-6636-40E4-8C56-4CF40D78726E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4417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899DEA-0AF1-4906-9B44-C2C5E306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Ξένο Κλειδί του </a:t>
            </a:r>
            <a:r>
              <a:rPr lang="en-US" dirty="0"/>
              <a:t>Employee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CE7372E-2663-4316-9E60-8D003A0B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43" y="1825625"/>
            <a:ext cx="5712857" cy="4351338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employee add constraint foreign key(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l-G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l-G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Τώρα μπορούμε να βάλουμε ως ξένο κλειδί το πεδίο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του πίνακα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Employee, </a:t>
            </a:r>
            <a:r>
              <a:rPr lang="el-G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αφού έχουμε δημιουργήσει τον πίνακα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Tmhma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στον οποίο αναφέρεται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3652E6A3-B6ED-442C-A9DA-32700616EB22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96E74A03-ACC7-459A-B21F-823713D81BFB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82CEB0DF-55B5-426A-A6AF-440D4BC3A15C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1F3DF205-853B-489C-B699-0A5FDAD32618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F9DD88F0-880C-45CA-B948-44F20E06A26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B09B4068-2605-4947-8903-425C40E76C42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2E0FE075-F011-4BF4-8981-FEDB918D81C8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417348E9-B139-43B5-9ED1-77A553A64229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2ADC232D-13EB-45BA-B8B1-03D3BFECEE0E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AB5D7103-352D-46F0-A997-C3B8E049ED09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995B1F-2094-4593-8AC5-6ABF7F16FBED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41CDF-D48B-4574-B056-805A37AD0BB2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8DE9E-EDDD-4C7B-8625-6A720BA6DEBB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4CFB9F-6636-40E4-8C56-4CF40D78726E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2855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10DDD8-11D6-4A34-BE26-5A4A59B7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Εισαγωγές στον πίνακα </a:t>
            </a:r>
            <a:r>
              <a:rPr lang="en-US" dirty="0"/>
              <a:t>Employee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678DC8-9FA5-4F07-B5A4-EE78D4F6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465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employee values 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(3,'Nikos',	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Vaios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	1220.87,	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Dioikhtikos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',null),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(4,	'Kostas', 'Papas',	1000.98,	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Odhgos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',null),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(7, 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Manolis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	1500.23,	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Odhgos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',null),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(8,	'Maria','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Lamprou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1678.23, 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Dioikhtikos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',null),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(9,	'Stella','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Pateraki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1102.34, 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Dioikhtikos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',null),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(10,'Manolis','Pateros', 1200.33, '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Odhgos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',null);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Παρατηρήστε ότι το πεδίο </a:t>
            </a:r>
            <a:r>
              <a:rPr lang="en-US" dirty="0" err="1"/>
              <a:t>Dnumber</a:t>
            </a:r>
            <a:r>
              <a:rPr lang="en-US" dirty="0"/>
              <a:t> </a:t>
            </a:r>
            <a:r>
              <a:rPr lang="el-GR" dirty="0"/>
              <a:t>είναι </a:t>
            </a:r>
            <a:r>
              <a:rPr lang="en-US" dirty="0"/>
              <a:t>null </a:t>
            </a:r>
            <a:r>
              <a:rPr lang="el-GR" dirty="0"/>
              <a:t>γιατί είναι ξένο κλειδί που αναφέρετε στον πίνακα </a:t>
            </a:r>
            <a:r>
              <a:rPr lang="en-US" dirty="0" err="1"/>
              <a:t>Tmhma</a:t>
            </a:r>
            <a:r>
              <a:rPr lang="en-US" dirty="0"/>
              <a:t>. </a:t>
            </a:r>
            <a:endParaRPr lang="el-GR" dirty="0"/>
          </a:p>
          <a:p>
            <a:r>
              <a:rPr lang="el-GR" dirty="0"/>
              <a:t>Όμως στον πίνακα </a:t>
            </a:r>
            <a:r>
              <a:rPr lang="en-US" dirty="0"/>
              <a:t>Department </a:t>
            </a:r>
            <a:r>
              <a:rPr lang="el-GR" dirty="0"/>
              <a:t>δεν έχουμε κάνει ακόμα εισαγωγές</a:t>
            </a:r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2BDAEA47-F91D-4204-B717-60DE8F07EBB7}"/>
              </a:ext>
            </a:extLst>
          </p:cNvPr>
          <p:cNvGraphicFramePr>
            <a:graphicFrameLocks noGrp="1"/>
          </p:cNvGraphicFramePr>
          <p:nvPr/>
        </p:nvGraphicFramePr>
        <p:xfrm>
          <a:off x="6838199" y="2427979"/>
          <a:ext cx="50850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107713992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316578477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97829508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613054974"/>
                    </a:ext>
                  </a:extLst>
                </a:gridCol>
                <a:gridCol w="988695">
                  <a:extLst>
                    <a:ext uri="{9D8B030D-6E8A-4147-A177-3AD203B41FA5}">
                      <a16:colId xmlns:a16="http://schemas.microsoft.com/office/drawing/2014/main" val="198549236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58643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Kathgoria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30075"/>
                  </a:ext>
                </a:extLst>
              </a:tr>
            </a:tbl>
          </a:graphicData>
        </a:graphic>
      </p:graphicFrame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26F7DCBB-B298-4008-BE59-EE9B174290AE}"/>
              </a:ext>
            </a:extLst>
          </p:cNvPr>
          <p:cNvGraphicFramePr>
            <a:graphicFrameLocks noGrp="1"/>
          </p:cNvGraphicFramePr>
          <p:nvPr/>
        </p:nvGraphicFramePr>
        <p:xfrm>
          <a:off x="7230234" y="3422278"/>
          <a:ext cx="304038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37463972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152827232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330697236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8029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Thlefvno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M_ID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907336"/>
                  </a:ext>
                </a:extLst>
              </a:tr>
            </a:tbl>
          </a:graphicData>
        </a:graphic>
      </p:graphicFrame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251E0C30-6535-4BBA-9353-394855A56E81}"/>
              </a:ext>
            </a:extLst>
          </p:cNvPr>
          <p:cNvGraphicFramePr>
            <a:graphicFrameLocks noGrp="1"/>
          </p:cNvGraphicFramePr>
          <p:nvPr/>
        </p:nvGraphicFramePr>
        <p:xfrm>
          <a:off x="7600867" y="4327801"/>
          <a:ext cx="2139315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60095">
                  <a:extLst>
                    <a:ext uri="{9D8B030D-6E8A-4147-A177-3AD203B41FA5}">
                      <a16:colId xmlns:a16="http://schemas.microsoft.com/office/drawing/2014/main" val="2759455987"/>
                    </a:ext>
                  </a:extLst>
                </a:gridCol>
                <a:gridCol w="1379220">
                  <a:extLst>
                    <a:ext uri="{9D8B030D-6E8A-4147-A177-3AD203B41FA5}">
                      <a16:colId xmlns:a16="http://schemas.microsoft.com/office/drawing/2014/main" val="276076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66271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69EE268-F50E-4722-BDF6-1503F2AD49F2}"/>
              </a:ext>
            </a:extLst>
          </p:cNvPr>
          <p:cNvGraphicFramePr>
            <a:graphicFrameLocks noGrp="1"/>
          </p:cNvGraphicFramePr>
          <p:nvPr/>
        </p:nvGraphicFramePr>
        <p:xfrm>
          <a:off x="7797561" y="5456526"/>
          <a:ext cx="1515110" cy="181483"/>
        </p:xfrm>
        <a:graphic>
          <a:graphicData uri="http://schemas.openxmlformats.org/drawingml/2006/table">
            <a:tbl>
              <a:tblPr firstRow="1" firstCol="1" bandRow="1"/>
              <a:tblGrid>
                <a:gridCol w="751637">
                  <a:extLst>
                    <a:ext uri="{9D8B030D-6E8A-4147-A177-3AD203B41FA5}">
                      <a16:colId xmlns:a16="http://schemas.microsoft.com/office/drawing/2014/main" val="3780930175"/>
                    </a:ext>
                  </a:extLst>
                </a:gridCol>
                <a:gridCol w="763473">
                  <a:extLst>
                    <a:ext uri="{9D8B030D-6E8A-4147-A177-3AD203B41FA5}">
                      <a16:colId xmlns:a16="http://schemas.microsoft.com/office/drawing/2014/main" val="2413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Dnumber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u="sng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780900"/>
                  </a:ext>
                </a:extLst>
              </a:tr>
            </a:tbl>
          </a:graphicData>
        </a:graphic>
      </p:graphicFrame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177E951E-325B-4725-A1D0-BC5A0B7FA8E5}"/>
              </a:ext>
            </a:extLst>
          </p:cNvPr>
          <p:cNvCxnSpPr/>
          <p:nvPr/>
        </p:nvCxnSpPr>
        <p:spPr>
          <a:xfrm flipH="1" flipV="1">
            <a:off x="8052048" y="4509284"/>
            <a:ext cx="798990" cy="92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8DF8474D-0474-49B0-9DEC-C1A1EC0366FA}"/>
              </a:ext>
            </a:extLst>
          </p:cNvPr>
          <p:cNvCxnSpPr/>
          <p:nvPr/>
        </p:nvCxnSpPr>
        <p:spPr>
          <a:xfrm>
            <a:off x="8229601" y="5638009"/>
            <a:ext cx="0" cy="540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DFA5C360-F160-47C1-819F-3CFCB31086E9}"/>
              </a:ext>
            </a:extLst>
          </p:cNvPr>
          <p:cNvCxnSpPr/>
          <p:nvPr/>
        </p:nvCxnSpPr>
        <p:spPr>
          <a:xfrm flipH="1">
            <a:off x="6942339" y="6169979"/>
            <a:ext cx="1313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0CD1AA00-BD13-473B-85B8-EE69A5AE6A0F}"/>
              </a:ext>
            </a:extLst>
          </p:cNvPr>
          <p:cNvCxnSpPr/>
          <p:nvPr/>
        </p:nvCxnSpPr>
        <p:spPr>
          <a:xfrm flipV="1">
            <a:off x="6951217" y="3603761"/>
            <a:ext cx="577048" cy="2575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9FDCF4-943F-4CAB-B686-C3C4B2936557}"/>
              </a:ext>
            </a:extLst>
          </p:cNvPr>
          <p:cNvCxnSpPr/>
          <p:nvPr/>
        </p:nvCxnSpPr>
        <p:spPr>
          <a:xfrm flipH="1" flipV="1">
            <a:off x="7448366" y="2678234"/>
            <a:ext cx="2544826" cy="7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77C20C44-633C-4C87-9E5A-19C6E5B760CB}"/>
              </a:ext>
            </a:extLst>
          </p:cNvPr>
          <p:cNvCxnSpPr/>
          <p:nvPr/>
        </p:nvCxnSpPr>
        <p:spPr>
          <a:xfrm flipH="1">
            <a:off x="7528265" y="2609462"/>
            <a:ext cx="3684233" cy="77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ADC408-85C7-406C-95B5-254FC26190D8}"/>
              </a:ext>
            </a:extLst>
          </p:cNvPr>
          <p:cNvSpPr txBox="1"/>
          <p:nvPr/>
        </p:nvSpPr>
        <p:spPr>
          <a:xfrm>
            <a:off x="6838199" y="2014897"/>
            <a:ext cx="110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23EB8-B8E9-4A10-B76F-28D102F95BBC}"/>
              </a:ext>
            </a:extLst>
          </p:cNvPr>
          <p:cNvSpPr txBox="1"/>
          <p:nvPr/>
        </p:nvSpPr>
        <p:spPr>
          <a:xfrm>
            <a:off x="6508878" y="3050410"/>
            <a:ext cx="8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Tmhma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8C2E3-3C27-4819-9EF9-A2B6125742A7}"/>
              </a:ext>
            </a:extLst>
          </p:cNvPr>
          <p:cNvSpPr txBox="1"/>
          <p:nvPr/>
        </p:nvSpPr>
        <p:spPr>
          <a:xfrm>
            <a:off x="7726280" y="3929586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Promh8euths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D330C-5DE7-4647-9276-9CF634E9B545}"/>
              </a:ext>
            </a:extLst>
          </p:cNvPr>
          <p:cNvSpPr txBox="1"/>
          <p:nvPr/>
        </p:nvSpPr>
        <p:spPr>
          <a:xfrm>
            <a:off x="7394938" y="5114405"/>
            <a:ext cx="13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Promh8euei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5812259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3538</Words>
  <Application>Microsoft Office PowerPoint</Application>
  <PresentationFormat>Ευρεία οθόνη</PresentationFormat>
  <Paragraphs>923</Paragraphs>
  <Slides>63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SymbolMT</vt:lpstr>
      <vt:lpstr>Times New Roman</vt:lpstr>
      <vt:lpstr>TimesNewRoman</vt:lpstr>
      <vt:lpstr>Θέμα του Office</vt:lpstr>
      <vt:lpstr>Επανάληψη</vt:lpstr>
      <vt:lpstr>ΑΣΚΗΣΗ 1</vt:lpstr>
      <vt:lpstr>Παρουσίαση του PowerPoint</vt:lpstr>
      <vt:lpstr>ΠΙΝΑΚΑΣ EMPLOYEE</vt:lpstr>
      <vt:lpstr>ΠΙΝΑΚΑΣ Tmhma</vt:lpstr>
      <vt:lpstr>ΠΙΝΑΚΑΣ Promh8euths</vt:lpstr>
      <vt:lpstr>ΠΙΝΑΚΑΣ Promh8euei</vt:lpstr>
      <vt:lpstr>Το Ξένο Κλειδί του Employee</vt:lpstr>
      <vt:lpstr>Εισαγωγές στον πίνακα Employee</vt:lpstr>
      <vt:lpstr>Εισαγωγές στον πίνακα Tmhma</vt:lpstr>
      <vt:lpstr>Εισαγωγές στον πίνακα Promh8euths</vt:lpstr>
      <vt:lpstr>Εισαγωγές στον πίνακα Promh8euei</vt:lpstr>
      <vt:lpstr>Αλλάγες στο ξένο κλειδί στον πίνακα Employee</vt:lpstr>
      <vt:lpstr>Να βρείτε το όνομα και το επώνυμο του υπαλλήλου που έχει τον μεγαλύτερο μισθός και είναι οδηγός. </vt:lpstr>
      <vt:lpstr>Να βρείτε το πλήθος και τον μέσο όρο των μισθών των υπαλλήλων ανά ειδικότητα</vt:lpstr>
      <vt:lpstr>Να βρείτε το όνομα και το επώνυμο των προμηθευτών του τμήματος Poros.</vt:lpstr>
      <vt:lpstr>Πως δουλεύει το where</vt:lpstr>
      <vt:lpstr>Να βρείτε το όνομα και το επώνυμο των προμηθευτών του τμήματος Poros.    Σχεσιακή Άλγεβρα</vt:lpstr>
      <vt:lpstr>Να βρείτε το όνομα και το επώνυμο των προμηθευτών του τμήματος Poros.    Σχεσιακός Λογισμός</vt:lpstr>
      <vt:lpstr>ΑΣΚΗΣΗ 2</vt:lpstr>
      <vt:lpstr>Παρουσίαση του PowerPoint</vt:lpstr>
      <vt:lpstr>Παρουσίαση του PowerPoint</vt:lpstr>
      <vt:lpstr>Παρουσίαση του PowerPoint</vt:lpstr>
      <vt:lpstr>Κάθε κάρτα ανήκει σε ένα πελάτη και κάθε πελάτης μπορεί να έχει πολλές κάρτες</vt:lpstr>
      <vt:lpstr>Παρουσίαση του PowerPoint</vt:lpstr>
      <vt:lpstr>Ένας λογαριασμός να ανήκει σε ένα τουλάχιστον πελάτη και ένας πελάτης μπορεί να έχει πολλούς λογαριασμούς.</vt:lpstr>
      <vt:lpstr>Για κάθε πιστωτική κάρτα υπάρχει ένα υπεύθυνος υπάλληλος. Ένας υπάλληλος μπορεί να επιβλέπει πολλές κάρτες </vt:lpstr>
      <vt:lpstr>Για κάθε δάνειο υπάρχει ένας υπεύθυνος υπάλληλος. Ένας υπάλληλος μπορεί να επιβλέπει πολλά δάνεια </vt:lpstr>
      <vt:lpstr> Κάθε άνοιγμα λογαργιασμού από ένα πελάτη γίνεται σε ένα και μόνο ένα υποκατάστημα. Σε ένα υποκατάστημα μπορεί να ανοίξουν πολλοί λογαργιασμοί. </vt:lpstr>
      <vt:lpstr>Ένα λογαριασμός μπορεί να ανοίξει από ένα υπάλληλο σε ένα συγκεκριμένο κατάστημα. Σε ένα κατάστημα ανοίγουν πολλοί λογαριασμοί και ένας υπάλληλος μπορεί να ανοίξει πολλούς λογαριασμούς.   </vt:lpstr>
      <vt:lpstr>Κάθε υπάλληλος εργάζεται  σε ένα και μόνο ένα κατάστημα και κάθε κατάστημα έχει πολλούς υπαλλήλους(&gt;=5). Ένα υπάλληλος είναι διευθυντής το πολύ σεένα κατάστημα και ένα κατάστημα έχει ένα και μόνο ένα διευθυντή. </vt:lpstr>
      <vt:lpstr>Επίσης ο κάθε υπάλληλος μπορεί να είναι είτε διοικητικός (επιπλέον χαρακτηριστικά τίτλος πτυχίου και ημερομηνία κτήσης και μισθός)  είτε εξωτερικός συνεργάτης (επιπλέον χαρακτηριστικά ετήσια αμοιβής) 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Nikos</dc:creator>
  <cp:lastModifiedBy>Nikos</cp:lastModifiedBy>
  <cp:revision>95</cp:revision>
  <dcterms:created xsi:type="dcterms:W3CDTF">2020-11-20T14:58:06Z</dcterms:created>
  <dcterms:modified xsi:type="dcterms:W3CDTF">2020-11-24T15:39:13Z</dcterms:modified>
</cp:coreProperties>
</file>