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556" r:id="rId3"/>
    <p:sldId id="557" r:id="rId4"/>
    <p:sldId id="558" r:id="rId5"/>
    <p:sldId id="559" r:id="rId6"/>
    <p:sldId id="552" r:id="rId7"/>
    <p:sldId id="551" r:id="rId8"/>
    <p:sldId id="560" r:id="rId9"/>
    <p:sldId id="537" r:id="rId10"/>
    <p:sldId id="536" r:id="rId11"/>
    <p:sldId id="538" r:id="rId12"/>
    <p:sldId id="540" r:id="rId13"/>
    <p:sldId id="541" r:id="rId14"/>
    <p:sldId id="542" r:id="rId15"/>
    <p:sldId id="543" r:id="rId16"/>
    <p:sldId id="544" r:id="rId17"/>
    <p:sldId id="545" r:id="rId18"/>
    <p:sldId id="546" r:id="rId19"/>
    <p:sldId id="547" r:id="rId20"/>
    <p:sldId id="548" r:id="rId21"/>
    <p:sldId id="550" r:id="rId22"/>
    <p:sldId id="533" r:id="rId23"/>
    <p:sldId id="553" r:id="rId24"/>
    <p:sldId id="554" r:id="rId25"/>
    <p:sldId id="555" r:id="rId26"/>
    <p:sldId id="561" r:id="rId27"/>
    <p:sldId id="263" r:id="rId2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2">
          <p15:clr>
            <a:srgbClr val="A4A3A4"/>
          </p15:clr>
        </p15:guide>
        <p15:guide id="2" pos="4032">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98" autoAdjust="0"/>
  </p:normalViewPr>
  <p:slideViewPr>
    <p:cSldViewPr showGuides="1">
      <p:cViewPr varScale="1">
        <p:scale>
          <a:sx n="111" d="100"/>
          <a:sy n="111" d="100"/>
        </p:scale>
        <p:origin x="1512" y="114"/>
      </p:cViewPr>
      <p:guideLst>
        <p:guide orient="horz" pos="2832"/>
        <p:guide pos="403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3234"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23C74BE7-78B4-4BAB-9DF4-75AB9BD607FA}" type="datetimeFigureOut">
              <a:rPr lang="en-US" smtClean="0"/>
              <a:t>11/1/2021</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l-GR" dirty="0"/>
              <a:t>Μ. Τσικνάκης</a:t>
            </a:r>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82FC56B-C5AB-47A6-9488-76711905041B}" type="slidenum">
              <a:rPr lang="en-US" smtClean="0"/>
              <a:t>‹#›</a:t>
            </a:fld>
            <a:endParaRPr lang="en-US" dirty="0"/>
          </a:p>
        </p:txBody>
      </p:sp>
    </p:spTree>
    <p:extLst>
      <p:ext uri="{BB962C8B-B14F-4D97-AF65-F5344CB8AC3E}">
        <p14:creationId xmlns:p14="http://schemas.microsoft.com/office/powerpoint/2010/main" val="3544032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CBEA385-F4E4-44DC-AFDF-F83F9A85272E}" type="datetimeFigureOut">
              <a:rPr lang="en-US" smtClean="0"/>
              <a:t>11/1/2021</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81E702C-EDDA-4897-81EC-EFF922DAECD0}" type="slidenum">
              <a:rPr lang="en-US" smtClean="0"/>
              <a:t>‹#›</a:t>
            </a:fld>
            <a:endParaRPr lang="en-US"/>
          </a:p>
        </p:txBody>
      </p:sp>
    </p:spTree>
    <p:extLst>
      <p:ext uri="{BB962C8B-B14F-4D97-AF65-F5344CB8AC3E}">
        <p14:creationId xmlns:p14="http://schemas.microsoft.com/office/powerpoint/2010/main" val="384774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E702C-EDDA-4897-81EC-EFF922DAECD0}" type="slidenum">
              <a:rPr lang="en-US" smtClean="0"/>
              <a:t>1</a:t>
            </a:fld>
            <a:endParaRPr lang="en-US"/>
          </a:p>
        </p:txBody>
      </p:sp>
    </p:spTree>
    <p:extLst>
      <p:ext uri="{BB962C8B-B14F-4D97-AF65-F5344CB8AC3E}">
        <p14:creationId xmlns:p14="http://schemas.microsoft.com/office/powerpoint/2010/main" val="13480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E702C-EDDA-4897-81EC-EFF922DAECD0}" type="slidenum">
              <a:rPr lang="en-US" smtClean="0"/>
              <a:t>27</a:t>
            </a:fld>
            <a:endParaRPr lang="en-US"/>
          </a:p>
        </p:txBody>
      </p:sp>
    </p:spTree>
    <p:extLst>
      <p:ext uri="{BB962C8B-B14F-4D97-AF65-F5344CB8AC3E}">
        <p14:creationId xmlns:p14="http://schemas.microsoft.com/office/powerpoint/2010/main" val="3335109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19999" y="0"/>
            <a:ext cx="152828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http://www.ares-conference.eu/cosidik/conf/images/stories/ehealth_tagcloud.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26" y="0"/>
            <a:ext cx="76234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Fußzeilenplatzhalter 1"/>
          <p:cNvSpPr txBox="1">
            <a:spLocks/>
          </p:cNvSpPr>
          <p:nvPr userDrawn="1"/>
        </p:nvSpPr>
        <p:spPr bwMode="auto">
          <a:xfrm>
            <a:off x="1686014" y="6489912"/>
            <a:ext cx="57610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en-US"/>
            </a:defPPr>
            <a:lvl1pPr marL="0" algn="ctr" defTabSz="914400" rtl="0" eaLnBrk="0" latinLnBrk="0" hangingPunct="0">
              <a:defRPr sz="1200" kern="1200">
                <a:solidFill>
                  <a:schemeClr val="tx1"/>
                </a:solidFill>
                <a:latin typeface="Arial" charset="0"/>
                <a:ea typeface="+mn-ea"/>
                <a:cs typeface="+mn-cs"/>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pPr eaLnBrk="1" hangingPunct="1"/>
            <a:r>
              <a:rPr lang="en-US" sz="1600" dirty="0">
                <a:solidFill>
                  <a:srgbClr val="595959"/>
                </a:solidFill>
              </a:rPr>
              <a:t>Lecture 3 – Evaluating Mobile Health Apps</a:t>
            </a:r>
            <a:endParaRPr lang="de-DE" sz="1600" dirty="0">
              <a:solidFill>
                <a:srgbClr val="595959"/>
              </a:solidFill>
            </a:endParaRPr>
          </a:p>
        </p:txBody>
      </p:sp>
    </p:spTree>
    <p:extLst>
      <p:ext uri="{BB962C8B-B14F-4D97-AF65-F5344CB8AC3E}">
        <p14:creationId xmlns:p14="http://schemas.microsoft.com/office/powerpoint/2010/main" val="214914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5486400"/>
          </a:xfrm>
        </p:spPr>
        <p:txBody>
          <a:bodyPr/>
          <a:lstStyle>
            <a:lvl1pPr marL="457200" indent="-457200">
              <a:buClr>
                <a:srgbClr val="002060"/>
              </a:buClr>
              <a:defRPr/>
            </a:lvl1pPr>
            <a:lvl2pPr marL="803275" indent="-346075">
              <a:buClr>
                <a:srgbClr val="0070C0"/>
              </a:buClr>
              <a:buFont typeface="Wingdings" pitchFamily="2" charset="2"/>
              <a:buChar char="ü"/>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6"/>
          <p:cNvSpPr>
            <a:spLocks noGrp="1"/>
          </p:cNvSpPr>
          <p:nvPr>
            <p:ph type="title"/>
          </p:nvPr>
        </p:nvSpPr>
        <p:spPr>
          <a:xfrm>
            <a:off x="457200" y="76200"/>
            <a:ext cx="8229600" cy="838200"/>
          </a:xfrm>
        </p:spPr>
        <p:txBody>
          <a:bodyPr/>
          <a:lstStyle>
            <a:lvl1pPr algn="l">
              <a:defRPr/>
            </a:lvl1pPr>
          </a:lstStyle>
          <a:p>
            <a:r>
              <a:rPr lang="en-US" dirty="0"/>
              <a:t>Click to edit Master 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936499"/>
            <a:ext cx="8458200" cy="282701"/>
          </a:xfrm>
          <a:prstGeom prst="rect">
            <a:avLst/>
          </a:prstGeom>
        </p:spPr>
      </p:pic>
    </p:spTree>
    <p:extLst>
      <p:ext uri="{BB962C8B-B14F-4D97-AF65-F5344CB8AC3E}">
        <p14:creationId xmlns:p14="http://schemas.microsoft.com/office/powerpoint/2010/main" val="314051648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219200"/>
            <a:ext cx="4038600" cy="5486400"/>
          </a:xfrm>
        </p:spPr>
        <p:txBody>
          <a:bodyPr/>
          <a:lstStyle>
            <a:lvl1pPr marL="457200" indent="-457200">
              <a:defRPr sz="2800"/>
            </a:lvl1pPr>
            <a:lvl2pPr marL="803275" indent="-346075">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19200"/>
            <a:ext cx="4038600" cy="5486400"/>
          </a:xfrm>
        </p:spPr>
        <p:txBody>
          <a:bodyPr/>
          <a:lstStyle>
            <a:lvl1pPr marL="457200" indent="-457200">
              <a:defRPr sz="2800"/>
            </a:lvl1pPr>
            <a:lvl2pPr marL="803275" indent="-346075">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914400"/>
            <a:ext cx="8458200" cy="282701"/>
          </a:xfrm>
          <a:prstGeom prst="rect">
            <a:avLst/>
          </a:prstGeom>
        </p:spPr>
      </p:pic>
    </p:spTree>
    <p:extLst>
      <p:ext uri="{BB962C8B-B14F-4D97-AF65-F5344CB8AC3E}">
        <p14:creationId xmlns:p14="http://schemas.microsoft.com/office/powerpoint/2010/main" val="24085051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lvl1pPr algn="l">
              <a:defRPr/>
            </a:lvl1pPr>
          </a:lstStyle>
          <a:p>
            <a:r>
              <a:rPr lang="en-US" dirty="0"/>
              <a:t>Click to edit Master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936499"/>
            <a:ext cx="8458200" cy="282701"/>
          </a:xfrm>
          <a:prstGeom prst="rect">
            <a:avLst/>
          </a:prstGeom>
        </p:spPr>
      </p:pic>
    </p:spTree>
    <p:extLst>
      <p:ext uri="{BB962C8B-B14F-4D97-AF65-F5344CB8AC3E}">
        <p14:creationId xmlns:p14="http://schemas.microsoft.com/office/powerpoint/2010/main" val="358744822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6371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a:noFill/>
          <a:scene3d>
            <a:camera prst="orthographicFront"/>
            <a:lightRig rig="threePt" dir="t"/>
          </a:scene3d>
          <a:sp3d>
            <a:bevelT prst="relaxedInset"/>
          </a:sp3d>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D2ABA-9695-4A01-A081-023EB326A7F3}" type="datetimeFigureOut">
              <a:rPr lang="en-US" smtClean="0"/>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38A75-46F6-44F6-89B2-D66BD5D0F1BC}" type="slidenum">
              <a:rPr lang="en-US" smtClean="0"/>
              <a:t>‹#›</a:t>
            </a:fld>
            <a:endParaRPr lang="en-US"/>
          </a:p>
        </p:txBody>
      </p:sp>
    </p:spTree>
    <p:extLst>
      <p:ext uri="{BB962C8B-B14F-4D97-AF65-F5344CB8AC3E}">
        <p14:creationId xmlns:p14="http://schemas.microsoft.com/office/powerpoint/2010/main" val="197795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2060"/>
        </a:buClr>
        <a:buSzPct val="80000"/>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ü"/>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x.doi.org/10.2196%2Fmhealth.342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09800"/>
            <a:ext cx="8382000" cy="2286000"/>
          </a:xfrm>
        </p:spPr>
        <p:txBody>
          <a:bodyPr>
            <a:noAutofit/>
          </a:bodyPr>
          <a:lstStyle/>
          <a:p>
            <a:r>
              <a:rPr lang="el-GR" sz="3600" dirty="0" err="1"/>
              <a:t>Πολυμεσικές</a:t>
            </a:r>
            <a:r>
              <a:rPr lang="el-GR" sz="3600" dirty="0"/>
              <a:t> Υπηρεσίες στην Υγεία </a:t>
            </a:r>
            <a:r>
              <a:rPr lang="en-US" sz="3600" dirty="0"/>
              <a:t/>
            </a:r>
            <a:br>
              <a:rPr lang="en-US" sz="3600" dirty="0"/>
            </a:br>
            <a:r>
              <a:rPr lang="en-GB" sz="3600" dirty="0"/>
              <a:t> </a:t>
            </a:r>
            <a:br>
              <a:rPr lang="en-GB" sz="3600" dirty="0"/>
            </a:br>
            <a:r>
              <a:rPr lang="el-GR" sz="2800" dirty="0"/>
              <a:t>Αξιολόγηση Υπηρεσιών Ηλεκτρονικής Υγείας</a:t>
            </a:r>
            <a:br>
              <a:rPr lang="el-GR" sz="2800" dirty="0"/>
            </a:br>
            <a:r>
              <a:rPr lang="en-US" sz="2800" dirty="0"/>
              <a:t>–</a:t>
            </a:r>
            <a:r>
              <a:rPr lang="el-GR" sz="2800" dirty="0"/>
              <a:t> </a:t>
            </a:r>
            <a:r>
              <a:rPr lang="en-US" sz="2800" dirty="0">
                <a:solidFill>
                  <a:srgbClr val="002060"/>
                </a:solidFill>
              </a:rPr>
              <a:t>Evaluating Mobile </a:t>
            </a:r>
            <a:r>
              <a:rPr lang="en-GB" sz="2800" dirty="0">
                <a:solidFill>
                  <a:srgbClr val="002060"/>
                </a:solidFill>
              </a:rPr>
              <a:t>Health</a:t>
            </a:r>
            <a:r>
              <a:rPr lang="en-US" sz="2800" dirty="0">
                <a:solidFill>
                  <a:srgbClr val="002060"/>
                </a:solidFill>
              </a:rPr>
              <a:t> Apps</a:t>
            </a:r>
          </a:p>
        </p:txBody>
      </p:sp>
      <p:sp>
        <p:nvSpPr>
          <p:cNvPr id="3" name="Subtitle 2"/>
          <p:cNvSpPr>
            <a:spLocks noGrp="1"/>
          </p:cNvSpPr>
          <p:nvPr>
            <p:ph type="subTitle" idx="1"/>
          </p:nvPr>
        </p:nvSpPr>
        <p:spPr>
          <a:xfrm>
            <a:off x="1371600" y="4800600"/>
            <a:ext cx="6400800" cy="1219200"/>
          </a:xfrm>
        </p:spPr>
        <p:txBody>
          <a:bodyPr/>
          <a:lstStyle/>
          <a:p>
            <a:r>
              <a:rPr lang="el-GR" dirty="0"/>
              <a:t>Μ. Τσικνάκης</a:t>
            </a:r>
          </a:p>
          <a:p>
            <a:r>
              <a:rPr lang="el-GR" dirty="0"/>
              <a:t>Χειμερινό Εξάμηνο 20</a:t>
            </a:r>
            <a:r>
              <a:rPr lang="en-US" dirty="0" smtClean="0"/>
              <a:t>21</a:t>
            </a:r>
            <a:endParaRPr lang="en-US" dirty="0"/>
          </a:p>
        </p:txBody>
      </p:sp>
    </p:spTree>
    <p:extLst>
      <p:ext uri="{BB962C8B-B14F-4D97-AF65-F5344CB8AC3E}">
        <p14:creationId xmlns:p14="http://schemas.microsoft.com/office/powerpoint/2010/main" val="111605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l-GR" b="1" dirty="0"/>
              <a:t>Χρησιμότητα.</a:t>
            </a:r>
            <a:r>
              <a:rPr lang="el-GR" dirty="0"/>
              <a:t> </a:t>
            </a:r>
            <a:endParaRPr lang="en-US" dirty="0"/>
          </a:p>
          <a:p>
            <a:pPr lvl="1"/>
            <a:r>
              <a:rPr lang="el-GR" dirty="0"/>
              <a:t>Ένα από τα πρώτα πράγματα που πρέπει να λάβουμε υπόψη όταν αξιολογούμε μια ιατρική εφαρμογή είναι η συνολική χρησιμότητά της σε ένα συγκεκριμένο περιβάλλον πρακτικής εφαρμογής της. </a:t>
            </a:r>
            <a:endParaRPr lang="en-US" dirty="0"/>
          </a:p>
          <a:p>
            <a:pPr lvl="1"/>
            <a:r>
              <a:rPr lang="el-GR" dirty="0"/>
              <a:t>Για παράδειγμα, ένας ειδικός για παιδιατρικά προβλήματα φαρμακοποιός μπορεί να διαπιστώσει ότι μια εφαρμογή που χρησιμοποιείται για τον υπολογισμό των θερμιδικών απαιτήσεων για βρέφη που απαιτούν ολική παρεντερική διατροφή είναι χρήσιμη, δεδομένου ότι εξοικονομεί χρόνο για να πραγματοποιήσει τους υπολογισμούς με το χέρι. </a:t>
            </a:r>
          </a:p>
          <a:p>
            <a:pPr lvl="1"/>
            <a:r>
              <a:rPr lang="el-GR" dirty="0"/>
              <a:t>Η ίδια εφαρμογή, ωστόσο, δεν θα έχει καμιά χρησιμότητα σε έναν εξειδικευμένο φαρμακοποιό καρδιολογίας ενηλίκων. </a:t>
            </a:r>
            <a:endParaRPr lang="en-US" dirty="0"/>
          </a:p>
          <a:p>
            <a:pPr lvl="1"/>
            <a:r>
              <a:rPr lang="el-GR" dirty="0"/>
              <a:t>Η αξιολόγηση αυτής της πτυχής είναι συχνά ένα καλό σημείο εκκίνησης της αξιολόγησης μας.</a:t>
            </a:r>
            <a:endParaRPr lang="en-US" dirty="0"/>
          </a:p>
          <a:p>
            <a:endParaRPr lang="en-US" dirty="0"/>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Χρησιμότητα</a:t>
            </a:r>
            <a:endParaRPr lang="en-US" sz="2800" dirty="0"/>
          </a:p>
        </p:txBody>
      </p:sp>
    </p:spTree>
    <p:extLst>
      <p:ext uri="{BB962C8B-B14F-4D97-AF65-F5344CB8AC3E}">
        <p14:creationId xmlns:p14="http://schemas.microsoft.com/office/powerpoint/2010/main" val="427226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l-GR" b="1" dirty="0"/>
              <a:t>Ακρίβεια.</a:t>
            </a:r>
            <a:r>
              <a:rPr lang="el-GR" dirty="0"/>
              <a:t> </a:t>
            </a:r>
          </a:p>
          <a:p>
            <a:pPr lvl="1"/>
            <a:r>
              <a:rPr lang="el-GR" dirty="0"/>
              <a:t>Μετά την αξιολόγηση της χρησιμότητας, η ακρίβεια της εφαρμογής θα πρέπει να εξεταστεί διεξοδικά. </a:t>
            </a:r>
          </a:p>
          <a:p>
            <a:pPr lvl="1"/>
            <a:r>
              <a:rPr lang="el-GR" dirty="0"/>
              <a:t>Για εφαρμογές που έχουν σχεδιαστεί για να παρέχουν πληροφορίες για φάρμακα ή ιατρικές πληροφορίες, </a:t>
            </a:r>
            <a:r>
              <a:rPr lang="el-GR" dirty="0">
                <a:solidFill>
                  <a:srgbClr val="0070C0"/>
                </a:solidFill>
              </a:rPr>
              <a:t>το βασικό υλικό </a:t>
            </a:r>
            <a:r>
              <a:rPr lang="el-GR" dirty="0"/>
              <a:t>που χρησιμοποιείται για την ανάπτυξη του περιεχομένου είναι ένα σημαντικό θέμα. </a:t>
            </a:r>
          </a:p>
          <a:p>
            <a:pPr lvl="1"/>
            <a:r>
              <a:rPr lang="el-GR" dirty="0"/>
              <a:t>Θα πρέπει να αξιολογηθεί κατά πόσο οι ιατρικής φύσης πληροφορίες είναι σωστές ή όχι. </a:t>
            </a:r>
          </a:p>
          <a:p>
            <a:pPr lvl="1"/>
            <a:r>
              <a:rPr lang="el-GR" dirty="0"/>
              <a:t>Για </a:t>
            </a:r>
            <a:r>
              <a:rPr lang="el-GR" dirty="0" smtClean="0"/>
              <a:t>παράδειγμα,</a:t>
            </a:r>
            <a:r>
              <a:rPr lang="en-GB" dirty="0" smtClean="0"/>
              <a:t> </a:t>
            </a:r>
            <a:r>
              <a:rPr lang="el-GR" dirty="0" smtClean="0"/>
              <a:t>μια </a:t>
            </a:r>
            <a:r>
              <a:rPr lang="el-GR" dirty="0"/>
              <a:t>εφαρμογή που χρησιμοποιείται για τον υπολογισμό μιας βαθμολογίας κινδύνου (</a:t>
            </a:r>
            <a:r>
              <a:rPr lang="en-US" b="1" dirty="0"/>
              <a:t>Score for Atrial Fibrillation Stroke Risk</a:t>
            </a:r>
            <a:r>
              <a:rPr lang="el-GR" b="1" dirty="0"/>
              <a:t>) </a:t>
            </a:r>
            <a:r>
              <a:rPr lang="el-GR" dirty="0"/>
              <a:t>μπορεί να θεωρηθεί ακριβέστερη εάν </a:t>
            </a:r>
          </a:p>
          <a:p>
            <a:pPr lvl="2"/>
            <a:r>
              <a:rPr lang="el-GR" dirty="0"/>
              <a:t>παρέχει λεπτομέρειες σχετικά με τον τρόπο ερμηνείας της βαθμολογίας και </a:t>
            </a:r>
          </a:p>
          <a:p>
            <a:pPr lvl="2"/>
            <a:r>
              <a:rPr lang="el-GR" dirty="0"/>
              <a:t>αναφερόταν στις αρχικές μελέτες που χρησιμοποιήθηκαν για την επικύρωση του υπολογισμού.</a:t>
            </a:r>
            <a:endParaRPr lang="en-US" dirty="0"/>
          </a:p>
          <a:p>
            <a:endParaRPr lang="en-US" dirty="0"/>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Ακρίβεια</a:t>
            </a:r>
            <a:endParaRPr lang="en-US" sz="2800" dirty="0"/>
          </a:p>
        </p:txBody>
      </p:sp>
    </p:spTree>
    <p:extLst>
      <p:ext uri="{BB962C8B-B14F-4D97-AF65-F5344CB8AC3E}">
        <p14:creationId xmlns:p14="http://schemas.microsoft.com/office/powerpoint/2010/main" val="2577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l-GR" b="1" dirty="0"/>
              <a:t>Εγκυρότητα </a:t>
            </a:r>
            <a:r>
              <a:rPr lang="en-US" b="1" dirty="0"/>
              <a:t>(Authority)</a:t>
            </a:r>
            <a:r>
              <a:rPr lang="el-GR" b="1" dirty="0"/>
              <a:t>. </a:t>
            </a:r>
          </a:p>
          <a:p>
            <a:pPr lvl="1"/>
            <a:r>
              <a:rPr lang="el-GR" dirty="0"/>
              <a:t>Ο συγγραφέας/κατασκευαστής μιας εφαρμογής είναι μια άλλη σημαντική διάσταση. </a:t>
            </a:r>
          </a:p>
          <a:p>
            <a:pPr lvl="1"/>
            <a:r>
              <a:rPr lang="el-GR" dirty="0"/>
              <a:t>Δεδομένου ότι ηλεκτρονικές υπηρεσίες &amp; εφαρμογές μπορούν να αναπτυχθούν από οποιονδήποτε, είναι κρίσιμο να εκτιμηθεί κατά πόσον οι δημιουργοί είναι αξιόπιστοι, κατάλληλοι και αρκετά έγκυροι για να δημιουργήσουν το εν λόγω ιατρικό περιεχόμενο. </a:t>
            </a:r>
          </a:p>
          <a:p>
            <a:pPr lvl="1"/>
            <a:r>
              <a:rPr lang="el-GR" dirty="0"/>
              <a:t>Προς το σκοπό αυτό, πρέπει πρώτα να προσδιορίσουμε αν αναφέρονται οι εμπειρογνώμονες που παρείχαν το περιεχόμενο μιας εφαρμογής. </a:t>
            </a:r>
          </a:p>
          <a:p>
            <a:pPr lvl="1"/>
            <a:r>
              <a:rPr lang="el-GR" dirty="0"/>
              <a:t>Επιπλέον, οι πληροφορίες επικοινωνίας με τους δημιουργούς  θα πρέπει να είναι διαθέσιμες σε περίπτωση που κάποιος χρήστης έχει μια ερώτηση ή επιθυμεί να παρέχει πληροφορίες σχετικά με την εφαρμογή. </a:t>
            </a:r>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Εγκυρότητα (</a:t>
            </a:r>
            <a:r>
              <a:rPr lang="en-GB" sz="2800" dirty="0"/>
              <a:t>Authority)</a:t>
            </a:r>
            <a:endParaRPr lang="en-US" sz="2800" dirty="0"/>
          </a:p>
        </p:txBody>
      </p:sp>
    </p:spTree>
    <p:extLst>
      <p:ext uri="{BB962C8B-B14F-4D97-AF65-F5344CB8AC3E}">
        <p14:creationId xmlns:p14="http://schemas.microsoft.com/office/powerpoint/2010/main" val="115083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l-GR" dirty="0"/>
              <a:t>Εάν βρεθούν  οι συγγραφείς, είναι σημαντικό να εκτιμηθούν τα προσόντα και η εμπειρογνωμοσύνη τους. </a:t>
            </a:r>
          </a:p>
          <a:p>
            <a:r>
              <a:rPr lang="el-GR" dirty="0"/>
              <a:t>Θα πρέπει να λαμβάνεται υπόψη εάν ο συγγραφέας </a:t>
            </a:r>
          </a:p>
          <a:p>
            <a:pPr lvl="1"/>
            <a:r>
              <a:rPr lang="el-GR" dirty="0"/>
              <a:t>έχει ή όχι ιατρική κατάρτιση, </a:t>
            </a:r>
          </a:p>
          <a:p>
            <a:pPr lvl="1"/>
            <a:r>
              <a:rPr lang="el-GR" dirty="0"/>
              <a:t>το επάγγελμά του (π.χ. γιατρός, φαρμακοποιός, προγραμματιστής ηλεκτρονικών υπολογιστών), </a:t>
            </a:r>
          </a:p>
          <a:p>
            <a:pPr lvl="1"/>
            <a:r>
              <a:rPr lang="el-GR" dirty="0"/>
              <a:t>το επίπεδο εκπαίδευσης (π.χ. μεταδιδακτορικό, πρακτική άσκηση), ειδικότητα, κλπ. </a:t>
            </a:r>
          </a:p>
          <a:p>
            <a:pPr lvl="1"/>
            <a:r>
              <a:rPr lang="el-GR" dirty="0"/>
              <a:t>προηγούμενες συμβολές στην ιατρική βιβλιογραφία</a:t>
            </a:r>
          </a:p>
          <a:p>
            <a:pPr lvl="1"/>
            <a:r>
              <a:rPr lang="el-GR" dirty="0"/>
              <a:t>εφαρμογές που έχουν αναπτύξει προηγουμένως, </a:t>
            </a:r>
          </a:p>
          <a:p>
            <a:pPr lvl="1"/>
            <a:r>
              <a:rPr lang="el-GR" dirty="0"/>
              <a:t>πιθανές πηγές προκατάληψης (π.χ. επαγγελματικές σχέσεις) και </a:t>
            </a:r>
          </a:p>
          <a:p>
            <a:pPr lvl="1"/>
            <a:r>
              <a:rPr lang="el-GR" dirty="0"/>
              <a:t>χρόνια εμπειρίας. </a:t>
            </a:r>
          </a:p>
          <a:p>
            <a:r>
              <a:rPr lang="el-GR" dirty="0"/>
              <a:t>Για παράδειγμα, κάποιος θα μπορούσε να θεωρήσει ότι μια εφαρμογή για τον υπολογισμό των μετατροπών </a:t>
            </a:r>
            <a:r>
              <a:rPr lang="el-GR" dirty="0" err="1"/>
              <a:t>οπιοειδών</a:t>
            </a:r>
            <a:r>
              <a:rPr lang="el-GR" dirty="0"/>
              <a:t> θα ήταν πιο αξιόπιστη αν είχε αναπτυχθεί από έναν καλό γιατρό παρηγορητικής φροντίδας, σε αντίθεση με έναν μηχανικό λογισμικού χωρίς ιατρική εκπαίδευση αλλά και σε σχέση με ένα γιατρό γενικής ιατρικής.</a:t>
            </a:r>
            <a:endParaRPr lang="en-US" dirty="0"/>
          </a:p>
          <a:p>
            <a:pPr marL="0" indent="0">
              <a:buNone/>
            </a:pPr>
            <a:endParaRPr lang="en-US" dirty="0"/>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Εγκυρότητα (</a:t>
            </a:r>
            <a:r>
              <a:rPr lang="en-GB" sz="2800" dirty="0"/>
              <a:t>Authority)</a:t>
            </a:r>
            <a:endParaRPr lang="en-US" sz="2800" dirty="0"/>
          </a:p>
        </p:txBody>
      </p:sp>
    </p:spTree>
    <p:extLst>
      <p:ext uri="{BB962C8B-B14F-4D97-AF65-F5344CB8AC3E}">
        <p14:creationId xmlns:p14="http://schemas.microsoft.com/office/powerpoint/2010/main" val="312477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l-GR" sz="3600" b="1" dirty="0"/>
              <a:t>Αντικειμενικότητα</a:t>
            </a:r>
            <a:r>
              <a:rPr lang="el-GR" sz="2000" dirty="0"/>
              <a:t>. </a:t>
            </a:r>
          </a:p>
          <a:p>
            <a:pPr lvl="1"/>
            <a:r>
              <a:rPr lang="en-US" sz="1800" dirty="0" err="1"/>
              <a:t>Οι</a:t>
            </a:r>
            <a:r>
              <a:rPr lang="en-US" sz="1800" dirty="0"/>
              <a:t> </a:t>
            </a:r>
            <a:r>
              <a:rPr lang="en-US" sz="1800" dirty="0" err="1"/>
              <a:t>εφ</a:t>
            </a:r>
            <a:r>
              <a:rPr lang="en-US" sz="1800" dirty="0"/>
              <a:t>αρμογές πρέπει επίσης να αξιολογούνται με βάση την αντικειμενικότητά τους, πράγμα που σημαίνει ότι το περιεχόμενο της εφαρμογής είναι </a:t>
            </a:r>
            <a:r>
              <a:rPr lang="el-GR" sz="1800" dirty="0"/>
              <a:t>σωστό</a:t>
            </a:r>
            <a:r>
              <a:rPr lang="en-US" sz="1800" dirty="0"/>
              <a:t>, ισορροπημένο και αμερόληπτο. </a:t>
            </a:r>
            <a:endParaRPr lang="el-GR" sz="1800" dirty="0"/>
          </a:p>
          <a:p>
            <a:pPr lvl="1"/>
            <a:r>
              <a:rPr lang="en-US" sz="1800" dirty="0"/>
              <a:t>Πα</a:t>
            </a:r>
            <a:r>
              <a:rPr lang="en-US" sz="1800" dirty="0" err="1"/>
              <a:t>ρόλο</a:t>
            </a:r>
            <a:r>
              <a:rPr lang="en-US" sz="1800" dirty="0"/>
              <a:t> π</a:t>
            </a:r>
            <a:r>
              <a:rPr lang="en-US" sz="1800" dirty="0" err="1"/>
              <a:t>ου</a:t>
            </a:r>
            <a:r>
              <a:rPr lang="en-US" sz="1800" dirty="0"/>
              <a:t> ο π</a:t>
            </a:r>
            <a:r>
              <a:rPr lang="en-US" sz="1800" dirty="0" err="1"/>
              <a:t>ροσδιορισμός</a:t>
            </a:r>
            <a:r>
              <a:rPr lang="en-US" sz="1800" dirty="0"/>
              <a:t> α</a:t>
            </a:r>
            <a:r>
              <a:rPr lang="en-US" sz="1800" dirty="0" err="1"/>
              <a:t>υτός</a:t>
            </a:r>
            <a:r>
              <a:rPr lang="en-US" sz="1800" dirty="0"/>
              <a:t> μπ</a:t>
            </a:r>
            <a:r>
              <a:rPr lang="en-US" sz="1800" dirty="0" err="1"/>
              <a:t>ορεί</a:t>
            </a:r>
            <a:r>
              <a:rPr lang="en-US" sz="1800" dirty="0"/>
              <a:t> να </a:t>
            </a:r>
            <a:r>
              <a:rPr lang="en-US" sz="1800" dirty="0" err="1"/>
              <a:t>είν</a:t>
            </a:r>
            <a:r>
              <a:rPr lang="en-US" sz="1800" dirty="0"/>
              <a:t>αι δύσκολος -</a:t>
            </a:r>
            <a:r>
              <a:rPr lang="el-GR" sz="1800" dirty="0"/>
              <a:t> </a:t>
            </a:r>
            <a:r>
              <a:rPr lang="en-US" sz="1800" dirty="0" err="1"/>
              <a:t>ιδίως</a:t>
            </a:r>
            <a:r>
              <a:rPr lang="en-US" sz="1800" dirty="0"/>
              <a:t> αν δεν υπάρχει κλινική γνώση ή υπόβαθρο σε μια συγκεκριμένη περιοχή- είναι συχνά εύκολο να αναγνωριστεί. </a:t>
            </a:r>
            <a:endParaRPr lang="el-GR" sz="1800" dirty="0"/>
          </a:p>
          <a:p>
            <a:pPr lvl="1"/>
            <a:r>
              <a:rPr lang="en-US" sz="1800" dirty="0" err="1"/>
              <a:t>Γι</a:t>
            </a:r>
            <a:r>
              <a:rPr lang="en-US" sz="1800" dirty="0"/>
              <a:t>α παράδειγμα, μια εφαρμογή που διατίθεται στο εμπόριο για να βοηθήσει τους κλινικούς ιατρούς να επιλέξουν ένα αντικαταθλιπτικό φάρμακο, αλλά περιλαμβάνει μόνο τα φάρμακα που παρασκευάζονται από έναν συγκεκριμένο κατασκευαστή, είναι προφανώς προκατειλημμέν</a:t>
            </a:r>
            <a:r>
              <a:rPr lang="el-GR" sz="1800" dirty="0"/>
              <a:t>η</a:t>
            </a:r>
            <a:r>
              <a:rPr lang="en-US" sz="1800" dirty="0"/>
              <a:t>, καθώς κατευθύνει τους επαγγελματίες προς το να συστήσουν ορισμένα φάρμακα. </a:t>
            </a:r>
          </a:p>
          <a:p>
            <a:pPr lvl="1"/>
            <a:r>
              <a:rPr lang="en-US" sz="1800" dirty="0" err="1"/>
              <a:t>Ωστόσο</a:t>
            </a:r>
            <a:r>
              <a:rPr lang="en-US" sz="1800" dirty="0"/>
              <a:t>, </a:t>
            </a:r>
            <a:r>
              <a:rPr lang="en-US" sz="1800" dirty="0" err="1"/>
              <a:t>είν</a:t>
            </a:r>
            <a:r>
              <a:rPr lang="en-US" sz="1800" dirty="0"/>
              <a:t>αι σημαντικό να σημειωθεί ότι, ενώ κάποια αντικειμενικότητα μιας εφαρμογής μπορεί να σχετίζεται με την πατρότητα, δεν θα ήταν σκόπιμο να χαρακτηριστεί μια εφαρμογή ως προκατειλημμένη με βάση μόνο τον </a:t>
            </a:r>
            <a:r>
              <a:rPr lang="el-GR" sz="1800" dirty="0"/>
              <a:t>δημιουργό </a:t>
            </a:r>
            <a:r>
              <a:rPr lang="en-US" sz="1800" dirty="0" err="1"/>
              <a:t>της</a:t>
            </a:r>
            <a:r>
              <a:rPr lang="en-US" sz="1800" dirty="0"/>
              <a:t>.</a:t>
            </a:r>
            <a:endParaRPr lang="el-GR" sz="1800" dirty="0"/>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Αντικειμενικότητα (</a:t>
            </a:r>
            <a:r>
              <a:rPr lang="en-GB" sz="2800" dirty="0"/>
              <a:t>Objectivity)</a:t>
            </a:r>
            <a:endParaRPr lang="en-US" sz="2800" dirty="0"/>
          </a:p>
        </p:txBody>
      </p:sp>
    </p:spTree>
    <p:extLst>
      <p:ext uri="{BB962C8B-B14F-4D97-AF65-F5344CB8AC3E}">
        <p14:creationId xmlns:p14="http://schemas.microsoft.com/office/powerpoint/2010/main" val="21976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l-GR" sz="2800" b="1" dirty="0"/>
              <a:t>Επικαιρότητα. </a:t>
            </a:r>
          </a:p>
          <a:p>
            <a:pPr lvl="1"/>
            <a:r>
              <a:rPr lang="el-GR" sz="2400" dirty="0"/>
              <a:t>Δεδομένου ότι οι ιατρικές πληροφορίες αλλάζουν συνεχώς, οι κινητές ιατρικές εφαρμογές/υπηρεσίες  πρέπει επίσης να αξιολογούνται με βάση την επικαιρότητα του περιεχομένου τους. </a:t>
            </a:r>
          </a:p>
          <a:p>
            <a:pPr lvl="1"/>
            <a:r>
              <a:rPr lang="el-GR" sz="2400" dirty="0"/>
              <a:t>Για παράδειγμα, μια εφαρμογή για την επιλογή ενός συνδυασμού αντιπηκτικών μπορεί να παρέχει ακατάλληλες συστάσεις θεραπείας εάν βασίζεται σε ξεπερασμένες οδηγίες ή δεν περιλαμβάνει πρόσφατα εγκεκριμένα φάρμακα. </a:t>
            </a:r>
          </a:p>
          <a:p>
            <a:pPr lvl="1"/>
            <a:r>
              <a:rPr lang="el-GR" sz="2400" dirty="0"/>
              <a:t>Επιπλέον, θα πρέπει να εξετάσουμε τον τρόπο με τον οποίο θα πραγματοποιούνται τακτικά οι ενημερώσεις εφαρμογών (π.χ. προγραμματισμένες ή με βάση τις ανάγκες) και εάν αυτές οι ενημερώσεις θα είναι μη αυτόματες (δηλ. Ενεργοποιημένες από τον χρήστη) ή αυτόματες. </a:t>
            </a:r>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Επικαιρότητα (</a:t>
            </a:r>
            <a:r>
              <a:rPr lang="en-US" sz="2800" b="1" dirty="0"/>
              <a:t>Timeliness</a:t>
            </a:r>
            <a:r>
              <a:rPr lang="en-GB" sz="2800" dirty="0"/>
              <a:t>)</a:t>
            </a:r>
            <a:endParaRPr lang="en-US" sz="2800" dirty="0"/>
          </a:p>
        </p:txBody>
      </p:sp>
    </p:spTree>
    <p:extLst>
      <p:ext uri="{BB962C8B-B14F-4D97-AF65-F5344CB8AC3E}">
        <p14:creationId xmlns:p14="http://schemas.microsoft.com/office/powerpoint/2010/main" val="190615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l-GR" sz="3400" b="1" dirty="0"/>
              <a:t>Λειτουργικότητα. </a:t>
            </a:r>
            <a:endParaRPr lang="en-US" sz="3400" b="1" dirty="0"/>
          </a:p>
          <a:p>
            <a:pPr lvl="1"/>
            <a:r>
              <a:rPr lang="el-GR" dirty="0"/>
              <a:t>Μια εφαρμογή μπορεί να περιέχει τις κατάλληλες κλινικές πληροφορίες ή μπορεί να είναι σε θέση να μετρήσει τα ζωτικά στοιχεία ενός ασθενούς </a:t>
            </a:r>
            <a:r>
              <a:rPr lang="en-US" dirty="0"/>
              <a:t> </a:t>
            </a:r>
            <a:r>
              <a:rPr lang="el-GR" dirty="0"/>
              <a:t>με ένα μικρό περιθώριο σφάλματος. </a:t>
            </a:r>
            <a:endParaRPr lang="en-US" dirty="0"/>
          </a:p>
          <a:p>
            <a:pPr lvl="1"/>
            <a:r>
              <a:rPr lang="el-GR" dirty="0"/>
              <a:t>Ωστόσο, εάν αυτή η εφαρμογή δεν εγκατασταθεί, ξεκινήσει και λειτουργεί με συνεπή τρόπο τότε η συνολική χρησιμότητά της θα υποφέρει. </a:t>
            </a:r>
          </a:p>
          <a:p>
            <a:pPr lvl="1"/>
            <a:r>
              <a:rPr lang="el-GR" dirty="0"/>
              <a:t>Έτσι, η εξέταση της λειτουργικότητας μιας εφαρμογής αποτελεί σημαντικό μέρος της διαδικασίας αξιολόγησης.</a:t>
            </a:r>
            <a:endParaRPr lang="en-US" dirty="0"/>
          </a:p>
          <a:p>
            <a:pPr lvl="1"/>
            <a:r>
              <a:rPr lang="el-GR" dirty="0"/>
              <a:t>Για παράδειγμα, η λειτουργικότητα μιας εφαρμογής που παρέχει αλγόριθμους θεραπείας άσθματος μπορεί απλά να σημαίνει ότι κατεβαίνει  σωστά σε όλα τα περιβάλλοντα, δεν «κολλάει» και έχει λίγες τεχνικές δυσλειτουργίες. </a:t>
            </a:r>
          </a:p>
          <a:p>
            <a:pPr lvl="1"/>
            <a:r>
              <a:rPr lang="el-GR" dirty="0"/>
              <a:t>Οι διαθέσιμες κριτικές χρηστών των εφαρμογών αποτελούν συχνά μια καλή πηγή πληροφοριών σχετικά με τη λειτουργικότητα των εφαρμογών και τη συνολική απόδοση.</a:t>
            </a:r>
            <a:endParaRPr lang="en-US" dirty="0"/>
          </a:p>
        </p:txBody>
      </p:sp>
      <p:sp>
        <p:nvSpPr>
          <p:cNvPr id="4" name="Title 2"/>
          <p:cNvSpPr>
            <a:spLocks noGrp="1"/>
          </p:cNvSpPr>
          <p:nvPr>
            <p:ph type="title"/>
          </p:nvPr>
        </p:nvSpPr>
        <p:spPr/>
        <p:txBody>
          <a:bodyPr>
            <a:noAutofit/>
          </a:bodyPr>
          <a:lstStyle/>
          <a:p>
            <a:r>
              <a:rPr lang="el-GR" sz="2800" dirty="0"/>
              <a:t>Άξονες αξιολόγησης εφαρμογών ηλεκτρονικής υγείας – Λειτουργικότητα (</a:t>
            </a:r>
            <a:r>
              <a:rPr lang="en-US" sz="2800" b="1" dirty="0"/>
              <a:t>Functionality</a:t>
            </a:r>
            <a:r>
              <a:rPr lang="en-GB" sz="2800" dirty="0"/>
              <a:t>)</a:t>
            </a:r>
            <a:endParaRPr lang="en-US" sz="2800" dirty="0"/>
          </a:p>
        </p:txBody>
      </p:sp>
    </p:spTree>
    <p:extLst>
      <p:ext uri="{BB962C8B-B14F-4D97-AF65-F5344CB8AC3E}">
        <p14:creationId xmlns:p14="http://schemas.microsoft.com/office/powerpoint/2010/main" val="272622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458200" cy="5486400"/>
          </a:xfrm>
        </p:spPr>
        <p:txBody>
          <a:bodyPr>
            <a:normAutofit/>
          </a:bodyPr>
          <a:lstStyle/>
          <a:p>
            <a:r>
              <a:rPr lang="el-GR" sz="3600" b="1" dirty="0"/>
              <a:t>Σχεδίαση</a:t>
            </a:r>
            <a:r>
              <a:rPr lang="el-GR" sz="2800" dirty="0"/>
              <a:t>. </a:t>
            </a:r>
          </a:p>
          <a:p>
            <a:pPr lvl="1"/>
            <a:r>
              <a:rPr lang="el-GR" sz="2400" dirty="0"/>
              <a:t>Οι εφαρμογές θα πρέπει επίσης να αξιολογούνται βάσει του σχεδιασμού τους, καθώς οι καλά σχεδιασμένες εφαρμογές είναι γενικά πιο φιλικές προς το χρήστη. </a:t>
            </a:r>
          </a:p>
          <a:p>
            <a:pPr lvl="1"/>
            <a:r>
              <a:rPr lang="el-GR" sz="2400" dirty="0"/>
              <a:t>Η ορολογία που χρησιμοποιείται στην εφαρμογή πρέπει επίσης να είναι κατάλληλη για το συγκεκριμένο κοινό </a:t>
            </a:r>
            <a:endParaRPr lang="en-US" sz="2400" dirty="0"/>
          </a:p>
          <a:p>
            <a:pPr lvl="2"/>
            <a:r>
              <a:rPr lang="el-GR" sz="2000" dirty="0"/>
              <a:t>π.χ., θα πρέπει να αποφεύγεται η περίπλοκη ιατρική ορολογία σε εφαρμογές που προορίζονται για ασθενείς. </a:t>
            </a:r>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Σχεδίαση (</a:t>
            </a:r>
            <a:r>
              <a:rPr lang="en-GB" sz="2800" dirty="0"/>
              <a:t>Design)</a:t>
            </a:r>
            <a:endParaRPr lang="en-US" sz="2800" dirty="0"/>
          </a:p>
        </p:txBody>
      </p:sp>
    </p:spTree>
    <p:extLst>
      <p:ext uri="{BB962C8B-B14F-4D97-AF65-F5344CB8AC3E}">
        <p14:creationId xmlns:p14="http://schemas.microsoft.com/office/powerpoint/2010/main" val="413159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l-GR" sz="3600" b="1" dirty="0"/>
              <a:t>Ασφάλεια</a:t>
            </a:r>
            <a:r>
              <a:rPr lang="el-GR" dirty="0"/>
              <a:t>. </a:t>
            </a:r>
          </a:p>
          <a:p>
            <a:pPr lvl="1"/>
            <a:r>
              <a:rPr lang="en-US" dirty="0"/>
              <a:t>Η α</a:t>
            </a:r>
            <a:r>
              <a:rPr lang="en-US" dirty="0" err="1"/>
              <a:t>σφάλει</a:t>
            </a:r>
            <a:r>
              <a:rPr lang="en-US" dirty="0"/>
              <a:t>α είναι ένα άλλο σημαντικό στοιχείο κατά την αξιολόγηση των εφαρμογών. </a:t>
            </a:r>
            <a:endParaRPr lang="el-GR" dirty="0"/>
          </a:p>
          <a:p>
            <a:pPr lvl="1"/>
            <a:r>
              <a:rPr lang="en-US" dirty="0" err="1"/>
              <a:t>Πολλές</a:t>
            </a:r>
            <a:r>
              <a:rPr lang="en-US" dirty="0"/>
              <a:t> </a:t>
            </a:r>
            <a:r>
              <a:rPr lang="en-US" dirty="0" err="1"/>
              <a:t>εφ</a:t>
            </a:r>
            <a:r>
              <a:rPr lang="en-US" dirty="0"/>
              <a:t>αρμογές απαιτούν από τους χρήστες να δημιουργήσουν ένα λογαριασμό με όνομα χρήστη και κωδικό πρόσβασης, καθώς και να καταχωρίσουν προσωπικά στοιχεία, όπως το επάγγελμα ή τον τόπο εργασίας. </a:t>
            </a:r>
            <a:endParaRPr lang="el-GR" dirty="0"/>
          </a:p>
          <a:p>
            <a:pPr lvl="1"/>
            <a:r>
              <a:rPr lang="en-US" dirty="0" err="1"/>
              <a:t>Αυτά</a:t>
            </a:r>
            <a:r>
              <a:rPr lang="en-US" dirty="0"/>
              <a:t> τα </a:t>
            </a:r>
            <a:r>
              <a:rPr lang="en-US" dirty="0" err="1"/>
              <a:t>δεδομέν</a:t>
            </a:r>
            <a:r>
              <a:rPr lang="en-US" dirty="0"/>
              <a:t>α έχουν τη δυνατότητα να συλλέγονται και να πωλούνται σε τρίτους για εμπορικούς και διαφημιστικούς σκοπούς. </a:t>
            </a:r>
            <a:endParaRPr lang="el-GR" dirty="0"/>
          </a:p>
          <a:p>
            <a:pPr lvl="1"/>
            <a:r>
              <a:rPr lang="en-US" dirty="0" err="1"/>
              <a:t>Έτσι</a:t>
            </a:r>
            <a:r>
              <a:rPr lang="en-US" dirty="0"/>
              <a:t>, </a:t>
            </a:r>
            <a:r>
              <a:rPr lang="en-US" dirty="0" err="1"/>
              <a:t>οι</a:t>
            </a:r>
            <a:r>
              <a:rPr lang="en-US" dirty="0"/>
              <a:t> </a:t>
            </a:r>
            <a:r>
              <a:rPr lang="en-US" dirty="0" err="1"/>
              <a:t>χρήστες</a:t>
            </a:r>
            <a:r>
              <a:rPr lang="en-US" dirty="0"/>
              <a:t> θα π</a:t>
            </a:r>
            <a:r>
              <a:rPr lang="en-US" dirty="0" err="1"/>
              <a:t>ρέ</a:t>
            </a:r>
            <a:r>
              <a:rPr lang="en-US" dirty="0"/>
              <a:t>πει να βεβαιωθούν ότι αυτές οι εφαρμογές αποκαλύπτουν την πολιτική απορρήτου τους και τους παρέχονται εξηγήσεις για το γιατί συλλέγονται τα προσωπικά δεδομένα.</a:t>
            </a:r>
            <a:endParaRPr lang="el-GR" dirty="0"/>
          </a:p>
          <a:p>
            <a:pPr lvl="1"/>
            <a:r>
              <a:rPr lang="en-US" dirty="0" err="1"/>
              <a:t>Εάν</a:t>
            </a:r>
            <a:r>
              <a:rPr lang="en-US" dirty="0"/>
              <a:t> </a:t>
            </a:r>
            <a:r>
              <a:rPr lang="en-US" dirty="0" err="1"/>
              <a:t>συλλέγοντ</a:t>
            </a:r>
            <a:r>
              <a:rPr lang="en-US" dirty="0"/>
              <a:t>αι πληροφορίες προσωπικής υγείας (π.χ. ια</a:t>
            </a:r>
            <a:r>
              <a:rPr lang="en-US" dirty="0" err="1"/>
              <a:t>τρικοί</a:t>
            </a:r>
            <a:r>
              <a:rPr lang="en-US" dirty="0"/>
              <a:t> </a:t>
            </a:r>
            <a:r>
              <a:rPr lang="en-US" dirty="0" err="1"/>
              <a:t>όροι</a:t>
            </a:r>
            <a:r>
              <a:rPr lang="en-US" dirty="0"/>
              <a:t>, απ</a:t>
            </a:r>
            <a:r>
              <a:rPr lang="en-US" dirty="0" err="1"/>
              <a:t>οτελέσμ</a:t>
            </a:r>
            <a:r>
              <a:rPr lang="en-US" dirty="0"/>
              <a:t>ατα </a:t>
            </a:r>
            <a:r>
              <a:rPr lang="el-GR" dirty="0"/>
              <a:t>εξετάσεων</a:t>
            </a:r>
            <a:r>
              <a:rPr lang="en-US" dirty="0"/>
              <a:t>), τότε η εφαρμογή πρέπει να ακολουθεί τους κανόνες συμμόρφωσης </a:t>
            </a:r>
            <a:r>
              <a:rPr lang="el-GR" dirty="0"/>
              <a:t>π</a:t>
            </a:r>
            <a:r>
              <a:rPr lang="en-US" dirty="0" err="1"/>
              <a:t>ου</a:t>
            </a:r>
            <a:r>
              <a:rPr lang="en-US" dirty="0"/>
              <a:t> ορίζονται από τον νόμο (HIPAA</a:t>
            </a:r>
            <a:r>
              <a:rPr lang="el-GR" dirty="0"/>
              <a:t> στις ΗΠΑ και </a:t>
            </a:r>
            <a:r>
              <a:rPr lang="en-US" dirty="0"/>
              <a:t>GDPR </a:t>
            </a:r>
            <a:r>
              <a:rPr lang="el-GR" dirty="0"/>
              <a:t>στην Ε</a:t>
            </a:r>
            <a:r>
              <a:rPr lang="en-US" dirty="0"/>
              <a:t>E).</a:t>
            </a:r>
            <a:r>
              <a:rPr lang="el-GR" dirty="0"/>
              <a:t> </a:t>
            </a:r>
          </a:p>
          <a:p>
            <a:endParaRPr lang="el-GR" dirty="0"/>
          </a:p>
          <a:p>
            <a:endParaRPr lang="en-US" dirty="0"/>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Ασφάλεια (</a:t>
            </a:r>
            <a:r>
              <a:rPr lang="en-GB" sz="2800" dirty="0"/>
              <a:t>Security)</a:t>
            </a:r>
            <a:endParaRPr lang="en-US" sz="2800" dirty="0"/>
          </a:p>
        </p:txBody>
      </p:sp>
    </p:spTree>
    <p:extLst>
      <p:ext uri="{BB962C8B-B14F-4D97-AF65-F5344CB8AC3E}">
        <p14:creationId xmlns:p14="http://schemas.microsoft.com/office/powerpoint/2010/main" val="369222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l-GR" sz="3400" b="1" dirty="0"/>
              <a:t>Αξία</a:t>
            </a:r>
            <a:endParaRPr lang="en-US" sz="3400" b="1" dirty="0"/>
          </a:p>
          <a:p>
            <a:pPr lvl="1"/>
            <a:r>
              <a:rPr lang="el-GR" dirty="0"/>
              <a:t>Τέλος, πρέπει να αξιολογηθεί η αξία της εφαρμογής. </a:t>
            </a:r>
            <a:endParaRPr lang="en-GB" dirty="0"/>
          </a:p>
          <a:p>
            <a:pPr lvl="1"/>
            <a:r>
              <a:rPr lang="el-GR" dirty="0"/>
              <a:t>Αυτή η πτυχή πρέπει να ενσωματώνει το κόστος της εφαρμογής σε σχέση με τα συνολικά πλεονεκτήματα και τους περιορισμούς της. </a:t>
            </a:r>
            <a:endParaRPr lang="en-GB" dirty="0"/>
          </a:p>
          <a:p>
            <a:pPr lvl="1"/>
            <a:r>
              <a:rPr lang="el-GR" dirty="0"/>
              <a:t>Για παράδειγμα, ας υποθέσουμε ότι ένας χρήστης αξιολογεί δύο εφαρμογές πληροφοριών για ναρκωτικά. </a:t>
            </a:r>
            <a:endParaRPr lang="en-GB" dirty="0"/>
          </a:p>
          <a:p>
            <a:pPr lvl="1"/>
            <a:r>
              <a:rPr lang="el-GR" dirty="0"/>
              <a:t>Και οι δύο εφαρμογές παρέχουν ουσιαστικά τις ίδιες πληροφορίες, αλλά η μία απαιτεί ένα ετήσιο τέλος 50$ ενώ ή άλλη είναι διαθέσιμο χωρίς κόστος. </a:t>
            </a:r>
          </a:p>
          <a:p>
            <a:pPr lvl="1"/>
            <a:r>
              <a:rPr lang="el-GR" dirty="0"/>
              <a:t>Λαμβάνοντας υπόψη το περιεχόμενο και την τιμή, η δωρεάν εφαρμογή είναι σαφώς η καλύτερη αξία. Ωστόσο, υποθέστε τώρα ότι η πρώτη εφαρμογή με την ετήσια αμοιβή παρέχει σημαντικά περισσότερες πληροφορίες και χαρακτηριστικά. </a:t>
            </a:r>
            <a:endParaRPr lang="en-GB" dirty="0"/>
          </a:p>
          <a:p>
            <a:pPr lvl="1"/>
            <a:r>
              <a:rPr lang="el-GR" dirty="0"/>
              <a:t>Σε σύγκριση με την ελεύθερη εφαρμογή, η εφαρμογή με την ετήσια χρέωση μπορεί τώρα να είναι η καλύτερη τιμή. Επομένως, η εκτίμηση της αξίας είναι αρκετά υποκειμενική.</a:t>
            </a:r>
            <a:endParaRPr lang="en-US" dirty="0"/>
          </a:p>
          <a:p>
            <a:endParaRPr lang="en-US" dirty="0"/>
          </a:p>
        </p:txBody>
      </p:sp>
      <p:sp>
        <p:nvSpPr>
          <p:cNvPr id="3" name="Title 2"/>
          <p:cNvSpPr>
            <a:spLocks noGrp="1"/>
          </p:cNvSpPr>
          <p:nvPr>
            <p:ph type="title"/>
          </p:nvPr>
        </p:nvSpPr>
        <p:spPr/>
        <p:txBody>
          <a:bodyPr>
            <a:noAutofit/>
          </a:bodyPr>
          <a:lstStyle/>
          <a:p>
            <a:r>
              <a:rPr lang="el-GR" sz="2800" dirty="0"/>
              <a:t>Άξονες αξιολόγησης εφαρμογών ηλεκτρονικής υγείας – Αξία (</a:t>
            </a:r>
            <a:r>
              <a:rPr lang="en-GB" sz="2800" dirty="0"/>
              <a:t>Value)</a:t>
            </a:r>
            <a:endParaRPr lang="en-US" sz="2800" dirty="0"/>
          </a:p>
        </p:txBody>
      </p:sp>
    </p:spTree>
    <p:extLst>
      <p:ext uri="{BB962C8B-B14F-4D97-AF65-F5344CB8AC3E}">
        <p14:creationId xmlns:p14="http://schemas.microsoft.com/office/powerpoint/2010/main" val="32013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l-GR" dirty="0" smtClean="0"/>
              <a:t>Γενικά</a:t>
            </a:r>
            <a:r>
              <a:rPr lang="el-GR" dirty="0"/>
              <a:t>, η ευχρηστία (</a:t>
            </a:r>
            <a:r>
              <a:rPr lang="el-GR" dirty="0" err="1"/>
              <a:t>usability</a:t>
            </a:r>
            <a:r>
              <a:rPr lang="el-GR" dirty="0"/>
              <a:t>, που στα Ελληνικά συχνά αποδίδεται και ως ευκολία </a:t>
            </a:r>
            <a:r>
              <a:rPr lang="el-GR" dirty="0" smtClean="0"/>
              <a:t>χρήσης)</a:t>
            </a:r>
            <a:r>
              <a:rPr lang="en-GB" dirty="0" smtClean="0"/>
              <a:t> </a:t>
            </a:r>
            <a:r>
              <a:rPr lang="el-GR" dirty="0" smtClean="0"/>
              <a:t>δεν </a:t>
            </a:r>
            <a:r>
              <a:rPr lang="el-GR" dirty="0"/>
              <a:t>αναφέρεται μόνο σε προϊόντα λογισμικού και υλικού Η/Υ, αλλά σε οποιοδήποτε </a:t>
            </a:r>
            <a:r>
              <a:rPr lang="el-GR" dirty="0" smtClean="0"/>
              <a:t>αντικείμενο </a:t>
            </a:r>
            <a:r>
              <a:rPr lang="el-GR" dirty="0"/>
              <a:t>ή προϊόν που σχεδιάζεται και κατασκευάζεται προς χρήση από ανθρώπους (χρήστες). </a:t>
            </a:r>
            <a:endParaRPr lang="en-GB" dirty="0" smtClean="0"/>
          </a:p>
          <a:p>
            <a:r>
              <a:rPr lang="el-GR" dirty="0" smtClean="0"/>
              <a:t>Η</a:t>
            </a:r>
            <a:r>
              <a:rPr lang="en-GB" dirty="0" smtClean="0"/>
              <a:t> </a:t>
            </a:r>
            <a:r>
              <a:rPr lang="el-GR" dirty="0" smtClean="0"/>
              <a:t>ευχρηστία </a:t>
            </a:r>
            <a:r>
              <a:rPr lang="el-GR" dirty="0"/>
              <a:t>έχει αναγνωριστεί ως σημαντική παράμετρος της σχεδίασης και αξιολόγησης </a:t>
            </a:r>
            <a:r>
              <a:rPr lang="el-GR" dirty="0" smtClean="0"/>
              <a:t>προϊόντων</a:t>
            </a:r>
            <a:r>
              <a:rPr lang="el-GR" dirty="0"/>
              <a:t>, συστημάτων και υπηρεσιών, από ερευνητές με διαφορετικά σημεία αφετηρίας, σε </a:t>
            </a:r>
            <a:r>
              <a:rPr lang="el-GR" dirty="0" smtClean="0"/>
              <a:t>επιστημονικά </a:t>
            </a:r>
            <a:r>
              <a:rPr lang="el-GR" dirty="0"/>
              <a:t>πεδία όπως </a:t>
            </a:r>
            <a:endParaRPr lang="en-GB" dirty="0" smtClean="0"/>
          </a:p>
          <a:p>
            <a:pPr lvl="1"/>
            <a:r>
              <a:rPr lang="el-GR" dirty="0" smtClean="0"/>
              <a:t>η </a:t>
            </a:r>
            <a:r>
              <a:rPr lang="el-GR" dirty="0"/>
              <a:t>Γνωστική Ψυχολογία (</a:t>
            </a:r>
            <a:r>
              <a:rPr lang="el-GR" dirty="0" err="1"/>
              <a:t>Cognitive</a:t>
            </a:r>
            <a:r>
              <a:rPr lang="el-GR" dirty="0"/>
              <a:t> </a:t>
            </a:r>
            <a:r>
              <a:rPr lang="el-GR" dirty="0" err="1"/>
              <a:t>Psychology</a:t>
            </a:r>
            <a:r>
              <a:rPr lang="el-GR" dirty="0"/>
              <a:t>), </a:t>
            </a:r>
            <a:endParaRPr lang="en-GB" dirty="0" smtClean="0"/>
          </a:p>
          <a:p>
            <a:pPr lvl="1"/>
            <a:r>
              <a:rPr lang="el-GR" dirty="0" smtClean="0"/>
              <a:t>η </a:t>
            </a:r>
            <a:r>
              <a:rPr lang="el-GR" dirty="0"/>
              <a:t>Εφαρμοσμένη </a:t>
            </a:r>
            <a:r>
              <a:rPr lang="el-GR" dirty="0" smtClean="0"/>
              <a:t>και</a:t>
            </a:r>
            <a:r>
              <a:rPr lang="en-GB" dirty="0" smtClean="0"/>
              <a:t> </a:t>
            </a:r>
            <a:r>
              <a:rPr lang="el-GR" dirty="0" smtClean="0"/>
              <a:t>Γνωστική </a:t>
            </a:r>
            <a:r>
              <a:rPr lang="el-GR" dirty="0"/>
              <a:t>Εργονομία (</a:t>
            </a:r>
            <a:r>
              <a:rPr lang="el-GR" dirty="0" err="1"/>
              <a:t>Applied</a:t>
            </a:r>
            <a:r>
              <a:rPr lang="el-GR" dirty="0"/>
              <a:t> and </a:t>
            </a:r>
            <a:r>
              <a:rPr lang="el-GR" dirty="0" err="1"/>
              <a:t>Cognitive</a:t>
            </a:r>
            <a:r>
              <a:rPr lang="el-GR" dirty="0"/>
              <a:t> </a:t>
            </a:r>
            <a:r>
              <a:rPr lang="el-GR" dirty="0" err="1"/>
              <a:t>Ergonomics</a:t>
            </a:r>
            <a:r>
              <a:rPr lang="el-GR" dirty="0"/>
              <a:t>), η Επιστήμη </a:t>
            </a:r>
            <a:r>
              <a:rPr lang="el-GR" dirty="0" smtClean="0"/>
              <a:t>Υπολογιστών</a:t>
            </a:r>
            <a:endParaRPr lang="en-GB" dirty="0" smtClean="0"/>
          </a:p>
          <a:p>
            <a:pPr lvl="1"/>
            <a:r>
              <a:rPr lang="el-GR" dirty="0" smtClean="0"/>
              <a:t>(Computer </a:t>
            </a:r>
            <a:r>
              <a:rPr lang="el-GR" dirty="0" err="1"/>
              <a:t>Science</a:t>
            </a:r>
            <a:r>
              <a:rPr lang="el-GR" dirty="0"/>
              <a:t>) και ο Σχεδιασμός Βιομηχανικών Προϊόντων (Industrial </a:t>
            </a:r>
            <a:r>
              <a:rPr lang="el-GR" dirty="0" err="1"/>
              <a:t>Product</a:t>
            </a:r>
            <a:r>
              <a:rPr lang="el-GR" dirty="0"/>
              <a:t> </a:t>
            </a:r>
            <a:r>
              <a:rPr lang="el-GR" dirty="0" err="1"/>
              <a:t>Design</a:t>
            </a:r>
            <a:r>
              <a:rPr lang="el-GR" dirty="0"/>
              <a:t>).</a:t>
            </a:r>
          </a:p>
          <a:p>
            <a:r>
              <a:rPr lang="el-GR" dirty="0"/>
              <a:t>Η ευχρηστία περιγράφεται εκτεταμένα σε σημαντικά σχετικά επιστημονικά βιβλία.</a:t>
            </a:r>
            <a:endParaRPr lang="en-GB" dirty="0"/>
          </a:p>
        </p:txBody>
      </p:sp>
      <p:sp>
        <p:nvSpPr>
          <p:cNvPr id="3" name="Title 2"/>
          <p:cNvSpPr>
            <a:spLocks noGrp="1"/>
          </p:cNvSpPr>
          <p:nvPr>
            <p:ph type="title"/>
          </p:nvPr>
        </p:nvSpPr>
        <p:spPr/>
        <p:txBody>
          <a:bodyPr>
            <a:noAutofit/>
          </a:bodyPr>
          <a:lstStyle/>
          <a:p>
            <a:r>
              <a:rPr lang="el-GR" sz="3200" dirty="0"/>
              <a:t>Ευχρηστία: ιστορική εξέλιξη και σημαντικοί </a:t>
            </a:r>
            <a:r>
              <a:rPr lang="el-GR" sz="3200" dirty="0" smtClean="0"/>
              <a:t>ορισμοί</a:t>
            </a:r>
            <a:endParaRPr lang="en-GB" sz="3200" dirty="0"/>
          </a:p>
        </p:txBody>
      </p:sp>
    </p:spTree>
    <p:extLst>
      <p:ext uri="{BB962C8B-B14F-4D97-AF65-F5344CB8AC3E}">
        <p14:creationId xmlns:p14="http://schemas.microsoft.com/office/powerpoint/2010/main" val="341696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l-GR" sz="3200" dirty="0"/>
              <a:t>Πιθανή εφαρμογή μοντέλου αξιολόγησης</a:t>
            </a:r>
            <a:endParaRPr lang="en-US" sz="3200" dirty="0"/>
          </a:p>
        </p:txBody>
      </p:sp>
      <p:pic>
        <p:nvPicPr>
          <p:cNvPr id="6" name="Picture 5"/>
          <p:cNvPicPr>
            <a:picLocks noChangeAspect="1"/>
          </p:cNvPicPr>
          <p:nvPr/>
        </p:nvPicPr>
        <p:blipFill>
          <a:blip r:embed="rId2"/>
          <a:stretch>
            <a:fillRect/>
          </a:stretch>
        </p:blipFill>
        <p:spPr>
          <a:xfrm>
            <a:off x="457200" y="1295400"/>
            <a:ext cx="8305800" cy="5257800"/>
          </a:xfrm>
          <a:prstGeom prst="rect">
            <a:avLst/>
          </a:prstGeom>
        </p:spPr>
      </p:pic>
    </p:spTree>
    <p:extLst>
      <p:ext uri="{BB962C8B-B14F-4D97-AF65-F5344CB8AC3E}">
        <p14:creationId xmlns:p14="http://schemas.microsoft.com/office/powerpoint/2010/main" val="222654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dirty="0"/>
              <a:t>Πιθανή εφαρμογή μοντέλου αξιολόγησης</a:t>
            </a:r>
            <a:endParaRPr lang="en-US" sz="3200" dirty="0"/>
          </a:p>
        </p:txBody>
      </p:sp>
      <p:pic>
        <p:nvPicPr>
          <p:cNvPr id="3" name="Picture 2"/>
          <p:cNvPicPr>
            <a:picLocks noChangeAspect="1"/>
          </p:cNvPicPr>
          <p:nvPr/>
        </p:nvPicPr>
        <p:blipFill>
          <a:blip r:embed="rId2"/>
          <a:stretch>
            <a:fillRect/>
          </a:stretch>
        </p:blipFill>
        <p:spPr>
          <a:xfrm>
            <a:off x="457200" y="1828800"/>
            <a:ext cx="8453437" cy="4655893"/>
          </a:xfrm>
          <a:prstGeom prst="rect">
            <a:avLst/>
          </a:prstGeom>
        </p:spPr>
      </p:pic>
    </p:spTree>
    <p:extLst>
      <p:ext uri="{BB962C8B-B14F-4D97-AF65-F5344CB8AC3E}">
        <p14:creationId xmlns:p14="http://schemas.microsoft.com/office/powerpoint/2010/main" val="167212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r>
              <a:rPr lang="el-GR" dirty="0"/>
              <a:t>Τα κριτήρια ποιότητας εφαρμογών </a:t>
            </a:r>
            <a:r>
              <a:rPr lang="el-GR" dirty="0" smtClean="0"/>
              <a:t>ενοποιούνται στις </a:t>
            </a:r>
            <a:r>
              <a:rPr lang="el-GR" dirty="0"/>
              <a:t>παρακάτω κατηγορίες </a:t>
            </a:r>
          </a:p>
          <a:p>
            <a:pPr lvl="1"/>
            <a:r>
              <a:rPr lang="en-US" dirty="0"/>
              <a:t>Engagement (</a:t>
            </a:r>
            <a:r>
              <a:rPr lang="el-GR" dirty="0"/>
              <a:t>Δέσμευση)</a:t>
            </a:r>
            <a:r>
              <a:rPr lang="en-US" dirty="0"/>
              <a:t> </a:t>
            </a:r>
            <a:endParaRPr lang="el-GR" dirty="0"/>
          </a:p>
          <a:p>
            <a:pPr lvl="1"/>
            <a:r>
              <a:rPr lang="en-US" dirty="0"/>
              <a:t>Functionality</a:t>
            </a:r>
            <a:r>
              <a:rPr lang="el-GR" dirty="0"/>
              <a:t> (Λειτουργικότητα)</a:t>
            </a:r>
            <a:r>
              <a:rPr lang="en-US" dirty="0"/>
              <a:t> </a:t>
            </a:r>
            <a:endParaRPr lang="el-GR" dirty="0"/>
          </a:p>
          <a:p>
            <a:pPr lvl="1"/>
            <a:r>
              <a:rPr lang="en-US" dirty="0"/>
              <a:t>Aesthetics</a:t>
            </a:r>
            <a:r>
              <a:rPr lang="el-GR" dirty="0"/>
              <a:t> (Αισθητική – Ευχρηστία)</a:t>
            </a:r>
            <a:r>
              <a:rPr lang="en-US" dirty="0"/>
              <a:t> </a:t>
            </a:r>
            <a:endParaRPr lang="el-GR" dirty="0"/>
          </a:p>
          <a:p>
            <a:pPr lvl="1"/>
            <a:r>
              <a:rPr lang="en-US" dirty="0"/>
              <a:t>Information Quality</a:t>
            </a:r>
            <a:r>
              <a:rPr lang="el-GR" dirty="0"/>
              <a:t> (Ποιότητα/αξιοπιστία πληροφορίας)</a:t>
            </a:r>
            <a:r>
              <a:rPr lang="en-US" dirty="0"/>
              <a:t>, </a:t>
            </a:r>
            <a:r>
              <a:rPr lang="el-GR" dirty="0"/>
              <a:t>και</a:t>
            </a:r>
          </a:p>
          <a:p>
            <a:pPr lvl="1"/>
            <a:r>
              <a:rPr lang="en-US" dirty="0"/>
              <a:t>Subjective Quality </a:t>
            </a:r>
            <a:r>
              <a:rPr lang="el-GR" dirty="0"/>
              <a:t>(Υποκειμενική ποιότητα) </a:t>
            </a:r>
            <a:r>
              <a:rPr lang="en-US" dirty="0"/>
              <a:t>categories,</a:t>
            </a:r>
            <a:endParaRPr lang="el-GR" dirty="0"/>
          </a:p>
          <a:p>
            <a:r>
              <a:rPr lang="el-GR" dirty="0"/>
              <a:t>για την ανάπτυξη </a:t>
            </a:r>
            <a:r>
              <a:rPr lang="el-GR" dirty="0" smtClean="0"/>
              <a:t>των </a:t>
            </a:r>
            <a:r>
              <a:rPr lang="el-GR" dirty="0"/>
              <a:t>υποκατηγοριών από τις οποίες αναπτύχθηκαν τα 23 μεμονωμένα στοιχεία του MARS.</a:t>
            </a:r>
            <a:endParaRPr lang="en-GB" dirty="0"/>
          </a:p>
        </p:txBody>
      </p:sp>
      <p:sp>
        <p:nvSpPr>
          <p:cNvPr id="2" name="Title 1"/>
          <p:cNvSpPr>
            <a:spLocks noGrp="1"/>
          </p:cNvSpPr>
          <p:nvPr>
            <p:ph type="title"/>
          </p:nvPr>
        </p:nvSpPr>
        <p:spPr/>
        <p:txBody>
          <a:bodyPr>
            <a:noAutofit/>
          </a:bodyPr>
          <a:lstStyle/>
          <a:p>
            <a:r>
              <a:rPr lang="en-US" sz="3200" dirty="0"/>
              <a:t>MARS – Mobile Apps rating Scale</a:t>
            </a:r>
            <a:br>
              <a:rPr lang="en-US" sz="3200" dirty="0"/>
            </a:br>
            <a:r>
              <a:rPr lang="el-GR" sz="3200" dirty="0"/>
              <a:t>Κλίμακα Αξιολόγησης Κινητών  Εφαρμογών </a:t>
            </a:r>
            <a:endParaRPr lang="en-US" sz="3200" dirty="0"/>
          </a:p>
        </p:txBody>
      </p:sp>
    </p:spTree>
    <p:extLst>
      <p:ext uri="{BB962C8B-B14F-4D97-AF65-F5344CB8AC3E}">
        <p14:creationId xmlns:p14="http://schemas.microsoft.com/office/powerpoint/2010/main" val="248118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MARS – Mobile Apps rating Scale</a:t>
            </a:r>
            <a:br>
              <a:rPr lang="en-US" sz="2800" dirty="0"/>
            </a:br>
            <a:r>
              <a:rPr lang="el-GR" sz="2800" dirty="0"/>
              <a:t>Κλίμακα Αξιολόγησης Κινητών  Εφαρμογών </a:t>
            </a:r>
            <a:endParaRPr lang="en-US" sz="2800" dirty="0"/>
          </a:p>
        </p:txBody>
      </p:sp>
      <p:sp>
        <p:nvSpPr>
          <p:cNvPr id="2" name="Content Placeholder 1"/>
          <p:cNvSpPr>
            <a:spLocks noGrp="1"/>
          </p:cNvSpPr>
          <p:nvPr>
            <p:ph sz="half" idx="1"/>
          </p:nvPr>
        </p:nvSpPr>
        <p:spPr/>
        <p:txBody>
          <a:bodyPr>
            <a:normAutofit fontScale="92500" lnSpcReduction="10000"/>
          </a:bodyPr>
          <a:lstStyle/>
          <a:p>
            <a:r>
              <a:rPr lang="en-US" b="1" dirty="0"/>
              <a:t>Engagement</a:t>
            </a:r>
          </a:p>
          <a:p>
            <a:pPr lvl="1"/>
            <a:r>
              <a:rPr lang="en-US" dirty="0"/>
              <a:t>1 Entertainment </a:t>
            </a:r>
          </a:p>
          <a:p>
            <a:pPr lvl="1"/>
            <a:r>
              <a:rPr lang="en-US" dirty="0"/>
              <a:t>2 Interest </a:t>
            </a:r>
          </a:p>
          <a:p>
            <a:pPr lvl="1"/>
            <a:r>
              <a:rPr lang="en-US" dirty="0"/>
              <a:t>3 Customization </a:t>
            </a:r>
          </a:p>
          <a:p>
            <a:pPr lvl="1"/>
            <a:r>
              <a:rPr lang="en-US" dirty="0"/>
              <a:t>4 Interactivity</a:t>
            </a:r>
          </a:p>
          <a:p>
            <a:pPr lvl="1"/>
            <a:r>
              <a:rPr lang="en-US" dirty="0"/>
              <a:t>5 Target group</a:t>
            </a:r>
          </a:p>
          <a:p>
            <a:r>
              <a:rPr lang="en-US" b="1" dirty="0"/>
              <a:t>Functionality</a:t>
            </a:r>
          </a:p>
          <a:p>
            <a:pPr lvl="1"/>
            <a:r>
              <a:rPr lang="en-US" dirty="0"/>
              <a:t>6 Performance </a:t>
            </a:r>
          </a:p>
          <a:p>
            <a:pPr lvl="1"/>
            <a:r>
              <a:rPr lang="en-US" dirty="0"/>
              <a:t>7 Ease of use </a:t>
            </a:r>
          </a:p>
          <a:p>
            <a:pPr lvl="1"/>
            <a:r>
              <a:rPr lang="fr-FR" dirty="0"/>
              <a:t>8 Navigation </a:t>
            </a:r>
          </a:p>
          <a:p>
            <a:pPr lvl="1"/>
            <a:r>
              <a:rPr lang="en-US" dirty="0"/>
              <a:t>9 Gestural design</a:t>
            </a:r>
          </a:p>
          <a:p>
            <a:pPr lvl="1"/>
            <a:endParaRPr lang="en-US" dirty="0"/>
          </a:p>
        </p:txBody>
      </p:sp>
      <p:sp>
        <p:nvSpPr>
          <p:cNvPr id="5" name="Content Placeholder 4"/>
          <p:cNvSpPr>
            <a:spLocks noGrp="1"/>
          </p:cNvSpPr>
          <p:nvPr>
            <p:ph sz="half" idx="2"/>
          </p:nvPr>
        </p:nvSpPr>
        <p:spPr/>
        <p:txBody>
          <a:bodyPr>
            <a:normAutofit fontScale="92500" lnSpcReduction="10000"/>
          </a:bodyPr>
          <a:lstStyle/>
          <a:p>
            <a:r>
              <a:rPr lang="en-US" b="1" dirty="0"/>
              <a:t>Aesthetics </a:t>
            </a:r>
          </a:p>
          <a:p>
            <a:pPr lvl="1"/>
            <a:r>
              <a:rPr lang="en-US" dirty="0"/>
              <a:t>10 Layout </a:t>
            </a:r>
          </a:p>
          <a:p>
            <a:pPr lvl="1"/>
            <a:r>
              <a:rPr lang="fr-FR" dirty="0"/>
              <a:t>11 Graphics </a:t>
            </a:r>
          </a:p>
          <a:p>
            <a:pPr lvl="1"/>
            <a:r>
              <a:rPr lang="en-US" dirty="0"/>
              <a:t>12 Visual appeal: How good does the app look?</a:t>
            </a:r>
          </a:p>
          <a:p>
            <a:r>
              <a:rPr lang="en-US" b="1" dirty="0"/>
              <a:t>Information </a:t>
            </a:r>
          </a:p>
          <a:p>
            <a:pPr lvl="1"/>
            <a:r>
              <a:rPr lang="en-US" dirty="0"/>
              <a:t>13 Accuracy of app description </a:t>
            </a:r>
          </a:p>
          <a:p>
            <a:pPr lvl="1"/>
            <a:r>
              <a:rPr lang="en-US" dirty="0"/>
              <a:t>14 Goals </a:t>
            </a:r>
          </a:p>
          <a:p>
            <a:pPr lvl="1"/>
            <a:r>
              <a:rPr lang="en-US" dirty="0"/>
              <a:t>15 Quality of information </a:t>
            </a:r>
          </a:p>
          <a:p>
            <a:pPr lvl="1"/>
            <a:r>
              <a:rPr lang="en-US" dirty="0"/>
              <a:t>16 Quantity of information </a:t>
            </a:r>
          </a:p>
          <a:p>
            <a:pPr lvl="1"/>
            <a:r>
              <a:rPr lang="en-US" dirty="0"/>
              <a:t>17 Visual information </a:t>
            </a:r>
          </a:p>
          <a:p>
            <a:pPr lvl="1"/>
            <a:r>
              <a:rPr lang="it-IT" dirty="0"/>
              <a:t>18 Credibility </a:t>
            </a:r>
          </a:p>
          <a:p>
            <a:pPr lvl="1"/>
            <a:r>
              <a:rPr lang="en-US" dirty="0"/>
              <a:t>19 Evidence base</a:t>
            </a:r>
          </a:p>
        </p:txBody>
      </p:sp>
    </p:spTree>
    <p:extLst>
      <p:ext uri="{BB962C8B-B14F-4D97-AF65-F5344CB8AC3E}">
        <p14:creationId xmlns:p14="http://schemas.microsoft.com/office/powerpoint/2010/main" val="155226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MARS – Mobile Apps rating Scale</a:t>
            </a:r>
            <a:br>
              <a:rPr lang="en-US" sz="3200" dirty="0"/>
            </a:br>
            <a:r>
              <a:rPr lang="el-GR" sz="3200" dirty="0"/>
              <a:t>Κλίμακα Αξιολόγησης Κινητών  Εφαρμογών </a:t>
            </a:r>
            <a:endParaRPr lang="en-US" sz="3200" dirty="0"/>
          </a:p>
        </p:txBody>
      </p:sp>
      <p:sp>
        <p:nvSpPr>
          <p:cNvPr id="3" name="Content Placeholder 2"/>
          <p:cNvSpPr>
            <a:spLocks noGrp="1"/>
          </p:cNvSpPr>
          <p:nvPr>
            <p:ph sz="half" idx="1"/>
          </p:nvPr>
        </p:nvSpPr>
        <p:spPr/>
        <p:txBody>
          <a:bodyPr>
            <a:normAutofit/>
          </a:bodyPr>
          <a:lstStyle/>
          <a:p>
            <a:r>
              <a:rPr lang="en-US" b="1" dirty="0"/>
              <a:t>Subjective quality </a:t>
            </a:r>
          </a:p>
          <a:p>
            <a:pPr lvl="1"/>
            <a:r>
              <a:rPr lang="en-US" dirty="0"/>
              <a:t>20 Would you recommend this app? </a:t>
            </a:r>
          </a:p>
          <a:p>
            <a:pPr lvl="1"/>
            <a:r>
              <a:rPr lang="en-US" dirty="0"/>
              <a:t>21 How many times do you think you would use this app? </a:t>
            </a:r>
          </a:p>
          <a:p>
            <a:pPr lvl="1"/>
            <a:r>
              <a:rPr lang="en-US" dirty="0"/>
              <a:t>22 Would you pay for this app? </a:t>
            </a:r>
          </a:p>
          <a:p>
            <a:pPr lvl="1"/>
            <a:r>
              <a:rPr lang="en-US" dirty="0"/>
              <a:t>23 What is your overall star rating of the app? </a:t>
            </a:r>
          </a:p>
        </p:txBody>
      </p:sp>
      <p:sp>
        <p:nvSpPr>
          <p:cNvPr id="4" name="Content Placeholder 3"/>
          <p:cNvSpPr>
            <a:spLocks noGrp="1"/>
          </p:cNvSpPr>
          <p:nvPr>
            <p:ph sz="half" idx="2"/>
          </p:nvPr>
        </p:nvSpPr>
        <p:spPr/>
        <p:txBody>
          <a:bodyPr>
            <a:normAutofit/>
          </a:bodyPr>
          <a:lstStyle/>
          <a:p>
            <a:r>
              <a:rPr lang="el-GR" dirty="0"/>
              <a:t>Κάθε στοιχείο MARS χρησιμοποιεί κλίμακα 5 σημείων </a:t>
            </a:r>
            <a:endParaRPr lang="en-US" dirty="0"/>
          </a:p>
          <a:p>
            <a:pPr lvl="1"/>
            <a:r>
              <a:rPr lang="el-GR" dirty="0"/>
              <a:t>1-Ανεπαρκής</a:t>
            </a:r>
          </a:p>
          <a:p>
            <a:pPr lvl="1"/>
            <a:r>
              <a:rPr lang="el-GR" dirty="0"/>
              <a:t>2-Κακή</a:t>
            </a:r>
          </a:p>
          <a:p>
            <a:pPr lvl="1"/>
            <a:r>
              <a:rPr lang="el-GR" dirty="0"/>
              <a:t>3-Αποδεκτή </a:t>
            </a:r>
          </a:p>
          <a:p>
            <a:pPr lvl="1"/>
            <a:r>
              <a:rPr lang="el-GR" dirty="0"/>
              <a:t>4-Καλή </a:t>
            </a:r>
          </a:p>
          <a:p>
            <a:pPr lvl="1"/>
            <a:r>
              <a:rPr lang="el-GR" dirty="0"/>
              <a:t>5-Εξαιρετική</a:t>
            </a:r>
            <a:endParaRPr lang="en-US" dirty="0"/>
          </a:p>
        </p:txBody>
      </p:sp>
    </p:spTree>
    <p:extLst>
      <p:ext uri="{BB962C8B-B14F-4D97-AF65-F5344CB8AC3E}">
        <p14:creationId xmlns:p14="http://schemas.microsoft.com/office/powerpoint/2010/main" val="121481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l-GR" sz="2800" dirty="0"/>
              <a:t>Το MARS παρέχει μια πολυδιάστατη και ευέλικτη κλίμακα βαθμολόγησης εφαρμογών κινητής Ηλεκτρονικής Υγείας (</a:t>
            </a:r>
            <a:r>
              <a:rPr lang="en-US" sz="2800" dirty="0"/>
              <a:t>Mhealth) </a:t>
            </a:r>
            <a:r>
              <a:rPr lang="el-GR" sz="2800" dirty="0"/>
              <a:t>για προγραμματιστές και επαγγελματίες υγείας.</a:t>
            </a:r>
          </a:p>
          <a:p>
            <a:r>
              <a:rPr lang="el-GR" sz="2800" dirty="0"/>
              <a:t>Τα διαθέσιμα αποτελέσματα από την εφαρμογή του δείχνουν  ότι το MARS παρέχει ένα αξιόπιστο μέτρο της ποιότητας των εφαρμογών υγείας, υπό την προϋπόθεση ότι οι </a:t>
            </a:r>
            <a:r>
              <a:rPr lang="el-GR" sz="2800" dirty="0" err="1"/>
              <a:t>αξιολογητές</a:t>
            </a:r>
            <a:r>
              <a:rPr lang="el-GR" sz="2800" dirty="0"/>
              <a:t> εκπαιδεύονται επαρκώς και κατάλληλα.</a:t>
            </a:r>
            <a:endParaRPr lang="en-US" sz="2800" dirty="0"/>
          </a:p>
        </p:txBody>
      </p:sp>
      <p:sp>
        <p:nvSpPr>
          <p:cNvPr id="5" name="Title 4"/>
          <p:cNvSpPr>
            <a:spLocks noGrp="1"/>
          </p:cNvSpPr>
          <p:nvPr>
            <p:ph type="title"/>
          </p:nvPr>
        </p:nvSpPr>
        <p:spPr/>
        <p:txBody>
          <a:bodyPr/>
          <a:lstStyle/>
          <a:p>
            <a:r>
              <a:rPr lang="el-GR" dirty="0"/>
              <a:t>Συμπέρασμα</a:t>
            </a:r>
            <a:endParaRPr lang="en-US" dirty="0"/>
          </a:p>
        </p:txBody>
      </p:sp>
    </p:spTree>
    <p:extLst>
      <p:ext uri="{BB962C8B-B14F-4D97-AF65-F5344CB8AC3E}">
        <p14:creationId xmlns:p14="http://schemas.microsoft.com/office/powerpoint/2010/main" val="224735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7136" y="1219200"/>
            <a:ext cx="8458200" cy="5486400"/>
          </a:xfrm>
        </p:spPr>
        <p:txBody>
          <a:bodyPr>
            <a:normAutofit/>
          </a:bodyPr>
          <a:lstStyle/>
          <a:p>
            <a:r>
              <a:rPr lang="en-GB" sz="2400" dirty="0" err="1"/>
              <a:t>Stoyan</a:t>
            </a:r>
            <a:r>
              <a:rPr lang="en-GB" sz="2400" dirty="0"/>
              <a:t> R </a:t>
            </a:r>
            <a:r>
              <a:rPr lang="en-GB" sz="2400" dirty="0" err="1" smtClean="0"/>
              <a:t>Stoyanov</a:t>
            </a:r>
            <a:r>
              <a:rPr lang="en-GB" sz="2400" dirty="0" smtClean="0"/>
              <a:t>, et al, </a:t>
            </a:r>
            <a:r>
              <a:rPr lang="en-US" sz="2400" dirty="0" smtClean="0"/>
              <a:t>Mobile </a:t>
            </a:r>
            <a:r>
              <a:rPr lang="en-US" sz="2400" dirty="0"/>
              <a:t>App Rating Scale: A New Tool for Assessing the </a:t>
            </a:r>
            <a:r>
              <a:rPr lang="en-US" sz="2400" dirty="0" smtClean="0"/>
              <a:t>Quality </a:t>
            </a:r>
            <a:r>
              <a:rPr lang="en-GB" sz="2400" dirty="0" smtClean="0"/>
              <a:t>of </a:t>
            </a:r>
            <a:r>
              <a:rPr lang="en-GB" sz="2400" dirty="0"/>
              <a:t>Health Mobile </a:t>
            </a:r>
            <a:r>
              <a:rPr lang="en-GB" sz="2400" dirty="0" smtClean="0"/>
              <a:t>Apps, 2015, </a:t>
            </a:r>
            <a:r>
              <a:rPr lang="en-US" sz="2400" dirty="0"/>
              <a:t>JMIR Mhealth Uhealth. 2015 Jan-Mar; 3(1): e27. </a:t>
            </a:r>
            <a:r>
              <a:rPr lang="en-US" sz="2400" dirty="0" err="1" smtClean="0"/>
              <a:t>doi</a:t>
            </a:r>
            <a:r>
              <a:rPr lang="en-US" sz="2400" dirty="0"/>
              <a:t>: </a:t>
            </a:r>
            <a:r>
              <a:rPr lang="en-US" sz="2400" dirty="0" smtClean="0">
                <a:hlinkClick r:id="rId2"/>
              </a:rPr>
              <a:t>10.2196/mhealth.3422</a:t>
            </a:r>
            <a:endParaRPr lang="en-US" sz="2400" dirty="0" smtClean="0"/>
          </a:p>
          <a:p>
            <a:r>
              <a:rPr lang="el-GR" sz="2400" dirty="0" smtClean="0"/>
              <a:t>Δίνονται επίσης </a:t>
            </a:r>
            <a:r>
              <a:rPr lang="en-GB" sz="2400" dirty="0" err="1" smtClean="0"/>
              <a:t>mHealth</a:t>
            </a:r>
            <a:r>
              <a:rPr lang="en-GB" sz="2400" dirty="0" smtClean="0"/>
              <a:t> Apps </a:t>
            </a:r>
            <a:r>
              <a:rPr lang="el-GR" sz="2400" dirty="0" smtClean="0"/>
              <a:t>σε διάφορες περιοχές</a:t>
            </a:r>
          </a:p>
          <a:p>
            <a:endParaRPr lang="el-GR" sz="2400" dirty="0" smtClean="0"/>
          </a:p>
          <a:p>
            <a:r>
              <a:rPr lang="el-GR" sz="2400" dirty="0" smtClean="0"/>
              <a:t>Ζητείται να ετοιμαστεί μία αναφορά</a:t>
            </a:r>
          </a:p>
          <a:p>
            <a:pPr lvl="1"/>
            <a:r>
              <a:rPr lang="el-GR" sz="2000" dirty="0" smtClean="0"/>
              <a:t>Α) Τι είναι το </a:t>
            </a:r>
            <a:r>
              <a:rPr lang="en-GB" sz="2000" dirty="0" smtClean="0"/>
              <a:t>MARS</a:t>
            </a:r>
            <a:r>
              <a:rPr lang="el-GR" sz="2000" dirty="0" smtClean="0"/>
              <a:t> και</a:t>
            </a:r>
          </a:p>
          <a:p>
            <a:pPr lvl="1"/>
            <a:r>
              <a:rPr lang="el-GR" sz="2000" dirty="0" smtClean="0"/>
              <a:t>Β) να εφαρμοστεί το </a:t>
            </a:r>
            <a:r>
              <a:rPr lang="en-GB" sz="2000" dirty="0" smtClean="0"/>
              <a:t>MARS </a:t>
            </a:r>
            <a:r>
              <a:rPr lang="el-GR" sz="2000" dirty="0" smtClean="0"/>
              <a:t>για να αξιολογηθούν 2 διαφορετικά </a:t>
            </a:r>
            <a:r>
              <a:rPr lang="en-GB" sz="2000" dirty="0" smtClean="0"/>
              <a:t>Apps </a:t>
            </a:r>
            <a:r>
              <a:rPr lang="el-GR" sz="2000" dirty="0" smtClean="0"/>
              <a:t>στην περιοχή που θα επιλέξει ο καθένας σας.</a:t>
            </a:r>
            <a:endParaRPr lang="en-GB" sz="2000" dirty="0" smtClean="0"/>
          </a:p>
          <a:p>
            <a:pPr lvl="1"/>
            <a:endParaRPr lang="en-US" sz="2000" dirty="0" smtClean="0"/>
          </a:p>
          <a:p>
            <a:endParaRPr lang="en-US" sz="2400" dirty="0"/>
          </a:p>
        </p:txBody>
      </p:sp>
      <p:sp>
        <p:nvSpPr>
          <p:cNvPr id="3" name="Title 2"/>
          <p:cNvSpPr>
            <a:spLocks noGrp="1"/>
          </p:cNvSpPr>
          <p:nvPr>
            <p:ph type="title"/>
          </p:nvPr>
        </p:nvSpPr>
        <p:spPr/>
        <p:txBody>
          <a:bodyPr/>
          <a:lstStyle/>
          <a:p>
            <a:r>
              <a:rPr lang="en-GB" dirty="0" smtClean="0"/>
              <a:t>Assignment 1</a:t>
            </a:r>
            <a:endParaRPr lang="en-GB" dirty="0"/>
          </a:p>
        </p:txBody>
      </p:sp>
    </p:spTree>
    <p:extLst>
      <p:ext uri="{BB962C8B-B14F-4D97-AF65-F5344CB8AC3E}">
        <p14:creationId xmlns:p14="http://schemas.microsoft.com/office/powerpoint/2010/main" val="123093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a:t>
            </a:r>
          </a:p>
        </p:txBody>
      </p:sp>
      <p:pic>
        <p:nvPicPr>
          <p:cNvPr id="4" name="Picture 9" descr="AMCONFUS"/>
          <p:cNvPicPr>
            <a:picLocks noChangeAspect="1" noChangeArrowheads="1"/>
          </p:cNvPicPr>
          <p:nvPr/>
        </p:nvPicPr>
        <p:blipFill>
          <a:blip r:embed="rId3" cstate="print"/>
          <a:srcRect/>
          <a:stretch>
            <a:fillRect/>
          </a:stretch>
        </p:blipFill>
        <p:spPr bwMode="auto">
          <a:xfrm>
            <a:off x="3409542" y="1600200"/>
            <a:ext cx="2065905" cy="4444347"/>
          </a:xfrm>
          <a:prstGeom prst="rect">
            <a:avLst/>
          </a:prstGeom>
          <a:noFill/>
        </p:spPr>
      </p:pic>
    </p:spTree>
    <p:extLst>
      <p:ext uri="{BB962C8B-B14F-4D97-AF65-F5344CB8AC3E}">
        <p14:creationId xmlns:p14="http://schemas.microsoft.com/office/powerpoint/2010/main" val="246375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l-GR" dirty="0"/>
              <a:t>Ο </a:t>
            </a:r>
            <a:r>
              <a:rPr lang="en-GB" dirty="0"/>
              <a:t>Don Norman (1988), </a:t>
            </a:r>
            <a:r>
              <a:rPr lang="el-GR" dirty="0"/>
              <a:t>στο βιβλίο του </a:t>
            </a:r>
            <a:r>
              <a:rPr lang="en-GB" dirty="0"/>
              <a:t>The Design of Everyday Things, </a:t>
            </a:r>
            <a:r>
              <a:rPr lang="el-GR" dirty="0" smtClean="0"/>
              <a:t>αναφέρεται εκτεταμένα </a:t>
            </a:r>
            <a:r>
              <a:rPr lang="el-GR" dirty="0"/>
              <a:t>στην έννοια της ευχρηστίας σε σχέση με πολλές άλλες σχεδιαστικές αρχές και </a:t>
            </a:r>
            <a:r>
              <a:rPr lang="el-GR" dirty="0" smtClean="0"/>
              <a:t>παραδείγματα</a:t>
            </a:r>
            <a:r>
              <a:rPr lang="el-GR" dirty="0"/>
              <a:t>, χωρίς να την ορίζει συγκεκριμένα. </a:t>
            </a:r>
            <a:endParaRPr lang="el-GR" dirty="0" smtClean="0"/>
          </a:p>
          <a:p>
            <a:r>
              <a:rPr lang="el-GR" dirty="0" smtClean="0"/>
              <a:t>Σημειώνει </a:t>
            </a:r>
            <a:r>
              <a:rPr lang="el-GR" dirty="0"/>
              <a:t>πάντως ότι η ευχρηστία αφορά </a:t>
            </a:r>
            <a:r>
              <a:rPr lang="el-GR" dirty="0" smtClean="0"/>
              <a:t>κάθε βιομηχανικό </a:t>
            </a:r>
            <a:r>
              <a:rPr lang="el-GR" dirty="0"/>
              <a:t>προϊόν και είναι πολύ δύσκολο να εκτιμηθεί επιφανειακά, αλλά απαιτείται να </a:t>
            </a:r>
            <a:r>
              <a:rPr lang="el-GR" dirty="0" smtClean="0"/>
              <a:t>αξιολογηθεί </a:t>
            </a:r>
            <a:r>
              <a:rPr lang="el-GR" dirty="0"/>
              <a:t>κατά τη χρήση των προϊόντων στην πράξη (σελ. 78). </a:t>
            </a:r>
            <a:endParaRPr lang="el-GR" dirty="0" smtClean="0"/>
          </a:p>
          <a:p>
            <a:r>
              <a:rPr lang="el-GR" dirty="0" smtClean="0"/>
              <a:t>Όντως</a:t>
            </a:r>
            <a:r>
              <a:rPr lang="el-GR" dirty="0"/>
              <a:t>, μέχρι και σήμερα, </a:t>
            </a:r>
            <a:r>
              <a:rPr lang="el-GR" dirty="0" smtClean="0"/>
              <a:t>η έννοια </a:t>
            </a:r>
            <a:r>
              <a:rPr lang="el-GR" dirty="0"/>
              <a:t>της ευχρηστίας θεωρείται ένας όρος-ομπρέλα (</a:t>
            </a:r>
            <a:r>
              <a:rPr lang="el-GR" dirty="0" err="1"/>
              <a:t>umbrella</a:t>
            </a:r>
            <a:r>
              <a:rPr lang="el-GR" dirty="0"/>
              <a:t> </a:t>
            </a:r>
            <a:r>
              <a:rPr lang="el-GR" dirty="0" err="1"/>
              <a:t>term</a:t>
            </a:r>
            <a:r>
              <a:rPr lang="el-GR" dirty="0"/>
              <a:t>) με τον οποίο </a:t>
            </a:r>
            <a:r>
              <a:rPr lang="el-GR" dirty="0" smtClean="0"/>
              <a:t>αναφερόμαστε </a:t>
            </a:r>
            <a:r>
              <a:rPr lang="el-GR" dirty="0"/>
              <a:t>σε επιμέρους διαστάσεις της ευκολίας χρήσης ενός συστήματος από τον άνθρωπο, </a:t>
            </a:r>
            <a:r>
              <a:rPr lang="el-GR" dirty="0" smtClean="0"/>
              <a:t>ενώ ο </a:t>
            </a:r>
            <a:r>
              <a:rPr lang="el-GR" dirty="0"/>
              <a:t>έλεγχος ευχρηστίας κατά κανόνα γίνεται με κάποιου είδους δοκιμή χρήσης.</a:t>
            </a:r>
            <a:endParaRPr lang="en-GB" dirty="0"/>
          </a:p>
        </p:txBody>
      </p:sp>
      <p:sp>
        <p:nvSpPr>
          <p:cNvPr id="3" name="Title 2"/>
          <p:cNvSpPr>
            <a:spLocks noGrp="1"/>
          </p:cNvSpPr>
          <p:nvPr>
            <p:ph type="title"/>
          </p:nvPr>
        </p:nvSpPr>
        <p:spPr/>
        <p:txBody>
          <a:bodyPr>
            <a:noAutofit/>
          </a:bodyPr>
          <a:lstStyle/>
          <a:p>
            <a:r>
              <a:rPr lang="el-GR" sz="3200" dirty="0"/>
              <a:t>Ευχρηστία: ιστορική εξέλιξη και σημαντικοί ορισμοί</a:t>
            </a:r>
            <a:endParaRPr lang="en-GB" sz="3200" dirty="0"/>
          </a:p>
        </p:txBody>
      </p:sp>
    </p:spTree>
    <p:extLst>
      <p:ext uri="{BB962C8B-B14F-4D97-AF65-F5344CB8AC3E}">
        <p14:creationId xmlns:p14="http://schemas.microsoft.com/office/powerpoint/2010/main" val="108968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l-GR" sz="2800" dirty="0"/>
              <a:t>Ο </a:t>
            </a:r>
            <a:r>
              <a:rPr lang="el-GR" sz="2800" dirty="0" err="1"/>
              <a:t>Jacob</a:t>
            </a:r>
            <a:r>
              <a:rPr lang="el-GR" sz="2800" dirty="0"/>
              <a:t> </a:t>
            </a:r>
            <a:r>
              <a:rPr lang="el-GR" sz="2800" dirty="0" err="1"/>
              <a:t>Nielsen</a:t>
            </a:r>
            <a:r>
              <a:rPr lang="el-GR" sz="2800" dirty="0"/>
              <a:t> (1994), στο βιβλίο του </a:t>
            </a:r>
            <a:r>
              <a:rPr lang="el-GR" sz="2800" dirty="0" err="1"/>
              <a:t>Usability</a:t>
            </a:r>
            <a:r>
              <a:rPr lang="el-GR" sz="2800" dirty="0"/>
              <a:t> </a:t>
            </a:r>
            <a:r>
              <a:rPr lang="el-GR" sz="2800" dirty="0" err="1"/>
              <a:t>Engineering</a:t>
            </a:r>
            <a:r>
              <a:rPr lang="el-GR" sz="2800" dirty="0"/>
              <a:t>, αφιερώνει το </a:t>
            </a:r>
            <a:r>
              <a:rPr lang="el-GR" sz="2800" dirty="0" smtClean="0"/>
              <a:t>κεφάλαιο</a:t>
            </a:r>
            <a:r>
              <a:rPr lang="en-GB" sz="2800" dirty="0" smtClean="0"/>
              <a:t> </a:t>
            </a:r>
            <a:r>
              <a:rPr lang="el-GR" sz="2800" dirty="0" smtClean="0"/>
              <a:t>2 </a:t>
            </a:r>
            <a:r>
              <a:rPr lang="el-GR" sz="2800" dirty="0"/>
              <a:t>(</a:t>
            </a:r>
            <a:r>
              <a:rPr lang="el-GR" sz="2800" dirty="0" err="1"/>
              <a:t>What</a:t>
            </a:r>
            <a:r>
              <a:rPr lang="el-GR" sz="2800" dirty="0"/>
              <a:t> </a:t>
            </a:r>
            <a:r>
              <a:rPr lang="el-GR" sz="2800" dirty="0" err="1"/>
              <a:t>is</a:t>
            </a:r>
            <a:r>
              <a:rPr lang="el-GR" sz="2800" dirty="0"/>
              <a:t> </a:t>
            </a:r>
            <a:r>
              <a:rPr lang="el-GR" sz="2800" dirty="0" err="1"/>
              <a:t>Usability</a:t>
            </a:r>
            <a:r>
              <a:rPr lang="el-GR" sz="2800" dirty="0"/>
              <a:t>?) για να εξηγήσει την έννοια της ευχρηστίας. </a:t>
            </a:r>
            <a:endParaRPr lang="en-GB" sz="2800" dirty="0" smtClean="0"/>
          </a:p>
          <a:p>
            <a:r>
              <a:rPr lang="el-GR" sz="2800" dirty="0" smtClean="0"/>
              <a:t>Ο </a:t>
            </a:r>
            <a:r>
              <a:rPr lang="el-GR" sz="2800" dirty="0" err="1"/>
              <a:t>Nielsen</a:t>
            </a:r>
            <a:r>
              <a:rPr lang="el-GR" sz="2800" dirty="0"/>
              <a:t> ορίζει την ευχρηστία ως τον συνδυασμό των επιμέρους ιδιοτήτων: </a:t>
            </a:r>
            <a:endParaRPr lang="en-GB" sz="2800" dirty="0" smtClean="0"/>
          </a:p>
          <a:p>
            <a:pPr lvl="1"/>
            <a:r>
              <a:rPr lang="el-GR" sz="2400" dirty="0" smtClean="0"/>
              <a:t>Ευκολία</a:t>
            </a:r>
            <a:r>
              <a:rPr lang="en-GB" sz="2400" dirty="0" smtClean="0"/>
              <a:t> </a:t>
            </a:r>
            <a:r>
              <a:rPr lang="el-GR" sz="2400" dirty="0" smtClean="0"/>
              <a:t>μάθησης </a:t>
            </a:r>
            <a:r>
              <a:rPr lang="el-GR" sz="2400" dirty="0"/>
              <a:t>(</a:t>
            </a:r>
            <a:r>
              <a:rPr lang="el-GR" sz="2400" dirty="0" err="1"/>
              <a:t>learnability</a:t>
            </a:r>
            <a:r>
              <a:rPr lang="el-GR" sz="2400" dirty="0" smtClean="0"/>
              <a:t>),</a:t>
            </a:r>
            <a:endParaRPr lang="en-GB" sz="2400" dirty="0" smtClean="0"/>
          </a:p>
          <a:p>
            <a:pPr lvl="1"/>
            <a:r>
              <a:rPr lang="el-GR" sz="2400" dirty="0" smtClean="0"/>
              <a:t>αποτελεσματικότητα </a:t>
            </a:r>
            <a:r>
              <a:rPr lang="el-GR" sz="2400" dirty="0"/>
              <a:t>(</a:t>
            </a:r>
            <a:r>
              <a:rPr lang="el-GR" sz="2400" dirty="0" err="1"/>
              <a:t>efficiency</a:t>
            </a:r>
            <a:r>
              <a:rPr lang="el-GR" sz="2400" dirty="0"/>
              <a:t>) χρήσης, </a:t>
            </a:r>
            <a:endParaRPr lang="en-GB" sz="2400" dirty="0" smtClean="0"/>
          </a:p>
          <a:p>
            <a:pPr lvl="1"/>
            <a:r>
              <a:rPr lang="el-GR" sz="2400" dirty="0" smtClean="0"/>
              <a:t>ευκολία ενθύμησης</a:t>
            </a:r>
            <a:r>
              <a:rPr lang="en-GB" sz="2400" dirty="0" smtClean="0"/>
              <a:t> </a:t>
            </a:r>
            <a:r>
              <a:rPr lang="el-GR" sz="2400" dirty="0" smtClean="0"/>
              <a:t>(</a:t>
            </a:r>
            <a:r>
              <a:rPr lang="el-GR" sz="2400" dirty="0" err="1" smtClean="0"/>
              <a:t>memorability</a:t>
            </a:r>
            <a:r>
              <a:rPr lang="el-GR" sz="2400" dirty="0"/>
              <a:t>), </a:t>
            </a:r>
            <a:endParaRPr lang="en-GB" sz="2400" dirty="0" smtClean="0"/>
          </a:p>
          <a:p>
            <a:pPr lvl="1"/>
            <a:r>
              <a:rPr lang="el-GR" sz="2400" dirty="0" smtClean="0"/>
              <a:t>αποφυγή </a:t>
            </a:r>
            <a:r>
              <a:rPr lang="el-GR" sz="2400" dirty="0"/>
              <a:t>ή εύκολη επαναφορά από λάθη (</a:t>
            </a:r>
            <a:r>
              <a:rPr lang="el-GR" sz="2400" dirty="0" err="1"/>
              <a:t>errors</a:t>
            </a:r>
            <a:r>
              <a:rPr lang="el-GR" sz="2400" dirty="0" smtClean="0"/>
              <a:t>),</a:t>
            </a:r>
            <a:endParaRPr lang="en-GB" sz="2400" dirty="0" smtClean="0"/>
          </a:p>
          <a:p>
            <a:pPr lvl="1"/>
            <a:r>
              <a:rPr lang="el-GR" sz="2400" dirty="0" smtClean="0"/>
              <a:t>προσωπική </a:t>
            </a:r>
            <a:r>
              <a:rPr lang="el-GR" sz="2400" dirty="0"/>
              <a:t>ικανοποίηση </a:t>
            </a:r>
            <a:r>
              <a:rPr lang="el-GR" sz="2400" dirty="0" smtClean="0"/>
              <a:t>του</a:t>
            </a:r>
            <a:r>
              <a:rPr lang="en-GB" sz="2400" dirty="0" smtClean="0"/>
              <a:t> </a:t>
            </a:r>
            <a:r>
              <a:rPr lang="el-GR" sz="2400" dirty="0" smtClean="0"/>
              <a:t>χρήστη </a:t>
            </a:r>
            <a:r>
              <a:rPr lang="el-GR" sz="2400" dirty="0"/>
              <a:t>(</a:t>
            </a:r>
            <a:r>
              <a:rPr lang="en-GB" sz="2400" dirty="0"/>
              <a:t>satisfaction).</a:t>
            </a:r>
          </a:p>
        </p:txBody>
      </p:sp>
      <p:sp>
        <p:nvSpPr>
          <p:cNvPr id="3" name="Title 2"/>
          <p:cNvSpPr>
            <a:spLocks noGrp="1"/>
          </p:cNvSpPr>
          <p:nvPr>
            <p:ph type="title"/>
          </p:nvPr>
        </p:nvSpPr>
        <p:spPr/>
        <p:txBody>
          <a:bodyPr>
            <a:noAutofit/>
          </a:bodyPr>
          <a:lstStyle/>
          <a:p>
            <a:r>
              <a:rPr lang="el-GR" sz="3200" dirty="0"/>
              <a:t>Ευχρηστία: ιστορική εξέλιξη και σημαντικοί ορισμοί</a:t>
            </a:r>
            <a:endParaRPr lang="en-GB" sz="3200" dirty="0"/>
          </a:p>
        </p:txBody>
      </p:sp>
    </p:spTree>
    <p:extLst>
      <p:ext uri="{BB962C8B-B14F-4D97-AF65-F5344CB8AC3E}">
        <p14:creationId xmlns:p14="http://schemas.microsoft.com/office/powerpoint/2010/main" val="34597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l-GR" sz="2400" dirty="0"/>
              <a:t>Οι </a:t>
            </a:r>
            <a:r>
              <a:rPr lang="en-GB" sz="2400" dirty="0"/>
              <a:t>Rubin and </a:t>
            </a:r>
            <a:r>
              <a:rPr lang="en-GB" sz="2400" dirty="0" err="1"/>
              <a:t>Chisnel</a:t>
            </a:r>
            <a:r>
              <a:rPr lang="en-GB" sz="2400" dirty="0"/>
              <a:t>, </a:t>
            </a:r>
            <a:r>
              <a:rPr lang="el-GR" sz="2400" dirty="0"/>
              <a:t>στο βιβλίο τους </a:t>
            </a:r>
            <a:r>
              <a:rPr lang="en-GB" sz="2400" dirty="0"/>
              <a:t>Handbook of Usability Testing (2008, 2</a:t>
            </a:r>
            <a:r>
              <a:rPr lang="el-GR" sz="2400" dirty="0"/>
              <a:t>η </a:t>
            </a:r>
            <a:r>
              <a:rPr lang="el-GR" sz="2400" dirty="0" smtClean="0"/>
              <a:t>έκδοση</a:t>
            </a:r>
            <a:r>
              <a:rPr lang="el-GR" sz="2400" dirty="0"/>
              <a:t>), στο πρώτο κεφάλαιο (</a:t>
            </a:r>
            <a:r>
              <a:rPr lang="el-GR" sz="2400" dirty="0" err="1"/>
              <a:t>What</a:t>
            </a:r>
            <a:r>
              <a:rPr lang="el-GR" sz="2400" dirty="0"/>
              <a:t> </a:t>
            </a:r>
            <a:r>
              <a:rPr lang="el-GR" sz="2400" dirty="0" err="1"/>
              <a:t>makes</a:t>
            </a:r>
            <a:r>
              <a:rPr lang="el-GR" sz="2400" dirty="0"/>
              <a:t> </a:t>
            </a:r>
            <a:r>
              <a:rPr lang="el-GR" sz="2400" dirty="0" err="1"/>
              <a:t>something</a:t>
            </a:r>
            <a:r>
              <a:rPr lang="el-GR" sz="2400" dirty="0"/>
              <a:t> </a:t>
            </a:r>
            <a:r>
              <a:rPr lang="el-GR" sz="2400" dirty="0" err="1"/>
              <a:t>usable</a:t>
            </a:r>
            <a:r>
              <a:rPr lang="el-GR" sz="2400" dirty="0"/>
              <a:t>?), επιχειρηματολογούν για την </a:t>
            </a:r>
            <a:r>
              <a:rPr lang="el-GR" sz="2400" dirty="0" smtClean="0"/>
              <a:t>σημασία </a:t>
            </a:r>
            <a:r>
              <a:rPr lang="el-GR" sz="2400" dirty="0"/>
              <a:t>της ευχρηστίας στην ανθρωποκεντρική σχεδίαση (User </a:t>
            </a:r>
            <a:r>
              <a:rPr lang="el-GR" sz="2400" dirty="0" err="1"/>
              <a:t>Centered</a:t>
            </a:r>
            <a:r>
              <a:rPr lang="el-GR" sz="2400" dirty="0"/>
              <a:t> </a:t>
            </a:r>
            <a:r>
              <a:rPr lang="el-GR" sz="2400" dirty="0" err="1"/>
              <a:t>Design</a:t>
            </a:r>
            <a:r>
              <a:rPr lang="el-GR" sz="2400" dirty="0"/>
              <a:t>, UCD) </a:t>
            </a:r>
            <a:r>
              <a:rPr lang="el-GR" sz="2400" dirty="0" smtClean="0"/>
              <a:t>προϊόντων </a:t>
            </a:r>
            <a:r>
              <a:rPr lang="el-GR" sz="2400" dirty="0"/>
              <a:t>και υπηρεσιών και αναγνωρίζουν τις παρακάτω διαστάσεις: </a:t>
            </a:r>
            <a:endParaRPr lang="en-GB" sz="2400" dirty="0" smtClean="0"/>
          </a:p>
          <a:p>
            <a:pPr lvl="1"/>
            <a:r>
              <a:rPr lang="el-GR" sz="2000" dirty="0" smtClean="0"/>
              <a:t>χρησιμότητα </a:t>
            </a:r>
            <a:r>
              <a:rPr lang="el-GR" sz="2000" dirty="0"/>
              <a:t>(</a:t>
            </a:r>
            <a:r>
              <a:rPr lang="el-GR" sz="2000" dirty="0" err="1"/>
              <a:t>usefulness</a:t>
            </a:r>
            <a:r>
              <a:rPr lang="el-GR" sz="2000" dirty="0" smtClean="0"/>
              <a:t>),</a:t>
            </a:r>
            <a:endParaRPr lang="en-GB" sz="2000" dirty="0" smtClean="0"/>
          </a:p>
          <a:p>
            <a:pPr lvl="1"/>
            <a:r>
              <a:rPr lang="el-GR" sz="2000" dirty="0" smtClean="0"/>
              <a:t>αποδοτικότητα</a:t>
            </a:r>
            <a:r>
              <a:rPr lang="el-GR" sz="2000" dirty="0"/>
              <a:t>, </a:t>
            </a:r>
            <a:endParaRPr lang="en-GB" sz="2000" dirty="0" smtClean="0"/>
          </a:p>
          <a:p>
            <a:pPr lvl="1"/>
            <a:r>
              <a:rPr lang="el-GR" sz="2000" dirty="0" smtClean="0"/>
              <a:t>αποτελεσματικότητα</a:t>
            </a:r>
            <a:r>
              <a:rPr lang="el-GR" sz="2000" dirty="0"/>
              <a:t>, </a:t>
            </a:r>
            <a:endParaRPr lang="en-GB" sz="2000" dirty="0" smtClean="0"/>
          </a:p>
          <a:p>
            <a:pPr lvl="1"/>
            <a:r>
              <a:rPr lang="el-GR" sz="2000" dirty="0" smtClean="0"/>
              <a:t>ευκολία </a:t>
            </a:r>
            <a:r>
              <a:rPr lang="el-GR" sz="2000" dirty="0"/>
              <a:t>μάθησης, </a:t>
            </a:r>
            <a:endParaRPr lang="en-GB" sz="2000" dirty="0" smtClean="0"/>
          </a:p>
          <a:p>
            <a:pPr lvl="1"/>
            <a:r>
              <a:rPr lang="el-GR" sz="2000" dirty="0" smtClean="0"/>
              <a:t>ικανοποίηση</a:t>
            </a:r>
            <a:r>
              <a:rPr lang="el-GR" sz="2000" dirty="0"/>
              <a:t>, </a:t>
            </a:r>
            <a:endParaRPr lang="en-GB" sz="2000" dirty="0" smtClean="0"/>
          </a:p>
          <a:p>
            <a:pPr lvl="1"/>
            <a:r>
              <a:rPr lang="el-GR" sz="2000" dirty="0" smtClean="0"/>
              <a:t>Προσβασιμότητα</a:t>
            </a:r>
            <a:r>
              <a:rPr lang="en-GB" sz="2000" dirty="0" smtClean="0"/>
              <a:t> (accessibility</a:t>
            </a:r>
            <a:r>
              <a:rPr lang="en-GB" sz="2000" dirty="0"/>
              <a:t>).</a:t>
            </a:r>
          </a:p>
        </p:txBody>
      </p:sp>
      <p:sp>
        <p:nvSpPr>
          <p:cNvPr id="3" name="Title 2"/>
          <p:cNvSpPr>
            <a:spLocks noGrp="1"/>
          </p:cNvSpPr>
          <p:nvPr>
            <p:ph type="title"/>
          </p:nvPr>
        </p:nvSpPr>
        <p:spPr/>
        <p:txBody>
          <a:bodyPr>
            <a:noAutofit/>
          </a:bodyPr>
          <a:lstStyle/>
          <a:p>
            <a:r>
              <a:rPr lang="el-GR" sz="3200" dirty="0"/>
              <a:t>Ευχρηστία: ιστορική εξέλιξη και σημαντικοί ορισμοί</a:t>
            </a:r>
            <a:endParaRPr lang="en-GB" sz="3200" dirty="0"/>
          </a:p>
        </p:txBody>
      </p:sp>
    </p:spTree>
    <p:extLst>
      <p:ext uri="{BB962C8B-B14F-4D97-AF65-F5344CB8AC3E}">
        <p14:creationId xmlns:p14="http://schemas.microsoft.com/office/powerpoint/2010/main" val="55551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l-GR" sz="2400" dirty="0"/>
              <a:t>Δεδομένου του ταχύτατου πολλαπλασιασμού των εφαρμογών που χρησιμοποιούν κινητές συσκευές (π.χ. έξυπνα τηλέφωνα), είναι όλο και πιο δύσκολο για τους χρήστες &amp; τους επαγγελματίες του τομέα της υγείας να εντοπίζουν και να αξιολογούν εύκολα εφαρμογές υψηλής ποιότητας.</a:t>
            </a:r>
            <a:endParaRPr lang="en-GB" sz="2400" dirty="0"/>
          </a:p>
          <a:p>
            <a:r>
              <a:rPr lang="el-GR" sz="2400" dirty="0"/>
              <a:t>Λίγες πληροφορίες σχετικά με την ποιότητα των εφαρμογών είναι διαθέσιμες, </a:t>
            </a:r>
            <a:endParaRPr lang="en-US" sz="2400" dirty="0"/>
          </a:p>
          <a:p>
            <a:pPr lvl="1"/>
            <a:r>
              <a:rPr lang="el-GR" sz="2000" dirty="0"/>
              <a:t>πέρα από τις αξιολογήσεις που δημοσιεύονται στις ιστοσελίδες των εμπόρων λιανικής πώλησης και </a:t>
            </a:r>
            <a:endParaRPr lang="en-US" sz="2000" dirty="0"/>
          </a:p>
          <a:p>
            <a:pPr lvl="1"/>
            <a:r>
              <a:rPr lang="el-GR" sz="2000" dirty="0"/>
              <a:t>οι κριτικές εφαρμογών είναι υποκειμενικές από τη φύση τους. </a:t>
            </a:r>
            <a:endParaRPr lang="en-GB" sz="2000" dirty="0"/>
          </a:p>
          <a:p>
            <a:r>
              <a:rPr lang="el-GR" sz="2400" dirty="0"/>
              <a:t>Η επιλογή εφαρμογών με βάση τη δημοτικότητα αποδίδει ελάχιστες ή καθόλου σημαντικές πληροφορίες σχετικά με την ποιότητα τους.</a:t>
            </a:r>
          </a:p>
        </p:txBody>
      </p:sp>
      <p:sp>
        <p:nvSpPr>
          <p:cNvPr id="3" name="Title 2"/>
          <p:cNvSpPr>
            <a:spLocks noGrp="1"/>
          </p:cNvSpPr>
          <p:nvPr>
            <p:ph type="title"/>
          </p:nvPr>
        </p:nvSpPr>
        <p:spPr/>
        <p:txBody>
          <a:bodyPr>
            <a:noAutofit/>
          </a:bodyPr>
          <a:lstStyle/>
          <a:p>
            <a:r>
              <a:rPr lang="el-GR" sz="3200" dirty="0"/>
              <a:t>Ανάγκη για ενιαίο &amp; αντικειμενικό πλαίσιο </a:t>
            </a:r>
            <a:r>
              <a:rPr lang="el-GR" sz="3200" dirty="0" smtClean="0"/>
              <a:t>αξιολόγησης των υπηρεσιών </a:t>
            </a:r>
            <a:r>
              <a:rPr lang="en-GB" sz="3200" dirty="0" err="1" smtClean="0"/>
              <a:t>mHealth</a:t>
            </a:r>
            <a:endParaRPr lang="en-US" sz="3200" dirty="0"/>
          </a:p>
        </p:txBody>
      </p:sp>
    </p:spTree>
    <p:extLst>
      <p:ext uri="{BB962C8B-B14F-4D97-AF65-F5344CB8AC3E}">
        <p14:creationId xmlns:p14="http://schemas.microsoft.com/office/powerpoint/2010/main" val="323106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l-GR" sz="2800" dirty="0"/>
              <a:t>Για να αξιολογηθεί ο βαθμός που οι εφαρμογές </a:t>
            </a:r>
            <a:r>
              <a:rPr lang="el-GR" sz="2800" dirty="0" err="1"/>
              <a:t>mHealth</a:t>
            </a:r>
            <a:r>
              <a:rPr lang="el-GR" sz="2800" dirty="0"/>
              <a:t> ικανοποιούν κριτήρια ποιότητας απαιτείται ένα αξιόπιστο και αντικειμενικό μεθοδολογικό πλαίσιο. </a:t>
            </a:r>
            <a:endParaRPr lang="en-GB" sz="2800" dirty="0"/>
          </a:p>
          <a:p>
            <a:r>
              <a:rPr lang="el-GR" sz="2800" dirty="0"/>
              <a:t>Το πλαίσιο αυτό θα πρέπει να είναι εύκολο στην κατανόηση και να χρησιμοποιείται με ελάχιστη εκπαίδευση. </a:t>
            </a:r>
          </a:p>
          <a:p>
            <a:r>
              <a:rPr lang="el-GR" sz="2800" dirty="0">
                <a:solidFill>
                  <a:srgbClr val="7030A0"/>
                </a:solidFill>
              </a:rPr>
              <a:t>Δύο τέτοια προτεινόμενα πλαίσια θα αναλυθούν στη συνέχεια.</a:t>
            </a:r>
            <a:endParaRPr lang="en-GB" sz="2800" dirty="0">
              <a:solidFill>
                <a:srgbClr val="7030A0"/>
              </a:solidFill>
            </a:endParaRPr>
          </a:p>
          <a:p>
            <a:endParaRPr lang="en-US" sz="2800" dirty="0"/>
          </a:p>
        </p:txBody>
      </p:sp>
      <p:sp>
        <p:nvSpPr>
          <p:cNvPr id="3" name="Title 2"/>
          <p:cNvSpPr>
            <a:spLocks noGrp="1"/>
          </p:cNvSpPr>
          <p:nvPr>
            <p:ph type="title"/>
          </p:nvPr>
        </p:nvSpPr>
        <p:spPr/>
        <p:txBody>
          <a:bodyPr>
            <a:noAutofit/>
          </a:bodyPr>
          <a:lstStyle/>
          <a:p>
            <a:r>
              <a:rPr lang="el-GR" sz="3200" dirty="0"/>
              <a:t>Ανάγκη για ενιαίο &amp; αντικειμενικό πλαίσιο αξιολόγησης</a:t>
            </a:r>
            <a:endParaRPr lang="en-US" sz="3200" dirty="0"/>
          </a:p>
        </p:txBody>
      </p:sp>
    </p:spTree>
    <p:extLst>
      <p:ext uri="{BB962C8B-B14F-4D97-AF65-F5344CB8AC3E}">
        <p14:creationId xmlns:p14="http://schemas.microsoft.com/office/powerpoint/2010/main" val="234322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pic>
        <p:nvPicPr>
          <p:cNvPr id="4" name="Picture 3"/>
          <p:cNvPicPr>
            <a:picLocks noChangeAspect="1"/>
          </p:cNvPicPr>
          <p:nvPr/>
        </p:nvPicPr>
        <p:blipFill>
          <a:blip r:embed="rId2"/>
          <a:stretch>
            <a:fillRect/>
          </a:stretch>
        </p:blipFill>
        <p:spPr>
          <a:xfrm>
            <a:off x="457201" y="1600199"/>
            <a:ext cx="8229600" cy="4519863"/>
          </a:xfrm>
          <a:prstGeom prst="rect">
            <a:avLst/>
          </a:prstGeom>
        </p:spPr>
      </p:pic>
    </p:spTree>
    <p:extLst>
      <p:ext uri="{BB962C8B-B14F-4D97-AF65-F5344CB8AC3E}">
        <p14:creationId xmlns:p14="http://schemas.microsoft.com/office/powerpoint/2010/main" val="229547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l-GR" dirty="0"/>
              <a:t>Οι περισσότερες εφαρμογές μπορούν να αξιολογηθούν με βάση αρκετές κοινές αρχές, όπως </a:t>
            </a:r>
          </a:p>
          <a:p>
            <a:pPr lvl="1"/>
            <a:r>
              <a:rPr lang="el-GR" dirty="0"/>
              <a:t>η χρησιμότητα </a:t>
            </a:r>
            <a:r>
              <a:rPr lang="el-GR" b="1" dirty="0"/>
              <a:t>(</a:t>
            </a:r>
            <a:r>
              <a:rPr lang="en-US" b="1" dirty="0"/>
              <a:t>Usefulness</a:t>
            </a:r>
            <a:r>
              <a:rPr lang="el-GR" b="1" dirty="0"/>
              <a:t>)</a:t>
            </a:r>
            <a:r>
              <a:rPr lang="el-GR" dirty="0"/>
              <a:t> </a:t>
            </a:r>
          </a:p>
          <a:p>
            <a:pPr lvl="1"/>
            <a:r>
              <a:rPr lang="el-GR" dirty="0"/>
              <a:t>η ακρίβεια </a:t>
            </a:r>
            <a:r>
              <a:rPr lang="el-GR" b="1" dirty="0"/>
              <a:t>(</a:t>
            </a:r>
            <a:r>
              <a:rPr lang="en-US" b="1" dirty="0"/>
              <a:t>Accuracy</a:t>
            </a:r>
            <a:r>
              <a:rPr lang="el-GR" b="1" dirty="0"/>
              <a:t>)</a:t>
            </a:r>
            <a:r>
              <a:rPr lang="el-GR" dirty="0"/>
              <a:t> </a:t>
            </a:r>
          </a:p>
          <a:p>
            <a:pPr lvl="1"/>
            <a:r>
              <a:rPr lang="el-GR" dirty="0"/>
              <a:t>η αρχή</a:t>
            </a:r>
            <a:r>
              <a:rPr lang="en-GB" dirty="0"/>
              <a:t> </a:t>
            </a:r>
            <a:r>
              <a:rPr lang="el-GR" b="1" dirty="0"/>
              <a:t>(</a:t>
            </a:r>
            <a:r>
              <a:rPr lang="en-US" b="1" dirty="0"/>
              <a:t>A</a:t>
            </a:r>
            <a:r>
              <a:rPr lang="en-GB" b="1" dirty="0" err="1"/>
              <a:t>uthority</a:t>
            </a:r>
            <a:r>
              <a:rPr lang="en-GB" dirty="0"/>
              <a:t>)</a:t>
            </a:r>
            <a:r>
              <a:rPr lang="el-GR" dirty="0"/>
              <a:t> </a:t>
            </a:r>
          </a:p>
          <a:p>
            <a:pPr lvl="1"/>
            <a:r>
              <a:rPr lang="el-GR" dirty="0"/>
              <a:t>η αντικειμενικότητα</a:t>
            </a:r>
            <a:r>
              <a:rPr lang="en-US" dirty="0"/>
              <a:t> </a:t>
            </a:r>
            <a:r>
              <a:rPr lang="en-US" b="1" dirty="0"/>
              <a:t>(Objectivity)</a:t>
            </a:r>
            <a:r>
              <a:rPr lang="el-GR" dirty="0"/>
              <a:t>, </a:t>
            </a:r>
          </a:p>
          <a:p>
            <a:pPr lvl="1"/>
            <a:r>
              <a:rPr lang="el-GR" dirty="0"/>
              <a:t>η επικαιρότητα</a:t>
            </a:r>
            <a:r>
              <a:rPr lang="en-US" dirty="0"/>
              <a:t> </a:t>
            </a:r>
            <a:r>
              <a:rPr lang="en-US" b="1" dirty="0"/>
              <a:t>(Timeliness</a:t>
            </a:r>
            <a:r>
              <a:rPr lang="en-US" dirty="0"/>
              <a:t>)</a:t>
            </a:r>
            <a:endParaRPr lang="el-GR" dirty="0"/>
          </a:p>
          <a:p>
            <a:pPr lvl="1"/>
            <a:r>
              <a:rPr lang="el-GR" dirty="0"/>
              <a:t>η λειτουργικότητα</a:t>
            </a:r>
            <a:r>
              <a:rPr lang="en-US" dirty="0"/>
              <a:t> </a:t>
            </a:r>
            <a:r>
              <a:rPr lang="en-US" b="1" dirty="0"/>
              <a:t>(Functionality)</a:t>
            </a:r>
            <a:endParaRPr lang="el-GR" dirty="0"/>
          </a:p>
          <a:p>
            <a:pPr lvl="1"/>
            <a:r>
              <a:rPr lang="el-GR" dirty="0"/>
              <a:t>ο σχεδιασμός</a:t>
            </a:r>
            <a:r>
              <a:rPr lang="en-US" dirty="0"/>
              <a:t> </a:t>
            </a:r>
            <a:r>
              <a:rPr lang="en-US" b="1" dirty="0"/>
              <a:t>(Design)</a:t>
            </a:r>
            <a:endParaRPr lang="el-GR" b="1" dirty="0"/>
          </a:p>
          <a:p>
            <a:pPr lvl="1"/>
            <a:r>
              <a:rPr lang="el-GR" dirty="0"/>
              <a:t>η ασφάλεια </a:t>
            </a:r>
            <a:r>
              <a:rPr lang="en-US" b="1" dirty="0"/>
              <a:t>(Security) </a:t>
            </a:r>
            <a:r>
              <a:rPr lang="el-GR" dirty="0"/>
              <a:t>και </a:t>
            </a:r>
          </a:p>
          <a:p>
            <a:pPr lvl="1"/>
            <a:r>
              <a:rPr lang="el-GR" dirty="0"/>
              <a:t>η αξία </a:t>
            </a:r>
            <a:r>
              <a:rPr lang="en-US" dirty="0"/>
              <a:t>(</a:t>
            </a:r>
            <a:r>
              <a:rPr lang="en-US" b="1" dirty="0"/>
              <a:t>Value) </a:t>
            </a:r>
            <a:r>
              <a:rPr lang="el-GR" dirty="0"/>
              <a:t>τους.</a:t>
            </a:r>
            <a:endParaRPr lang="en-US" dirty="0"/>
          </a:p>
          <a:p>
            <a:endParaRPr lang="en-US" dirty="0"/>
          </a:p>
        </p:txBody>
      </p:sp>
      <p:sp>
        <p:nvSpPr>
          <p:cNvPr id="3" name="Title 2"/>
          <p:cNvSpPr>
            <a:spLocks noGrp="1"/>
          </p:cNvSpPr>
          <p:nvPr>
            <p:ph type="title"/>
          </p:nvPr>
        </p:nvSpPr>
        <p:spPr/>
        <p:txBody>
          <a:bodyPr>
            <a:noAutofit/>
          </a:bodyPr>
          <a:lstStyle/>
          <a:p>
            <a:r>
              <a:rPr lang="el-GR" sz="3200" dirty="0"/>
              <a:t>Άξονες αξιολόγησης εφαρμογών ηλεκτρονικής υγείας</a:t>
            </a:r>
            <a:endParaRPr lang="en-US" sz="3200" dirty="0"/>
          </a:p>
        </p:txBody>
      </p:sp>
    </p:spTree>
    <p:extLst>
      <p:ext uri="{BB962C8B-B14F-4D97-AF65-F5344CB8AC3E}">
        <p14:creationId xmlns:p14="http://schemas.microsoft.com/office/powerpoint/2010/main" val="391445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5673</TotalTime>
  <Words>2259</Words>
  <Application>Microsoft Office PowerPoint</Application>
  <PresentationFormat>On-screen Show (4:3)</PresentationFormat>
  <Paragraphs>179</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Πολυμεσικές Υπηρεσίες στην Υγεία    Αξιολόγηση Υπηρεσιών Ηλεκτρονικής Υγείας – Evaluating Mobile Health Apps</vt:lpstr>
      <vt:lpstr>Ευχρηστία: ιστορική εξέλιξη και σημαντικοί ορισμοί</vt:lpstr>
      <vt:lpstr>Ευχρηστία: ιστορική εξέλιξη και σημαντικοί ορισμοί</vt:lpstr>
      <vt:lpstr>Ευχρηστία: ιστορική εξέλιξη και σημαντικοί ορισμοί</vt:lpstr>
      <vt:lpstr>Ευχρηστία: ιστορική εξέλιξη και σημαντικοί ορισμοί</vt:lpstr>
      <vt:lpstr>Ανάγκη για ενιαίο &amp; αντικειμενικό πλαίσιο αξιολόγησης των υπηρεσιών mHealth</vt:lpstr>
      <vt:lpstr>Ανάγκη για ενιαίο &amp; αντικειμενικό πλαίσιο αξιολόγησης</vt:lpstr>
      <vt:lpstr>PowerPoint Presentation</vt:lpstr>
      <vt:lpstr>Άξονες αξιολόγησης εφαρμογών ηλεκτρονικής υγείας</vt:lpstr>
      <vt:lpstr>Άξονες αξιολόγησης εφαρμογών ηλεκτρονικής υγείας - Χρησιμότητα</vt:lpstr>
      <vt:lpstr>Άξονες αξιολόγησης εφαρμογών ηλεκτρονικής υγείας - Ακρίβεια</vt:lpstr>
      <vt:lpstr>Άξονες αξιολόγησης εφαρμογών ηλεκτρονικής υγείας – Εγκυρότητα (Authority)</vt:lpstr>
      <vt:lpstr>Άξονες αξιολόγησης εφαρμογών ηλεκτρονικής υγείας – Εγκυρότητα (Authority)</vt:lpstr>
      <vt:lpstr>Άξονες αξιολόγησης εφαρμογών ηλεκτρονικής υγείας – Αντικειμενικότητα (Objectivity)</vt:lpstr>
      <vt:lpstr>Άξονες αξιολόγησης εφαρμογών ηλεκτρονικής υγείας – Επικαιρότητα (Timeliness)</vt:lpstr>
      <vt:lpstr>Άξονες αξιολόγησης εφαρμογών ηλεκτρονικής υγείας – Λειτουργικότητα (Functionality)</vt:lpstr>
      <vt:lpstr>Άξονες αξιολόγησης εφαρμογών ηλεκτρονικής υγείας – Σχεδίαση (Design)</vt:lpstr>
      <vt:lpstr>Άξονες αξιολόγησης εφαρμογών ηλεκτρονικής υγείας – Ασφάλεια (Security)</vt:lpstr>
      <vt:lpstr>Άξονες αξιολόγησης εφαρμογών ηλεκτρονικής υγείας – Αξία (Value)</vt:lpstr>
      <vt:lpstr>Πιθανή εφαρμογή μοντέλου αξιολόγησης</vt:lpstr>
      <vt:lpstr>Πιθανή εφαρμογή μοντέλου αξιολόγησης</vt:lpstr>
      <vt:lpstr>MARS – Mobile Apps rating Scale Κλίμακα Αξιολόγησης Κινητών  Εφαρμογών </vt:lpstr>
      <vt:lpstr>MARS – Mobile Apps rating Scale Κλίμακα Αξιολόγησης Κινητών  Εφαρμογών </vt:lpstr>
      <vt:lpstr>MARS – Mobile Apps rating Scale Κλίμακα Αξιολόγησης Κινητών  Εφαρμογών </vt:lpstr>
      <vt:lpstr>Συμπέρασμα</vt:lpstr>
      <vt:lpstr>Assignment 1</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Manolis</dc:creator>
  <cp:lastModifiedBy>Manolis Tsiknakis</cp:lastModifiedBy>
  <cp:revision>237</cp:revision>
  <cp:lastPrinted>2018-10-05T12:55:00Z</cp:lastPrinted>
  <dcterms:created xsi:type="dcterms:W3CDTF">2012-01-27T22:36:39Z</dcterms:created>
  <dcterms:modified xsi:type="dcterms:W3CDTF">2021-11-01T14:51:03Z</dcterms:modified>
</cp:coreProperties>
</file>