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89" r:id="rId3"/>
    <p:sldId id="476" r:id="rId4"/>
    <p:sldId id="390" r:id="rId5"/>
    <p:sldId id="399" r:id="rId6"/>
    <p:sldId id="400" r:id="rId7"/>
    <p:sldId id="401" r:id="rId8"/>
    <p:sldId id="402" r:id="rId9"/>
    <p:sldId id="403" r:id="rId10"/>
    <p:sldId id="404" r:id="rId11"/>
    <p:sldId id="405" r:id="rId12"/>
    <p:sldId id="406" r:id="rId13"/>
    <p:sldId id="407" r:id="rId14"/>
    <p:sldId id="408" r:id="rId15"/>
    <p:sldId id="409" r:id="rId16"/>
    <p:sldId id="410" r:id="rId17"/>
    <p:sldId id="411" r:id="rId18"/>
    <p:sldId id="412" r:id="rId19"/>
    <p:sldId id="413" r:id="rId20"/>
    <p:sldId id="414" r:id="rId21"/>
    <p:sldId id="415" r:id="rId22"/>
    <p:sldId id="416" r:id="rId23"/>
    <p:sldId id="417" r:id="rId24"/>
    <p:sldId id="418" r:id="rId25"/>
    <p:sldId id="419" r:id="rId26"/>
    <p:sldId id="420" r:id="rId27"/>
    <p:sldId id="314" r:id="rId28"/>
    <p:sldId id="422" r:id="rId29"/>
    <p:sldId id="477" r:id="rId30"/>
    <p:sldId id="421" r:id="rId31"/>
    <p:sldId id="425" r:id="rId32"/>
    <p:sldId id="426" r:id="rId33"/>
    <p:sldId id="427" r:id="rId34"/>
    <p:sldId id="429" r:id="rId35"/>
    <p:sldId id="430" r:id="rId36"/>
    <p:sldId id="431" r:id="rId37"/>
    <p:sldId id="432" r:id="rId38"/>
    <p:sldId id="433" r:id="rId39"/>
    <p:sldId id="434" r:id="rId40"/>
    <p:sldId id="435" r:id="rId41"/>
    <p:sldId id="436" r:id="rId42"/>
    <p:sldId id="437" r:id="rId43"/>
    <p:sldId id="438" r:id="rId44"/>
    <p:sldId id="439" r:id="rId45"/>
    <p:sldId id="440" r:id="rId46"/>
    <p:sldId id="441" r:id="rId47"/>
    <p:sldId id="442" r:id="rId48"/>
    <p:sldId id="448" r:id="rId49"/>
    <p:sldId id="449" r:id="rId50"/>
    <p:sldId id="450" r:id="rId51"/>
    <p:sldId id="451" r:id="rId52"/>
    <p:sldId id="452" r:id="rId53"/>
    <p:sldId id="453" r:id="rId54"/>
    <p:sldId id="454" r:id="rId55"/>
    <p:sldId id="455" r:id="rId56"/>
    <p:sldId id="462" r:id="rId57"/>
    <p:sldId id="464" r:id="rId58"/>
    <p:sldId id="465" r:id="rId59"/>
    <p:sldId id="466" r:id="rId60"/>
    <p:sldId id="467" r:id="rId61"/>
    <p:sldId id="468" r:id="rId62"/>
    <p:sldId id="469" r:id="rId63"/>
    <p:sldId id="470" r:id="rId64"/>
    <p:sldId id="471" r:id="rId65"/>
    <p:sldId id="472" r:id="rId66"/>
    <p:sldId id="473" r:id="rId67"/>
    <p:sldId id="474" r:id="rId68"/>
    <p:sldId id="475" r:id="rId69"/>
    <p:sldId id="478" r:id="rId70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nstantina pitianou" initials="kp" lastIdx="1" clrIdx="0">
    <p:extLst>
      <p:ext uri="{19B8F6BF-5375-455C-9EA6-DF929625EA0E}">
        <p15:presenceInfo xmlns:p15="http://schemas.microsoft.com/office/powerpoint/2012/main" userId="bf6c2a59d65a6e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33CCCC"/>
    <a:srgbClr val="FF33CC"/>
    <a:srgbClr val="000000"/>
    <a:srgbClr val="FFFF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CC275-E22B-4426-97B6-7262EDB0B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430FB-4484-40A8-A298-A361865C1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B499A-B377-4C3A-8A2B-2594BE7B8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11/1/2021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0CC3D-E2F0-4291-9E59-5F71F8A1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D0CF0-D1F6-4A67-9A53-4F65A5716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8784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30F23-40F7-469E-847E-2EFE7C62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56A4F-D6FB-42B0-A48B-FAF6D40A2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F7853-18C9-436C-A323-A03016615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11/1/2021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B50F3-BFB0-4A27-84E3-A7F205061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8F510-DB8C-474B-8186-F227CC0D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64548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8342E3-08AA-4F53-8D84-6AAE86C50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A35A7-9EE6-475B-8C19-A813405EC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9B64A-CEAB-4ECF-AB5C-0E72D8C0E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11/1/2021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50205-BC37-43B5-B863-DDDEA564A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4B9ED-7675-46CA-8A5E-32F80A49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2341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D61C6-B8A1-4478-9860-E7255E07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438E4-3F8B-4349-9CF2-3E4681782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DBF66-9B65-4F7E-886B-458FF4C7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11/1/2021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8AC36-DC85-455D-8774-C5AB2E7C1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14DE6-EEF3-4222-BA6B-734B0E61B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5590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1DD7A-9F87-4CD0-BCCC-C611ECF03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876D5-0642-41D1-A7D0-6CF7ED6D2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46207-95AF-4C59-BCDC-3BB76897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11/1/2021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5CE44-561C-49E6-A022-824D2FE78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F2A2A-6029-4FCD-BA25-5195482D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1764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F806-3019-46D0-A261-2DA1767E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C15C0-95B0-411B-AF1C-34F080E47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5B72C-E62C-4B8F-9A48-615923DAF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150C1-89F0-4B88-88F5-02E49E1B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11/1/2021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A7B03-EE4C-4A64-BA72-02E4570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1E7E5-322F-4829-A663-900E6A28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3192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4BEB2-03CF-459C-A241-5EBA83964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1CD86-8C84-41C1-ACD8-D5A6E0050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65FC7-D511-421C-BBC3-B5C821E3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80E6B-3471-4440-9753-C34E97064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AB4399-4273-4E3A-96ED-60E4E67FD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E5112E-7FF2-4A57-B40D-DEF0D436A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11/1/2021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EFBB72-C051-4F08-8E5C-8DC4A630B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94A59-7CFB-45D4-A5BE-DAD0987A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9678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1C118-388B-4D04-B6D6-30E646281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45E638-4921-4F1C-9A5A-16DD0D3E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11/1/2021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59AA6-E355-4109-9239-E32DCEBC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6DD406-6F28-4212-A97E-1ABE169C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6630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A25D00-9398-422C-BF40-87EEA3214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11/1/2021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1E79B9-D21A-4573-8D1B-90C2D241F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22D98-A980-4A63-8E06-078B4D25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4070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C98FA-858F-4846-AC83-2E28540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DAEC7-2ECB-4775-BE25-53C3E912D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B9A12-893E-490D-80D0-E38914252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A49B0-D807-4549-86DA-5637EEC4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11/1/2021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D02FC-B058-436A-B07A-80792B93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D6C53-5E91-421A-B233-1FFD8F11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6513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D906-72CC-4DD1-B2E7-C1A60C8CD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C8D61-BA5F-4543-B9BE-4304C61FD3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EA9FE-D377-469E-BF4A-F60E768E0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3ACE1-2444-433A-A12A-9287A1F67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11/1/2021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6182D-E56C-4C2C-94D6-D742A5935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2A95B-3C59-480D-A1FA-97C53104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8828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D415C6-CB57-4C0C-8529-264A1358E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EB4D6-99FC-4D5D-9C56-DCC8519AA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31434-A849-4416-9C9F-6A7B9A3CE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15184-90A5-402A-B9D2-F4E79B4AF3F7}" type="datetimeFigureOut">
              <a:rPr lang="el-GR" smtClean="0"/>
              <a:t>11/1/2021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9955E-6487-4327-BE3A-657BC6627E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B22A7-E3B7-4760-8F77-7BD155614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6386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dsa/graph" TargetMode="External"/><Relationship Id="rId7" Type="http://schemas.openxmlformats.org/officeDocument/2006/relationships/hyperlink" Target="https://www.programiz.com/c-programming/c-structures" TargetMode="External"/><Relationship Id="rId2" Type="http://schemas.openxmlformats.org/officeDocument/2006/relationships/hyperlink" Target="http://www.coinformatics.org/graphoi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geeksforgeeks.org/structures-c/" TargetMode="External"/><Relationship Id="rId5" Type="http://schemas.openxmlformats.org/officeDocument/2006/relationships/hyperlink" Target="https://www.tutorialspoint.com/cprogramming/c_structures.htm" TargetMode="External"/><Relationship Id="rId4" Type="http://schemas.openxmlformats.org/officeDocument/2006/relationships/hyperlink" Target="https://www.tutorialspoint.com/c_standard_library/c_function_malloc.ht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9D64-CE58-4084-BECD-5307ED0034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l-GR" sz="4400" dirty="0">
                <a:latin typeface="Century Gothic" panose="020B0502020202020204" pitchFamily="34" charset="0"/>
              </a:rPr>
              <a:t>Αποθήκευση Γράφου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8F66C-CE72-41AC-837A-7D2BD38FD7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l-GR" dirty="0">
                <a:latin typeface="Century Gothic" panose="020B0502020202020204" pitchFamily="34" charset="0"/>
              </a:rPr>
              <a:t>με χρήση δυσδιάστατου πίνακα &amp;</a:t>
            </a:r>
          </a:p>
          <a:p>
            <a:r>
              <a:rPr lang="el-GR" dirty="0">
                <a:latin typeface="Century Gothic" panose="020B0502020202020204" pitchFamily="34" charset="0"/>
              </a:rPr>
              <a:t>με λίστες γειτονικών κορυφών</a:t>
            </a:r>
          </a:p>
        </p:txBody>
      </p:sp>
    </p:spTree>
    <p:extLst>
      <p:ext uri="{BB962C8B-B14F-4D97-AF65-F5344CB8AC3E}">
        <p14:creationId xmlns:p14="http://schemas.microsoft.com/office/powerpoint/2010/main" val="3485505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2"/>
            <a:ext cx="10817118" cy="964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 με χρήση Πίνακα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6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22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l-GR" sz="1400" dirty="0">
                <a:latin typeface="Century Gothic" panose="020B0502020202020204" pitchFamily="34" charset="0"/>
              </a:rPr>
              <a:t>Αναπαράσταση Γράφου με χρήση Δυσδιάστατου Πίνακα</a:t>
            </a:r>
          </a:p>
        </p:txBody>
      </p:sp>
      <p:sp>
        <p:nvSpPr>
          <p:cNvPr id="17" name="4">
            <a:extLst>
              <a:ext uri="{FF2B5EF4-FFF2-40B4-BE49-F238E27FC236}">
                <a16:creationId xmlns:a16="http://schemas.microsoft.com/office/drawing/2014/main" id="{87804DAB-FE7F-49A5-9C0E-8751344F5319}"/>
              </a:ext>
            </a:extLst>
          </p:cNvPr>
          <p:cNvSpPr txBox="1"/>
          <p:nvPr/>
        </p:nvSpPr>
        <p:spPr>
          <a:xfrm>
            <a:off x="3558652" y="2478373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4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5" name="3">
            <a:extLst>
              <a:ext uri="{FF2B5EF4-FFF2-40B4-BE49-F238E27FC236}">
                <a16:creationId xmlns:a16="http://schemas.microsoft.com/office/drawing/2014/main" id="{28B6F055-12AE-48AD-BA82-9358025E8DEE}"/>
              </a:ext>
            </a:extLst>
          </p:cNvPr>
          <p:cNvSpPr txBox="1"/>
          <p:nvPr/>
        </p:nvSpPr>
        <p:spPr>
          <a:xfrm>
            <a:off x="2737344" y="2930725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3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3" name="2">
            <a:extLst>
              <a:ext uri="{FF2B5EF4-FFF2-40B4-BE49-F238E27FC236}">
                <a16:creationId xmlns:a16="http://schemas.microsoft.com/office/drawing/2014/main" id="{C0F3EA00-B0FE-41E7-BA96-CA04BD8975C2}"/>
              </a:ext>
            </a:extLst>
          </p:cNvPr>
          <p:cNvSpPr txBox="1"/>
          <p:nvPr/>
        </p:nvSpPr>
        <p:spPr>
          <a:xfrm>
            <a:off x="2737344" y="2069780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2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A047D92E-9C5A-471E-AE19-D60244C2A75F}"/>
              </a:ext>
            </a:extLst>
          </p:cNvPr>
          <p:cNvSpPr txBox="1"/>
          <p:nvPr/>
        </p:nvSpPr>
        <p:spPr>
          <a:xfrm>
            <a:off x="1916037" y="2511016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1</a:t>
            </a:r>
            <a:endParaRPr lang="el-GR" sz="2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0">
            <a:extLst>
              <a:ext uri="{FF2B5EF4-FFF2-40B4-BE49-F238E27FC236}">
                <a16:creationId xmlns:a16="http://schemas.microsoft.com/office/drawing/2014/main" id="{6FEE3E4F-A1CB-48CC-9467-2CF4C09DFEE2}"/>
              </a:ext>
            </a:extLst>
          </p:cNvPr>
          <p:cNvSpPr txBox="1"/>
          <p:nvPr/>
        </p:nvSpPr>
        <p:spPr>
          <a:xfrm>
            <a:off x="1094730" y="2531445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0</a:t>
            </a:r>
            <a:endParaRPr lang="el-GR" sz="2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K4">
            <a:extLst>
              <a:ext uri="{FF2B5EF4-FFF2-40B4-BE49-F238E27FC236}">
                <a16:creationId xmlns:a16="http://schemas.microsoft.com/office/drawing/2014/main" id="{5D385EFE-9538-4641-B59A-CE59A05C1AD6}"/>
              </a:ext>
            </a:extLst>
          </p:cNvPr>
          <p:cNvSpPr/>
          <p:nvPr/>
        </p:nvSpPr>
        <p:spPr>
          <a:xfrm>
            <a:off x="3558652" y="2498802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4" name="K3">
            <a:extLst>
              <a:ext uri="{FF2B5EF4-FFF2-40B4-BE49-F238E27FC236}">
                <a16:creationId xmlns:a16="http://schemas.microsoft.com/office/drawing/2014/main" id="{2CB87120-081A-4268-8333-F0A16CA860E6}"/>
              </a:ext>
            </a:extLst>
          </p:cNvPr>
          <p:cNvSpPr/>
          <p:nvPr/>
        </p:nvSpPr>
        <p:spPr>
          <a:xfrm>
            <a:off x="2737344" y="2951154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2" name="Κ2">
            <a:extLst>
              <a:ext uri="{FF2B5EF4-FFF2-40B4-BE49-F238E27FC236}">
                <a16:creationId xmlns:a16="http://schemas.microsoft.com/office/drawing/2014/main" id="{3E5B011D-EC2D-4A8D-9218-816941926AAE}"/>
              </a:ext>
            </a:extLst>
          </p:cNvPr>
          <p:cNvSpPr/>
          <p:nvPr/>
        </p:nvSpPr>
        <p:spPr>
          <a:xfrm>
            <a:off x="2737344" y="2090209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0" name="Κ1">
            <a:extLst>
              <a:ext uri="{FF2B5EF4-FFF2-40B4-BE49-F238E27FC236}">
                <a16:creationId xmlns:a16="http://schemas.microsoft.com/office/drawing/2014/main" id="{B25C6874-20D9-4FF7-A803-8C8BAB5A1335}"/>
              </a:ext>
            </a:extLst>
          </p:cNvPr>
          <p:cNvSpPr/>
          <p:nvPr/>
        </p:nvSpPr>
        <p:spPr>
          <a:xfrm>
            <a:off x="1916037" y="2531445"/>
            <a:ext cx="432000" cy="432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2" name="Κ0">
            <a:extLst>
              <a:ext uri="{FF2B5EF4-FFF2-40B4-BE49-F238E27FC236}">
                <a16:creationId xmlns:a16="http://schemas.microsoft.com/office/drawing/2014/main" id="{860FD5DA-179C-443F-B556-BB5D88D19CC7}"/>
              </a:ext>
            </a:extLst>
          </p:cNvPr>
          <p:cNvSpPr/>
          <p:nvPr/>
        </p:nvSpPr>
        <p:spPr>
          <a:xfrm>
            <a:off x="1094730" y="2551874"/>
            <a:ext cx="432000" cy="432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DE9EA5-5424-44D0-A875-283E66FF5E5D}"/>
              </a:ext>
            </a:extLst>
          </p:cNvPr>
          <p:cNvCxnSpPr>
            <a:cxnSpLocks/>
            <a:stCxn id="3" idx="3"/>
            <a:endCxn id="10" idx="2"/>
          </p:cNvCxnSpPr>
          <p:nvPr/>
        </p:nvCxnSpPr>
        <p:spPr>
          <a:xfrm flipV="1">
            <a:off x="1526730" y="2747445"/>
            <a:ext cx="389307" cy="148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97205B8-FDA7-4229-9DCC-9FA3D452A993}"/>
              </a:ext>
            </a:extLst>
          </p:cNvPr>
          <p:cNvCxnSpPr>
            <a:cxnSpLocks/>
            <a:stCxn id="10" idx="7"/>
            <a:endCxn id="13" idx="1"/>
          </p:cNvCxnSpPr>
          <p:nvPr/>
        </p:nvCxnSpPr>
        <p:spPr>
          <a:xfrm flipV="1">
            <a:off x="2284772" y="2300613"/>
            <a:ext cx="452572" cy="294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9E1969-7D04-4A95-97A8-F4C01D49BEAD}"/>
              </a:ext>
            </a:extLst>
          </p:cNvPr>
          <p:cNvCxnSpPr>
            <a:cxnSpLocks/>
            <a:stCxn id="10" idx="5"/>
            <a:endCxn id="15" idx="1"/>
          </p:cNvCxnSpPr>
          <p:nvPr/>
        </p:nvCxnSpPr>
        <p:spPr>
          <a:xfrm>
            <a:off x="2284772" y="2900180"/>
            <a:ext cx="452572" cy="2613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F93C312-2110-41FA-919C-73F699FBE66E}"/>
              </a:ext>
            </a:extLst>
          </p:cNvPr>
          <p:cNvCxnSpPr>
            <a:cxnSpLocks/>
            <a:stCxn id="10" idx="6"/>
            <a:endCxn id="17" idx="1"/>
          </p:cNvCxnSpPr>
          <p:nvPr/>
        </p:nvCxnSpPr>
        <p:spPr>
          <a:xfrm flipV="1">
            <a:off x="2348037" y="2709206"/>
            <a:ext cx="1210615" cy="382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98490C3-C027-48F9-96C5-6AA7A7AA131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169344" y="2300613"/>
            <a:ext cx="454570" cy="2774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728D634-3921-4A21-8F0E-2F46FC1C46E7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169344" y="2878633"/>
            <a:ext cx="454570" cy="2829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1DF8A75-DAD0-4217-993F-1300B999D9E9}"/>
              </a:ext>
            </a:extLst>
          </p:cNvPr>
          <p:cNvSpPr txBox="1"/>
          <p:nvPr/>
        </p:nvSpPr>
        <p:spPr>
          <a:xfrm>
            <a:off x="760770" y="1669500"/>
            <a:ext cx="983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Γράφος</a:t>
            </a:r>
            <a:endParaRPr lang="el-GR" sz="14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87D52D-03B6-4CA9-864F-89F65324239F}"/>
              </a:ext>
            </a:extLst>
          </p:cNvPr>
          <p:cNvSpPr txBox="1"/>
          <p:nvPr/>
        </p:nvSpPr>
        <p:spPr>
          <a:xfrm>
            <a:off x="7198460" y="1140212"/>
            <a:ext cx="2968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Δυσδιάστατος Πίνακας</a:t>
            </a:r>
            <a:endParaRPr lang="el-GR" sz="1400" b="1" dirty="0"/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5393EC2A-43C8-4DAE-B105-9B973B7E5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811885"/>
              </p:ext>
            </p:extLst>
          </p:nvPr>
        </p:nvGraphicFramePr>
        <p:xfrm>
          <a:off x="7262677" y="1437301"/>
          <a:ext cx="2472565" cy="22473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006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10271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1008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91198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91198">
                  <a:extLst>
                    <a:ext uri="{9D8B030D-6E8A-4147-A177-3AD203B41FA5}">
                      <a16:colId xmlns:a16="http://schemas.microsoft.com/office/drawing/2014/main" val="3154550072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6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51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99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73007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32ACAE4-E267-469D-89C2-FA8B7D871D17}"/>
              </a:ext>
            </a:extLst>
          </p:cNvPr>
          <p:cNvSpPr txBox="1"/>
          <p:nvPr/>
        </p:nvSpPr>
        <p:spPr>
          <a:xfrm>
            <a:off x="760770" y="4481444"/>
            <a:ext cx="11289457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Διάβασε το πλήθος των ακμών.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kumimoji="0" lang="el-GR" alt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Αρχικοποίησε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τον δυσδιάστατο πίνακα βάζοντας τον αριθμό 0 σε κελί.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αριθμό ακμής: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Διάβασε τις δύο γειτονικές κορυφές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v1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v2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3.2 </a:t>
            </a:r>
            <a:r>
              <a:rPr lang="el-GR" altLang="el-GR" sz="1400" dirty="0">
                <a:latin typeface="Century Gothic" panose="020B0502020202020204" pitchFamily="34" charset="0"/>
              </a:rPr>
              <a:t>– Εκχώρησε τον αριθμό 1 στις θέσεις (</a:t>
            </a:r>
            <a:r>
              <a:rPr lang="en-US" altLang="el-GR" sz="1400" dirty="0">
                <a:latin typeface="Century Gothic" panose="020B0502020202020204" pitchFamily="34" charset="0"/>
              </a:rPr>
              <a:t>v1, v2) </a:t>
            </a:r>
            <a:r>
              <a:rPr lang="el-GR" altLang="el-GR" sz="1400" dirty="0">
                <a:latin typeface="Century Gothic" panose="020B0502020202020204" pitchFamily="34" charset="0"/>
              </a:rPr>
              <a:t>και (</a:t>
            </a:r>
            <a:r>
              <a:rPr lang="en-US" altLang="el-GR" sz="1400" dirty="0">
                <a:latin typeface="Century Gothic" panose="020B0502020202020204" pitchFamily="34" charset="0"/>
              </a:rPr>
              <a:t>v2, v1)</a:t>
            </a:r>
            <a:r>
              <a:rPr lang="el-GR" altLang="el-GR" sz="1400" dirty="0">
                <a:latin typeface="Century Gothic" panose="020B0502020202020204" pitchFamily="34" charset="0"/>
              </a:rPr>
              <a:t>. </a:t>
            </a:r>
          </a:p>
        </p:txBody>
      </p:sp>
      <p:sp>
        <p:nvSpPr>
          <p:cNvPr id="32" name="Content Placeholder 7">
            <a:extLst>
              <a:ext uri="{FF2B5EF4-FFF2-40B4-BE49-F238E27FC236}">
                <a16:creationId xmlns:a16="http://schemas.microsoft.com/office/drawing/2014/main" id="{DC0400A1-0CC6-48EF-91FD-B6D4E0E73F14}"/>
              </a:ext>
            </a:extLst>
          </p:cNvPr>
          <p:cNvSpPr txBox="1">
            <a:spLocks/>
          </p:cNvSpPr>
          <p:nvPr/>
        </p:nvSpPr>
        <p:spPr>
          <a:xfrm>
            <a:off x="6405498" y="5820738"/>
            <a:ext cx="3612386" cy="35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pin[v1, v2] = 1; pin[v2, v1] = 1;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Content Placeholder 7">
            <a:extLst>
              <a:ext uri="{FF2B5EF4-FFF2-40B4-BE49-F238E27FC236}">
                <a16:creationId xmlns:a16="http://schemas.microsoft.com/office/drawing/2014/main" id="{3EC209EB-CB69-4826-8A7C-2842E4EB8626}"/>
              </a:ext>
            </a:extLst>
          </p:cNvPr>
          <p:cNvSpPr txBox="1">
            <a:spLocks/>
          </p:cNvSpPr>
          <p:nvPr/>
        </p:nvSpPr>
        <p:spPr>
          <a:xfrm>
            <a:off x="4348077" y="1956499"/>
            <a:ext cx="2028030" cy="140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edges = 6</a:t>
            </a:r>
          </a:p>
          <a:p>
            <a:pPr marL="0" indent="0">
              <a:buNone/>
            </a:pPr>
            <a:r>
              <a:rPr lang="en-US" sz="1400" dirty="0" err="1">
                <a:latin typeface="Century Gothic" panose="020B0502020202020204" pitchFamily="34" charset="0"/>
              </a:rPr>
              <a:t>i</a:t>
            </a:r>
            <a:r>
              <a:rPr lang="en-US" sz="1400" dirty="0">
                <a:latin typeface="Century Gothic" panose="020B0502020202020204" pitchFamily="34" charset="0"/>
              </a:rPr>
              <a:t> = 0</a:t>
            </a:r>
            <a:endParaRPr lang="en-US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v1 =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v2 = 1</a:t>
            </a:r>
            <a:endParaRPr lang="el-GR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718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2"/>
            <a:ext cx="10817118" cy="964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 με χρήση Πίνακα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7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22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l-GR" sz="1400" dirty="0">
                <a:latin typeface="Century Gothic" panose="020B0502020202020204" pitchFamily="34" charset="0"/>
              </a:rPr>
              <a:t>Αναπαράσταση Γράφου με χρήση Δυσδιάστατου Πίνακα</a:t>
            </a:r>
          </a:p>
        </p:txBody>
      </p:sp>
      <p:sp>
        <p:nvSpPr>
          <p:cNvPr id="17" name="4">
            <a:extLst>
              <a:ext uri="{FF2B5EF4-FFF2-40B4-BE49-F238E27FC236}">
                <a16:creationId xmlns:a16="http://schemas.microsoft.com/office/drawing/2014/main" id="{87804DAB-FE7F-49A5-9C0E-8751344F5319}"/>
              </a:ext>
            </a:extLst>
          </p:cNvPr>
          <p:cNvSpPr txBox="1"/>
          <p:nvPr/>
        </p:nvSpPr>
        <p:spPr>
          <a:xfrm>
            <a:off x="3558652" y="2478373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4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5" name="3">
            <a:extLst>
              <a:ext uri="{FF2B5EF4-FFF2-40B4-BE49-F238E27FC236}">
                <a16:creationId xmlns:a16="http://schemas.microsoft.com/office/drawing/2014/main" id="{28B6F055-12AE-48AD-BA82-9358025E8DEE}"/>
              </a:ext>
            </a:extLst>
          </p:cNvPr>
          <p:cNvSpPr txBox="1"/>
          <p:nvPr/>
        </p:nvSpPr>
        <p:spPr>
          <a:xfrm>
            <a:off x="2737344" y="2930725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3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3" name="2">
            <a:extLst>
              <a:ext uri="{FF2B5EF4-FFF2-40B4-BE49-F238E27FC236}">
                <a16:creationId xmlns:a16="http://schemas.microsoft.com/office/drawing/2014/main" id="{C0F3EA00-B0FE-41E7-BA96-CA04BD8975C2}"/>
              </a:ext>
            </a:extLst>
          </p:cNvPr>
          <p:cNvSpPr txBox="1"/>
          <p:nvPr/>
        </p:nvSpPr>
        <p:spPr>
          <a:xfrm>
            <a:off x="2737344" y="2069780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2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A047D92E-9C5A-471E-AE19-D60244C2A75F}"/>
              </a:ext>
            </a:extLst>
          </p:cNvPr>
          <p:cNvSpPr txBox="1"/>
          <p:nvPr/>
        </p:nvSpPr>
        <p:spPr>
          <a:xfrm>
            <a:off x="1916037" y="2511016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1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3" name="0">
            <a:extLst>
              <a:ext uri="{FF2B5EF4-FFF2-40B4-BE49-F238E27FC236}">
                <a16:creationId xmlns:a16="http://schemas.microsoft.com/office/drawing/2014/main" id="{6FEE3E4F-A1CB-48CC-9467-2CF4C09DFEE2}"/>
              </a:ext>
            </a:extLst>
          </p:cNvPr>
          <p:cNvSpPr txBox="1"/>
          <p:nvPr/>
        </p:nvSpPr>
        <p:spPr>
          <a:xfrm>
            <a:off x="1094730" y="2531445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0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6" name="K4">
            <a:extLst>
              <a:ext uri="{FF2B5EF4-FFF2-40B4-BE49-F238E27FC236}">
                <a16:creationId xmlns:a16="http://schemas.microsoft.com/office/drawing/2014/main" id="{5D385EFE-9538-4641-B59A-CE59A05C1AD6}"/>
              </a:ext>
            </a:extLst>
          </p:cNvPr>
          <p:cNvSpPr/>
          <p:nvPr/>
        </p:nvSpPr>
        <p:spPr>
          <a:xfrm>
            <a:off x="3558652" y="2498802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4" name="K3">
            <a:extLst>
              <a:ext uri="{FF2B5EF4-FFF2-40B4-BE49-F238E27FC236}">
                <a16:creationId xmlns:a16="http://schemas.microsoft.com/office/drawing/2014/main" id="{2CB87120-081A-4268-8333-F0A16CA860E6}"/>
              </a:ext>
            </a:extLst>
          </p:cNvPr>
          <p:cNvSpPr/>
          <p:nvPr/>
        </p:nvSpPr>
        <p:spPr>
          <a:xfrm>
            <a:off x="2737344" y="2951154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2" name="Κ2">
            <a:extLst>
              <a:ext uri="{FF2B5EF4-FFF2-40B4-BE49-F238E27FC236}">
                <a16:creationId xmlns:a16="http://schemas.microsoft.com/office/drawing/2014/main" id="{3E5B011D-EC2D-4A8D-9218-816941926AAE}"/>
              </a:ext>
            </a:extLst>
          </p:cNvPr>
          <p:cNvSpPr/>
          <p:nvPr/>
        </p:nvSpPr>
        <p:spPr>
          <a:xfrm>
            <a:off x="2737344" y="2090209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0" name="Κ1">
            <a:extLst>
              <a:ext uri="{FF2B5EF4-FFF2-40B4-BE49-F238E27FC236}">
                <a16:creationId xmlns:a16="http://schemas.microsoft.com/office/drawing/2014/main" id="{B25C6874-20D9-4FF7-A803-8C8BAB5A1335}"/>
              </a:ext>
            </a:extLst>
          </p:cNvPr>
          <p:cNvSpPr/>
          <p:nvPr/>
        </p:nvSpPr>
        <p:spPr>
          <a:xfrm>
            <a:off x="1916037" y="2531445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2" name="Κ0">
            <a:extLst>
              <a:ext uri="{FF2B5EF4-FFF2-40B4-BE49-F238E27FC236}">
                <a16:creationId xmlns:a16="http://schemas.microsoft.com/office/drawing/2014/main" id="{860FD5DA-179C-443F-B556-BB5D88D19CC7}"/>
              </a:ext>
            </a:extLst>
          </p:cNvPr>
          <p:cNvSpPr/>
          <p:nvPr/>
        </p:nvSpPr>
        <p:spPr>
          <a:xfrm>
            <a:off x="1094730" y="2551874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DE9EA5-5424-44D0-A875-283E66FF5E5D}"/>
              </a:ext>
            </a:extLst>
          </p:cNvPr>
          <p:cNvCxnSpPr>
            <a:cxnSpLocks/>
            <a:stCxn id="3" idx="3"/>
            <a:endCxn id="10" idx="2"/>
          </p:cNvCxnSpPr>
          <p:nvPr/>
        </p:nvCxnSpPr>
        <p:spPr>
          <a:xfrm flipV="1">
            <a:off x="1526730" y="2747445"/>
            <a:ext cx="389307" cy="1483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97205B8-FDA7-4229-9DCC-9FA3D452A993}"/>
              </a:ext>
            </a:extLst>
          </p:cNvPr>
          <p:cNvCxnSpPr>
            <a:cxnSpLocks/>
            <a:stCxn id="10" idx="7"/>
            <a:endCxn id="13" idx="1"/>
          </p:cNvCxnSpPr>
          <p:nvPr/>
        </p:nvCxnSpPr>
        <p:spPr>
          <a:xfrm flipV="1">
            <a:off x="2284772" y="2300613"/>
            <a:ext cx="452572" cy="2940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9E1969-7D04-4A95-97A8-F4C01D49BEAD}"/>
              </a:ext>
            </a:extLst>
          </p:cNvPr>
          <p:cNvCxnSpPr>
            <a:cxnSpLocks/>
            <a:stCxn id="10" idx="5"/>
            <a:endCxn id="15" idx="1"/>
          </p:cNvCxnSpPr>
          <p:nvPr/>
        </p:nvCxnSpPr>
        <p:spPr>
          <a:xfrm>
            <a:off x="2284772" y="2900180"/>
            <a:ext cx="452572" cy="2613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F93C312-2110-41FA-919C-73F699FBE66E}"/>
              </a:ext>
            </a:extLst>
          </p:cNvPr>
          <p:cNvCxnSpPr>
            <a:cxnSpLocks/>
            <a:stCxn id="10" idx="6"/>
            <a:endCxn id="17" idx="1"/>
          </p:cNvCxnSpPr>
          <p:nvPr/>
        </p:nvCxnSpPr>
        <p:spPr>
          <a:xfrm flipV="1">
            <a:off x="2348037" y="2709206"/>
            <a:ext cx="1210615" cy="382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98490C3-C027-48F9-96C5-6AA7A7AA131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169344" y="2300613"/>
            <a:ext cx="454570" cy="2774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728D634-3921-4A21-8F0E-2F46FC1C46E7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169344" y="2878633"/>
            <a:ext cx="454570" cy="2829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1DF8A75-DAD0-4217-993F-1300B999D9E9}"/>
              </a:ext>
            </a:extLst>
          </p:cNvPr>
          <p:cNvSpPr txBox="1"/>
          <p:nvPr/>
        </p:nvSpPr>
        <p:spPr>
          <a:xfrm>
            <a:off x="760770" y="1669500"/>
            <a:ext cx="983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Γράφος</a:t>
            </a:r>
            <a:endParaRPr lang="el-GR" sz="14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87D52D-03B6-4CA9-864F-89F65324239F}"/>
              </a:ext>
            </a:extLst>
          </p:cNvPr>
          <p:cNvSpPr txBox="1"/>
          <p:nvPr/>
        </p:nvSpPr>
        <p:spPr>
          <a:xfrm>
            <a:off x="7198460" y="1140212"/>
            <a:ext cx="2968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Δυσδιάστατος Πίνακας</a:t>
            </a:r>
            <a:endParaRPr lang="el-GR" sz="1400" b="1" dirty="0"/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5393EC2A-43C8-4DAE-B105-9B973B7E5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411571"/>
              </p:ext>
            </p:extLst>
          </p:nvPr>
        </p:nvGraphicFramePr>
        <p:xfrm>
          <a:off x="7262677" y="1437301"/>
          <a:ext cx="2472565" cy="22473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006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10271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1008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91198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91198">
                  <a:extLst>
                    <a:ext uri="{9D8B030D-6E8A-4147-A177-3AD203B41FA5}">
                      <a16:colId xmlns:a16="http://schemas.microsoft.com/office/drawing/2014/main" val="3154550072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6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51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99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73007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32ACAE4-E267-469D-89C2-FA8B7D871D17}"/>
              </a:ext>
            </a:extLst>
          </p:cNvPr>
          <p:cNvSpPr txBox="1"/>
          <p:nvPr/>
        </p:nvSpPr>
        <p:spPr>
          <a:xfrm>
            <a:off x="760770" y="4481444"/>
            <a:ext cx="11289457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Διάβασε το πλήθος των ακμών.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kumimoji="0" lang="el-GR" alt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Αρχικοποίησε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τον δυσδιάστατο πίνακα βάζοντας τον αριθμό 0 σε κελί.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αριθμό ακμής: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Διάβασε τις δύο γειτονικές κορυφές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v1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v2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3.2 </a:t>
            </a:r>
            <a:r>
              <a:rPr lang="el-GR" altLang="el-GR" sz="1400" dirty="0">
                <a:latin typeface="Century Gothic" panose="020B0502020202020204" pitchFamily="34" charset="0"/>
              </a:rPr>
              <a:t>– Εκχώρησε τον αριθμό 1 στις θέσεις (</a:t>
            </a:r>
            <a:r>
              <a:rPr lang="en-US" altLang="el-GR" sz="1400" dirty="0">
                <a:latin typeface="Century Gothic" panose="020B0502020202020204" pitchFamily="34" charset="0"/>
              </a:rPr>
              <a:t>v1, v2) </a:t>
            </a:r>
            <a:r>
              <a:rPr lang="el-GR" altLang="el-GR" sz="1400" dirty="0">
                <a:latin typeface="Century Gothic" panose="020B0502020202020204" pitchFamily="34" charset="0"/>
              </a:rPr>
              <a:t>και (</a:t>
            </a:r>
            <a:r>
              <a:rPr lang="en-US" altLang="el-GR" sz="1400" dirty="0">
                <a:latin typeface="Century Gothic" panose="020B0502020202020204" pitchFamily="34" charset="0"/>
              </a:rPr>
              <a:t>v2, v1)</a:t>
            </a:r>
            <a:r>
              <a:rPr lang="el-GR" altLang="el-GR" sz="1400" dirty="0">
                <a:latin typeface="Century Gothic" panose="020B0502020202020204" pitchFamily="34" charset="0"/>
              </a:rPr>
              <a:t>. </a:t>
            </a:r>
          </a:p>
        </p:txBody>
      </p:sp>
      <p:sp>
        <p:nvSpPr>
          <p:cNvPr id="34" name="Content Placeholder 7">
            <a:extLst>
              <a:ext uri="{FF2B5EF4-FFF2-40B4-BE49-F238E27FC236}">
                <a16:creationId xmlns:a16="http://schemas.microsoft.com/office/drawing/2014/main" id="{3EC209EB-CB69-4826-8A7C-2842E4EB8626}"/>
              </a:ext>
            </a:extLst>
          </p:cNvPr>
          <p:cNvSpPr txBox="1">
            <a:spLocks/>
          </p:cNvSpPr>
          <p:nvPr/>
        </p:nvSpPr>
        <p:spPr>
          <a:xfrm>
            <a:off x="4348077" y="1956499"/>
            <a:ext cx="2028030" cy="140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edges = 6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 = 1</a:t>
            </a:r>
          </a:p>
        </p:txBody>
      </p: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96E00AD0-F86B-48DC-B834-C67C0E83D58C}"/>
              </a:ext>
            </a:extLst>
          </p:cNvPr>
          <p:cNvSpPr txBox="1">
            <a:spLocks/>
          </p:cNvSpPr>
          <p:nvPr/>
        </p:nvSpPr>
        <p:spPr>
          <a:xfrm>
            <a:off x="3623913" y="5212135"/>
            <a:ext cx="2921741" cy="35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 &lt; edges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9" name="Picture 4" descr="As right as...">
            <a:extLst>
              <a:ext uri="{FF2B5EF4-FFF2-40B4-BE49-F238E27FC236}">
                <a16:creationId xmlns:a16="http://schemas.microsoft.com/office/drawing/2014/main" id="{0C31061C-B018-4640-8FFE-4476160DA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698" y="5212135"/>
            <a:ext cx="276929" cy="26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649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2"/>
            <a:ext cx="10817118" cy="964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 με χρήση Πίνακα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8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22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l-GR" sz="1400" dirty="0">
                <a:latin typeface="Century Gothic" panose="020B0502020202020204" pitchFamily="34" charset="0"/>
              </a:rPr>
              <a:t>Αναπαράσταση Γράφου με χρήση Δυσδιάστατου Πίνακα</a:t>
            </a:r>
          </a:p>
        </p:txBody>
      </p:sp>
      <p:sp>
        <p:nvSpPr>
          <p:cNvPr id="17" name="4">
            <a:extLst>
              <a:ext uri="{FF2B5EF4-FFF2-40B4-BE49-F238E27FC236}">
                <a16:creationId xmlns:a16="http://schemas.microsoft.com/office/drawing/2014/main" id="{87804DAB-FE7F-49A5-9C0E-8751344F5319}"/>
              </a:ext>
            </a:extLst>
          </p:cNvPr>
          <p:cNvSpPr txBox="1"/>
          <p:nvPr/>
        </p:nvSpPr>
        <p:spPr>
          <a:xfrm>
            <a:off x="3558652" y="2478373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4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5" name="3">
            <a:extLst>
              <a:ext uri="{FF2B5EF4-FFF2-40B4-BE49-F238E27FC236}">
                <a16:creationId xmlns:a16="http://schemas.microsoft.com/office/drawing/2014/main" id="{28B6F055-12AE-48AD-BA82-9358025E8DEE}"/>
              </a:ext>
            </a:extLst>
          </p:cNvPr>
          <p:cNvSpPr txBox="1"/>
          <p:nvPr/>
        </p:nvSpPr>
        <p:spPr>
          <a:xfrm>
            <a:off x="2737344" y="2930725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3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3" name="2">
            <a:extLst>
              <a:ext uri="{FF2B5EF4-FFF2-40B4-BE49-F238E27FC236}">
                <a16:creationId xmlns:a16="http://schemas.microsoft.com/office/drawing/2014/main" id="{C0F3EA00-B0FE-41E7-BA96-CA04BD8975C2}"/>
              </a:ext>
            </a:extLst>
          </p:cNvPr>
          <p:cNvSpPr txBox="1"/>
          <p:nvPr/>
        </p:nvSpPr>
        <p:spPr>
          <a:xfrm>
            <a:off x="2737344" y="2069780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2</a:t>
            </a:r>
            <a:endParaRPr lang="el-GR" sz="2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A047D92E-9C5A-471E-AE19-D60244C2A75F}"/>
              </a:ext>
            </a:extLst>
          </p:cNvPr>
          <p:cNvSpPr txBox="1"/>
          <p:nvPr/>
        </p:nvSpPr>
        <p:spPr>
          <a:xfrm>
            <a:off x="1916037" y="2511016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1</a:t>
            </a:r>
            <a:endParaRPr lang="el-GR" sz="2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0">
            <a:extLst>
              <a:ext uri="{FF2B5EF4-FFF2-40B4-BE49-F238E27FC236}">
                <a16:creationId xmlns:a16="http://schemas.microsoft.com/office/drawing/2014/main" id="{6FEE3E4F-A1CB-48CC-9467-2CF4C09DFEE2}"/>
              </a:ext>
            </a:extLst>
          </p:cNvPr>
          <p:cNvSpPr txBox="1"/>
          <p:nvPr/>
        </p:nvSpPr>
        <p:spPr>
          <a:xfrm>
            <a:off x="1094730" y="2531445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0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6" name="K4">
            <a:extLst>
              <a:ext uri="{FF2B5EF4-FFF2-40B4-BE49-F238E27FC236}">
                <a16:creationId xmlns:a16="http://schemas.microsoft.com/office/drawing/2014/main" id="{5D385EFE-9538-4641-B59A-CE59A05C1AD6}"/>
              </a:ext>
            </a:extLst>
          </p:cNvPr>
          <p:cNvSpPr/>
          <p:nvPr/>
        </p:nvSpPr>
        <p:spPr>
          <a:xfrm>
            <a:off x="3558652" y="2498802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4" name="K3">
            <a:extLst>
              <a:ext uri="{FF2B5EF4-FFF2-40B4-BE49-F238E27FC236}">
                <a16:creationId xmlns:a16="http://schemas.microsoft.com/office/drawing/2014/main" id="{2CB87120-081A-4268-8333-F0A16CA860E6}"/>
              </a:ext>
            </a:extLst>
          </p:cNvPr>
          <p:cNvSpPr/>
          <p:nvPr/>
        </p:nvSpPr>
        <p:spPr>
          <a:xfrm>
            <a:off x="2737344" y="2951154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2" name="Κ2">
            <a:extLst>
              <a:ext uri="{FF2B5EF4-FFF2-40B4-BE49-F238E27FC236}">
                <a16:creationId xmlns:a16="http://schemas.microsoft.com/office/drawing/2014/main" id="{3E5B011D-EC2D-4A8D-9218-816941926AAE}"/>
              </a:ext>
            </a:extLst>
          </p:cNvPr>
          <p:cNvSpPr/>
          <p:nvPr/>
        </p:nvSpPr>
        <p:spPr>
          <a:xfrm>
            <a:off x="2737344" y="2090209"/>
            <a:ext cx="432000" cy="432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0" name="Κ1">
            <a:extLst>
              <a:ext uri="{FF2B5EF4-FFF2-40B4-BE49-F238E27FC236}">
                <a16:creationId xmlns:a16="http://schemas.microsoft.com/office/drawing/2014/main" id="{B25C6874-20D9-4FF7-A803-8C8BAB5A1335}"/>
              </a:ext>
            </a:extLst>
          </p:cNvPr>
          <p:cNvSpPr/>
          <p:nvPr/>
        </p:nvSpPr>
        <p:spPr>
          <a:xfrm>
            <a:off x="1916037" y="2531445"/>
            <a:ext cx="432000" cy="432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2" name="Κ0">
            <a:extLst>
              <a:ext uri="{FF2B5EF4-FFF2-40B4-BE49-F238E27FC236}">
                <a16:creationId xmlns:a16="http://schemas.microsoft.com/office/drawing/2014/main" id="{860FD5DA-179C-443F-B556-BB5D88D19CC7}"/>
              </a:ext>
            </a:extLst>
          </p:cNvPr>
          <p:cNvSpPr/>
          <p:nvPr/>
        </p:nvSpPr>
        <p:spPr>
          <a:xfrm>
            <a:off x="1094730" y="2551874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DE9EA5-5424-44D0-A875-283E66FF5E5D}"/>
              </a:ext>
            </a:extLst>
          </p:cNvPr>
          <p:cNvCxnSpPr>
            <a:cxnSpLocks/>
            <a:stCxn id="3" idx="3"/>
            <a:endCxn id="10" idx="2"/>
          </p:cNvCxnSpPr>
          <p:nvPr/>
        </p:nvCxnSpPr>
        <p:spPr>
          <a:xfrm flipV="1">
            <a:off x="1526730" y="2747445"/>
            <a:ext cx="389307" cy="1483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97205B8-FDA7-4229-9DCC-9FA3D452A993}"/>
              </a:ext>
            </a:extLst>
          </p:cNvPr>
          <p:cNvCxnSpPr>
            <a:cxnSpLocks/>
            <a:stCxn id="10" idx="7"/>
            <a:endCxn id="13" idx="1"/>
          </p:cNvCxnSpPr>
          <p:nvPr/>
        </p:nvCxnSpPr>
        <p:spPr>
          <a:xfrm flipV="1">
            <a:off x="2284772" y="2300613"/>
            <a:ext cx="452572" cy="2940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9E1969-7D04-4A95-97A8-F4C01D49BEAD}"/>
              </a:ext>
            </a:extLst>
          </p:cNvPr>
          <p:cNvCxnSpPr>
            <a:cxnSpLocks/>
            <a:stCxn id="10" idx="5"/>
            <a:endCxn id="15" idx="1"/>
          </p:cNvCxnSpPr>
          <p:nvPr/>
        </p:nvCxnSpPr>
        <p:spPr>
          <a:xfrm>
            <a:off x="2284772" y="2900180"/>
            <a:ext cx="452572" cy="2613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F93C312-2110-41FA-919C-73F699FBE66E}"/>
              </a:ext>
            </a:extLst>
          </p:cNvPr>
          <p:cNvCxnSpPr>
            <a:cxnSpLocks/>
            <a:stCxn id="10" idx="6"/>
            <a:endCxn id="17" idx="1"/>
          </p:cNvCxnSpPr>
          <p:nvPr/>
        </p:nvCxnSpPr>
        <p:spPr>
          <a:xfrm flipV="1">
            <a:off x="2348037" y="2709206"/>
            <a:ext cx="1210615" cy="382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98490C3-C027-48F9-96C5-6AA7A7AA131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169344" y="2300613"/>
            <a:ext cx="454570" cy="2774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728D634-3921-4A21-8F0E-2F46FC1C46E7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169344" y="2878633"/>
            <a:ext cx="454570" cy="2829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1DF8A75-DAD0-4217-993F-1300B999D9E9}"/>
              </a:ext>
            </a:extLst>
          </p:cNvPr>
          <p:cNvSpPr txBox="1"/>
          <p:nvPr/>
        </p:nvSpPr>
        <p:spPr>
          <a:xfrm>
            <a:off x="760770" y="1669500"/>
            <a:ext cx="983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Γράφος</a:t>
            </a:r>
            <a:endParaRPr lang="el-GR" sz="14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87D52D-03B6-4CA9-864F-89F65324239F}"/>
              </a:ext>
            </a:extLst>
          </p:cNvPr>
          <p:cNvSpPr txBox="1"/>
          <p:nvPr/>
        </p:nvSpPr>
        <p:spPr>
          <a:xfrm>
            <a:off x="7198460" y="1140212"/>
            <a:ext cx="2968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Δυσδιάστατος Πίνακας</a:t>
            </a:r>
            <a:endParaRPr lang="el-GR" sz="1400" b="1" dirty="0"/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5393EC2A-43C8-4DAE-B105-9B973B7E5627}"/>
              </a:ext>
            </a:extLst>
          </p:cNvPr>
          <p:cNvGraphicFramePr>
            <a:graphicFrameLocks noGrp="1"/>
          </p:cNvGraphicFramePr>
          <p:nvPr/>
        </p:nvGraphicFramePr>
        <p:xfrm>
          <a:off x="7262677" y="1437301"/>
          <a:ext cx="2472565" cy="22473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006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10271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1008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91198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91198">
                  <a:extLst>
                    <a:ext uri="{9D8B030D-6E8A-4147-A177-3AD203B41FA5}">
                      <a16:colId xmlns:a16="http://schemas.microsoft.com/office/drawing/2014/main" val="3154550072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6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51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99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73007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32ACAE4-E267-469D-89C2-FA8B7D871D17}"/>
              </a:ext>
            </a:extLst>
          </p:cNvPr>
          <p:cNvSpPr txBox="1"/>
          <p:nvPr/>
        </p:nvSpPr>
        <p:spPr>
          <a:xfrm>
            <a:off x="760770" y="4481444"/>
            <a:ext cx="11289457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Διάβασε το πλήθος των ακμών.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kumimoji="0" lang="el-GR" alt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Αρχικοποίησε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τον δυσδιάστατο πίνακα βάζοντας τον αριθμό 0 σε κελί.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αριθμό ακμής: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Διάβασε τις δύο γειτονικές κορυφές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v1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v2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3.2 </a:t>
            </a:r>
            <a:r>
              <a:rPr lang="el-GR" altLang="el-GR" sz="1400" dirty="0">
                <a:latin typeface="Century Gothic" panose="020B0502020202020204" pitchFamily="34" charset="0"/>
              </a:rPr>
              <a:t>– Εκχώρησε τον αριθμό 1 στις θέσεις (</a:t>
            </a:r>
            <a:r>
              <a:rPr lang="en-US" altLang="el-GR" sz="1400" dirty="0">
                <a:latin typeface="Century Gothic" panose="020B0502020202020204" pitchFamily="34" charset="0"/>
              </a:rPr>
              <a:t>v1, v2) </a:t>
            </a:r>
            <a:r>
              <a:rPr lang="el-GR" altLang="el-GR" sz="1400" dirty="0">
                <a:latin typeface="Century Gothic" panose="020B0502020202020204" pitchFamily="34" charset="0"/>
              </a:rPr>
              <a:t>και (</a:t>
            </a:r>
            <a:r>
              <a:rPr lang="en-US" altLang="el-GR" sz="1400" dirty="0">
                <a:latin typeface="Century Gothic" panose="020B0502020202020204" pitchFamily="34" charset="0"/>
              </a:rPr>
              <a:t>v2, v1)</a:t>
            </a:r>
            <a:r>
              <a:rPr lang="el-GR" altLang="el-GR" sz="1400" dirty="0">
                <a:latin typeface="Century Gothic" panose="020B0502020202020204" pitchFamily="34" charset="0"/>
              </a:rPr>
              <a:t>. </a:t>
            </a:r>
          </a:p>
        </p:txBody>
      </p:sp>
      <p:sp>
        <p:nvSpPr>
          <p:cNvPr id="34" name="Content Placeholder 7">
            <a:extLst>
              <a:ext uri="{FF2B5EF4-FFF2-40B4-BE49-F238E27FC236}">
                <a16:creationId xmlns:a16="http://schemas.microsoft.com/office/drawing/2014/main" id="{3EC209EB-CB69-4826-8A7C-2842E4EB8626}"/>
              </a:ext>
            </a:extLst>
          </p:cNvPr>
          <p:cNvSpPr txBox="1">
            <a:spLocks/>
          </p:cNvSpPr>
          <p:nvPr/>
        </p:nvSpPr>
        <p:spPr>
          <a:xfrm>
            <a:off x="4348077" y="1956499"/>
            <a:ext cx="2028030" cy="140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edges = 6</a:t>
            </a:r>
          </a:p>
          <a:p>
            <a:pPr marL="0" indent="0">
              <a:buNone/>
            </a:pPr>
            <a:r>
              <a:rPr lang="en-US" sz="1400" dirty="0" err="1">
                <a:latin typeface="Century Gothic" panose="020B0502020202020204" pitchFamily="34" charset="0"/>
              </a:rPr>
              <a:t>i</a:t>
            </a:r>
            <a:r>
              <a:rPr lang="en-US" sz="1400" dirty="0">
                <a:latin typeface="Century Gothic" panose="020B0502020202020204" pitchFamily="34" charset="0"/>
              </a:rPr>
              <a:t> =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v1 =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v2 = 2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142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2"/>
            <a:ext cx="10817118" cy="964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 με χρήση Πίνακα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9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22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l-GR" sz="1400" dirty="0">
                <a:latin typeface="Century Gothic" panose="020B0502020202020204" pitchFamily="34" charset="0"/>
              </a:rPr>
              <a:t>Αναπαράσταση Γράφου με χρήση Δυσδιάστατου Πίνακα</a:t>
            </a:r>
          </a:p>
        </p:txBody>
      </p:sp>
      <p:sp>
        <p:nvSpPr>
          <p:cNvPr id="17" name="4">
            <a:extLst>
              <a:ext uri="{FF2B5EF4-FFF2-40B4-BE49-F238E27FC236}">
                <a16:creationId xmlns:a16="http://schemas.microsoft.com/office/drawing/2014/main" id="{87804DAB-FE7F-49A5-9C0E-8751344F5319}"/>
              </a:ext>
            </a:extLst>
          </p:cNvPr>
          <p:cNvSpPr txBox="1"/>
          <p:nvPr/>
        </p:nvSpPr>
        <p:spPr>
          <a:xfrm>
            <a:off x="3558652" y="2478373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4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5" name="3">
            <a:extLst>
              <a:ext uri="{FF2B5EF4-FFF2-40B4-BE49-F238E27FC236}">
                <a16:creationId xmlns:a16="http://schemas.microsoft.com/office/drawing/2014/main" id="{28B6F055-12AE-48AD-BA82-9358025E8DEE}"/>
              </a:ext>
            </a:extLst>
          </p:cNvPr>
          <p:cNvSpPr txBox="1"/>
          <p:nvPr/>
        </p:nvSpPr>
        <p:spPr>
          <a:xfrm>
            <a:off x="2737344" y="2930725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3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3" name="2">
            <a:extLst>
              <a:ext uri="{FF2B5EF4-FFF2-40B4-BE49-F238E27FC236}">
                <a16:creationId xmlns:a16="http://schemas.microsoft.com/office/drawing/2014/main" id="{C0F3EA00-B0FE-41E7-BA96-CA04BD8975C2}"/>
              </a:ext>
            </a:extLst>
          </p:cNvPr>
          <p:cNvSpPr txBox="1"/>
          <p:nvPr/>
        </p:nvSpPr>
        <p:spPr>
          <a:xfrm>
            <a:off x="2737344" y="2069780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2</a:t>
            </a:r>
            <a:endParaRPr lang="el-GR" sz="2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A047D92E-9C5A-471E-AE19-D60244C2A75F}"/>
              </a:ext>
            </a:extLst>
          </p:cNvPr>
          <p:cNvSpPr txBox="1"/>
          <p:nvPr/>
        </p:nvSpPr>
        <p:spPr>
          <a:xfrm>
            <a:off x="1916037" y="2511016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1</a:t>
            </a:r>
            <a:endParaRPr lang="el-GR" sz="2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0">
            <a:extLst>
              <a:ext uri="{FF2B5EF4-FFF2-40B4-BE49-F238E27FC236}">
                <a16:creationId xmlns:a16="http://schemas.microsoft.com/office/drawing/2014/main" id="{6FEE3E4F-A1CB-48CC-9467-2CF4C09DFEE2}"/>
              </a:ext>
            </a:extLst>
          </p:cNvPr>
          <p:cNvSpPr txBox="1"/>
          <p:nvPr/>
        </p:nvSpPr>
        <p:spPr>
          <a:xfrm>
            <a:off x="1094730" y="2531445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0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6" name="K4">
            <a:extLst>
              <a:ext uri="{FF2B5EF4-FFF2-40B4-BE49-F238E27FC236}">
                <a16:creationId xmlns:a16="http://schemas.microsoft.com/office/drawing/2014/main" id="{5D385EFE-9538-4641-B59A-CE59A05C1AD6}"/>
              </a:ext>
            </a:extLst>
          </p:cNvPr>
          <p:cNvSpPr/>
          <p:nvPr/>
        </p:nvSpPr>
        <p:spPr>
          <a:xfrm>
            <a:off x="3558652" y="2498802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4" name="K3">
            <a:extLst>
              <a:ext uri="{FF2B5EF4-FFF2-40B4-BE49-F238E27FC236}">
                <a16:creationId xmlns:a16="http://schemas.microsoft.com/office/drawing/2014/main" id="{2CB87120-081A-4268-8333-F0A16CA860E6}"/>
              </a:ext>
            </a:extLst>
          </p:cNvPr>
          <p:cNvSpPr/>
          <p:nvPr/>
        </p:nvSpPr>
        <p:spPr>
          <a:xfrm>
            <a:off x="2737344" y="2951154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2" name="Κ2">
            <a:extLst>
              <a:ext uri="{FF2B5EF4-FFF2-40B4-BE49-F238E27FC236}">
                <a16:creationId xmlns:a16="http://schemas.microsoft.com/office/drawing/2014/main" id="{3E5B011D-EC2D-4A8D-9218-816941926AAE}"/>
              </a:ext>
            </a:extLst>
          </p:cNvPr>
          <p:cNvSpPr/>
          <p:nvPr/>
        </p:nvSpPr>
        <p:spPr>
          <a:xfrm>
            <a:off x="2737344" y="2090209"/>
            <a:ext cx="432000" cy="432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0" name="Κ1">
            <a:extLst>
              <a:ext uri="{FF2B5EF4-FFF2-40B4-BE49-F238E27FC236}">
                <a16:creationId xmlns:a16="http://schemas.microsoft.com/office/drawing/2014/main" id="{B25C6874-20D9-4FF7-A803-8C8BAB5A1335}"/>
              </a:ext>
            </a:extLst>
          </p:cNvPr>
          <p:cNvSpPr/>
          <p:nvPr/>
        </p:nvSpPr>
        <p:spPr>
          <a:xfrm>
            <a:off x="1916037" y="2531445"/>
            <a:ext cx="432000" cy="432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2" name="Κ0">
            <a:extLst>
              <a:ext uri="{FF2B5EF4-FFF2-40B4-BE49-F238E27FC236}">
                <a16:creationId xmlns:a16="http://schemas.microsoft.com/office/drawing/2014/main" id="{860FD5DA-179C-443F-B556-BB5D88D19CC7}"/>
              </a:ext>
            </a:extLst>
          </p:cNvPr>
          <p:cNvSpPr/>
          <p:nvPr/>
        </p:nvSpPr>
        <p:spPr>
          <a:xfrm>
            <a:off x="1094730" y="2551874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DE9EA5-5424-44D0-A875-283E66FF5E5D}"/>
              </a:ext>
            </a:extLst>
          </p:cNvPr>
          <p:cNvCxnSpPr>
            <a:cxnSpLocks/>
            <a:stCxn id="3" idx="3"/>
            <a:endCxn id="10" idx="2"/>
          </p:cNvCxnSpPr>
          <p:nvPr/>
        </p:nvCxnSpPr>
        <p:spPr>
          <a:xfrm flipV="1">
            <a:off x="1526730" y="2747445"/>
            <a:ext cx="389307" cy="1483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97205B8-FDA7-4229-9DCC-9FA3D452A993}"/>
              </a:ext>
            </a:extLst>
          </p:cNvPr>
          <p:cNvCxnSpPr>
            <a:cxnSpLocks/>
            <a:stCxn id="10" idx="7"/>
            <a:endCxn id="13" idx="1"/>
          </p:cNvCxnSpPr>
          <p:nvPr/>
        </p:nvCxnSpPr>
        <p:spPr>
          <a:xfrm flipV="1">
            <a:off x="2284772" y="2300613"/>
            <a:ext cx="452572" cy="2940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9E1969-7D04-4A95-97A8-F4C01D49BEAD}"/>
              </a:ext>
            </a:extLst>
          </p:cNvPr>
          <p:cNvCxnSpPr>
            <a:cxnSpLocks/>
            <a:stCxn id="10" idx="5"/>
            <a:endCxn id="15" idx="1"/>
          </p:cNvCxnSpPr>
          <p:nvPr/>
        </p:nvCxnSpPr>
        <p:spPr>
          <a:xfrm>
            <a:off x="2284772" y="2900180"/>
            <a:ext cx="452572" cy="2613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F93C312-2110-41FA-919C-73F699FBE66E}"/>
              </a:ext>
            </a:extLst>
          </p:cNvPr>
          <p:cNvCxnSpPr>
            <a:cxnSpLocks/>
            <a:stCxn id="10" idx="6"/>
            <a:endCxn id="17" idx="1"/>
          </p:cNvCxnSpPr>
          <p:nvPr/>
        </p:nvCxnSpPr>
        <p:spPr>
          <a:xfrm flipV="1">
            <a:off x="2348037" y="2709206"/>
            <a:ext cx="1210615" cy="382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98490C3-C027-48F9-96C5-6AA7A7AA131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169344" y="2300613"/>
            <a:ext cx="454570" cy="2774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728D634-3921-4A21-8F0E-2F46FC1C46E7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169344" y="2878633"/>
            <a:ext cx="454570" cy="2829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1DF8A75-DAD0-4217-993F-1300B999D9E9}"/>
              </a:ext>
            </a:extLst>
          </p:cNvPr>
          <p:cNvSpPr txBox="1"/>
          <p:nvPr/>
        </p:nvSpPr>
        <p:spPr>
          <a:xfrm>
            <a:off x="760770" y="1669500"/>
            <a:ext cx="983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Γράφος</a:t>
            </a:r>
            <a:endParaRPr lang="el-GR" sz="14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87D52D-03B6-4CA9-864F-89F65324239F}"/>
              </a:ext>
            </a:extLst>
          </p:cNvPr>
          <p:cNvSpPr txBox="1"/>
          <p:nvPr/>
        </p:nvSpPr>
        <p:spPr>
          <a:xfrm>
            <a:off x="7198460" y="1140212"/>
            <a:ext cx="2968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Δυσδιάστατος Πίνακας</a:t>
            </a:r>
            <a:endParaRPr lang="el-GR" sz="1400" b="1" dirty="0"/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5393EC2A-43C8-4DAE-B105-9B973B7E5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510828"/>
              </p:ext>
            </p:extLst>
          </p:nvPr>
        </p:nvGraphicFramePr>
        <p:xfrm>
          <a:off x="7262677" y="1437301"/>
          <a:ext cx="2472565" cy="22473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006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10271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1008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91198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91198">
                  <a:extLst>
                    <a:ext uri="{9D8B030D-6E8A-4147-A177-3AD203B41FA5}">
                      <a16:colId xmlns:a16="http://schemas.microsoft.com/office/drawing/2014/main" val="3154550072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6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51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99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73007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32ACAE4-E267-469D-89C2-FA8B7D871D17}"/>
              </a:ext>
            </a:extLst>
          </p:cNvPr>
          <p:cNvSpPr txBox="1"/>
          <p:nvPr/>
        </p:nvSpPr>
        <p:spPr>
          <a:xfrm>
            <a:off x="760770" y="4481444"/>
            <a:ext cx="11289457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Διάβασε το πλήθος των ακμών.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kumimoji="0" lang="el-GR" alt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Αρχικοποίησε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τον δυσδιάστατο πίνακα βάζοντας τον αριθμό 0 σε κελί.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αριθμό ακμής: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Διάβασε τις δύο γειτονικές κορυφές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v1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v2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3.2 </a:t>
            </a:r>
            <a:r>
              <a:rPr lang="el-GR" altLang="el-GR" sz="1400" dirty="0">
                <a:latin typeface="Century Gothic" panose="020B0502020202020204" pitchFamily="34" charset="0"/>
              </a:rPr>
              <a:t>– Εκχώρησε τον αριθμό 1 στις θέσεις (</a:t>
            </a:r>
            <a:r>
              <a:rPr lang="en-US" altLang="el-GR" sz="1400" dirty="0">
                <a:latin typeface="Century Gothic" panose="020B0502020202020204" pitchFamily="34" charset="0"/>
              </a:rPr>
              <a:t>v1, v2) </a:t>
            </a:r>
            <a:r>
              <a:rPr lang="el-GR" altLang="el-GR" sz="1400" dirty="0">
                <a:latin typeface="Century Gothic" panose="020B0502020202020204" pitchFamily="34" charset="0"/>
              </a:rPr>
              <a:t>και (</a:t>
            </a:r>
            <a:r>
              <a:rPr lang="en-US" altLang="el-GR" sz="1400" dirty="0">
                <a:latin typeface="Century Gothic" panose="020B0502020202020204" pitchFamily="34" charset="0"/>
              </a:rPr>
              <a:t>v2, v1)</a:t>
            </a:r>
            <a:r>
              <a:rPr lang="el-GR" altLang="el-GR" sz="1400" dirty="0">
                <a:latin typeface="Century Gothic" panose="020B0502020202020204" pitchFamily="34" charset="0"/>
              </a:rPr>
              <a:t>. </a:t>
            </a:r>
          </a:p>
        </p:txBody>
      </p:sp>
      <p:sp>
        <p:nvSpPr>
          <p:cNvPr id="34" name="Content Placeholder 7">
            <a:extLst>
              <a:ext uri="{FF2B5EF4-FFF2-40B4-BE49-F238E27FC236}">
                <a16:creationId xmlns:a16="http://schemas.microsoft.com/office/drawing/2014/main" id="{3EC209EB-CB69-4826-8A7C-2842E4EB8626}"/>
              </a:ext>
            </a:extLst>
          </p:cNvPr>
          <p:cNvSpPr txBox="1">
            <a:spLocks/>
          </p:cNvSpPr>
          <p:nvPr/>
        </p:nvSpPr>
        <p:spPr>
          <a:xfrm>
            <a:off x="4348077" y="1956499"/>
            <a:ext cx="2028030" cy="140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edges = 6</a:t>
            </a:r>
          </a:p>
          <a:p>
            <a:pPr marL="0" indent="0">
              <a:buNone/>
            </a:pPr>
            <a:r>
              <a:rPr lang="en-US" sz="1400" dirty="0" err="1">
                <a:latin typeface="Century Gothic" panose="020B0502020202020204" pitchFamily="34" charset="0"/>
              </a:rPr>
              <a:t>i</a:t>
            </a:r>
            <a:r>
              <a:rPr lang="en-US" sz="1400" dirty="0">
                <a:latin typeface="Century Gothic" panose="020B0502020202020204" pitchFamily="34" charset="0"/>
              </a:rPr>
              <a:t> =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v1 =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v2 = 2</a:t>
            </a:r>
            <a:endParaRPr lang="el-G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1FD4B43D-19C1-4F25-9141-23E0E0B4E87B}"/>
              </a:ext>
            </a:extLst>
          </p:cNvPr>
          <p:cNvSpPr txBox="1">
            <a:spLocks/>
          </p:cNvSpPr>
          <p:nvPr/>
        </p:nvSpPr>
        <p:spPr>
          <a:xfrm>
            <a:off x="6405498" y="5820738"/>
            <a:ext cx="3612386" cy="35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pin[v1, v2] = 1; pin[v2, v1] = 1;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898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2"/>
            <a:ext cx="10817118" cy="964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 με χρήση Πίνακα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10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22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l-GR" sz="1400" dirty="0">
                <a:latin typeface="Century Gothic" panose="020B0502020202020204" pitchFamily="34" charset="0"/>
              </a:rPr>
              <a:t>Αναπαράσταση Γράφου με χρήση Δυσδιάστατου Πίνακα</a:t>
            </a:r>
          </a:p>
        </p:txBody>
      </p:sp>
      <p:sp>
        <p:nvSpPr>
          <p:cNvPr id="17" name="4">
            <a:extLst>
              <a:ext uri="{FF2B5EF4-FFF2-40B4-BE49-F238E27FC236}">
                <a16:creationId xmlns:a16="http://schemas.microsoft.com/office/drawing/2014/main" id="{87804DAB-FE7F-49A5-9C0E-8751344F5319}"/>
              </a:ext>
            </a:extLst>
          </p:cNvPr>
          <p:cNvSpPr txBox="1"/>
          <p:nvPr/>
        </p:nvSpPr>
        <p:spPr>
          <a:xfrm>
            <a:off x="3558652" y="2478373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4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5" name="3">
            <a:extLst>
              <a:ext uri="{FF2B5EF4-FFF2-40B4-BE49-F238E27FC236}">
                <a16:creationId xmlns:a16="http://schemas.microsoft.com/office/drawing/2014/main" id="{28B6F055-12AE-48AD-BA82-9358025E8DEE}"/>
              </a:ext>
            </a:extLst>
          </p:cNvPr>
          <p:cNvSpPr txBox="1"/>
          <p:nvPr/>
        </p:nvSpPr>
        <p:spPr>
          <a:xfrm>
            <a:off x="2737344" y="2930725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3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3" name="2">
            <a:extLst>
              <a:ext uri="{FF2B5EF4-FFF2-40B4-BE49-F238E27FC236}">
                <a16:creationId xmlns:a16="http://schemas.microsoft.com/office/drawing/2014/main" id="{C0F3EA00-B0FE-41E7-BA96-CA04BD8975C2}"/>
              </a:ext>
            </a:extLst>
          </p:cNvPr>
          <p:cNvSpPr txBox="1"/>
          <p:nvPr/>
        </p:nvSpPr>
        <p:spPr>
          <a:xfrm>
            <a:off x="2737344" y="2069780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2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A047D92E-9C5A-471E-AE19-D60244C2A75F}"/>
              </a:ext>
            </a:extLst>
          </p:cNvPr>
          <p:cNvSpPr txBox="1"/>
          <p:nvPr/>
        </p:nvSpPr>
        <p:spPr>
          <a:xfrm>
            <a:off x="1916037" y="2511016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1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3" name="0">
            <a:extLst>
              <a:ext uri="{FF2B5EF4-FFF2-40B4-BE49-F238E27FC236}">
                <a16:creationId xmlns:a16="http://schemas.microsoft.com/office/drawing/2014/main" id="{6FEE3E4F-A1CB-48CC-9467-2CF4C09DFEE2}"/>
              </a:ext>
            </a:extLst>
          </p:cNvPr>
          <p:cNvSpPr txBox="1"/>
          <p:nvPr/>
        </p:nvSpPr>
        <p:spPr>
          <a:xfrm>
            <a:off x="1094730" y="2531445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0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6" name="K4">
            <a:extLst>
              <a:ext uri="{FF2B5EF4-FFF2-40B4-BE49-F238E27FC236}">
                <a16:creationId xmlns:a16="http://schemas.microsoft.com/office/drawing/2014/main" id="{5D385EFE-9538-4641-B59A-CE59A05C1AD6}"/>
              </a:ext>
            </a:extLst>
          </p:cNvPr>
          <p:cNvSpPr/>
          <p:nvPr/>
        </p:nvSpPr>
        <p:spPr>
          <a:xfrm>
            <a:off x="3558652" y="2498802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4" name="K3">
            <a:extLst>
              <a:ext uri="{FF2B5EF4-FFF2-40B4-BE49-F238E27FC236}">
                <a16:creationId xmlns:a16="http://schemas.microsoft.com/office/drawing/2014/main" id="{2CB87120-081A-4268-8333-F0A16CA860E6}"/>
              </a:ext>
            </a:extLst>
          </p:cNvPr>
          <p:cNvSpPr/>
          <p:nvPr/>
        </p:nvSpPr>
        <p:spPr>
          <a:xfrm>
            <a:off x="2737344" y="2951154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2" name="Κ2">
            <a:extLst>
              <a:ext uri="{FF2B5EF4-FFF2-40B4-BE49-F238E27FC236}">
                <a16:creationId xmlns:a16="http://schemas.microsoft.com/office/drawing/2014/main" id="{3E5B011D-EC2D-4A8D-9218-816941926AAE}"/>
              </a:ext>
            </a:extLst>
          </p:cNvPr>
          <p:cNvSpPr/>
          <p:nvPr/>
        </p:nvSpPr>
        <p:spPr>
          <a:xfrm>
            <a:off x="2737344" y="2090209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0" name="Κ1">
            <a:extLst>
              <a:ext uri="{FF2B5EF4-FFF2-40B4-BE49-F238E27FC236}">
                <a16:creationId xmlns:a16="http://schemas.microsoft.com/office/drawing/2014/main" id="{B25C6874-20D9-4FF7-A803-8C8BAB5A1335}"/>
              </a:ext>
            </a:extLst>
          </p:cNvPr>
          <p:cNvSpPr/>
          <p:nvPr/>
        </p:nvSpPr>
        <p:spPr>
          <a:xfrm>
            <a:off x="1916037" y="2531445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2" name="Κ0">
            <a:extLst>
              <a:ext uri="{FF2B5EF4-FFF2-40B4-BE49-F238E27FC236}">
                <a16:creationId xmlns:a16="http://schemas.microsoft.com/office/drawing/2014/main" id="{860FD5DA-179C-443F-B556-BB5D88D19CC7}"/>
              </a:ext>
            </a:extLst>
          </p:cNvPr>
          <p:cNvSpPr/>
          <p:nvPr/>
        </p:nvSpPr>
        <p:spPr>
          <a:xfrm>
            <a:off x="1094730" y="2551874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DE9EA5-5424-44D0-A875-283E66FF5E5D}"/>
              </a:ext>
            </a:extLst>
          </p:cNvPr>
          <p:cNvCxnSpPr>
            <a:cxnSpLocks/>
            <a:stCxn id="3" idx="3"/>
            <a:endCxn id="10" idx="2"/>
          </p:cNvCxnSpPr>
          <p:nvPr/>
        </p:nvCxnSpPr>
        <p:spPr>
          <a:xfrm flipV="1">
            <a:off x="1526730" y="2747445"/>
            <a:ext cx="389307" cy="1483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97205B8-FDA7-4229-9DCC-9FA3D452A993}"/>
              </a:ext>
            </a:extLst>
          </p:cNvPr>
          <p:cNvCxnSpPr>
            <a:cxnSpLocks/>
            <a:stCxn id="10" idx="7"/>
            <a:endCxn id="13" idx="1"/>
          </p:cNvCxnSpPr>
          <p:nvPr/>
        </p:nvCxnSpPr>
        <p:spPr>
          <a:xfrm flipV="1">
            <a:off x="2284772" y="2300613"/>
            <a:ext cx="452572" cy="29409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9E1969-7D04-4A95-97A8-F4C01D49BEAD}"/>
              </a:ext>
            </a:extLst>
          </p:cNvPr>
          <p:cNvCxnSpPr>
            <a:cxnSpLocks/>
            <a:stCxn id="10" idx="5"/>
            <a:endCxn id="15" idx="1"/>
          </p:cNvCxnSpPr>
          <p:nvPr/>
        </p:nvCxnSpPr>
        <p:spPr>
          <a:xfrm>
            <a:off x="2284772" y="2900180"/>
            <a:ext cx="452572" cy="2613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F93C312-2110-41FA-919C-73F699FBE66E}"/>
              </a:ext>
            </a:extLst>
          </p:cNvPr>
          <p:cNvCxnSpPr>
            <a:cxnSpLocks/>
            <a:stCxn id="10" idx="6"/>
            <a:endCxn id="17" idx="1"/>
          </p:cNvCxnSpPr>
          <p:nvPr/>
        </p:nvCxnSpPr>
        <p:spPr>
          <a:xfrm flipV="1">
            <a:off x="2348037" y="2709206"/>
            <a:ext cx="1210615" cy="382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98490C3-C027-48F9-96C5-6AA7A7AA131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169344" y="2300613"/>
            <a:ext cx="454570" cy="2774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728D634-3921-4A21-8F0E-2F46FC1C46E7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169344" y="2878633"/>
            <a:ext cx="454570" cy="2829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1DF8A75-DAD0-4217-993F-1300B999D9E9}"/>
              </a:ext>
            </a:extLst>
          </p:cNvPr>
          <p:cNvSpPr txBox="1"/>
          <p:nvPr/>
        </p:nvSpPr>
        <p:spPr>
          <a:xfrm>
            <a:off x="760770" y="1669500"/>
            <a:ext cx="983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Γράφος</a:t>
            </a:r>
            <a:endParaRPr lang="el-GR" sz="14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87D52D-03B6-4CA9-864F-89F65324239F}"/>
              </a:ext>
            </a:extLst>
          </p:cNvPr>
          <p:cNvSpPr txBox="1"/>
          <p:nvPr/>
        </p:nvSpPr>
        <p:spPr>
          <a:xfrm>
            <a:off x="7198460" y="1140212"/>
            <a:ext cx="2968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Δυσδιάστατος Πίνακας</a:t>
            </a:r>
            <a:endParaRPr lang="el-GR" sz="1400" b="1" dirty="0"/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5393EC2A-43C8-4DAE-B105-9B973B7E5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287876"/>
              </p:ext>
            </p:extLst>
          </p:nvPr>
        </p:nvGraphicFramePr>
        <p:xfrm>
          <a:off x="7262677" y="1437301"/>
          <a:ext cx="2472565" cy="22473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006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10271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1008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91198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91198">
                  <a:extLst>
                    <a:ext uri="{9D8B030D-6E8A-4147-A177-3AD203B41FA5}">
                      <a16:colId xmlns:a16="http://schemas.microsoft.com/office/drawing/2014/main" val="3154550072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6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51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99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73007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32ACAE4-E267-469D-89C2-FA8B7D871D17}"/>
              </a:ext>
            </a:extLst>
          </p:cNvPr>
          <p:cNvSpPr txBox="1"/>
          <p:nvPr/>
        </p:nvSpPr>
        <p:spPr>
          <a:xfrm>
            <a:off x="760770" y="4481444"/>
            <a:ext cx="11289457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Διάβασε το πλήθος των ακμών.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kumimoji="0" lang="el-GR" alt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Αρχικοποίησε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τον δυσδιάστατο πίνακα βάζοντας τον αριθμό 0 σε κελί.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αριθμό ακμής: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Διάβασε τις δύο γειτονικές κορυφές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v1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v2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3.2 </a:t>
            </a:r>
            <a:r>
              <a:rPr lang="el-GR" altLang="el-GR" sz="1400" dirty="0">
                <a:latin typeface="Century Gothic" panose="020B0502020202020204" pitchFamily="34" charset="0"/>
              </a:rPr>
              <a:t>– Εκχώρησε τον αριθμό 1 στις θέσεις (</a:t>
            </a:r>
            <a:r>
              <a:rPr lang="en-US" altLang="el-GR" sz="1400" dirty="0">
                <a:latin typeface="Century Gothic" panose="020B0502020202020204" pitchFamily="34" charset="0"/>
              </a:rPr>
              <a:t>v1, v2) </a:t>
            </a:r>
            <a:r>
              <a:rPr lang="el-GR" altLang="el-GR" sz="1400" dirty="0">
                <a:latin typeface="Century Gothic" panose="020B0502020202020204" pitchFamily="34" charset="0"/>
              </a:rPr>
              <a:t>και (</a:t>
            </a:r>
            <a:r>
              <a:rPr lang="en-US" altLang="el-GR" sz="1400" dirty="0">
                <a:latin typeface="Century Gothic" panose="020B0502020202020204" pitchFamily="34" charset="0"/>
              </a:rPr>
              <a:t>v2, v1)</a:t>
            </a:r>
            <a:r>
              <a:rPr lang="el-GR" altLang="el-GR" sz="1400" dirty="0">
                <a:latin typeface="Century Gothic" panose="020B0502020202020204" pitchFamily="34" charset="0"/>
              </a:rPr>
              <a:t>. </a:t>
            </a:r>
          </a:p>
        </p:txBody>
      </p:sp>
      <p:sp>
        <p:nvSpPr>
          <p:cNvPr id="34" name="Content Placeholder 7">
            <a:extLst>
              <a:ext uri="{FF2B5EF4-FFF2-40B4-BE49-F238E27FC236}">
                <a16:creationId xmlns:a16="http://schemas.microsoft.com/office/drawing/2014/main" id="{3EC209EB-CB69-4826-8A7C-2842E4EB8626}"/>
              </a:ext>
            </a:extLst>
          </p:cNvPr>
          <p:cNvSpPr txBox="1">
            <a:spLocks/>
          </p:cNvSpPr>
          <p:nvPr/>
        </p:nvSpPr>
        <p:spPr>
          <a:xfrm>
            <a:off x="4348077" y="1956499"/>
            <a:ext cx="2028030" cy="140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edges = 6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 = 2</a:t>
            </a:r>
          </a:p>
          <a:p>
            <a:pPr marL="0" indent="0">
              <a:buNone/>
            </a:pP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29" name="Content Placeholder 7">
            <a:extLst>
              <a:ext uri="{FF2B5EF4-FFF2-40B4-BE49-F238E27FC236}">
                <a16:creationId xmlns:a16="http://schemas.microsoft.com/office/drawing/2014/main" id="{142A7326-6F68-488E-B579-B628232954D1}"/>
              </a:ext>
            </a:extLst>
          </p:cNvPr>
          <p:cNvSpPr txBox="1">
            <a:spLocks/>
          </p:cNvSpPr>
          <p:nvPr/>
        </p:nvSpPr>
        <p:spPr>
          <a:xfrm>
            <a:off x="3623913" y="5212135"/>
            <a:ext cx="2921741" cy="35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 &lt; edges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1" name="Picture 4" descr="As right as...">
            <a:extLst>
              <a:ext uri="{FF2B5EF4-FFF2-40B4-BE49-F238E27FC236}">
                <a16:creationId xmlns:a16="http://schemas.microsoft.com/office/drawing/2014/main" id="{562FE851-2584-4B5D-A463-C8A5DA2D3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698" y="5212135"/>
            <a:ext cx="276929" cy="26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725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2"/>
            <a:ext cx="10817118" cy="964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 με χρήση Πίνακα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11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22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l-GR" sz="1400" dirty="0">
                <a:latin typeface="Century Gothic" panose="020B0502020202020204" pitchFamily="34" charset="0"/>
              </a:rPr>
              <a:t>Αναπαράσταση Γράφου με χρήση Δυσδιάστατου Πίνακα</a:t>
            </a:r>
          </a:p>
        </p:txBody>
      </p:sp>
      <p:sp>
        <p:nvSpPr>
          <p:cNvPr id="17" name="4">
            <a:extLst>
              <a:ext uri="{FF2B5EF4-FFF2-40B4-BE49-F238E27FC236}">
                <a16:creationId xmlns:a16="http://schemas.microsoft.com/office/drawing/2014/main" id="{87804DAB-FE7F-49A5-9C0E-8751344F5319}"/>
              </a:ext>
            </a:extLst>
          </p:cNvPr>
          <p:cNvSpPr txBox="1"/>
          <p:nvPr/>
        </p:nvSpPr>
        <p:spPr>
          <a:xfrm>
            <a:off x="3558652" y="2478373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4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5" name="3">
            <a:extLst>
              <a:ext uri="{FF2B5EF4-FFF2-40B4-BE49-F238E27FC236}">
                <a16:creationId xmlns:a16="http://schemas.microsoft.com/office/drawing/2014/main" id="{28B6F055-12AE-48AD-BA82-9358025E8DEE}"/>
              </a:ext>
            </a:extLst>
          </p:cNvPr>
          <p:cNvSpPr txBox="1"/>
          <p:nvPr/>
        </p:nvSpPr>
        <p:spPr>
          <a:xfrm>
            <a:off x="2737344" y="2930725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3</a:t>
            </a:r>
            <a:endParaRPr lang="el-GR" sz="2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2">
            <a:extLst>
              <a:ext uri="{FF2B5EF4-FFF2-40B4-BE49-F238E27FC236}">
                <a16:creationId xmlns:a16="http://schemas.microsoft.com/office/drawing/2014/main" id="{C0F3EA00-B0FE-41E7-BA96-CA04BD8975C2}"/>
              </a:ext>
            </a:extLst>
          </p:cNvPr>
          <p:cNvSpPr txBox="1"/>
          <p:nvPr/>
        </p:nvSpPr>
        <p:spPr>
          <a:xfrm>
            <a:off x="2737344" y="2069780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2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A047D92E-9C5A-471E-AE19-D60244C2A75F}"/>
              </a:ext>
            </a:extLst>
          </p:cNvPr>
          <p:cNvSpPr txBox="1"/>
          <p:nvPr/>
        </p:nvSpPr>
        <p:spPr>
          <a:xfrm>
            <a:off x="1916037" y="2511016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1</a:t>
            </a:r>
            <a:endParaRPr lang="el-GR" sz="2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0">
            <a:extLst>
              <a:ext uri="{FF2B5EF4-FFF2-40B4-BE49-F238E27FC236}">
                <a16:creationId xmlns:a16="http://schemas.microsoft.com/office/drawing/2014/main" id="{6FEE3E4F-A1CB-48CC-9467-2CF4C09DFEE2}"/>
              </a:ext>
            </a:extLst>
          </p:cNvPr>
          <p:cNvSpPr txBox="1"/>
          <p:nvPr/>
        </p:nvSpPr>
        <p:spPr>
          <a:xfrm>
            <a:off x="1094730" y="2531445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0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6" name="K4">
            <a:extLst>
              <a:ext uri="{FF2B5EF4-FFF2-40B4-BE49-F238E27FC236}">
                <a16:creationId xmlns:a16="http://schemas.microsoft.com/office/drawing/2014/main" id="{5D385EFE-9538-4641-B59A-CE59A05C1AD6}"/>
              </a:ext>
            </a:extLst>
          </p:cNvPr>
          <p:cNvSpPr/>
          <p:nvPr/>
        </p:nvSpPr>
        <p:spPr>
          <a:xfrm>
            <a:off x="3558652" y="2498802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4" name="K3">
            <a:extLst>
              <a:ext uri="{FF2B5EF4-FFF2-40B4-BE49-F238E27FC236}">
                <a16:creationId xmlns:a16="http://schemas.microsoft.com/office/drawing/2014/main" id="{2CB87120-081A-4268-8333-F0A16CA860E6}"/>
              </a:ext>
            </a:extLst>
          </p:cNvPr>
          <p:cNvSpPr/>
          <p:nvPr/>
        </p:nvSpPr>
        <p:spPr>
          <a:xfrm>
            <a:off x="2737344" y="2951154"/>
            <a:ext cx="432000" cy="432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FF0000"/>
              </a:solidFill>
            </a:endParaRPr>
          </a:p>
        </p:txBody>
      </p:sp>
      <p:sp>
        <p:nvSpPr>
          <p:cNvPr id="12" name="Κ2">
            <a:extLst>
              <a:ext uri="{FF2B5EF4-FFF2-40B4-BE49-F238E27FC236}">
                <a16:creationId xmlns:a16="http://schemas.microsoft.com/office/drawing/2014/main" id="{3E5B011D-EC2D-4A8D-9218-816941926AAE}"/>
              </a:ext>
            </a:extLst>
          </p:cNvPr>
          <p:cNvSpPr/>
          <p:nvPr/>
        </p:nvSpPr>
        <p:spPr>
          <a:xfrm>
            <a:off x="2737344" y="2090209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0" name="Κ1">
            <a:extLst>
              <a:ext uri="{FF2B5EF4-FFF2-40B4-BE49-F238E27FC236}">
                <a16:creationId xmlns:a16="http://schemas.microsoft.com/office/drawing/2014/main" id="{B25C6874-20D9-4FF7-A803-8C8BAB5A1335}"/>
              </a:ext>
            </a:extLst>
          </p:cNvPr>
          <p:cNvSpPr/>
          <p:nvPr/>
        </p:nvSpPr>
        <p:spPr>
          <a:xfrm>
            <a:off x="1916037" y="2531445"/>
            <a:ext cx="432000" cy="432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2" name="Κ0">
            <a:extLst>
              <a:ext uri="{FF2B5EF4-FFF2-40B4-BE49-F238E27FC236}">
                <a16:creationId xmlns:a16="http://schemas.microsoft.com/office/drawing/2014/main" id="{860FD5DA-179C-443F-B556-BB5D88D19CC7}"/>
              </a:ext>
            </a:extLst>
          </p:cNvPr>
          <p:cNvSpPr/>
          <p:nvPr/>
        </p:nvSpPr>
        <p:spPr>
          <a:xfrm>
            <a:off x="1094730" y="2551874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DE9EA5-5424-44D0-A875-283E66FF5E5D}"/>
              </a:ext>
            </a:extLst>
          </p:cNvPr>
          <p:cNvCxnSpPr>
            <a:cxnSpLocks/>
            <a:stCxn id="3" idx="3"/>
            <a:endCxn id="10" idx="2"/>
          </p:cNvCxnSpPr>
          <p:nvPr/>
        </p:nvCxnSpPr>
        <p:spPr>
          <a:xfrm flipV="1">
            <a:off x="1526730" y="2747445"/>
            <a:ext cx="389307" cy="1483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97205B8-FDA7-4229-9DCC-9FA3D452A993}"/>
              </a:ext>
            </a:extLst>
          </p:cNvPr>
          <p:cNvCxnSpPr>
            <a:cxnSpLocks/>
            <a:stCxn id="10" idx="7"/>
            <a:endCxn id="13" idx="1"/>
          </p:cNvCxnSpPr>
          <p:nvPr/>
        </p:nvCxnSpPr>
        <p:spPr>
          <a:xfrm flipV="1">
            <a:off x="2284772" y="2300613"/>
            <a:ext cx="452572" cy="29409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9E1969-7D04-4A95-97A8-F4C01D49BEAD}"/>
              </a:ext>
            </a:extLst>
          </p:cNvPr>
          <p:cNvCxnSpPr>
            <a:cxnSpLocks/>
            <a:stCxn id="10" idx="5"/>
            <a:endCxn id="15" idx="1"/>
          </p:cNvCxnSpPr>
          <p:nvPr/>
        </p:nvCxnSpPr>
        <p:spPr>
          <a:xfrm>
            <a:off x="2284772" y="2900180"/>
            <a:ext cx="452572" cy="2613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F93C312-2110-41FA-919C-73F699FBE66E}"/>
              </a:ext>
            </a:extLst>
          </p:cNvPr>
          <p:cNvCxnSpPr>
            <a:cxnSpLocks/>
            <a:stCxn id="10" idx="6"/>
            <a:endCxn id="17" idx="1"/>
          </p:cNvCxnSpPr>
          <p:nvPr/>
        </p:nvCxnSpPr>
        <p:spPr>
          <a:xfrm flipV="1">
            <a:off x="2348037" y="2709206"/>
            <a:ext cx="1210615" cy="382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98490C3-C027-48F9-96C5-6AA7A7AA131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169344" y="2300613"/>
            <a:ext cx="454570" cy="2774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728D634-3921-4A21-8F0E-2F46FC1C46E7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169344" y="2878633"/>
            <a:ext cx="454570" cy="2829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1DF8A75-DAD0-4217-993F-1300B999D9E9}"/>
              </a:ext>
            </a:extLst>
          </p:cNvPr>
          <p:cNvSpPr txBox="1"/>
          <p:nvPr/>
        </p:nvSpPr>
        <p:spPr>
          <a:xfrm>
            <a:off x="760770" y="1669500"/>
            <a:ext cx="983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Γράφος</a:t>
            </a:r>
            <a:endParaRPr lang="el-GR" sz="14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87D52D-03B6-4CA9-864F-89F65324239F}"/>
              </a:ext>
            </a:extLst>
          </p:cNvPr>
          <p:cNvSpPr txBox="1"/>
          <p:nvPr/>
        </p:nvSpPr>
        <p:spPr>
          <a:xfrm>
            <a:off x="7198460" y="1140212"/>
            <a:ext cx="2968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Δυσδιάστατος Πίνακας</a:t>
            </a:r>
            <a:endParaRPr lang="el-GR" sz="1400" b="1" dirty="0"/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5393EC2A-43C8-4DAE-B105-9B973B7E5627}"/>
              </a:ext>
            </a:extLst>
          </p:cNvPr>
          <p:cNvGraphicFramePr>
            <a:graphicFrameLocks noGrp="1"/>
          </p:cNvGraphicFramePr>
          <p:nvPr/>
        </p:nvGraphicFramePr>
        <p:xfrm>
          <a:off x="7262677" y="1437301"/>
          <a:ext cx="2472565" cy="22473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006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10271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1008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91198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91198">
                  <a:extLst>
                    <a:ext uri="{9D8B030D-6E8A-4147-A177-3AD203B41FA5}">
                      <a16:colId xmlns:a16="http://schemas.microsoft.com/office/drawing/2014/main" val="3154550072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6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51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99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73007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32ACAE4-E267-469D-89C2-FA8B7D871D17}"/>
              </a:ext>
            </a:extLst>
          </p:cNvPr>
          <p:cNvSpPr txBox="1"/>
          <p:nvPr/>
        </p:nvSpPr>
        <p:spPr>
          <a:xfrm>
            <a:off x="760770" y="4481444"/>
            <a:ext cx="11289457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Διάβασε το πλήθος των ακμών.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kumimoji="0" lang="el-GR" alt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Αρχικοποίησε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τον δυσδιάστατο πίνακα βάζοντας τον αριθμό 0 σε κελί.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αριθμό ακμής: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Διάβασε τις δύο γειτονικές κορυφές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v1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v2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3.2 </a:t>
            </a:r>
            <a:r>
              <a:rPr lang="el-GR" altLang="el-GR" sz="1400" dirty="0">
                <a:latin typeface="Century Gothic" panose="020B0502020202020204" pitchFamily="34" charset="0"/>
              </a:rPr>
              <a:t>– Εκχώρησε τον αριθμό 1 στις θέσεις (</a:t>
            </a:r>
            <a:r>
              <a:rPr lang="en-US" altLang="el-GR" sz="1400" dirty="0">
                <a:latin typeface="Century Gothic" panose="020B0502020202020204" pitchFamily="34" charset="0"/>
              </a:rPr>
              <a:t>v1, v2) </a:t>
            </a:r>
            <a:r>
              <a:rPr lang="el-GR" altLang="el-GR" sz="1400" dirty="0">
                <a:latin typeface="Century Gothic" panose="020B0502020202020204" pitchFamily="34" charset="0"/>
              </a:rPr>
              <a:t>και (</a:t>
            </a:r>
            <a:r>
              <a:rPr lang="en-US" altLang="el-GR" sz="1400" dirty="0">
                <a:latin typeface="Century Gothic" panose="020B0502020202020204" pitchFamily="34" charset="0"/>
              </a:rPr>
              <a:t>v2, v1)</a:t>
            </a:r>
            <a:r>
              <a:rPr lang="el-GR" altLang="el-GR" sz="1400" dirty="0">
                <a:latin typeface="Century Gothic" panose="020B0502020202020204" pitchFamily="34" charset="0"/>
              </a:rPr>
              <a:t>. </a:t>
            </a:r>
          </a:p>
        </p:txBody>
      </p:sp>
      <p:sp>
        <p:nvSpPr>
          <p:cNvPr id="34" name="Content Placeholder 7">
            <a:extLst>
              <a:ext uri="{FF2B5EF4-FFF2-40B4-BE49-F238E27FC236}">
                <a16:creationId xmlns:a16="http://schemas.microsoft.com/office/drawing/2014/main" id="{3EC209EB-CB69-4826-8A7C-2842E4EB8626}"/>
              </a:ext>
            </a:extLst>
          </p:cNvPr>
          <p:cNvSpPr txBox="1">
            <a:spLocks/>
          </p:cNvSpPr>
          <p:nvPr/>
        </p:nvSpPr>
        <p:spPr>
          <a:xfrm>
            <a:off x="4348077" y="1956499"/>
            <a:ext cx="2028030" cy="140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edges = 6</a:t>
            </a:r>
          </a:p>
          <a:p>
            <a:pPr marL="0" indent="0">
              <a:buNone/>
            </a:pPr>
            <a:r>
              <a:rPr lang="en-US" sz="1400" dirty="0" err="1">
                <a:latin typeface="Century Gothic" panose="020B0502020202020204" pitchFamily="34" charset="0"/>
              </a:rPr>
              <a:t>i</a:t>
            </a:r>
            <a:r>
              <a:rPr lang="en-US" sz="1400" dirty="0">
                <a:latin typeface="Century Gothic" panose="020B0502020202020204" pitchFamily="34" charset="0"/>
              </a:rPr>
              <a:t> =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v1 =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v2 = 3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109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2"/>
            <a:ext cx="10817118" cy="964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 με χρήση Πίνακα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12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22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l-GR" sz="1400" dirty="0">
                <a:latin typeface="Century Gothic" panose="020B0502020202020204" pitchFamily="34" charset="0"/>
              </a:rPr>
              <a:t>Αναπαράσταση Γράφου με χρήση Δυσδιάστατου Πίνακα</a:t>
            </a:r>
          </a:p>
        </p:txBody>
      </p:sp>
      <p:sp>
        <p:nvSpPr>
          <p:cNvPr id="17" name="4">
            <a:extLst>
              <a:ext uri="{FF2B5EF4-FFF2-40B4-BE49-F238E27FC236}">
                <a16:creationId xmlns:a16="http://schemas.microsoft.com/office/drawing/2014/main" id="{87804DAB-FE7F-49A5-9C0E-8751344F5319}"/>
              </a:ext>
            </a:extLst>
          </p:cNvPr>
          <p:cNvSpPr txBox="1"/>
          <p:nvPr/>
        </p:nvSpPr>
        <p:spPr>
          <a:xfrm>
            <a:off x="3558652" y="2478373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4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5" name="3">
            <a:extLst>
              <a:ext uri="{FF2B5EF4-FFF2-40B4-BE49-F238E27FC236}">
                <a16:creationId xmlns:a16="http://schemas.microsoft.com/office/drawing/2014/main" id="{28B6F055-12AE-48AD-BA82-9358025E8DEE}"/>
              </a:ext>
            </a:extLst>
          </p:cNvPr>
          <p:cNvSpPr txBox="1"/>
          <p:nvPr/>
        </p:nvSpPr>
        <p:spPr>
          <a:xfrm>
            <a:off x="2737344" y="2930725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3</a:t>
            </a:r>
            <a:endParaRPr lang="el-GR" sz="2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2">
            <a:extLst>
              <a:ext uri="{FF2B5EF4-FFF2-40B4-BE49-F238E27FC236}">
                <a16:creationId xmlns:a16="http://schemas.microsoft.com/office/drawing/2014/main" id="{C0F3EA00-B0FE-41E7-BA96-CA04BD8975C2}"/>
              </a:ext>
            </a:extLst>
          </p:cNvPr>
          <p:cNvSpPr txBox="1"/>
          <p:nvPr/>
        </p:nvSpPr>
        <p:spPr>
          <a:xfrm>
            <a:off x="2737344" y="2069780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2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A047D92E-9C5A-471E-AE19-D60244C2A75F}"/>
              </a:ext>
            </a:extLst>
          </p:cNvPr>
          <p:cNvSpPr txBox="1"/>
          <p:nvPr/>
        </p:nvSpPr>
        <p:spPr>
          <a:xfrm>
            <a:off x="1916037" y="2511016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1</a:t>
            </a:r>
            <a:endParaRPr lang="el-GR" sz="2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0">
            <a:extLst>
              <a:ext uri="{FF2B5EF4-FFF2-40B4-BE49-F238E27FC236}">
                <a16:creationId xmlns:a16="http://schemas.microsoft.com/office/drawing/2014/main" id="{6FEE3E4F-A1CB-48CC-9467-2CF4C09DFEE2}"/>
              </a:ext>
            </a:extLst>
          </p:cNvPr>
          <p:cNvSpPr txBox="1"/>
          <p:nvPr/>
        </p:nvSpPr>
        <p:spPr>
          <a:xfrm>
            <a:off x="1094730" y="2531445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0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6" name="K4">
            <a:extLst>
              <a:ext uri="{FF2B5EF4-FFF2-40B4-BE49-F238E27FC236}">
                <a16:creationId xmlns:a16="http://schemas.microsoft.com/office/drawing/2014/main" id="{5D385EFE-9538-4641-B59A-CE59A05C1AD6}"/>
              </a:ext>
            </a:extLst>
          </p:cNvPr>
          <p:cNvSpPr/>
          <p:nvPr/>
        </p:nvSpPr>
        <p:spPr>
          <a:xfrm>
            <a:off x="3558652" y="2498802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4" name="K3">
            <a:extLst>
              <a:ext uri="{FF2B5EF4-FFF2-40B4-BE49-F238E27FC236}">
                <a16:creationId xmlns:a16="http://schemas.microsoft.com/office/drawing/2014/main" id="{2CB87120-081A-4268-8333-F0A16CA860E6}"/>
              </a:ext>
            </a:extLst>
          </p:cNvPr>
          <p:cNvSpPr/>
          <p:nvPr/>
        </p:nvSpPr>
        <p:spPr>
          <a:xfrm>
            <a:off x="2737344" y="2951154"/>
            <a:ext cx="432000" cy="432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FF0000"/>
              </a:solidFill>
            </a:endParaRPr>
          </a:p>
        </p:txBody>
      </p:sp>
      <p:sp>
        <p:nvSpPr>
          <p:cNvPr id="12" name="Κ2">
            <a:extLst>
              <a:ext uri="{FF2B5EF4-FFF2-40B4-BE49-F238E27FC236}">
                <a16:creationId xmlns:a16="http://schemas.microsoft.com/office/drawing/2014/main" id="{3E5B011D-EC2D-4A8D-9218-816941926AAE}"/>
              </a:ext>
            </a:extLst>
          </p:cNvPr>
          <p:cNvSpPr/>
          <p:nvPr/>
        </p:nvSpPr>
        <p:spPr>
          <a:xfrm>
            <a:off x="2737344" y="2090209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0" name="Κ1">
            <a:extLst>
              <a:ext uri="{FF2B5EF4-FFF2-40B4-BE49-F238E27FC236}">
                <a16:creationId xmlns:a16="http://schemas.microsoft.com/office/drawing/2014/main" id="{B25C6874-20D9-4FF7-A803-8C8BAB5A1335}"/>
              </a:ext>
            </a:extLst>
          </p:cNvPr>
          <p:cNvSpPr/>
          <p:nvPr/>
        </p:nvSpPr>
        <p:spPr>
          <a:xfrm>
            <a:off x="1916037" y="2531445"/>
            <a:ext cx="432000" cy="432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2" name="Κ0">
            <a:extLst>
              <a:ext uri="{FF2B5EF4-FFF2-40B4-BE49-F238E27FC236}">
                <a16:creationId xmlns:a16="http://schemas.microsoft.com/office/drawing/2014/main" id="{860FD5DA-179C-443F-B556-BB5D88D19CC7}"/>
              </a:ext>
            </a:extLst>
          </p:cNvPr>
          <p:cNvSpPr/>
          <p:nvPr/>
        </p:nvSpPr>
        <p:spPr>
          <a:xfrm>
            <a:off x="1094730" y="2551874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DE9EA5-5424-44D0-A875-283E66FF5E5D}"/>
              </a:ext>
            </a:extLst>
          </p:cNvPr>
          <p:cNvCxnSpPr>
            <a:cxnSpLocks/>
            <a:stCxn id="3" idx="3"/>
            <a:endCxn id="10" idx="2"/>
          </p:cNvCxnSpPr>
          <p:nvPr/>
        </p:nvCxnSpPr>
        <p:spPr>
          <a:xfrm flipV="1">
            <a:off x="1526730" y="2747445"/>
            <a:ext cx="389307" cy="1483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97205B8-FDA7-4229-9DCC-9FA3D452A993}"/>
              </a:ext>
            </a:extLst>
          </p:cNvPr>
          <p:cNvCxnSpPr>
            <a:cxnSpLocks/>
            <a:stCxn id="10" idx="7"/>
            <a:endCxn id="13" idx="1"/>
          </p:cNvCxnSpPr>
          <p:nvPr/>
        </p:nvCxnSpPr>
        <p:spPr>
          <a:xfrm flipV="1">
            <a:off x="2284772" y="2300613"/>
            <a:ext cx="452572" cy="29409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9E1969-7D04-4A95-97A8-F4C01D49BEAD}"/>
              </a:ext>
            </a:extLst>
          </p:cNvPr>
          <p:cNvCxnSpPr>
            <a:cxnSpLocks/>
            <a:stCxn id="10" idx="5"/>
            <a:endCxn id="15" idx="1"/>
          </p:cNvCxnSpPr>
          <p:nvPr/>
        </p:nvCxnSpPr>
        <p:spPr>
          <a:xfrm>
            <a:off x="2284772" y="2900180"/>
            <a:ext cx="452572" cy="2613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F93C312-2110-41FA-919C-73F699FBE66E}"/>
              </a:ext>
            </a:extLst>
          </p:cNvPr>
          <p:cNvCxnSpPr>
            <a:cxnSpLocks/>
            <a:stCxn id="10" idx="6"/>
            <a:endCxn id="17" idx="1"/>
          </p:cNvCxnSpPr>
          <p:nvPr/>
        </p:nvCxnSpPr>
        <p:spPr>
          <a:xfrm flipV="1">
            <a:off x="2348037" y="2709206"/>
            <a:ext cx="1210615" cy="382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98490C3-C027-48F9-96C5-6AA7A7AA131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169344" y="2300613"/>
            <a:ext cx="454570" cy="2774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728D634-3921-4A21-8F0E-2F46FC1C46E7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169344" y="2878633"/>
            <a:ext cx="454570" cy="2829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1DF8A75-DAD0-4217-993F-1300B999D9E9}"/>
              </a:ext>
            </a:extLst>
          </p:cNvPr>
          <p:cNvSpPr txBox="1"/>
          <p:nvPr/>
        </p:nvSpPr>
        <p:spPr>
          <a:xfrm>
            <a:off x="760770" y="1669500"/>
            <a:ext cx="983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Γράφος</a:t>
            </a:r>
            <a:endParaRPr lang="el-GR" sz="14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87D52D-03B6-4CA9-864F-89F65324239F}"/>
              </a:ext>
            </a:extLst>
          </p:cNvPr>
          <p:cNvSpPr txBox="1"/>
          <p:nvPr/>
        </p:nvSpPr>
        <p:spPr>
          <a:xfrm>
            <a:off x="7198460" y="1140212"/>
            <a:ext cx="2968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Δυσδιάστατος Πίνακας</a:t>
            </a:r>
            <a:endParaRPr lang="el-GR" sz="1400" b="1" dirty="0"/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5393EC2A-43C8-4DAE-B105-9B973B7E5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525677"/>
              </p:ext>
            </p:extLst>
          </p:nvPr>
        </p:nvGraphicFramePr>
        <p:xfrm>
          <a:off x="7262677" y="1437301"/>
          <a:ext cx="2472565" cy="22473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006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10271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1008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91198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91198">
                  <a:extLst>
                    <a:ext uri="{9D8B030D-6E8A-4147-A177-3AD203B41FA5}">
                      <a16:colId xmlns:a16="http://schemas.microsoft.com/office/drawing/2014/main" val="3154550072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6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51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99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73007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32ACAE4-E267-469D-89C2-FA8B7D871D17}"/>
              </a:ext>
            </a:extLst>
          </p:cNvPr>
          <p:cNvSpPr txBox="1"/>
          <p:nvPr/>
        </p:nvSpPr>
        <p:spPr>
          <a:xfrm>
            <a:off x="760770" y="4481444"/>
            <a:ext cx="11289457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Διάβασε το πλήθος των ακμών.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kumimoji="0" lang="el-GR" alt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Αρχικοποίησε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τον δυσδιάστατο πίνακα βάζοντας τον αριθμό 0 σε κελί.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αριθμό ακμής: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Διάβασε τις δύο γειτονικές κορυφές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v1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v2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3.2 </a:t>
            </a:r>
            <a:r>
              <a:rPr lang="el-GR" altLang="el-GR" sz="1400" dirty="0">
                <a:latin typeface="Century Gothic" panose="020B0502020202020204" pitchFamily="34" charset="0"/>
              </a:rPr>
              <a:t>– Εκχώρησε τον αριθμό 1 στις θέσεις (</a:t>
            </a:r>
            <a:r>
              <a:rPr lang="en-US" altLang="el-GR" sz="1400" dirty="0">
                <a:latin typeface="Century Gothic" panose="020B0502020202020204" pitchFamily="34" charset="0"/>
              </a:rPr>
              <a:t>v1, v2) </a:t>
            </a:r>
            <a:r>
              <a:rPr lang="el-GR" altLang="el-GR" sz="1400" dirty="0">
                <a:latin typeface="Century Gothic" panose="020B0502020202020204" pitchFamily="34" charset="0"/>
              </a:rPr>
              <a:t>και (</a:t>
            </a:r>
            <a:r>
              <a:rPr lang="en-US" altLang="el-GR" sz="1400" dirty="0">
                <a:latin typeface="Century Gothic" panose="020B0502020202020204" pitchFamily="34" charset="0"/>
              </a:rPr>
              <a:t>v2, v1)</a:t>
            </a:r>
            <a:r>
              <a:rPr lang="el-GR" altLang="el-GR" sz="1400" dirty="0">
                <a:latin typeface="Century Gothic" panose="020B0502020202020204" pitchFamily="34" charset="0"/>
              </a:rPr>
              <a:t>. </a:t>
            </a:r>
          </a:p>
        </p:txBody>
      </p:sp>
      <p:sp>
        <p:nvSpPr>
          <p:cNvPr id="34" name="Content Placeholder 7">
            <a:extLst>
              <a:ext uri="{FF2B5EF4-FFF2-40B4-BE49-F238E27FC236}">
                <a16:creationId xmlns:a16="http://schemas.microsoft.com/office/drawing/2014/main" id="{3EC209EB-CB69-4826-8A7C-2842E4EB8626}"/>
              </a:ext>
            </a:extLst>
          </p:cNvPr>
          <p:cNvSpPr txBox="1">
            <a:spLocks/>
          </p:cNvSpPr>
          <p:nvPr/>
        </p:nvSpPr>
        <p:spPr>
          <a:xfrm>
            <a:off x="4348077" y="1956499"/>
            <a:ext cx="2028030" cy="140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edges = 6</a:t>
            </a:r>
          </a:p>
          <a:p>
            <a:pPr marL="0" indent="0">
              <a:buNone/>
            </a:pPr>
            <a:r>
              <a:rPr lang="en-US" sz="1400" dirty="0" err="1">
                <a:latin typeface="Century Gothic" panose="020B0502020202020204" pitchFamily="34" charset="0"/>
              </a:rPr>
              <a:t>i</a:t>
            </a:r>
            <a:r>
              <a:rPr lang="en-US" sz="1400" dirty="0">
                <a:latin typeface="Century Gothic" panose="020B0502020202020204" pitchFamily="34" charset="0"/>
              </a:rPr>
              <a:t> =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v1 =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v2 = 3</a:t>
            </a:r>
            <a:endParaRPr lang="el-G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29" name="Content Placeholder 7">
            <a:extLst>
              <a:ext uri="{FF2B5EF4-FFF2-40B4-BE49-F238E27FC236}">
                <a16:creationId xmlns:a16="http://schemas.microsoft.com/office/drawing/2014/main" id="{2A3CF18E-C48C-4177-8228-B2E08242EC0A}"/>
              </a:ext>
            </a:extLst>
          </p:cNvPr>
          <p:cNvSpPr txBox="1">
            <a:spLocks/>
          </p:cNvSpPr>
          <p:nvPr/>
        </p:nvSpPr>
        <p:spPr>
          <a:xfrm>
            <a:off x="6405498" y="5820738"/>
            <a:ext cx="3612386" cy="35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pin[v1, v2] = 1; pin[v2, v1] = 1;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123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2"/>
            <a:ext cx="10817118" cy="964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 με χρήση Πίνακα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13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22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l-GR" sz="1400" dirty="0">
                <a:latin typeface="Century Gothic" panose="020B0502020202020204" pitchFamily="34" charset="0"/>
              </a:rPr>
              <a:t>Αναπαράσταση Γράφου με χρήση Δυσδιάστατου Πίνακα</a:t>
            </a:r>
          </a:p>
        </p:txBody>
      </p:sp>
      <p:sp>
        <p:nvSpPr>
          <p:cNvPr id="17" name="4">
            <a:extLst>
              <a:ext uri="{FF2B5EF4-FFF2-40B4-BE49-F238E27FC236}">
                <a16:creationId xmlns:a16="http://schemas.microsoft.com/office/drawing/2014/main" id="{87804DAB-FE7F-49A5-9C0E-8751344F5319}"/>
              </a:ext>
            </a:extLst>
          </p:cNvPr>
          <p:cNvSpPr txBox="1"/>
          <p:nvPr/>
        </p:nvSpPr>
        <p:spPr>
          <a:xfrm>
            <a:off x="3558652" y="2478373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4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5" name="3">
            <a:extLst>
              <a:ext uri="{FF2B5EF4-FFF2-40B4-BE49-F238E27FC236}">
                <a16:creationId xmlns:a16="http://schemas.microsoft.com/office/drawing/2014/main" id="{28B6F055-12AE-48AD-BA82-9358025E8DEE}"/>
              </a:ext>
            </a:extLst>
          </p:cNvPr>
          <p:cNvSpPr txBox="1"/>
          <p:nvPr/>
        </p:nvSpPr>
        <p:spPr>
          <a:xfrm>
            <a:off x="2737344" y="2930725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3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3" name="2">
            <a:extLst>
              <a:ext uri="{FF2B5EF4-FFF2-40B4-BE49-F238E27FC236}">
                <a16:creationId xmlns:a16="http://schemas.microsoft.com/office/drawing/2014/main" id="{C0F3EA00-B0FE-41E7-BA96-CA04BD8975C2}"/>
              </a:ext>
            </a:extLst>
          </p:cNvPr>
          <p:cNvSpPr txBox="1"/>
          <p:nvPr/>
        </p:nvSpPr>
        <p:spPr>
          <a:xfrm>
            <a:off x="2737344" y="2069780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2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A047D92E-9C5A-471E-AE19-D60244C2A75F}"/>
              </a:ext>
            </a:extLst>
          </p:cNvPr>
          <p:cNvSpPr txBox="1"/>
          <p:nvPr/>
        </p:nvSpPr>
        <p:spPr>
          <a:xfrm>
            <a:off x="1916037" y="2511016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1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3" name="0">
            <a:extLst>
              <a:ext uri="{FF2B5EF4-FFF2-40B4-BE49-F238E27FC236}">
                <a16:creationId xmlns:a16="http://schemas.microsoft.com/office/drawing/2014/main" id="{6FEE3E4F-A1CB-48CC-9467-2CF4C09DFEE2}"/>
              </a:ext>
            </a:extLst>
          </p:cNvPr>
          <p:cNvSpPr txBox="1"/>
          <p:nvPr/>
        </p:nvSpPr>
        <p:spPr>
          <a:xfrm>
            <a:off x="1094730" y="2531445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0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6" name="K4">
            <a:extLst>
              <a:ext uri="{FF2B5EF4-FFF2-40B4-BE49-F238E27FC236}">
                <a16:creationId xmlns:a16="http://schemas.microsoft.com/office/drawing/2014/main" id="{5D385EFE-9538-4641-B59A-CE59A05C1AD6}"/>
              </a:ext>
            </a:extLst>
          </p:cNvPr>
          <p:cNvSpPr/>
          <p:nvPr/>
        </p:nvSpPr>
        <p:spPr>
          <a:xfrm>
            <a:off x="3558652" y="2498802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4" name="K3">
            <a:extLst>
              <a:ext uri="{FF2B5EF4-FFF2-40B4-BE49-F238E27FC236}">
                <a16:creationId xmlns:a16="http://schemas.microsoft.com/office/drawing/2014/main" id="{2CB87120-081A-4268-8333-F0A16CA860E6}"/>
              </a:ext>
            </a:extLst>
          </p:cNvPr>
          <p:cNvSpPr/>
          <p:nvPr/>
        </p:nvSpPr>
        <p:spPr>
          <a:xfrm>
            <a:off x="2737344" y="2951154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FF0000"/>
              </a:solidFill>
            </a:endParaRPr>
          </a:p>
        </p:txBody>
      </p:sp>
      <p:sp>
        <p:nvSpPr>
          <p:cNvPr id="12" name="Κ2">
            <a:extLst>
              <a:ext uri="{FF2B5EF4-FFF2-40B4-BE49-F238E27FC236}">
                <a16:creationId xmlns:a16="http://schemas.microsoft.com/office/drawing/2014/main" id="{3E5B011D-EC2D-4A8D-9218-816941926AAE}"/>
              </a:ext>
            </a:extLst>
          </p:cNvPr>
          <p:cNvSpPr/>
          <p:nvPr/>
        </p:nvSpPr>
        <p:spPr>
          <a:xfrm>
            <a:off x="2737344" y="2090209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0" name="Κ1">
            <a:extLst>
              <a:ext uri="{FF2B5EF4-FFF2-40B4-BE49-F238E27FC236}">
                <a16:creationId xmlns:a16="http://schemas.microsoft.com/office/drawing/2014/main" id="{B25C6874-20D9-4FF7-A803-8C8BAB5A1335}"/>
              </a:ext>
            </a:extLst>
          </p:cNvPr>
          <p:cNvSpPr/>
          <p:nvPr/>
        </p:nvSpPr>
        <p:spPr>
          <a:xfrm>
            <a:off x="1916037" y="2531445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2" name="Κ0">
            <a:extLst>
              <a:ext uri="{FF2B5EF4-FFF2-40B4-BE49-F238E27FC236}">
                <a16:creationId xmlns:a16="http://schemas.microsoft.com/office/drawing/2014/main" id="{860FD5DA-179C-443F-B556-BB5D88D19CC7}"/>
              </a:ext>
            </a:extLst>
          </p:cNvPr>
          <p:cNvSpPr/>
          <p:nvPr/>
        </p:nvSpPr>
        <p:spPr>
          <a:xfrm>
            <a:off x="1094730" y="2551874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DE9EA5-5424-44D0-A875-283E66FF5E5D}"/>
              </a:ext>
            </a:extLst>
          </p:cNvPr>
          <p:cNvCxnSpPr>
            <a:cxnSpLocks/>
            <a:stCxn id="3" idx="3"/>
            <a:endCxn id="10" idx="2"/>
          </p:cNvCxnSpPr>
          <p:nvPr/>
        </p:nvCxnSpPr>
        <p:spPr>
          <a:xfrm flipV="1">
            <a:off x="1526730" y="2747445"/>
            <a:ext cx="389307" cy="1483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97205B8-FDA7-4229-9DCC-9FA3D452A993}"/>
              </a:ext>
            </a:extLst>
          </p:cNvPr>
          <p:cNvCxnSpPr>
            <a:cxnSpLocks/>
            <a:stCxn id="10" idx="7"/>
            <a:endCxn id="13" idx="1"/>
          </p:cNvCxnSpPr>
          <p:nvPr/>
        </p:nvCxnSpPr>
        <p:spPr>
          <a:xfrm flipV="1">
            <a:off x="2284772" y="2300613"/>
            <a:ext cx="452572" cy="29409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9E1969-7D04-4A95-97A8-F4C01D49BEAD}"/>
              </a:ext>
            </a:extLst>
          </p:cNvPr>
          <p:cNvCxnSpPr>
            <a:cxnSpLocks/>
            <a:stCxn id="10" idx="5"/>
            <a:endCxn id="15" idx="1"/>
          </p:cNvCxnSpPr>
          <p:nvPr/>
        </p:nvCxnSpPr>
        <p:spPr>
          <a:xfrm>
            <a:off x="2284772" y="2900180"/>
            <a:ext cx="452572" cy="26137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F93C312-2110-41FA-919C-73F699FBE66E}"/>
              </a:ext>
            </a:extLst>
          </p:cNvPr>
          <p:cNvCxnSpPr>
            <a:cxnSpLocks/>
            <a:stCxn id="10" idx="6"/>
            <a:endCxn id="17" idx="1"/>
          </p:cNvCxnSpPr>
          <p:nvPr/>
        </p:nvCxnSpPr>
        <p:spPr>
          <a:xfrm flipV="1">
            <a:off x="2348037" y="2709206"/>
            <a:ext cx="1210615" cy="382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98490C3-C027-48F9-96C5-6AA7A7AA131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169344" y="2300613"/>
            <a:ext cx="454570" cy="2774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728D634-3921-4A21-8F0E-2F46FC1C46E7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169344" y="2878633"/>
            <a:ext cx="454570" cy="2829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1DF8A75-DAD0-4217-993F-1300B999D9E9}"/>
              </a:ext>
            </a:extLst>
          </p:cNvPr>
          <p:cNvSpPr txBox="1"/>
          <p:nvPr/>
        </p:nvSpPr>
        <p:spPr>
          <a:xfrm>
            <a:off x="760770" y="1669500"/>
            <a:ext cx="983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Γράφος</a:t>
            </a:r>
            <a:endParaRPr lang="el-GR" sz="14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87D52D-03B6-4CA9-864F-89F65324239F}"/>
              </a:ext>
            </a:extLst>
          </p:cNvPr>
          <p:cNvSpPr txBox="1"/>
          <p:nvPr/>
        </p:nvSpPr>
        <p:spPr>
          <a:xfrm>
            <a:off x="7198460" y="1140212"/>
            <a:ext cx="2968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Δυσδιάστατος Πίνακας</a:t>
            </a:r>
            <a:endParaRPr lang="el-GR" sz="1400" b="1" dirty="0"/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5393EC2A-43C8-4DAE-B105-9B973B7E5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116420"/>
              </p:ext>
            </p:extLst>
          </p:nvPr>
        </p:nvGraphicFramePr>
        <p:xfrm>
          <a:off x="7262677" y="1437301"/>
          <a:ext cx="2472565" cy="22473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006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10271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1008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91198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91198">
                  <a:extLst>
                    <a:ext uri="{9D8B030D-6E8A-4147-A177-3AD203B41FA5}">
                      <a16:colId xmlns:a16="http://schemas.microsoft.com/office/drawing/2014/main" val="3154550072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6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51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99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73007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32ACAE4-E267-469D-89C2-FA8B7D871D17}"/>
              </a:ext>
            </a:extLst>
          </p:cNvPr>
          <p:cNvSpPr txBox="1"/>
          <p:nvPr/>
        </p:nvSpPr>
        <p:spPr>
          <a:xfrm>
            <a:off x="760770" y="4481444"/>
            <a:ext cx="11289457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Διάβασε το πλήθος των ακμών.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kumimoji="0" lang="el-GR" alt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Αρχικοποίησε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τον δυσδιάστατο πίνακα βάζοντας τον αριθμό 0 σε κελί.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αριθμό ακμής: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Διάβασε τις δύο γειτονικές κορυφές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v1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v2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3.2 </a:t>
            </a:r>
            <a:r>
              <a:rPr lang="el-GR" altLang="el-GR" sz="1400" dirty="0">
                <a:latin typeface="Century Gothic" panose="020B0502020202020204" pitchFamily="34" charset="0"/>
              </a:rPr>
              <a:t>– Εκχώρησε τον αριθμό 1 στις θέσεις (</a:t>
            </a:r>
            <a:r>
              <a:rPr lang="en-US" altLang="el-GR" sz="1400" dirty="0">
                <a:latin typeface="Century Gothic" panose="020B0502020202020204" pitchFamily="34" charset="0"/>
              </a:rPr>
              <a:t>v1, v2) </a:t>
            </a:r>
            <a:r>
              <a:rPr lang="el-GR" altLang="el-GR" sz="1400" dirty="0">
                <a:latin typeface="Century Gothic" panose="020B0502020202020204" pitchFamily="34" charset="0"/>
              </a:rPr>
              <a:t>και (</a:t>
            </a:r>
            <a:r>
              <a:rPr lang="en-US" altLang="el-GR" sz="1400" dirty="0">
                <a:latin typeface="Century Gothic" panose="020B0502020202020204" pitchFamily="34" charset="0"/>
              </a:rPr>
              <a:t>v2, v1)</a:t>
            </a:r>
            <a:r>
              <a:rPr lang="el-GR" altLang="el-GR" sz="1400" dirty="0">
                <a:latin typeface="Century Gothic" panose="020B0502020202020204" pitchFamily="34" charset="0"/>
              </a:rPr>
              <a:t>. </a:t>
            </a:r>
          </a:p>
        </p:txBody>
      </p:sp>
      <p:sp>
        <p:nvSpPr>
          <p:cNvPr id="34" name="Content Placeholder 7">
            <a:extLst>
              <a:ext uri="{FF2B5EF4-FFF2-40B4-BE49-F238E27FC236}">
                <a16:creationId xmlns:a16="http://schemas.microsoft.com/office/drawing/2014/main" id="{3EC209EB-CB69-4826-8A7C-2842E4EB8626}"/>
              </a:ext>
            </a:extLst>
          </p:cNvPr>
          <p:cNvSpPr txBox="1">
            <a:spLocks/>
          </p:cNvSpPr>
          <p:nvPr/>
        </p:nvSpPr>
        <p:spPr>
          <a:xfrm>
            <a:off x="4348077" y="1956499"/>
            <a:ext cx="2028030" cy="140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edges = 6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 = 3</a:t>
            </a:r>
          </a:p>
          <a:p>
            <a:pPr marL="0" indent="0">
              <a:buNone/>
            </a:pP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FD479606-7E0A-4841-B755-CB965B39839B}"/>
              </a:ext>
            </a:extLst>
          </p:cNvPr>
          <p:cNvSpPr txBox="1">
            <a:spLocks/>
          </p:cNvSpPr>
          <p:nvPr/>
        </p:nvSpPr>
        <p:spPr>
          <a:xfrm>
            <a:off x="3623913" y="5212135"/>
            <a:ext cx="2921741" cy="35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 &lt; edges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1" name="Picture 4" descr="As right as...">
            <a:extLst>
              <a:ext uri="{FF2B5EF4-FFF2-40B4-BE49-F238E27FC236}">
                <a16:creationId xmlns:a16="http://schemas.microsoft.com/office/drawing/2014/main" id="{65E31077-4B8D-4F08-A120-8A969B01D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698" y="5212135"/>
            <a:ext cx="276929" cy="26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383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2"/>
            <a:ext cx="10817118" cy="964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 με χρήση Πίνακα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14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22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l-GR" sz="1400" dirty="0">
                <a:latin typeface="Century Gothic" panose="020B0502020202020204" pitchFamily="34" charset="0"/>
              </a:rPr>
              <a:t>Αναπαράσταση Γράφου με χρήση Δυσδιάστατου Πίνακα</a:t>
            </a:r>
          </a:p>
        </p:txBody>
      </p:sp>
      <p:sp>
        <p:nvSpPr>
          <p:cNvPr id="17" name="4">
            <a:extLst>
              <a:ext uri="{FF2B5EF4-FFF2-40B4-BE49-F238E27FC236}">
                <a16:creationId xmlns:a16="http://schemas.microsoft.com/office/drawing/2014/main" id="{87804DAB-FE7F-49A5-9C0E-8751344F5319}"/>
              </a:ext>
            </a:extLst>
          </p:cNvPr>
          <p:cNvSpPr txBox="1"/>
          <p:nvPr/>
        </p:nvSpPr>
        <p:spPr>
          <a:xfrm>
            <a:off x="3558652" y="2478373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4</a:t>
            </a:r>
            <a:endParaRPr lang="el-GR" sz="2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3">
            <a:extLst>
              <a:ext uri="{FF2B5EF4-FFF2-40B4-BE49-F238E27FC236}">
                <a16:creationId xmlns:a16="http://schemas.microsoft.com/office/drawing/2014/main" id="{28B6F055-12AE-48AD-BA82-9358025E8DEE}"/>
              </a:ext>
            </a:extLst>
          </p:cNvPr>
          <p:cNvSpPr txBox="1"/>
          <p:nvPr/>
        </p:nvSpPr>
        <p:spPr>
          <a:xfrm>
            <a:off x="2737344" y="2930725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3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3" name="2">
            <a:extLst>
              <a:ext uri="{FF2B5EF4-FFF2-40B4-BE49-F238E27FC236}">
                <a16:creationId xmlns:a16="http://schemas.microsoft.com/office/drawing/2014/main" id="{C0F3EA00-B0FE-41E7-BA96-CA04BD8975C2}"/>
              </a:ext>
            </a:extLst>
          </p:cNvPr>
          <p:cNvSpPr txBox="1"/>
          <p:nvPr/>
        </p:nvSpPr>
        <p:spPr>
          <a:xfrm>
            <a:off x="2737344" y="2069780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2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A047D92E-9C5A-471E-AE19-D60244C2A75F}"/>
              </a:ext>
            </a:extLst>
          </p:cNvPr>
          <p:cNvSpPr txBox="1"/>
          <p:nvPr/>
        </p:nvSpPr>
        <p:spPr>
          <a:xfrm>
            <a:off x="1916037" y="2511016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1</a:t>
            </a:r>
            <a:endParaRPr lang="el-GR" sz="2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0">
            <a:extLst>
              <a:ext uri="{FF2B5EF4-FFF2-40B4-BE49-F238E27FC236}">
                <a16:creationId xmlns:a16="http://schemas.microsoft.com/office/drawing/2014/main" id="{6FEE3E4F-A1CB-48CC-9467-2CF4C09DFEE2}"/>
              </a:ext>
            </a:extLst>
          </p:cNvPr>
          <p:cNvSpPr txBox="1"/>
          <p:nvPr/>
        </p:nvSpPr>
        <p:spPr>
          <a:xfrm>
            <a:off x="1094730" y="2531445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0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6" name="K4">
            <a:extLst>
              <a:ext uri="{FF2B5EF4-FFF2-40B4-BE49-F238E27FC236}">
                <a16:creationId xmlns:a16="http://schemas.microsoft.com/office/drawing/2014/main" id="{5D385EFE-9538-4641-B59A-CE59A05C1AD6}"/>
              </a:ext>
            </a:extLst>
          </p:cNvPr>
          <p:cNvSpPr/>
          <p:nvPr/>
        </p:nvSpPr>
        <p:spPr>
          <a:xfrm>
            <a:off x="3558652" y="2498802"/>
            <a:ext cx="432000" cy="432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4" name="K3">
            <a:extLst>
              <a:ext uri="{FF2B5EF4-FFF2-40B4-BE49-F238E27FC236}">
                <a16:creationId xmlns:a16="http://schemas.microsoft.com/office/drawing/2014/main" id="{2CB87120-081A-4268-8333-F0A16CA860E6}"/>
              </a:ext>
            </a:extLst>
          </p:cNvPr>
          <p:cNvSpPr/>
          <p:nvPr/>
        </p:nvSpPr>
        <p:spPr>
          <a:xfrm>
            <a:off x="2737344" y="2951154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FF0000"/>
              </a:solidFill>
            </a:endParaRPr>
          </a:p>
        </p:txBody>
      </p:sp>
      <p:sp>
        <p:nvSpPr>
          <p:cNvPr id="12" name="Κ2">
            <a:extLst>
              <a:ext uri="{FF2B5EF4-FFF2-40B4-BE49-F238E27FC236}">
                <a16:creationId xmlns:a16="http://schemas.microsoft.com/office/drawing/2014/main" id="{3E5B011D-EC2D-4A8D-9218-816941926AAE}"/>
              </a:ext>
            </a:extLst>
          </p:cNvPr>
          <p:cNvSpPr/>
          <p:nvPr/>
        </p:nvSpPr>
        <p:spPr>
          <a:xfrm>
            <a:off x="2737344" y="2090209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0" name="Κ1">
            <a:extLst>
              <a:ext uri="{FF2B5EF4-FFF2-40B4-BE49-F238E27FC236}">
                <a16:creationId xmlns:a16="http://schemas.microsoft.com/office/drawing/2014/main" id="{B25C6874-20D9-4FF7-A803-8C8BAB5A1335}"/>
              </a:ext>
            </a:extLst>
          </p:cNvPr>
          <p:cNvSpPr/>
          <p:nvPr/>
        </p:nvSpPr>
        <p:spPr>
          <a:xfrm>
            <a:off x="1916037" y="2531445"/>
            <a:ext cx="432000" cy="432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2" name="Κ0">
            <a:extLst>
              <a:ext uri="{FF2B5EF4-FFF2-40B4-BE49-F238E27FC236}">
                <a16:creationId xmlns:a16="http://schemas.microsoft.com/office/drawing/2014/main" id="{860FD5DA-179C-443F-B556-BB5D88D19CC7}"/>
              </a:ext>
            </a:extLst>
          </p:cNvPr>
          <p:cNvSpPr/>
          <p:nvPr/>
        </p:nvSpPr>
        <p:spPr>
          <a:xfrm>
            <a:off x="1094730" y="2551874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DE9EA5-5424-44D0-A875-283E66FF5E5D}"/>
              </a:ext>
            </a:extLst>
          </p:cNvPr>
          <p:cNvCxnSpPr>
            <a:cxnSpLocks/>
            <a:stCxn id="3" idx="3"/>
            <a:endCxn id="10" idx="2"/>
          </p:cNvCxnSpPr>
          <p:nvPr/>
        </p:nvCxnSpPr>
        <p:spPr>
          <a:xfrm flipV="1">
            <a:off x="1526730" y="2747445"/>
            <a:ext cx="389307" cy="1483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97205B8-FDA7-4229-9DCC-9FA3D452A993}"/>
              </a:ext>
            </a:extLst>
          </p:cNvPr>
          <p:cNvCxnSpPr>
            <a:cxnSpLocks/>
            <a:stCxn id="10" idx="7"/>
            <a:endCxn id="13" idx="1"/>
          </p:cNvCxnSpPr>
          <p:nvPr/>
        </p:nvCxnSpPr>
        <p:spPr>
          <a:xfrm flipV="1">
            <a:off x="2284772" y="2300613"/>
            <a:ext cx="452572" cy="29409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9E1969-7D04-4A95-97A8-F4C01D49BEAD}"/>
              </a:ext>
            </a:extLst>
          </p:cNvPr>
          <p:cNvCxnSpPr>
            <a:cxnSpLocks/>
            <a:stCxn id="10" idx="5"/>
            <a:endCxn id="15" idx="1"/>
          </p:cNvCxnSpPr>
          <p:nvPr/>
        </p:nvCxnSpPr>
        <p:spPr>
          <a:xfrm>
            <a:off x="2284772" y="2900180"/>
            <a:ext cx="452572" cy="26137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F93C312-2110-41FA-919C-73F699FBE66E}"/>
              </a:ext>
            </a:extLst>
          </p:cNvPr>
          <p:cNvCxnSpPr>
            <a:cxnSpLocks/>
            <a:stCxn id="10" idx="6"/>
            <a:endCxn id="17" idx="1"/>
          </p:cNvCxnSpPr>
          <p:nvPr/>
        </p:nvCxnSpPr>
        <p:spPr>
          <a:xfrm flipV="1">
            <a:off x="2348037" y="2709206"/>
            <a:ext cx="1210615" cy="382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98490C3-C027-48F9-96C5-6AA7A7AA131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169344" y="2300613"/>
            <a:ext cx="454570" cy="2774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728D634-3921-4A21-8F0E-2F46FC1C46E7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169344" y="2878633"/>
            <a:ext cx="454570" cy="2829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1DF8A75-DAD0-4217-993F-1300B999D9E9}"/>
              </a:ext>
            </a:extLst>
          </p:cNvPr>
          <p:cNvSpPr txBox="1"/>
          <p:nvPr/>
        </p:nvSpPr>
        <p:spPr>
          <a:xfrm>
            <a:off x="760770" y="1669500"/>
            <a:ext cx="983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Γράφος</a:t>
            </a:r>
            <a:endParaRPr lang="el-GR" sz="14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87D52D-03B6-4CA9-864F-89F65324239F}"/>
              </a:ext>
            </a:extLst>
          </p:cNvPr>
          <p:cNvSpPr txBox="1"/>
          <p:nvPr/>
        </p:nvSpPr>
        <p:spPr>
          <a:xfrm>
            <a:off x="7198460" y="1140212"/>
            <a:ext cx="2968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Δυσδιάστατος Πίνακας</a:t>
            </a:r>
            <a:endParaRPr lang="el-GR" sz="1400" b="1" dirty="0"/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5393EC2A-43C8-4DAE-B105-9B973B7E5627}"/>
              </a:ext>
            </a:extLst>
          </p:cNvPr>
          <p:cNvGraphicFramePr>
            <a:graphicFrameLocks noGrp="1"/>
          </p:cNvGraphicFramePr>
          <p:nvPr/>
        </p:nvGraphicFramePr>
        <p:xfrm>
          <a:off x="7262677" y="1437301"/>
          <a:ext cx="2472565" cy="22473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006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10271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1008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91198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91198">
                  <a:extLst>
                    <a:ext uri="{9D8B030D-6E8A-4147-A177-3AD203B41FA5}">
                      <a16:colId xmlns:a16="http://schemas.microsoft.com/office/drawing/2014/main" val="3154550072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6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51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99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73007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32ACAE4-E267-469D-89C2-FA8B7D871D17}"/>
              </a:ext>
            </a:extLst>
          </p:cNvPr>
          <p:cNvSpPr txBox="1"/>
          <p:nvPr/>
        </p:nvSpPr>
        <p:spPr>
          <a:xfrm>
            <a:off x="760770" y="4481444"/>
            <a:ext cx="11289457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Διάβασε το πλήθος των ακμών.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kumimoji="0" lang="el-GR" alt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Αρχικοποίησε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τον δυσδιάστατο πίνακα βάζοντας τον αριθμό 0 σε κελί.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αριθμό ακμής: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Διάβασε τις δύο γειτονικές κορυφές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v1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v2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3.2 </a:t>
            </a:r>
            <a:r>
              <a:rPr lang="el-GR" altLang="el-GR" sz="1400" dirty="0">
                <a:latin typeface="Century Gothic" panose="020B0502020202020204" pitchFamily="34" charset="0"/>
              </a:rPr>
              <a:t>– Εκχώρησε τον αριθμό 1 στις θέσεις (</a:t>
            </a:r>
            <a:r>
              <a:rPr lang="en-US" altLang="el-GR" sz="1400" dirty="0">
                <a:latin typeface="Century Gothic" panose="020B0502020202020204" pitchFamily="34" charset="0"/>
              </a:rPr>
              <a:t>v1, v2) </a:t>
            </a:r>
            <a:r>
              <a:rPr lang="el-GR" altLang="el-GR" sz="1400" dirty="0">
                <a:latin typeface="Century Gothic" panose="020B0502020202020204" pitchFamily="34" charset="0"/>
              </a:rPr>
              <a:t>και (</a:t>
            </a:r>
            <a:r>
              <a:rPr lang="en-US" altLang="el-GR" sz="1400" dirty="0">
                <a:latin typeface="Century Gothic" panose="020B0502020202020204" pitchFamily="34" charset="0"/>
              </a:rPr>
              <a:t>v2, v1)</a:t>
            </a:r>
            <a:r>
              <a:rPr lang="el-GR" altLang="el-GR" sz="1400" dirty="0">
                <a:latin typeface="Century Gothic" panose="020B0502020202020204" pitchFamily="34" charset="0"/>
              </a:rPr>
              <a:t>. </a:t>
            </a:r>
          </a:p>
        </p:txBody>
      </p:sp>
      <p:sp>
        <p:nvSpPr>
          <p:cNvPr id="34" name="Content Placeholder 7">
            <a:extLst>
              <a:ext uri="{FF2B5EF4-FFF2-40B4-BE49-F238E27FC236}">
                <a16:creationId xmlns:a16="http://schemas.microsoft.com/office/drawing/2014/main" id="{3EC209EB-CB69-4826-8A7C-2842E4EB8626}"/>
              </a:ext>
            </a:extLst>
          </p:cNvPr>
          <p:cNvSpPr txBox="1">
            <a:spLocks/>
          </p:cNvSpPr>
          <p:nvPr/>
        </p:nvSpPr>
        <p:spPr>
          <a:xfrm>
            <a:off x="4348077" y="1956499"/>
            <a:ext cx="2028030" cy="140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edges = 6</a:t>
            </a:r>
          </a:p>
          <a:p>
            <a:pPr marL="0" indent="0">
              <a:buNone/>
            </a:pPr>
            <a:r>
              <a:rPr lang="en-US" sz="1400" dirty="0" err="1">
                <a:latin typeface="Century Gothic" panose="020B0502020202020204" pitchFamily="34" charset="0"/>
              </a:rPr>
              <a:t>i</a:t>
            </a:r>
            <a:r>
              <a:rPr lang="en-US" sz="1400" dirty="0">
                <a:latin typeface="Century Gothic" panose="020B0502020202020204" pitchFamily="34" charset="0"/>
              </a:rPr>
              <a:t> = 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v1 =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v2 = 4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777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2"/>
            <a:ext cx="10817118" cy="964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 με χρήση Πίνακα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15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22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l-GR" sz="1400" dirty="0">
                <a:latin typeface="Century Gothic" panose="020B0502020202020204" pitchFamily="34" charset="0"/>
              </a:rPr>
              <a:t>Αναπαράσταση Γράφου με χρήση Δυσδιάστατου Πίνακα</a:t>
            </a:r>
          </a:p>
        </p:txBody>
      </p:sp>
      <p:sp>
        <p:nvSpPr>
          <p:cNvPr id="17" name="4">
            <a:extLst>
              <a:ext uri="{FF2B5EF4-FFF2-40B4-BE49-F238E27FC236}">
                <a16:creationId xmlns:a16="http://schemas.microsoft.com/office/drawing/2014/main" id="{87804DAB-FE7F-49A5-9C0E-8751344F5319}"/>
              </a:ext>
            </a:extLst>
          </p:cNvPr>
          <p:cNvSpPr txBox="1"/>
          <p:nvPr/>
        </p:nvSpPr>
        <p:spPr>
          <a:xfrm>
            <a:off x="3558652" y="2478373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4</a:t>
            </a:r>
            <a:endParaRPr lang="el-GR" sz="2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3">
            <a:extLst>
              <a:ext uri="{FF2B5EF4-FFF2-40B4-BE49-F238E27FC236}">
                <a16:creationId xmlns:a16="http://schemas.microsoft.com/office/drawing/2014/main" id="{28B6F055-12AE-48AD-BA82-9358025E8DEE}"/>
              </a:ext>
            </a:extLst>
          </p:cNvPr>
          <p:cNvSpPr txBox="1"/>
          <p:nvPr/>
        </p:nvSpPr>
        <p:spPr>
          <a:xfrm>
            <a:off x="2737344" y="2930725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3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3" name="2">
            <a:extLst>
              <a:ext uri="{FF2B5EF4-FFF2-40B4-BE49-F238E27FC236}">
                <a16:creationId xmlns:a16="http://schemas.microsoft.com/office/drawing/2014/main" id="{C0F3EA00-B0FE-41E7-BA96-CA04BD8975C2}"/>
              </a:ext>
            </a:extLst>
          </p:cNvPr>
          <p:cNvSpPr txBox="1"/>
          <p:nvPr/>
        </p:nvSpPr>
        <p:spPr>
          <a:xfrm>
            <a:off x="2737344" y="2069780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2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A047D92E-9C5A-471E-AE19-D60244C2A75F}"/>
              </a:ext>
            </a:extLst>
          </p:cNvPr>
          <p:cNvSpPr txBox="1"/>
          <p:nvPr/>
        </p:nvSpPr>
        <p:spPr>
          <a:xfrm>
            <a:off x="1916037" y="2511016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1</a:t>
            </a:r>
            <a:endParaRPr lang="el-GR" sz="2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0">
            <a:extLst>
              <a:ext uri="{FF2B5EF4-FFF2-40B4-BE49-F238E27FC236}">
                <a16:creationId xmlns:a16="http://schemas.microsoft.com/office/drawing/2014/main" id="{6FEE3E4F-A1CB-48CC-9467-2CF4C09DFEE2}"/>
              </a:ext>
            </a:extLst>
          </p:cNvPr>
          <p:cNvSpPr txBox="1"/>
          <p:nvPr/>
        </p:nvSpPr>
        <p:spPr>
          <a:xfrm>
            <a:off x="1094730" y="2531445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0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6" name="K4">
            <a:extLst>
              <a:ext uri="{FF2B5EF4-FFF2-40B4-BE49-F238E27FC236}">
                <a16:creationId xmlns:a16="http://schemas.microsoft.com/office/drawing/2014/main" id="{5D385EFE-9538-4641-B59A-CE59A05C1AD6}"/>
              </a:ext>
            </a:extLst>
          </p:cNvPr>
          <p:cNvSpPr/>
          <p:nvPr/>
        </p:nvSpPr>
        <p:spPr>
          <a:xfrm>
            <a:off x="3558652" y="2498802"/>
            <a:ext cx="432000" cy="432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4" name="K3">
            <a:extLst>
              <a:ext uri="{FF2B5EF4-FFF2-40B4-BE49-F238E27FC236}">
                <a16:creationId xmlns:a16="http://schemas.microsoft.com/office/drawing/2014/main" id="{2CB87120-081A-4268-8333-F0A16CA860E6}"/>
              </a:ext>
            </a:extLst>
          </p:cNvPr>
          <p:cNvSpPr/>
          <p:nvPr/>
        </p:nvSpPr>
        <p:spPr>
          <a:xfrm>
            <a:off x="2737344" y="2951154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FF0000"/>
              </a:solidFill>
            </a:endParaRPr>
          </a:p>
        </p:txBody>
      </p:sp>
      <p:sp>
        <p:nvSpPr>
          <p:cNvPr id="12" name="Κ2">
            <a:extLst>
              <a:ext uri="{FF2B5EF4-FFF2-40B4-BE49-F238E27FC236}">
                <a16:creationId xmlns:a16="http://schemas.microsoft.com/office/drawing/2014/main" id="{3E5B011D-EC2D-4A8D-9218-816941926AAE}"/>
              </a:ext>
            </a:extLst>
          </p:cNvPr>
          <p:cNvSpPr/>
          <p:nvPr/>
        </p:nvSpPr>
        <p:spPr>
          <a:xfrm>
            <a:off x="2737344" y="2090209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0" name="Κ1">
            <a:extLst>
              <a:ext uri="{FF2B5EF4-FFF2-40B4-BE49-F238E27FC236}">
                <a16:creationId xmlns:a16="http://schemas.microsoft.com/office/drawing/2014/main" id="{B25C6874-20D9-4FF7-A803-8C8BAB5A1335}"/>
              </a:ext>
            </a:extLst>
          </p:cNvPr>
          <p:cNvSpPr/>
          <p:nvPr/>
        </p:nvSpPr>
        <p:spPr>
          <a:xfrm>
            <a:off x="1916037" y="2531445"/>
            <a:ext cx="432000" cy="432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2" name="Κ0">
            <a:extLst>
              <a:ext uri="{FF2B5EF4-FFF2-40B4-BE49-F238E27FC236}">
                <a16:creationId xmlns:a16="http://schemas.microsoft.com/office/drawing/2014/main" id="{860FD5DA-179C-443F-B556-BB5D88D19CC7}"/>
              </a:ext>
            </a:extLst>
          </p:cNvPr>
          <p:cNvSpPr/>
          <p:nvPr/>
        </p:nvSpPr>
        <p:spPr>
          <a:xfrm>
            <a:off x="1094730" y="2551874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DE9EA5-5424-44D0-A875-283E66FF5E5D}"/>
              </a:ext>
            </a:extLst>
          </p:cNvPr>
          <p:cNvCxnSpPr>
            <a:cxnSpLocks/>
            <a:stCxn id="3" idx="3"/>
            <a:endCxn id="10" idx="2"/>
          </p:cNvCxnSpPr>
          <p:nvPr/>
        </p:nvCxnSpPr>
        <p:spPr>
          <a:xfrm flipV="1">
            <a:off x="1526730" y="2747445"/>
            <a:ext cx="389307" cy="1483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97205B8-FDA7-4229-9DCC-9FA3D452A993}"/>
              </a:ext>
            </a:extLst>
          </p:cNvPr>
          <p:cNvCxnSpPr>
            <a:cxnSpLocks/>
            <a:stCxn id="10" idx="7"/>
            <a:endCxn id="13" idx="1"/>
          </p:cNvCxnSpPr>
          <p:nvPr/>
        </p:nvCxnSpPr>
        <p:spPr>
          <a:xfrm flipV="1">
            <a:off x="2284772" y="2300613"/>
            <a:ext cx="452572" cy="29409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9E1969-7D04-4A95-97A8-F4C01D49BEAD}"/>
              </a:ext>
            </a:extLst>
          </p:cNvPr>
          <p:cNvCxnSpPr>
            <a:cxnSpLocks/>
            <a:stCxn id="10" idx="5"/>
            <a:endCxn id="15" idx="1"/>
          </p:cNvCxnSpPr>
          <p:nvPr/>
        </p:nvCxnSpPr>
        <p:spPr>
          <a:xfrm>
            <a:off x="2284772" y="2900180"/>
            <a:ext cx="452572" cy="26137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F93C312-2110-41FA-919C-73F699FBE66E}"/>
              </a:ext>
            </a:extLst>
          </p:cNvPr>
          <p:cNvCxnSpPr>
            <a:cxnSpLocks/>
            <a:stCxn id="10" idx="6"/>
            <a:endCxn id="17" idx="1"/>
          </p:cNvCxnSpPr>
          <p:nvPr/>
        </p:nvCxnSpPr>
        <p:spPr>
          <a:xfrm flipV="1">
            <a:off x="2348037" y="2709206"/>
            <a:ext cx="1210615" cy="382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98490C3-C027-48F9-96C5-6AA7A7AA131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169344" y="2300613"/>
            <a:ext cx="454570" cy="2774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728D634-3921-4A21-8F0E-2F46FC1C46E7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169344" y="2878633"/>
            <a:ext cx="454570" cy="2829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1DF8A75-DAD0-4217-993F-1300B999D9E9}"/>
              </a:ext>
            </a:extLst>
          </p:cNvPr>
          <p:cNvSpPr txBox="1"/>
          <p:nvPr/>
        </p:nvSpPr>
        <p:spPr>
          <a:xfrm>
            <a:off x="760770" y="1669500"/>
            <a:ext cx="983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Γράφος</a:t>
            </a:r>
            <a:endParaRPr lang="el-GR" sz="14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87D52D-03B6-4CA9-864F-89F65324239F}"/>
              </a:ext>
            </a:extLst>
          </p:cNvPr>
          <p:cNvSpPr txBox="1"/>
          <p:nvPr/>
        </p:nvSpPr>
        <p:spPr>
          <a:xfrm>
            <a:off x="7198460" y="1140212"/>
            <a:ext cx="2968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Δυσδιάστατος Πίνακας</a:t>
            </a:r>
            <a:endParaRPr lang="el-GR" sz="1400" b="1" dirty="0"/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5393EC2A-43C8-4DAE-B105-9B973B7E5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84788"/>
              </p:ext>
            </p:extLst>
          </p:nvPr>
        </p:nvGraphicFramePr>
        <p:xfrm>
          <a:off x="7262677" y="1437301"/>
          <a:ext cx="2472565" cy="22473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006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10271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1008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91198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91198">
                  <a:extLst>
                    <a:ext uri="{9D8B030D-6E8A-4147-A177-3AD203B41FA5}">
                      <a16:colId xmlns:a16="http://schemas.microsoft.com/office/drawing/2014/main" val="3154550072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6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51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99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73007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32ACAE4-E267-469D-89C2-FA8B7D871D17}"/>
              </a:ext>
            </a:extLst>
          </p:cNvPr>
          <p:cNvSpPr txBox="1"/>
          <p:nvPr/>
        </p:nvSpPr>
        <p:spPr>
          <a:xfrm>
            <a:off x="760770" y="4481444"/>
            <a:ext cx="11289457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Διάβασε το πλήθος των ακμών.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kumimoji="0" lang="el-GR" alt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Αρχικοποίησε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τον δυσδιάστατο πίνακα βάζοντας τον αριθμό 0 σε κελί.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αριθμό ακμής: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Διάβασε τις δύο γειτονικές κορυφές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v1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v2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3.2 </a:t>
            </a:r>
            <a:r>
              <a:rPr lang="el-GR" altLang="el-GR" sz="1400" dirty="0">
                <a:latin typeface="Century Gothic" panose="020B0502020202020204" pitchFamily="34" charset="0"/>
              </a:rPr>
              <a:t>– Εκχώρησε τον αριθμό 1 στις θέσεις (</a:t>
            </a:r>
            <a:r>
              <a:rPr lang="en-US" altLang="el-GR" sz="1400" dirty="0">
                <a:latin typeface="Century Gothic" panose="020B0502020202020204" pitchFamily="34" charset="0"/>
              </a:rPr>
              <a:t>v1, v2) </a:t>
            </a:r>
            <a:r>
              <a:rPr lang="el-GR" altLang="el-GR" sz="1400" dirty="0">
                <a:latin typeface="Century Gothic" panose="020B0502020202020204" pitchFamily="34" charset="0"/>
              </a:rPr>
              <a:t>και (</a:t>
            </a:r>
            <a:r>
              <a:rPr lang="en-US" altLang="el-GR" sz="1400" dirty="0">
                <a:latin typeface="Century Gothic" panose="020B0502020202020204" pitchFamily="34" charset="0"/>
              </a:rPr>
              <a:t>v2, v1)</a:t>
            </a:r>
            <a:r>
              <a:rPr lang="el-GR" altLang="el-GR" sz="1400" dirty="0">
                <a:latin typeface="Century Gothic" panose="020B0502020202020204" pitchFamily="34" charset="0"/>
              </a:rPr>
              <a:t>. </a:t>
            </a:r>
          </a:p>
        </p:txBody>
      </p:sp>
      <p:sp>
        <p:nvSpPr>
          <p:cNvPr id="34" name="Content Placeholder 7">
            <a:extLst>
              <a:ext uri="{FF2B5EF4-FFF2-40B4-BE49-F238E27FC236}">
                <a16:creationId xmlns:a16="http://schemas.microsoft.com/office/drawing/2014/main" id="{3EC209EB-CB69-4826-8A7C-2842E4EB8626}"/>
              </a:ext>
            </a:extLst>
          </p:cNvPr>
          <p:cNvSpPr txBox="1">
            <a:spLocks/>
          </p:cNvSpPr>
          <p:nvPr/>
        </p:nvSpPr>
        <p:spPr>
          <a:xfrm>
            <a:off x="4348077" y="1956499"/>
            <a:ext cx="2028030" cy="140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edges = 6</a:t>
            </a:r>
          </a:p>
          <a:p>
            <a:pPr marL="0" indent="0">
              <a:buNone/>
            </a:pPr>
            <a:r>
              <a:rPr lang="en-US" sz="1400" dirty="0" err="1">
                <a:latin typeface="Century Gothic" panose="020B0502020202020204" pitchFamily="34" charset="0"/>
              </a:rPr>
              <a:t>i</a:t>
            </a:r>
            <a:r>
              <a:rPr lang="en-US" sz="1400" dirty="0">
                <a:latin typeface="Century Gothic" panose="020B0502020202020204" pitchFamily="34" charset="0"/>
              </a:rPr>
              <a:t> = 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v1 =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v2 = 4</a:t>
            </a:r>
            <a:endParaRPr lang="el-G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E0A580F8-461A-4C61-8E8D-65C9C467AA4B}"/>
              </a:ext>
            </a:extLst>
          </p:cNvPr>
          <p:cNvSpPr txBox="1">
            <a:spLocks/>
          </p:cNvSpPr>
          <p:nvPr/>
        </p:nvSpPr>
        <p:spPr>
          <a:xfrm>
            <a:off x="6405498" y="5820738"/>
            <a:ext cx="3612386" cy="35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pin[v1, v2] = 1; pin[v2, v1] = 1;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710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047D92E-9C5A-471E-AE19-D60244C2A75F}"/>
              </a:ext>
            </a:extLst>
          </p:cNvPr>
          <p:cNvSpPr txBox="1"/>
          <p:nvPr/>
        </p:nvSpPr>
        <p:spPr>
          <a:xfrm>
            <a:off x="4794523" y="2272585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Century Gothic" panose="020B0502020202020204" pitchFamily="34" charset="0"/>
              </a:rPr>
              <a:t>Β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1500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Τι είναι </a:t>
            </a:r>
            <a:r>
              <a:rPr lang="el-GR" sz="1800" u="sng" dirty="0" err="1">
                <a:latin typeface="Century Gothic" panose="020B0502020202020204" pitchFamily="34" charset="0"/>
              </a:rPr>
              <a:t>γράφος</a:t>
            </a:r>
            <a:r>
              <a:rPr lang="el-GR" sz="1800" u="sng" dirty="0">
                <a:latin typeface="Century Gothic" panose="020B0502020202020204" pitchFamily="34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l-GR" altLang="el-GR" sz="1400" dirty="0">
                <a:latin typeface="Century Gothic" panose="020B0502020202020204" pitchFamily="34" charset="0"/>
              </a:rPr>
              <a:t>Ένας </a:t>
            </a:r>
            <a:r>
              <a:rPr lang="el-GR" altLang="el-GR" sz="1400" dirty="0" err="1">
                <a:latin typeface="Century Gothic" panose="020B0502020202020204" pitchFamily="34" charset="0"/>
              </a:rPr>
              <a:t>γράφος</a:t>
            </a:r>
            <a:r>
              <a:rPr lang="en-US" altLang="el-GR" sz="1400" dirty="0">
                <a:latin typeface="Century Gothic" panose="020B0502020202020204" pitchFamily="34" charset="0"/>
              </a:rPr>
              <a:t> (graph)</a:t>
            </a:r>
            <a:r>
              <a:rPr lang="el-GR" altLang="el-GR" sz="1400" dirty="0">
                <a:latin typeface="Century Gothic" panose="020B0502020202020204" pitchFamily="34" charset="0"/>
              </a:rPr>
              <a:t> είναι μια δομή που αποτελείται από ένα σύνολο </a:t>
            </a:r>
            <a:r>
              <a:rPr lang="el-GR" altLang="el-GR" sz="1400" b="1" dirty="0">
                <a:latin typeface="Century Gothic" panose="020B0502020202020204" pitchFamily="34" charset="0"/>
              </a:rPr>
              <a:t>κορυφών</a:t>
            </a:r>
            <a:r>
              <a:rPr lang="el-GR" altLang="el-GR" sz="1400" dirty="0">
                <a:latin typeface="Century Gothic" panose="020B0502020202020204" pitchFamily="34" charset="0"/>
              </a:rPr>
              <a:t> ή κόμβων (</a:t>
            </a:r>
            <a:r>
              <a:rPr lang="el-GR" altLang="el-GR" sz="1400" dirty="0" err="1">
                <a:latin typeface="Century Gothic" panose="020B0502020202020204" pitchFamily="34" charset="0"/>
              </a:rPr>
              <a:t>nodes</a:t>
            </a:r>
            <a:r>
              <a:rPr lang="el-GR" altLang="el-GR" sz="1400" dirty="0">
                <a:latin typeface="Century Gothic" panose="020B0502020202020204" pitchFamily="34" charset="0"/>
              </a:rPr>
              <a:t>) και ένα σύνολο </a:t>
            </a:r>
            <a:r>
              <a:rPr lang="el-GR" altLang="el-GR" sz="1400" b="1" dirty="0">
                <a:latin typeface="Century Gothic" panose="020B0502020202020204" pitchFamily="34" charset="0"/>
              </a:rPr>
              <a:t>ακμών</a:t>
            </a:r>
            <a:r>
              <a:rPr lang="el-GR" altLang="el-GR" sz="1400" dirty="0">
                <a:latin typeface="Century Gothic" panose="020B0502020202020204" pitchFamily="34" charset="0"/>
              </a:rPr>
              <a:t> (</a:t>
            </a:r>
            <a:r>
              <a:rPr lang="el-GR" altLang="el-GR" sz="1400" dirty="0" err="1">
                <a:latin typeface="Century Gothic" panose="020B0502020202020204" pitchFamily="34" charset="0"/>
              </a:rPr>
              <a:t>edges</a:t>
            </a:r>
            <a:r>
              <a:rPr lang="el-GR" altLang="el-GR" sz="1400" dirty="0">
                <a:latin typeface="Century Gothic" panose="020B0502020202020204" pitchFamily="34" charset="0"/>
              </a:rPr>
              <a:t>) μεταξύ των κορυφών. Οι κορυφές θα μπορούσαν να είναι οι πόλεις μιας χώρας και οι ακμές οι δρόμοι που τις ενώνουν.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50" dirty="0">
              <a:latin typeface="Century Gothic" panose="020B050202020202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60FD5DA-179C-443F-B556-BB5D88D19CC7}"/>
              </a:ext>
            </a:extLst>
          </p:cNvPr>
          <p:cNvSpPr/>
          <p:nvPr/>
        </p:nvSpPr>
        <p:spPr>
          <a:xfrm>
            <a:off x="3973216" y="2313443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EE3E4F-A1CB-48CC-9467-2CF4C09DFEE2}"/>
              </a:ext>
            </a:extLst>
          </p:cNvPr>
          <p:cNvSpPr txBox="1"/>
          <p:nvPr/>
        </p:nvSpPr>
        <p:spPr>
          <a:xfrm>
            <a:off x="3973216" y="2293014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Century Gothic" panose="020B0502020202020204" pitchFamily="34" charset="0"/>
              </a:rPr>
              <a:t>Α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5C6874-20D9-4FF7-A803-8C8BAB5A1335}"/>
              </a:ext>
            </a:extLst>
          </p:cNvPr>
          <p:cNvSpPr/>
          <p:nvPr/>
        </p:nvSpPr>
        <p:spPr>
          <a:xfrm>
            <a:off x="4794523" y="2293014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E5B011D-EC2D-4A8D-9218-816941926AAE}"/>
              </a:ext>
            </a:extLst>
          </p:cNvPr>
          <p:cNvSpPr/>
          <p:nvPr/>
        </p:nvSpPr>
        <p:spPr>
          <a:xfrm>
            <a:off x="5615830" y="1851778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F3EA00-B0FE-41E7-BA96-CA04BD8975C2}"/>
              </a:ext>
            </a:extLst>
          </p:cNvPr>
          <p:cNvSpPr txBox="1"/>
          <p:nvPr/>
        </p:nvSpPr>
        <p:spPr>
          <a:xfrm>
            <a:off x="5615830" y="1831349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C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CB87120-081A-4268-8333-F0A16CA860E6}"/>
              </a:ext>
            </a:extLst>
          </p:cNvPr>
          <p:cNvSpPr/>
          <p:nvPr/>
        </p:nvSpPr>
        <p:spPr>
          <a:xfrm>
            <a:off x="5615830" y="2712723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B6F055-12AE-48AD-BA82-9358025E8DEE}"/>
              </a:ext>
            </a:extLst>
          </p:cNvPr>
          <p:cNvSpPr txBox="1"/>
          <p:nvPr/>
        </p:nvSpPr>
        <p:spPr>
          <a:xfrm>
            <a:off x="5615830" y="2692294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D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D385EFE-9538-4641-B59A-CE59A05C1AD6}"/>
              </a:ext>
            </a:extLst>
          </p:cNvPr>
          <p:cNvSpPr/>
          <p:nvPr/>
        </p:nvSpPr>
        <p:spPr>
          <a:xfrm>
            <a:off x="6437138" y="2260371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804DAB-FE7F-49A5-9C0E-8751344F5319}"/>
              </a:ext>
            </a:extLst>
          </p:cNvPr>
          <p:cNvSpPr txBox="1"/>
          <p:nvPr/>
        </p:nvSpPr>
        <p:spPr>
          <a:xfrm>
            <a:off x="6437138" y="2239942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E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DE9EA5-5424-44D0-A875-283E66FF5E5D}"/>
              </a:ext>
            </a:extLst>
          </p:cNvPr>
          <p:cNvCxnSpPr>
            <a:cxnSpLocks/>
            <a:stCxn id="3" idx="3"/>
            <a:endCxn id="10" idx="2"/>
          </p:cNvCxnSpPr>
          <p:nvPr/>
        </p:nvCxnSpPr>
        <p:spPr>
          <a:xfrm flipV="1">
            <a:off x="4405216" y="2509014"/>
            <a:ext cx="389307" cy="14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97205B8-FDA7-4229-9DCC-9FA3D452A993}"/>
              </a:ext>
            </a:extLst>
          </p:cNvPr>
          <p:cNvCxnSpPr>
            <a:cxnSpLocks/>
            <a:stCxn id="10" idx="7"/>
            <a:endCxn id="13" idx="1"/>
          </p:cNvCxnSpPr>
          <p:nvPr/>
        </p:nvCxnSpPr>
        <p:spPr>
          <a:xfrm flipV="1">
            <a:off x="5163258" y="2062182"/>
            <a:ext cx="452572" cy="294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9E1969-7D04-4A95-97A8-F4C01D49BEAD}"/>
              </a:ext>
            </a:extLst>
          </p:cNvPr>
          <p:cNvCxnSpPr>
            <a:cxnSpLocks/>
            <a:stCxn id="10" idx="5"/>
            <a:endCxn id="15" idx="1"/>
          </p:cNvCxnSpPr>
          <p:nvPr/>
        </p:nvCxnSpPr>
        <p:spPr>
          <a:xfrm>
            <a:off x="5163258" y="2661749"/>
            <a:ext cx="452572" cy="2613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F93C312-2110-41FA-919C-73F699FBE66E}"/>
              </a:ext>
            </a:extLst>
          </p:cNvPr>
          <p:cNvCxnSpPr>
            <a:cxnSpLocks/>
            <a:stCxn id="10" idx="6"/>
            <a:endCxn id="17" idx="1"/>
          </p:cNvCxnSpPr>
          <p:nvPr/>
        </p:nvCxnSpPr>
        <p:spPr>
          <a:xfrm flipV="1">
            <a:off x="5226523" y="2470775"/>
            <a:ext cx="1210615" cy="382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98490C3-C027-48F9-96C5-6AA7A7AA131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047830" y="2062182"/>
            <a:ext cx="454570" cy="2774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728D634-3921-4A21-8F0E-2F46FC1C46E7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047830" y="2640202"/>
            <a:ext cx="454570" cy="2829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06345A4-D7D8-4D86-A336-3A64E2AE1D98}"/>
              </a:ext>
            </a:extLst>
          </p:cNvPr>
          <p:cNvSpPr txBox="1"/>
          <p:nvPr/>
        </p:nvSpPr>
        <p:spPr>
          <a:xfrm>
            <a:off x="2032889" y="1748729"/>
            <a:ext cx="17456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Κόμβος (</a:t>
            </a: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Node</a:t>
            </a:r>
            <a:r>
              <a:rPr lang="el-GR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)</a:t>
            </a:r>
          </a:p>
          <a:p>
            <a:pPr algn="ctr"/>
            <a:r>
              <a:rPr lang="el-GR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ή</a:t>
            </a: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l-GR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Κορυφή (</a:t>
            </a: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Vertex</a:t>
            </a:r>
            <a:r>
              <a:rPr lang="el-GR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3047154-7A71-49E7-9CBD-81E77A65878F}"/>
              </a:ext>
            </a:extLst>
          </p:cNvPr>
          <p:cNvSpPr txBox="1"/>
          <p:nvPr/>
        </p:nvSpPr>
        <p:spPr>
          <a:xfrm>
            <a:off x="3778562" y="2846182"/>
            <a:ext cx="1313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Ακμή (</a:t>
            </a: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Edge)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3D1D181F-8455-496B-BFEB-E080AD98D053}"/>
              </a:ext>
            </a:extLst>
          </p:cNvPr>
          <p:cNvCxnSpPr/>
          <p:nvPr/>
        </p:nvCxnSpPr>
        <p:spPr>
          <a:xfrm>
            <a:off x="3632031" y="2108347"/>
            <a:ext cx="371034" cy="201765"/>
          </a:xfrm>
          <a:prstGeom prst="curvedConnector3">
            <a:avLst>
              <a:gd name="adj1" fmla="val 8983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99AA5D19-6DC6-4601-9AA5-A746B399CF3E}"/>
              </a:ext>
            </a:extLst>
          </p:cNvPr>
          <p:cNvCxnSpPr>
            <a:cxnSpLocks/>
          </p:cNvCxnSpPr>
          <p:nvPr/>
        </p:nvCxnSpPr>
        <p:spPr>
          <a:xfrm flipV="1">
            <a:off x="5010523" y="2821803"/>
            <a:ext cx="379021" cy="190995"/>
          </a:xfrm>
          <a:prstGeom prst="curvedConnector3">
            <a:avLst>
              <a:gd name="adj1" fmla="val 9386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7">
            <a:extLst>
              <a:ext uri="{FF2B5EF4-FFF2-40B4-BE49-F238E27FC236}">
                <a16:creationId xmlns:a16="http://schemas.microsoft.com/office/drawing/2014/main" id="{339141AB-FC0D-4F47-A5F8-4054D4EBC637}"/>
              </a:ext>
            </a:extLst>
          </p:cNvPr>
          <p:cNvSpPr txBox="1">
            <a:spLocks/>
          </p:cNvSpPr>
          <p:nvPr/>
        </p:nvSpPr>
        <p:spPr>
          <a:xfrm>
            <a:off x="681646" y="3581651"/>
            <a:ext cx="9868365" cy="6098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900" u="sng" dirty="0">
                <a:latin typeface="Century Gothic" panose="020B0502020202020204" pitchFamily="34" charset="0"/>
              </a:rPr>
              <a:t>Μη – Κατευθυνόμενος Γράφος (</a:t>
            </a:r>
            <a:r>
              <a:rPr lang="en-US" sz="1900" u="sng" dirty="0">
                <a:latin typeface="Century Gothic" panose="020B0502020202020204" pitchFamily="34" charset="0"/>
              </a:rPr>
              <a:t>Undirected Graph)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500" dirty="0" err="1">
                <a:latin typeface="Century Gothic" panose="020B0502020202020204" pitchFamily="34" charset="0"/>
              </a:rPr>
              <a:t>Mη</a:t>
            </a:r>
            <a:r>
              <a:rPr lang="el-GR" sz="1500" dirty="0">
                <a:latin typeface="Century Gothic" panose="020B0502020202020204" pitchFamily="34" charset="0"/>
              </a:rPr>
              <a:t> – Κατευθυνόμενος </a:t>
            </a:r>
            <a:r>
              <a:rPr lang="el-GR" sz="1500" dirty="0" err="1">
                <a:latin typeface="Century Gothic" panose="020B0502020202020204" pitchFamily="34" charset="0"/>
              </a:rPr>
              <a:t>γράφος</a:t>
            </a:r>
            <a:r>
              <a:rPr lang="el-GR" sz="1500" dirty="0">
                <a:latin typeface="Century Gothic" panose="020B0502020202020204" pitchFamily="34" charset="0"/>
              </a:rPr>
              <a:t> σημαίνει ότι οι ακμές του μπορεί να γραφτούν με διαφορετική σειρά.</a:t>
            </a:r>
            <a:endParaRPr lang="en-US" sz="1500" dirty="0">
              <a:latin typeface="Century Gothic" panose="020B0502020202020204" pitchFamily="34" charset="0"/>
            </a:endParaRPr>
          </a:p>
        </p:txBody>
      </p:sp>
      <p:sp>
        <p:nvSpPr>
          <p:cNvPr id="60" name="Content Placeholder 7">
            <a:extLst>
              <a:ext uri="{FF2B5EF4-FFF2-40B4-BE49-F238E27FC236}">
                <a16:creationId xmlns:a16="http://schemas.microsoft.com/office/drawing/2014/main" id="{FAD5CC42-063A-43A8-B655-35730EC88D00}"/>
              </a:ext>
            </a:extLst>
          </p:cNvPr>
          <p:cNvSpPr txBox="1">
            <a:spLocks/>
          </p:cNvSpPr>
          <p:nvPr/>
        </p:nvSpPr>
        <p:spPr>
          <a:xfrm>
            <a:off x="681645" y="4545086"/>
            <a:ext cx="9868365" cy="740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Ζευγάρια Γράφου</a:t>
            </a:r>
            <a:endParaRPr lang="en-US" sz="1800" u="sng" dirty="0">
              <a:latin typeface="Century Gothic" panose="020B0502020202020204" pitchFamily="34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l-GR" altLang="el-GR" sz="1400" dirty="0">
                <a:latin typeface="Century Gothic" panose="020B0502020202020204" pitchFamily="34" charset="0"/>
              </a:rPr>
              <a:t>Όλα τα ζευγάρια γειτονικών κορυφών του παραπάνω μη – κατευθυνόμενου γράφου είναι:</a:t>
            </a:r>
            <a:endParaRPr lang="en-US" altLang="el-GR" sz="1400" dirty="0">
              <a:latin typeface="Century Gothic" panose="020B0502020202020204" pitchFamily="34" charset="0"/>
            </a:endParaRPr>
          </a:p>
        </p:txBody>
      </p:sp>
      <p:sp>
        <p:nvSpPr>
          <p:cNvPr id="61" name="Content Placeholder 7">
            <a:extLst>
              <a:ext uri="{FF2B5EF4-FFF2-40B4-BE49-F238E27FC236}">
                <a16:creationId xmlns:a16="http://schemas.microsoft.com/office/drawing/2014/main" id="{CF2A5934-DB6F-41F4-986B-207DEB5045B4}"/>
              </a:ext>
            </a:extLst>
          </p:cNvPr>
          <p:cNvSpPr txBox="1">
            <a:spLocks/>
          </p:cNvSpPr>
          <p:nvPr/>
        </p:nvSpPr>
        <p:spPr>
          <a:xfrm>
            <a:off x="408020" y="3551995"/>
            <a:ext cx="560644" cy="380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l-GR" sz="1800" dirty="0">
                <a:latin typeface="Century Gothic" panose="020B0502020202020204" pitchFamily="34" charset="0"/>
              </a:rPr>
              <a:t> </a:t>
            </a:r>
            <a:endParaRPr lang="en-US" sz="1800" dirty="0">
              <a:latin typeface="Century Gothic" panose="020B0502020202020204" pitchFamily="34" charset="0"/>
            </a:endParaRPr>
          </a:p>
        </p:txBody>
      </p:sp>
      <p:sp>
        <p:nvSpPr>
          <p:cNvPr id="62" name="Content Placeholder 7">
            <a:extLst>
              <a:ext uri="{FF2B5EF4-FFF2-40B4-BE49-F238E27FC236}">
                <a16:creationId xmlns:a16="http://schemas.microsoft.com/office/drawing/2014/main" id="{B95CCDC2-CA91-4111-B1A3-C2C3A92CF2E0}"/>
              </a:ext>
            </a:extLst>
          </p:cNvPr>
          <p:cNvSpPr txBox="1">
            <a:spLocks/>
          </p:cNvSpPr>
          <p:nvPr/>
        </p:nvSpPr>
        <p:spPr>
          <a:xfrm>
            <a:off x="408020" y="473253"/>
            <a:ext cx="560644" cy="380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l-GR" sz="1800" dirty="0">
                <a:latin typeface="Century Gothic" panose="020B0502020202020204" pitchFamily="34" charset="0"/>
              </a:rPr>
              <a:t> </a:t>
            </a:r>
            <a:endParaRPr lang="en-US" sz="1800" dirty="0">
              <a:latin typeface="Century Gothic" panose="020B0502020202020204" pitchFamily="34" charset="0"/>
            </a:endParaRPr>
          </a:p>
        </p:txBody>
      </p:sp>
      <p:sp>
        <p:nvSpPr>
          <p:cNvPr id="63" name="Content Placeholder 7">
            <a:extLst>
              <a:ext uri="{FF2B5EF4-FFF2-40B4-BE49-F238E27FC236}">
                <a16:creationId xmlns:a16="http://schemas.microsoft.com/office/drawing/2014/main" id="{7800610B-4DBF-4002-AC66-F2C7082F192D}"/>
              </a:ext>
            </a:extLst>
          </p:cNvPr>
          <p:cNvSpPr txBox="1">
            <a:spLocks/>
          </p:cNvSpPr>
          <p:nvPr/>
        </p:nvSpPr>
        <p:spPr>
          <a:xfrm>
            <a:off x="408020" y="4546996"/>
            <a:ext cx="560644" cy="380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l-GR" sz="1800" dirty="0">
                <a:latin typeface="Century Gothic" panose="020B0502020202020204" pitchFamily="34" charset="0"/>
              </a:rPr>
              <a:t> </a:t>
            </a:r>
            <a:endParaRPr lang="en-US" sz="1800" dirty="0">
              <a:latin typeface="Century Gothic" panose="020B0502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3E4706-54A7-4228-ABF5-0186D3924DC1}"/>
              </a:ext>
            </a:extLst>
          </p:cNvPr>
          <p:cNvSpPr txBox="1"/>
          <p:nvPr/>
        </p:nvSpPr>
        <p:spPr>
          <a:xfrm>
            <a:off x="1746523" y="5279030"/>
            <a:ext cx="6096000" cy="1020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l-GR" altLang="el-GR" sz="14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(Α, Β)	</a:t>
            </a:r>
            <a:r>
              <a:rPr lang="el-GR" altLang="el-GR" sz="1400" dirty="0">
                <a:latin typeface="Century Gothic" panose="020B0502020202020204" pitchFamily="34" charset="0"/>
              </a:rPr>
              <a:t>(Β, Α)</a:t>
            </a:r>
            <a:r>
              <a:rPr lang="en-US" altLang="el-GR" sz="1400" dirty="0">
                <a:latin typeface="Century Gothic" panose="020B0502020202020204" pitchFamily="34" charset="0"/>
              </a:rPr>
              <a:t>	</a:t>
            </a:r>
            <a:r>
              <a:rPr kumimoji="0" lang="el-GR" altLang="el-GR" sz="14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(Β, </a:t>
            </a:r>
            <a:r>
              <a:rPr lang="en-US" altLang="el-GR" sz="1400" dirty="0">
                <a:latin typeface="Century Gothic" panose="020B0502020202020204" pitchFamily="34" charset="0"/>
              </a:rPr>
              <a:t>C)	(C, B)</a:t>
            </a:r>
          </a:p>
          <a:p>
            <a:pPr marL="0" indent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l-GR" sz="1400" dirty="0">
                <a:latin typeface="Century Gothic" panose="020B0502020202020204" pitchFamily="34" charset="0"/>
              </a:rPr>
              <a:t>(B, D)	(D, B)	</a:t>
            </a:r>
            <a:r>
              <a:rPr kumimoji="0" lang="en-US" altLang="el-GR" sz="14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(B, E)	(E, B)</a:t>
            </a:r>
          </a:p>
          <a:p>
            <a:pPr marL="0" indent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l-GR" sz="1400" dirty="0">
                <a:latin typeface="Century Gothic" panose="020B0502020202020204" pitchFamily="34" charset="0"/>
              </a:rPr>
              <a:t>(C, E)	(E, C)	</a:t>
            </a:r>
            <a:r>
              <a:rPr kumimoji="0" lang="en-US" altLang="el-GR" sz="14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(D, E)	(E, D)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207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2"/>
            <a:ext cx="10817118" cy="964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 με χρήση Πίνακα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16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22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l-GR" sz="1400" dirty="0">
                <a:latin typeface="Century Gothic" panose="020B0502020202020204" pitchFamily="34" charset="0"/>
              </a:rPr>
              <a:t>Αναπαράσταση Γράφου με χρήση Δυσδιάστατου Πίνακα</a:t>
            </a:r>
          </a:p>
        </p:txBody>
      </p:sp>
      <p:sp>
        <p:nvSpPr>
          <p:cNvPr id="17" name="4">
            <a:extLst>
              <a:ext uri="{FF2B5EF4-FFF2-40B4-BE49-F238E27FC236}">
                <a16:creationId xmlns:a16="http://schemas.microsoft.com/office/drawing/2014/main" id="{87804DAB-FE7F-49A5-9C0E-8751344F5319}"/>
              </a:ext>
            </a:extLst>
          </p:cNvPr>
          <p:cNvSpPr txBox="1"/>
          <p:nvPr/>
        </p:nvSpPr>
        <p:spPr>
          <a:xfrm>
            <a:off x="3558652" y="2478373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4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5" name="3">
            <a:extLst>
              <a:ext uri="{FF2B5EF4-FFF2-40B4-BE49-F238E27FC236}">
                <a16:creationId xmlns:a16="http://schemas.microsoft.com/office/drawing/2014/main" id="{28B6F055-12AE-48AD-BA82-9358025E8DEE}"/>
              </a:ext>
            </a:extLst>
          </p:cNvPr>
          <p:cNvSpPr txBox="1"/>
          <p:nvPr/>
        </p:nvSpPr>
        <p:spPr>
          <a:xfrm>
            <a:off x="2737344" y="2930725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3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3" name="2">
            <a:extLst>
              <a:ext uri="{FF2B5EF4-FFF2-40B4-BE49-F238E27FC236}">
                <a16:creationId xmlns:a16="http://schemas.microsoft.com/office/drawing/2014/main" id="{C0F3EA00-B0FE-41E7-BA96-CA04BD8975C2}"/>
              </a:ext>
            </a:extLst>
          </p:cNvPr>
          <p:cNvSpPr txBox="1"/>
          <p:nvPr/>
        </p:nvSpPr>
        <p:spPr>
          <a:xfrm>
            <a:off x="2737344" y="2069780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2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A047D92E-9C5A-471E-AE19-D60244C2A75F}"/>
              </a:ext>
            </a:extLst>
          </p:cNvPr>
          <p:cNvSpPr txBox="1"/>
          <p:nvPr/>
        </p:nvSpPr>
        <p:spPr>
          <a:xfrm>
            <a:off x="1916037" y="2511016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1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3" name="0">
            <a:extLst>
              <a:ext uri="{FF2B5EF4-FFF2-40B4-BE49-F238E27FC236}">
                <a16:creationId xmlns:a16="http://schemas.microsoft.com/office/drawing/2014/main" id="{6FEE3E4F-A1CB-48CC-9467-2CF4C09DFEE2}"/>
              </a:ext>
            </a:extLst>
          </p:cNvPr>
          <p:cNvSpPr txBox="1"/>
          <p:nvPr/>
        </p:nvSpPr>
        <p:spPr>
          <a:xfrm>
            <a:off x="1094730" y="2531445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0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6" name="K4">
            <a:extLst>
              <a:ext uri="{FF2B5EF4-FFF2-40B4-BE49-F238E27FC236}">
                <a16:creationId xmlns:a16="http://schemas.microsoft.com/office/drawing/2014/main" id="{5D385EFE-9538-4641-B59A-CE59A05C1AD6}"/>
              </a:ext>
            </a:extLst>
          </p:cNvPr>
          <p:cNvSpPr/>
          <p:nvPr/>
        </p:nvSpPr>
        <p:spPr>
          <a:xfrm>
            <a:off x="3558652" y="2498802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4" name="K3">
            <a:extLst>
              <a:ext uri="{FF2B5EF4-FFF2-40B4-BE49-F238E27FC236}">
                <a16:creationId xmlns:a16="http://schemas.microsoft.com/office/drawing/2014/main" id="{2CB87120-081A-4268-8333-F0A16CA860E6}"/>
              </a:ext>
            </a:extLst>
          </p:cNvPr>
          <p:cNvSpPr/>
          <p:nvPr/>
        </p:nvSpPr>
        <p:spPr>
          <a:xfrm>
            <a:off x="2737344" y="2951154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FF0000"/>
              </a:solidFill>
            </a:endParaRPr>
          </a:p>
        </p:txBody>
      </p:sp>
      <p:sp>
        <p:nvSpPr>
          <p:cNvPr id="12" name="Κ2">
            <a:extLst>
              <a:ext uri="{FF2B5EF4-FFF2-40B4-BE49-F238E27FC236}">
                <a16:creationId xmlns:a16="http://schemas.microsoft.com/office/drawing/2014/main" id="{3E5B011D-EC2D-4A8D-9218-816941926AAE}"/>
              </a:ext>
            </a:extLst>
          </p:cNvPr>
          <p:cNvSpPr/>
          <p:nvPr/>
        </p:nvSpPr>
        <p:spPr>
          <a:xfrm>
            <a:off x="2737344" y="2090209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0" name="Κ1">
            <a:extLst>
              <a:ext uri="{FF2B5EF4-FFF2-40B4-BE49-F238E27FC236}">
                <a16:creationId xmlns:a16="http://schemas.microsoft.com/office/drawing/2014/main" id="{B25C6874-20D9-4FF7-A803-8C8BAB5A1335}"/>
              </a:ext>
            </a:extLst>
          </p:cNvPr>
          <p:cNvSpPr/>
          <p:nvPr/>
        </p:nvSpPr>
        <p:spPr>
          <a:xfrm>
            <a:off x="1916037" y="2531445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2" name="Κ0">
            <a:extLst>
              <a:ext uri="{FF2B5EF4-FFF2-40B4-BE49-F238E27FC236}">
                <a16:creationId xmlns:a16="http://schemas.microsoft.com/office/drawing/2014/main" id="{860FD5DA-179C-443F-B556-BB5D88D19CC7}"/>
              </a:ext>
            </a:extLst>
          </p:cNvPr>
          <p:cNvSpPr/>
          <p:nvPr/>
        </p:nvSpPr>
        <p:spPr>
          <a:xfrm>
            <a:off x="1094730" y="2551874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DE9EA5-5424-44D0-A875-283E66FF5E5D}"/>
              </a:ext>
            </a:extLst>
          </p:cNvPr>
          <p:cNvCxnSpPr>
            <a:cxnSpLocks/>
            <a:stCxn id="3" idx="3"/>
            <a:endCxn id="10" idx="2"/>
          </p:cNvCxnSpPr>
          <p:nvPr/>
        </p:nvCxnSpPr>
        <p:spPr>
          <a:xfrm flipV="1">
            <a:off x="1526730" y="2747445"/>
            <a:ext cx="389307" cy="1483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97205B8-FDA7-4229-9DCC-9FA3D452A993}"/>
              </a:ext>
            </a:extLst>
          </p:cNvPr>
          <p:cNvCxnSpPr>
            <a:cxnSpLocks/>
            <a:stCxn id="10" idx="7"/>
            <a:endCxn id="13" idx="1"/>
          </p:cNvCxnSpPr>
          <p:nvPr/>
        </p:nvCxnSpPr>
        <p:spPr>
          <a:xfrm flipV="1">
            <a:off x="2284772" y="2300613"/>
            <a:ext cx="452572" cy="29409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9E1969-7D04-4A95-97A8-F4C01D49BEAD}"/>
              </a:ext>
            </a:extLst>
          </p:cNvPr>
          <p:cNvCxnSpPr>
            <a:cxnSpLocks/>
            <a:stCxn id="10" idx="5"/>
            <a:endCxn id="15" idx="1"/>
          </p:cNvCxnSpPr>
          <p:nvPr/>
        </p:nvCxnSpPr>
        <p:spPr>
          <a:xfrm>
            <a:off x="2284772" y="2900180"/>
            <a:ext cx="452572" cy="26137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F93C312-2110-41FA-919C-73F699FBE66E}"/>
              </a:ext>
            </a:extLst>
          </p:cNvPr>
          <p:cNvCxnSpPr>
            <a:cxnSpLocks/>
            <a:stCxn id="10" idx="6"/>
            <a:endCxn id="17" idx="1"/>
          </p:cNvCxnSpPr>
          <p:nvPr/>
        </p:nvCxnSpPr>
        <p:spPr>
          <a:xfrm flipV="1">
            <a:off x="2348037" y="2709206"/>
            <a:ext cx="1210615" cy="3823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98490C3-C027-48F9-96C5-6AA7A7AA131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169344" y="2300613"/>
            <a:ext cx="454570" cy="27740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728D634-3921-4A21-8F0E-2F46FC1C46E7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169344" y="2878633"/>
            <a:ext cx="454570" cy="2829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1DF8A75-DAD0-4217-993F-1300B999D9E9}"/>
              </a:ext>
            </a:extLst>
          </p:cNvPr>
          <p:cNvSpPr txBox="1"/>
          <p:nvPr/>
        </p:nvSpPr>
        <p:spPr>
          <a:xfrm>
            <a:off x="760770" y="1669500"/>
            <a:ext cx="983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Γράφος</a:t>
            </a:r>
            <a:endParaRPr lang="el-GR" sz="14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87D52D-03B6-4CA9-864F-89F65324239F}"/>
              </a:ext>
            </a:extLst>
          </p:cNvPr>
          <p:cNvSpPr txBox="1"/>
          <p:nvPr/>
        </p:nvSpPr>
        <p:spPr>
          <a:xfrm>
            <a:off x="7198460" y="1140212"/>
            <a:ext cx="2968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Δυσδιάστατος Πίνακας</a:t>
            </a:r>
            <a:endParaRPr lang="el-GR" sz="1400" b="1" dirty="0"/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5393EC2A-43C8-4DAE-B105-9B973B7E5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056767"/>
              </p:ext>
            </p:extLst>
          </p:nvPr>
        </p:nvGraphicFramePr>
        <p:xfrm>
          <a:off x="7262677" y="1437301"/>
          <a:ext cx="2472565" cy="22473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006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10271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1008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91198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91198">
                  <a:extLst>
                    <a:ext uri="{9D8B030D-6E8A-4147-A177-3AD203B41FA5}">
                      <a16:colId xmlns:a16="http://schemas.microsoft.com/office/drawing/2014/main" val="3154550072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6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51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99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73007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32ACAE4-E267-469D-89C2-FA8B7D871D17}"/>
              </a:ext>
            </a:extLst>
          </p:cNvPr>
          <p:cNvSpPr txBox="1"/>
          <p:nvPr/>
        </p:nvSpPr>
        <p:spPr>
          <a:xfrm>
            <a:off x="760770" y="4481444"/>
            <a:ext cx="11289457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Διάβασε το πλήθος των ακμών.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kumimoji="0" lang="el-GR" alt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Αρχικοποίησε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τον δυσδιάστατο πίνακα βάζοντας τον αριθμό 0 σε κελί.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αριθμό ακμής: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Διάβασε τις δύο γειτονικές κορυφές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v1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v2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3.2 </a:t>
            </a:r>
            <a:r>
              <a:rPr lang="el-GR" altLang="el-GR" sz="1400" dirty="0">
                <a:latin typeface="Century Gothic" panose="020B0502020202020204" pitchFamily="34" charset="0"/>
              </a:rPr>
              <a:t>– Εκχώρησε τον αριθμό 1 στις θέσεις (</a:t>
            </a:r>
            <a:r>
              <a:rPr lang="en-US" altLang="el-GR" sz="1400" dirty="0">
                <a:latin typeface="Century Gothic" panose="020B0502020202020204" pitchFamily="34" charset="0"/>
              </a:rPr>
              <a:t>v1, v2) </a:t>
            </a:r>
            <a:r>
              <a:rPr lang="el-GR" altLang="el-GR" sz="1400" dirty="0">
                <a:latin typeface="Century Gothic" panose="020B0502020202020204" pitchFamily="34" charset="0"/>
              </a:rPr>
              <a:t>και (</a:t>
            </a:r>
            <a:r>
              <a:rPr lang="en-US" altLang="el-GR" sz="1400" dirty="0">
                <a:latin typeface="Century Gothic" panose="020B0502020202020204" pitchFamily="34" charset="0"/>
              </a:rPr>
              <a:t>v2, v1)</a:t>
            </a:r>
            <a:r>
              <a:rPr lang="el-GR" altLang="el-GR" sz="1400" dirty="0">
                <a:latin typeface="Century Gothic" panose="020B0502020202020204" pitchFamily="34" charset="0"/>
              </a:rPr>
              <a:t>. </a:t>
            </a:r>
          </a:p>
        </p:txBody>
      </p:sp>
      <p:sp>
        <p:nvSpPr>
          <p:cNvPr id="34" name="Content Placeholder 7">
            <a:extLst>
              <a:ext uri="{FF2B5EF4-FFF2-40B4-BE49-F238E27FC236}">
                <a16:creationId xmlns:a16="http://schemas.microsoft.com/office/drawing/2014/main" id="{3EC209EB-CB69-4826-8A7C-2842E4EB8626}"/>
              </a:ext>
            </a:extLst>
          </p:cNvPr>
          <p:cNvSpPr txBox="1">
            <a:spLocks/>
          </p:cNvSpPr>
          <p:nvPr/>
        </p:nvSpPr>
        <p:spPr>
          <a:xfrm>
            <a:off x="4348077" y="1956499"/>
            <a:ext cx="2028030" cy="140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edges = 6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 = 4</a:t>
            </a:r>
          </a:p>
          <a:p>
            <a:pPr marL="0" indent="0">
              <a:buNone/>
            </a:pPr>
            <a:endParaRPr lang="en-US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29" name="Content Placeholder 7">
            <a:extLst>
              <a:ext uri="{FF2B5EF4-FFF2-40B4-BE49-F238E27FC236}">
                <a16:creationId xmlns:a16="http://schemas.microsoft.com/office/drawing/2014/main" id="{AF0A65DE-CE1A-4C1D-A6C7-16AAD0602882}"/>
              </a:ext>
            </a:extLst>
          </p:cNvPr>
          <p:cNvSpPr txBox="1">
            <a:spLocks/>
          </p:cNvSpPr>
          <p:nvPr/>
        </p:nvSpPr>
        <p:spPr>
          <a:xfrm>
            <a:off x="3623913" y="5212135"/>
            <a:ext cx="2921741" cy="35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 &lt; edges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1" name="Picture 4" descr="As right as...">
            <a:extLst>
              <a:ext uri="{FF2B5EF4-FFF2-40B4-BE49-F238E27FC236}">
                <a16:creationId xmlns:a16="http://schemas.microsoft.com/office/drawing/2014/main" id="{A3EA95AF-A99D-4E17-8C0F-EA8570AD3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698" y="5212135"/>
            <a:ext cx="276929" cy="26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545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2"/>
            <a:ext cx="10817118" cy="964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 με χρήση Πίνακα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17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22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l-GR" sz="1400" dirty="0">
                <a:latin typeface="Century Gothic" panose="020B0502020202020204" pitchFamily="34" charset="0"/>
              </a:rPr>
              <a:t>Αναπαράσταση Γράφου με χρήση Δυσδιάστατου Πίνακα</a:t>
            </a:r>
          </a:p>
        </p:txBody>
      </p:sp>
      <p:sp>
        <p:nvSpPr>
          <p:cNvPr id="17" name="4">
            <a:extLst>
              <a:ext uri="{FF2B5EF4-FFF2-40B4-BE49-F238E27FC236}">
                <a16:creationId xmlns:a16="http://schemas.microsoft.com/office/drawing/2014/main" id="{87804DAB-FE7F-49A5-9C0E-8751344F5319}"/>
              </a:ext>
            </a:extLst>
          </p:cNvPr>
          <p:cNvSpPr txBox="1"/>
          <p:nvPr/>
        </p:nvSpPr>
        <p:spPr>
          <a:xfrm>
            <a:off x="3558652" y="2478373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4</a:t>
            </a:r>
            <a:endParaRPr lang="el-GR" sz="2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3">
            <a:extLst>
              <a:ext uri="{FF2B5EF4-FFF2-40B4-BE49-F238E27FC236}">
                <a16:creationId xmlns:a16="http://schemas.microsoft.com/office/drawing/2014/main" id="{28B6F055-12AE-48AD-BA82-9358025E8DEE}"/>
              </a:ext>
            </a:extLst>
          </p:cNvPr>
          <p:cNvSpPr txBox="1"/>
          <p:nvPr/>
        </p:nvSpPr>
        <p:spPr>
          <a:xfrm>
            <a:off x="2737344" y="2930725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3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3" name="2">
            <a:extLst>
              <a:ext uri="{FF2B5EF4-FFF2-40B4-BE49-F238E27FC236}">
                <a16:creationId xmlns:a16="http://schemas.microsoft.com/office/drawing/2014/main" id="{C0F3EA00-B0FE-41E7-BA96-CA04BD8975C2}"/>
              </a:ext>
            </a:extLst>
          </p:cNvPr>
          <p:cNvSpPr txBox="1"/>
          <p:nvPr/>
        </p:nvSpPr>
        <p:spPr>
          <a:xfrm>
            <a:off x="2737344" y="2069780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2</a:t>
            </a:r>
            <a:endParaRPr lang="el-GR" sz="2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A047D92E-9C5A-471E-AE19-D60244C2A75F}"/>
              </a:ext>
            </a:extLst>
          </p:cNvPr>
          <p:cNvSpPr txBox="1"/>
          <p:nvPr/>
        </p:nvSpPr>
        <p:spPr>
          <a:xfrm>
            <a:off x="1916037" y="2511016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1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3" name="0">
            <a:extLst>
              <a:ext uri="{FF2B5EF4-FFF2-40B4-BE49-F238E27FC236}">
                <a16:creationId xmlns:a16="http://schemas.microsoft.com/office/drawing/2014/main" id="{6FEE3E4F-A1CB-48CC-9467-2CF4C09DFEE2}"/>
              </a:ext>
            </a:extLst>
          </p:cNvPr>
          <p:cNvSpPr txBox="1"/>
          <p:nvPr/>
        </p:nvSpPr>
        <p:spPr>
          <a:xfrm>
            <a:off x="1094730" y="2531445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0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6" name="K4">
            <a:extLst>
              <a:ext uri="{FF2B5EF4-FFF2-40B4-BE49-F238E27FC236}">
                <a16:creationId xmlns:a16="http://schemas.microsoft.com/office/drawing/2014/main" id="{5D385EFE-9538-4641-B59A-CE59A05C1AD6}"/>
              </a:ext>
            </a:extLst>
          </p:cNvPr>
          <p:cNvSpPr/>
          <p:nvPr/>
        </p:nvSpPr>
        <p:spPr>
          <a:xfrm>
            <a:off x="3558652" y="2498802"/>
            <a:ext cx="432000" cy="432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4" name="K3">
            <a:extLst>
              <a:ext uri="{FF2B5EF4-FFF2-40B4-BE49-F238E27FC236}">
                <a16:creationId xmlns:a16="http://schemas.microsoft.com/office/drawing/2014/main" id="{2CB87120-081A-4268-8333-F0A16CA860E6}"/>
              </a:ext>
            </a:extLst>
          </p:cNvPr>
          <p:cNvSpPr/>
          <p:nvPr/>
        </p:nvSpPr>
        <p:spPr>
          <a:xfrm>
            <a:off x="2737344" y="2951154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FF0000"/>
              </a:solidFill>
            </a:endParaRPr>
          </a:p>
        </p:txBody>
      </p:sp>
      <p:sp>
        <p:nvSpPr>
          <p:cNvPr id="12" name="Κ2">
            <a:extLst>
              <a:ext uri="{FF2B5EF4-FFF2-40B4-BE49-F238E27FC236}">
                <a16:creationId xmlns:a16="http://schemas.microsoft.com/office/drawing/2014/main" id="{3E5B011D-EC2D-4A8D-9218-816941926AAE}"/>
              </a:ext>
            </a:extLst>
          </p:cNvPr>
          <p:cNvSpPr/>
          <p:nvPr/>
        </p:nvSpPr>
        <p:spPr>
          <a:xfrm>
            <a:off x="2737344" y="2090209"/>
            <a:ext cx="432000" cy="432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0" name="Κ1">
            <a:extLst>
              <a:ext uri="{FF2B5EF4-FFF2-40B4-BE49-F238E27FC236}">
                <a16:creationId xmlns:a16="http://schemas.microsoft.com/office/drawing/2014/main" id="{B25C6874-20D9-4FF7-A803-8C8BAB5A1335}"/>
              </a:ext>
            </a:extLst>
          </p:cNvPr>
          <p:cNvSpPr/>
          <p:nvPr/>
        </p:nvSpPr>
        <p:spPr>
          <a:xfrm>
            <a:off x="1916037" y="2531445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2" name="Κ0">
            <a:extLst>
              <a:ext uri="{FF2B5EF4-FFF2-40B4-BE49-F238E27FC236}">
                <a16:creationId xmlns:a16="http://schemas.microsoft.com/office/drawing/2014/main" id="{860FD5DA-179C-443F-B556-BB5D88D19CC7}"/>
              </a:ext>
            </a:extLst>
          </p:cNvPr>
          <p:cNvSpPr/>
          <p:nvPr/>
        </p:nvSpPr>
        <p:spPr>
          <a:xfrm>
            <a:off x="1094730" y="2551874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DE9EA5-5424-44D0-A875-283E66FF5E5D}"/>
              </a:ext>
            </a:extLst>
          </p:cNvPr>
          <p:cNvCxnSpPr>
            <a:cxnSpLocks/>
            <a:stCxn id="3" idx="3"/>
            <a:endCxn id="10" idx="2"/>
          </p:cNvCxnSpPr>
          <p:nvPr/>
        </p:nvCxnSpPr>
        <p:spPr>
          <a:xfrm flipV="1">
            <a:off x="1526730" y="2747445"/>
            <a:ext cx="389307" cy="1483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97205B8-FDA7-4229-9DCC-9FA3D452A993}"/>
              </a:ext>
            </a:extLst>
          </p:cNvPr>
          <p:cNvCxnSpPr>
            <a:cxnSpLocks/>
            <a:stCxn id="10" idx="7"/>
            <a:endCxn id="13" idx="1"/>
          </p:cNvCxnSpPr>
          <p:nvPr/>
        </p:nvCxnSpPr>
        <p:spPr>
          <a:xfrm flipV="1">
            <a:off x="2284772" y="2300613"/>
            <a:ext cx="452572" cy="29409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9E1969-7D04-4A95-97A8-F4C01D49BEAD}"/>
              </a:ext>
            </a:extLst>
          </p:cNvPr>
          <p:cNvCxnSpPr>
            <a:cxnSpLocks/>
            <a:stCxn id="10" idx="5"/>
            <a:endCxn id="15" idx="1"/>
          </p:cNvCxnSpPr>
          <p:nvPr/>
        </p:nvCxnSpPr>
        <p:spPr>
          <a:xfrm>
            <a:off x="2284772" y="2900180"/>
            <a:ext cx="452572" cy="26137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F93C312-2110-41FA-919C-73F699FBE66E}"/>
              </a:ext>
            </a:extLst>
          </p:cNvPr>
          <p:cNvCxnSpPr>
            <a:cxnSpLocks/>
            <a:stCxn id="10" idx="6"/>
            <a:endCxn id="17" idx="1"/>
          </p:cNvCxnSpPr>
          <p:nvPr/>
        </p:nvCxnSpPr>
        <p:spPr>
          <a:xfrm flipV="1">
            <a:off x="2348037" y="2709206"/>
            <a:ext cx="1210615" cy="3823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98490C3-C027-48F9-96C5-6AA7A7AA131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169344" y="2300613"/>
            <a:ext cx="454570" cy="27740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728D634-3921-4A21-8F0E-2F46FC1C46E7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169344" y="2878633"/>
            <a:ext cx="454570" cy="2829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1DF8A75-DAD0-4217-993F-1300B999D9E9}"/>
              </a:ext>
            </a:extLst>
          </p:cNvPr>
          <p:cNvSpPr txBox="1"/>
          <p:nvPr/>
        </p:nvSpPr>
        <p:spPr>
          <a:xfrm>
            <a:off x="760770" y="1669500"/>
            <a:ext cx="983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Γράφος</a:t>
            </a:r>
            <a:endParaRPr lang="el-GR" sz="14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87D52D-03B6-4CA9-864F-89F65324239F}"/>
              </a:ext>
            </a:extLst>
          </p:cNvPr>
          <p:cNvSpPr txBox="1"/>
          <p:nvPr/>
        </p:nvSpPr>
        <p:spPr>
          <a:xfrm>
            <a:off x="7198460" y="1140212"/>
            <a:ext cx="2968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Δυσδιάστατος Πίνακας</a:t>
            </a:r>
            <a:endParaRPr lang="el-GR" sz="1400" b="1" dirty="0"/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5393EC2A-43C8-4DAE-B105-9B973B7E5627}"/>
              </a:ext>
            </a:extLst>
          </p:cNvPr>
          <p:cNvGraphicFramePr>
            <a:graphicFrameLocks noGrp="1"/>
          </p:cNvGraphicFramePr>
          <p:nvPr/>
        </p:nvGraphicFramePr>
        <p:xfrm>
          <a:off x="7262677" y="1437301"/>
          <a:ext cx="2472565" cy="22473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006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10271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1008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91198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91198">
                  <a:extLst>
                    <a:ext uri="{9D8B030D-6E8A-4147-A177-3AD203B41FA5}">
                      <a16:colId xmlns:a16="http://schemas.microsoft.com/office/drawing/2014/main" val="3154550072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6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51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99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73007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32ACAE4-E267-469D-89C2-FA8B7D871D17}"/>
              </a:ext>
            </a:extLst>
          </p:cNvPr>
          <p:cNvSpPr txBox="1"/>
          <p:nvPr/>
        </p:nvSpPr>
        <p:spPr>
          <a:xfrm>
            <a:off x="760770" y="4481444"/>
            <a:ext cx="11289457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Διάβασε το πλήθος των ακμών.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kumimoji="0" lang="el-GR" alt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Αρχικοποίησε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τον δυσδιάστατο πίνακα βάζοντας τον αριθμό 0 σε κελί.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αριθμό ακμής: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Διάβασε τις δύο γειτονικές κορυφές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v1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v2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3.2 </a:t>
            </a:r>
            <a:r>
              <a:rPr lang="el-GR" altLang="el-GR" sz="1400" dirty="0">
                <a:latin typeface="Century Gothic" panose="020B0502020202020204" pitchFamily="34" charset="0"/>
              </a:rPr>
              <a:t>– Εκχώρησε τον αριθμό 1 στις θέσεις (</a:t>
            </a:r>
            <a:r>
              <a:rPr lang="en-US" altLang="el-GR" sz="1400" dirty="0">
                <a:latin typeface="Century Gothic" panose="020B0502020202020204" pitchFamily="34" charset="0"/>
              </a:rPr>
              <a:t>v1, v2) </a:t>
            </a:r>
            <a:r>
              <a:rPr lang="el-GR" altLang="el-GR" sz="1400" dirty="0">
                <a:latin typeface="Century Gothic" panose="020B0502020202020204" pitchFamily="34" charset="0"/>
              </a:rPr>
              <a:t>και (</a:t>
            </a:r>
            <a:r>
              <a:rPr lang="en-US" altLang="el-GR" sz="1400" dirty="0">
                <a:latin typeface="Century Gothic" panose="020B0502020202020204" pitchFamily="34" charset="0"/>
              </a:rPr>
              <a:t>v2, v1)</a:t>
            </a:r>
            <a:r>
              <a:rPr lang="el-GR" altLang="el-GR" sz="1400" dirty="0">
                <a:latin typeface="Century Gothic" panose="020B0502020202020204" pitchFamily="34" charset="0"/>
              </a:rPr>
              <a:t>. </a:t>
            </a:r>
          </a:p>
        </p:txBody>
      </p:sp>
      <p:sp>
        <p:nvSpPr>
          <p:cNvPr id="34" name="Content Placeholder 7">
            <a:extLst>
              <a:ext uri="{FF2B5EF4-FFF2-40B4-BE49-F238E27FC236}">
                <a16:creationId xmlns:a16="http://schemas.microsoft.com/office/drawing/2014/main" id="{3EC209EB-CB69-4826-8A7C-2842E4EB8626}"/>
              </a:ext>
            </a:extLst>
          </p:cNvPr>
          <p:cNvSpPr txBox="1">
            <a:spLocks/>
          </p:cNvSpPr>
          <p:nvPr/>
        </p:nvSpPr>
        <p:spPr>
          <a:xfrm>
            <a:off x="4348077" y="1956499"/>
            <a:ext cx="2028030" cy="140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edges = 6</a:t>
            </a:r>
          </a:p>
          <a:p>
            <a:pPr marL="0" indent="0">
              <a:buNone/>
            </a:pPr>
            <a:r>
              <a:rPr lang="en-US" sz="1400" dirty="0" err="1">
                <a:latin typeface="Century Gothic" panose="020B0502020202020204" pitchFamily="34" charset="0"/>
              </a:rPr>
              <a:t>i</a:t>
            </a:r>
            <a:r>
              <a:rPr lang="en-US" sz="1400" dirty="0">
                <a:latin typeface="Century Gothic" panose="020B0502020202020204" pitchFamily="34" charset="0"/>
              </a:rPr>
              <a:t> = 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v1 =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v2 = 4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061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2"/>
            <a:ext cx="10817118" cy="964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 με χρήση Πίνακα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18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22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l-GR" sz="1400" dirty="0">
                <a:latin typeface="Century Gothic" panose="020B0502020202020204" pitchFamily="34" charset="0"/>
              </a:rPr>
              <a:t>Αναπαράσταση Γράφου με χρήση Δυσδιάστατου Πίνακα</a:t>
            </a:r>
          </a:p>
        </p:txBody>
      </p:sp>
      <p:sp>
        <p:nvSpPr>
          <p:cNvPr id="17" name="4">
            <a:extLst>
              <a:ext uri="{FF2B5EF4-FFF2-40B4-BE49-F238E27FC236}">
                <a16:creationId xmlns:a16="http://schemas.microsoft.com/office/drawing/2014/main" id="{87804DAB-FE7F-49A5-9C0E-8751344F5319}"/>
              </a:ext>
            </a:extLst>
          </p:cNvPr>
          <p:cNvSpPr txBox="1"/>
          <p:nvPr/>
        </p:nvSpPr>
        <p:spPr>
          <a:xfrm>
            <a:off x="3558652" y="2478373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4</a:t>
            </a:r>
            <a:endParaRPr lang="el-GR" sz="2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3">
            <a:extLst>
              <a:ext uri="{FF2B5EF4-FFF2-40B4-BE49-F238E27FC236}">
                <a16:creationId xmlns:a16="http://schemas.microsoft.com/office/drawing/2014/main" id="{28B6F055-12AE-48AD-BA82-9358025E8DEE}"/>
              </a:ext>
            </a:extLst>
          </p:cNvPr>
          <p:cNvSpPr txBox="1"/>
          <p:nvPr/>
        </p:nvSpPr>
        <p:spPr>
          <a:xfrm>
            <a:off x="2737344" y="2930725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3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3" name="2">
            <a:extLst>
              <a:ext uri="{FF2B5EF4-FFF2-40B4-BE49-F238E27FC236}">
                <a16:creationId xmlns:a16="http://schemas.microsoft.com/office/drawing/2014/main" id="{C0F3EA00-B0FE-41E7-BA96-CA04BD8975C2}"/>
              </a:ext>
            </a:extLst>
          </p:cNvPr>
          <p:cNvSpPr txBox="1"/>
          <p:nvPr/>
        </p:nvSpPr>
        <p:spPr>
          <a:xfrm>
            <a:off x="2737344" y="2069780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2</a:t>
            </a:r>
            <a:endParaRPr lang="el-GR" sz="2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A047D92E-9C5A-471E-AE19-D60244C2A75F}"/>
              </a:ext>
            </a:extLst>
          </p:cNvPr>
          <p:cNvSpPr txBox="1"/>
          <p:nvPr/>
        </p:nvSpPr>
        <p:spPr>
          <a:xfrm>
            <a:off x="1916037" y="2511016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1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3" name="0">
            <a:extLst>
              <a:ext uri="{FF2B5EF4-FFF2-40B4-BE49-F238E27FC236}">
                <a16:creationId xmlns:a16="http://schemas.microsoft.com/office/drawing/2014/main" id="{6FEE3E4F-A1CB-48CC-9467-2CF4C09DFEE2}"/>
              </a:ext>
            </a:extLst>
          </p:cNvPr>
          <p:cNvSpPr txBox="1"/>
          <p:nvPr/>
        </p:nvSpPr>
        <p:spPr>
          <a:xfrm>
            <a:off x="1094730" y="2531445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0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6" name="K4">
            <a:extLst>
              <a:ext uri="{FF2B5EF4-FFF2-40B4-BE49-F238E27FC236}">
                <a16:creationId xmlns:a16="http://schemas.microsoft.com/office/drawing/2014/main" id="{5D385EFE-9538-4641-B59A-CE59A05C1AD6}"/>
              </a:ext>
            </a:extLst>
          </p:cNvPr>
          <p:cNvSpPr/>
          <p:nvPr/>
        </p:nvSpPr>
        <p:spPr>
          <a:xfrm>
            <a:off x="3558652" y="2498802"/>
            <a:ext cx="432000" cy="432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4" name="K3">
            <a:extLst>
              <a:ext uri="{FF2B5EF4-FFF2-40B4-BE49-F238E27FC236}">
                <a16:creationId xmlns:a16="http://schemas.microsoft.com/office/drawing/2014/main" id="{2CB87120-081A-4268-8333-F0A16CA860E6}"/>
              </a:ext>
            </a:extLst>
          </p:cNvPr>
          <p:cNvSpPr/>
          <p:nvPr/>
        </p:nvSpPr>
        <p:spPr>
          <a:xfrm>
            <a:off x="2737344" y="2951154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FF0000"/>
              </a:solidFill>
            </a:endParaRPr>
          </a:p>
        </p:txBody>
      </p:sp>
      <p:sp>
        <p:nvSpPr>
          <p:cNvPr id="12" name="Κ2">
            <a:extLst>
              <a:ext uri="{FF2B5EF4-FFF2-40B4-BE49-F238E27FC236}">
                <a16:creationId xmlns:a16="http://schemas.microsoft.com/office/drawing/2014/main" id="{3E5B011D-EC2D-4A8D-9218-816941926AAE}"/>
              </a:ext>
            </a:extLst>
          </p:cNvPr>
          <p:cNvSpPr/>
          <p:nvPr/>
        </p:nvSpPr>
        <p:spPr>
          <a:xfrm>
            <a:off x="2737344" y="2090209"/>
            <a:ext cx="432000" cy="432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0" name="Κ1">
            <a:extLst>
              <a:ext uri="{FF2B5EF4-FFF2-40B4-BE49-F238E27FC236}">
                <a16:creationId xmlns:a16="http://schemas.microsoft.com/office/drawing/2014/main" id="{B25C6874-20D9-4FF7-A803-8C8BAB5A1335}"/>
              </a:ext>
            </a:extLst>
          </p:cNvPr>
          <p:cNvSpPr/>
          <p:nvPr/>
        </p:nvSpPr>
        <p:spPr>
          <a:xfrm>
            <a:off x="1916037" y="2531445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2" name="Κ0">
            <a:extLst>
              <a:ext uri="{FF2B5EF4-FFF2-40B4-BE49-F238E27FC236}">
                <a16:creationId xmlns:a16="http://schemas.microsoft.com/office/drawing/2014/main" id="{860FD5DA-179C-443F-B556-BB5D88D19CC7}"/>
              </a:ext>
            </a:extLst>
          </p:cNvPr>
          <p:cNvSpPr/>
          <p:nvPr/>
        </p:nvSpPr>
        <p:spPr>
          <a:xfrm>
            <a:off x="1094730" y="2551874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DE9EA5-5424-44D0-A875-283E66FF5E5D}"/>
              </a:ext>
            </a:extLst>
          </p:cNvPr>
          <p:cNvCxnSpPr>
            <a:cxnSpLocks/>
            <a:stCxn id="3" idx="3"/>
            <a:endCxn id="10" idx="2"/>
          </p:cNvCxnSpPr>
          <p:nvPr/>
        </p:nvCxnSpPr>
        <p:spPr>
          <a:xfrm flipV="1">
            <a:off x="1526730" y="2747445"/>
            <a:ext cx="389307" cy="1483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97205B8-FDA7-4229-9DCC-9FA3D452A993}"/>
              </a:ext>
            </a:extLst>
          </p:cNvPr>
          <p:cNvCxnSpPr>
            <a:cxnSpLocks/>
            <a:stCxn id="10" idx="7"/>
            <a:endCxn id="13" idx="1"/>
          </p:cNvCxnSpPr>
          <p:nvPr/>
        </p:nvCxnSpPr>
        <p:spPr>
          <a:xfrm flipV="1">
            <a:off x="2284772" y="2300613"/>
            <a:ext cx="452572" cy="29409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9E1969-7D04-4A95-97A8-F4C01D49BEAD}"/>
              </a:ext>
            </a:extLst>
          </p:cNvPr>
          <p:cNvCxnSpPr>
            <a:cxnSpLocks/>
            <a:stCxn id="10" idx="5"/>
            <a:endCxn id="15" idx="1"/>
          </p:cNvCxnSpPr>
          <p:nvPr/>
        </p:nvCxnSpPr>
        <p:spPr>
          <a:xfrm>
            <a:off x="2284772" y="2900180"/>
            <a:ext cx="452572" cy="26137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F93C312-2110-41FA-919C-73F699FBE66E}"/>
              </a:ext>
            </a:extLst>
          </p:cNvPr>
          <p:cNvCxnSpPr>
            <a:cxnSpLocks/>
            <a:stCxn id="10" idx="6"/>
            <a:endCxn id="17" idx="1"/>
          </p:cNvCxnSpPr>
          <p:nvPr/>
        </p:nvCxnSpPr>
        <p:spPr>
          <a:xfrm flipV="1">
            <a:off x="2348037" y="2709206"/>
            <a:ext cx="1210615" cy="3823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98490C3-C027-48F9-96C5-6AA7A7AA131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169344" y="2300613"/>
            <a:ext cx="454570" cy="27740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728D634-3921-4A21-8F0E-2F46FC1C46E7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169344" y="2878633"/>
            <a:ext cx="454570" cy="2829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1DF8A75-DAD0-4217-993F-1300B999D9E9}"/>
              </a:ext>
            </a:extLst>
          </p:cNvPr>
          <p:cNvSpPr txBox="1"/>
          <p:nvPr/>
        </p:nvSpPr>
        <p:spPr>
          <a:xfrm>
            <a:off x="760770" y="1669500"/>
            <a:ext cx="983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Γράφος</a:t>
            </a:r>
            <a:endParaRPr lang="el-GR" sz="14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87D52D-03B6-4CA9-864F-89F65324239F}"/>
              </a:ext>
            </a:extLst>
          </p:cNvPr>
          <p:cNvSpPr txBox="1"/>
          <p:nvPr/>
        </p:nvSpPr>
        <p:spPr>
          <a:xfrm>
            <a:off x="7198460" y="1140212"/>
            <a:ext cx="2968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Δυσδιάστατος Πίνακας</a:t>
            </a:r>
            <a:endParaRPr lang="el-GR" sz="1400" b="1" dirty="0"/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5393EC2A-43C8-4DAE-B105-9B973B7E5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164005"/>
              </p:ext>
            </p:extLst>
          </p:nvPr>
        </p:nvGraphicFramePr>
        <p:xfrm>
          <a:off x="7262677" y="1437301"/>
          <a:ext cx="2472565" cy="22473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006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10271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1008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91198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91198">
                  <a:extLst>
                    <a:ext uri="{9D8B030D-6E8A-4147-A177-3AD203B41FA5}">
                      <a16:colId xmlns:a16="http://schemas.microsoft.com/office/drawing/2014/main" val="3154550072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6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51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99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73007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32ACAE4-E267-469D-89C2-FA8B7D871D17}"/>
              </a:ext>
            </a:extLst>
          </p:cNvPr>
          <p:cNvSpPr txBox="1"/>
          <p:nvPr/>
        </p:nvSpPr>
        <p:spPr>
          <a:xfrm>
            <a:off x="760770" y="4481444"/>
            <a:ext cx="11289457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Διάβασε το πλήθος των ακμών.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kumimoji="0" lang="el-GR" alt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Αρχικοποίησε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τον δυσδιάστατο πίνακα βάζοντας τον αριθμό 0 σε κελί.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αριθμό ακμής: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Διάβασε τις δύο γειτονικές κορυφές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v1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v2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3.2 </a:t>
            </a:r>
            <a:r>
              <a:rPr lang="el-GR" altLang="el-GR" sz="1400" dirty="0">
                <a:latin typeface="Century Gothic" panose="020B0502020202020204" pitchFamily="34" charset="0"/>
              </a:rPr>
              <a:t>– Εκχώρησε τον αριθμό 1 στις θέσεις (</a:t>
            </a:r>
            <a:r>
              <a:rPr lang="en-US" altLang="el-GR" sz="1400" dirty="0">
                <a:latin typeface="Century Gothic" panose="020B0502020202020204" pitchFamily="34" charset="0"/>
              </a:rPr>
              <a:t>v1, v2) </a:t>
            </a:r>
            <a:r>
              <a:rPr lang="el-GR" altLang="el-GR" sz="1400" dirty="0">
                <a:latin typeface="Century Gothic" panose="020B0502020202020204" pitchFamily="34" charset="0"/>
              </a:rPr>
              <a:t>και (</a:t>
            </a:r>
            <a:r>
              <a:rPr lang="en-US" altLang="el-GR" sz="1400" dirty="0">
                <a:latin typeface="Century Gothic" panose="020B0502020202020204" pitchFamily="34" charset="0"/>
              </a:rPr>
              <a:t>v2, v1)</a:t>
            </a:r>
            <a:r>
              <a:rPr lang="el-GR" altLang="el-GR" sz="1400" dirty="0">
                <a:latin typeface="Century Gothic" panose="020B0502020202020204" pitchFamily="34" charset="0"/>
              </a:rPr>
              <a:t>. </a:t>
            </a:r>
          </a:p>
        </p:txBody>
      </p:sp>
      <p:sp>
        <p:nvSpPr>
          <p:cNvPr id="34" name="Content Placeholder 7">
            <a:extLst>
              <a:ext uri="{FF2B5EF4-FFF2-40B4-BE49-F238E27FC236}">
                <a16:creationId xmlns:a16="http://schemas.microsoft.com/office/drawing/2014/main" id="{3EC209EB-CB69-4826-8A7C-2842E4EB8626}"/>
              </a:ext>
            </a:extLst>
          </p:cNvPr>
          <p:cNvSpPr txBox="1">
            <a:spLocks/>
          </p:cNvSpPr>
          <p:nvPr/>
        </p:nvSpPr>
        <p:spPr>
          <a:xfrm>
            <a:off x="4348077" y="1956499"/>
            <a:ext cx="2028030" cy="140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edges = 6</a:t>
            </a:r>
          </a:p>
          <a:p>
            <a:pPr marL="0" indent="0">
              <a:buNone/>
            </a:pPr>
            <a:r>
              <a:rPr lang="en-US" sz="1400" dirty="0" err="1">
                <a:latin typeface="Century Gothic" panose="020B0502020202020204" pitchFamily="34" charset="0"/>
              </a:rPr>
              <a:t>i</a:t>
            </a:r>
            <a:r>
              <a:rPr lang="en-US" sz="1400" dirty="0">
                <a:latin typeface="Century Gothic" panose="020B0502020202020204" pitchFamily="34" charset="0"/>
              </a:rPr>
              <a:t> = 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v1 =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v2 = 4</a:t>
            </a:r>
            <a:endParaRPr lang="el-G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29" name="Content Placeholder 7">
            <a:extLst>
              <a:ext uri="{FF2B5EF4-FFF2-40B4-BE49-F238E27FC236}">
                <a16:creationId xmlns:a16="http://schemas.microsoft.com/office/drawing/2014/main" id="{B81EF8FC-1B22-423D-A30E-3388AA1DD9F4}"/>
              </a:ext>
            </a:extLst>
          </p:cNvPr>
          <p:cNvSpPr txBox="1">
            <a:spLocks/>
          </p:cNvSpPr>
          <p:nvPr/>
        </p:nvSpPr>
        <p:spPr>
          <a:xfrm>
            <a:off x="6405498" y="5820738"/>
            <a:ext cx="3612386" cy="35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pin[v1, v2] = 1; pin[v2, v1] = 1;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572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2"/>
            <a:ext cx="10817118" cy="964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 με χρήση Πίνακα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19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22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l-GR" sz="1400" dirty="0">
                <a:latin typeface="Century Gothic" panose="020B0502020202020204" pitchFamily="34" charset="0"/>
              </a:rPr>
              <a:t>Αναπαράσταση Γράφου με χρήση Δυσδιάστατου Πίνακα</a:t>
            </a:r>
          </a:p>
        </p:txBody>
      </p:sp>
      <p:sp>
        <p:nvSpPr>
          <p:cNvPr id="17" name="4">
            <a:extLst>
              <a:ext uri="{FF2B5EF4-FFF2-40B4-BE49-F238E27FC236}">
                <a16:creationId xmlns:a16="http://schemas.microsoft.com/office/drawing/2014/main" id="{87804DAB-FE7F-49A5-9C0E-8751344F5319}"/>
              </a:ext>
            </a:extLst>
          </p:cNvPr>
          <p:cNvSpPr txBox="1"/>
          <p:nvPr/>
        </p:nvSpPr>
        <p:spPr>
          <a:xfrm>
            <a:off x="3558652" y="2478373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4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5" name="3">
            <a:extLst>
              <a:ext uri="{FF2B5EF4-FFF2-40B4-BE49-F238E27FC236}">
                <a16:creationId xmlns:a16="http://schemas.microsoft.com/office/drawing/2014/main" id="{28B6F055-12AE-48AD-BA82-9358025E8DEE}"/>
              </a:ext>
            </a:extLst>
          </p:cNvPr>
          <p:cNvSpPr txBox="1"/>
          <p:nvPr/>
        </p:nvSpPr>
        <p:spPr>
          <a:xfrm>
            <a:off x="2737344" y="2930725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3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3" name="2">
            <a:extLst>
              <a:ext uri="{FF2B5EF4-FFF2-40B4-BE49-F238E27FC236}">
                <a16:creationId xmlns:a16="http://schemas.microsoft.com/office/drawing/2014/main" id="{C0F3EA00-B0FE-41E7-BA96-CA04BD8975C2}"/>
              </a:ext>
            </a:extLst>
          </p:cNvPr>
          <p:cNvSpPr txBox="1"/>
          <p:nvPr/>
        </p:nvSpPr>
        <p:spPr>
          <a:xfrm>
            <a:off x="2737344" y="2069780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2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A047D92E-9C5A-471E-AE19-D60244C2A75F}"/>
              </a:ext>
            </a:extLst>
          </p:cNvPr>
          <p:cNvSpPr txBox="1"/>
          <p:nvPr/>
        </p:nvSpPr>
        <p:spPr>
          <a:xfrm>
            <a:off x="1916037" y="2511016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1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3" name="0">
            <a:extLst>
              <a:ext uri="{FF2B5EF4-FFF2-40B4-BE49-F238E27FC236}">
                <a16:creationId xmlns:a16="http://schemas.microsoft.com/office/drawing/2014/main" id="{6FEE3E4F-A1CB-48CC-9467-2CF4C09DFEE2}"/>
              </a:ext>
            </a:extLst>
          </p:cNvPr>
          <p:cNvSpPr txBox="1"/>
          <p:nvPr/>
        </p:nvSpPr>
        <p:spPr>
          <a:xfrm>
            <a:off x="1094730" y="2531445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0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6" name="K4">
            <a:extLst>
              <a:ext uri="{FF2B5EF4-FFF2-40B4-BE49-F238E27FC236}">
                <a16:creationId xmlns:a16="http://schemas.microsoft.com/office/drawing/2014/main" id="{5D385EFE-9538-4641-B59A-CE59A05C1AD6}"/>
              </a:ext>
            </a:extLst>
          </p:cNvPr>
          <p:cNvSpPr/>
          <p:nvPr/>
        </p:nvSpPr>
        <p:spPr>
          <a:xfrm>
            <a:off x="3558652" y="2498802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4" name="K3">
            <a:extLst>
              <a:ext uri="{FF2B5EF4-FFF2-40B4-BE49-F238E27FC236}">
                <a16:creationId xmlns:a16="http://schemas.microsoft.com/office/drawing/2014/main" id="{2CB87120-081A-4268-8333-F0A16CA860E6}"/>
              </a:ext>
            </a:extLst>
          </p:cNvPr>
          <p:cNvSpPr/>
          <p:nvPr/>
        </p:nvSpPr>
        <p:spPr>
          <a:xfrm>
            <a:off x="2737344" y="2951154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FF0000"/>
              </a:solidFill>
            </a:endParaRPr>
          </a:p>
        </p:txBody>
      </p:sp>
      <p:sp>
        <p:nvSpPr>
          <p:cNvPr id="12" name="Κ2">
            <a:extLst>
              <a:ext uri="{FF2B5EF4-FFF2-40B4-BE49-F238E27FC236}">
                <a16:creationId xmlns:a16="http://schemas.microsoft.com/office/drawing/2014/main" id="{3E5B011D-EC2D-4A8D-9218-816941926AAE}"/>
              </a:ext>
            </a:extLst>
          </p:cNvPr>
          <p:cNvSpPr/>
          <p:nvPr/>
        </p:nvSpPr>
        <p:spPr>
          <a:xfrm>
            <a:off x="2737344" y="2090209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0" name="Κ1">
            <a:extLst>
              <a:ext uri="{FF2B5EF4-FFF2-40B4-BE49-F238E27FC236}">
                <a16:creationId xmlns:a16="http://schemas.microsoft.com/office/drawing/2014/main" id="{B25C6874-20D9-4FF7-A803-8C8BAB5A1335}"/>
              </a:ext>
            </a:extLst>
          </p:cNvPr>
          <p:cNvSpPr/>
          <p:nvPr/>
        </p:nvSpPr>
        <p:spPr>
          <a:xfrm>
            <a:off x="1916037" y="2531445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2" name="Κ0">
            <a:extLst>
              <a:ext uri="{FF2B5EF4-FFF2-40B4-BE49-F238E27FC236}">
                <a16:creationId xmlns:a16="http://schemas.microsoft.com/office/drawing/2014/main" id="{860FD5DA-179C-443F-B556-BB5D88D19CC7}"/>
              </a:ext>
            </a:extLst>
          </p:cNvPr>
          <p:cNvSpPr/>
          <p:nvPr/>
        </p:nvSpPr>
        <p:spPr>
          <a:xfrm>
            <a:off x="1094730" y="2551874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DE9EA5-5424-44D0-A875-283E66FF5E5D}"/>
              </a:ext>
            </a:extLst>
          </p:cNvPr>
          <p:cNvCxnSpPr>
            <a:cxnSpLocks/>
            <a:stCxn id="3" idx="3"/>
            <a:endCxn id="10" idx="2"/>
          </p:cNvCxnSpPr>
          <p:nvPr/>
        </p:nvCxnSpPr>
        <p:spPr>
          <a:xfrm flipV="1">
            <a:off x="1526730" y="2747445"/>
            <a:ext cx="389307" cy="1483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97205B8-FDA7-4229-9DCC-9FA3D452A993}"/>
              </a:ext>
            </a:extLst>
          </p:cNvPr>
          <p:cNvCxnSpPr>
            <a:cxnSpLocks/>
            <a:stCxn id="10" idx="7"/>
            <a:endCxn id="13" idx="1"/>
          </p:cNvCxnSpPr>
          <p:nvPr/>
        </p:nvCxnSpPr>
        <p:spPr>
          <a:xfrm flipV="1">
            <a:off x="2284772" y="2300613"/>
            <a:ext cx="452572" cy="29409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9E1969-7D04-4A95-97A8-F4C01D49BEAD}"/>
              </a:ext>
            </a:extLst>
          </p:cNvPr>
          <p:cNvCxnSpPr>
            <a:cxnSpLocks/>
            <a:stCxn id="10" idx="5"/>
            <a:endCxn id="15" idx="1"/>
          </p:cNvCxnSpPr>
          <p:nvPr/>
        </p:nvCxnSpPr>
        <p:spPr>
          <a:xfrm>
            <a:off x="2284772" y="2900180"/>
            <a:ext cx="452572" cy="26137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F93C312-2110-41FA-919C-73F699FBE66E}"/>
              </a:ext>
            </a:extLst>
          </p:cNvPr>
          <p:cNvCxnSpPr>
            <a:cxnSpLocks/>
            <a:stCxn id="10" idx="6"/>
            <a:endCxn id="17" idx="1"/>
          </p:cNvCxnSpPr>
          <p:nvPr/>
        </p:nvCxnSpPr>
        <p:spPr>
          <a:xfrm flipV="1">
            <a:off x="2348037" y="2709206"/>
            <a:ext cx="1210615" cy="3823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98490C3-C027-48F9-96C5-6AA7A7AA131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169344" y="2300613"/>
            <a:ext cx="454570" cy="27740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728D634-3921-4A21-8F0E-2F46FC1C46E7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169344" y="2878633"/>
            <a:ext cx="454570" cy="2829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1DF8A75-DAD0-4217-993F-1300B999D9E9}"/>
              </a:ext>
            </a:extLst>
          </p:cNvPr>
          <p:cNvSpPr txBox="1"/>
          <p:nvPr/>
        </p:nvSpPr>
        <p:spPr>
          <a:xfrm>
            <a:off x="760770" y="1669500"/>
            <a:ext cx="983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Γράφος</a:t>
            </a:r>
            <a:endParaRPr lang="el-GR" sz="14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87D52D-03B6-4CA9-864F-89F65324239F}"/>
              </a:ext>
            </a:extLst>
          </p:cNvPr>
          <p:cNvSpPr txBox="1"/>
          <p:nvPr/>
        </p:nvSpPr>
        <p:spPr>
          <a:xfrm>
            <a:off x="7198460" y="1140212"/>
            <a:ext cx="2968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Δυσδιάστατος Πίνακας</a:t>
            </a:r>
            <a:endParaRPr lang="el-GR" sz="1400" b="1" dirty="0"/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5393EC2A-43C8-4DAE-B105-9B973B7E5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150286"/>
              </p:ext>
            </p:extLst>
          </p:nvPr>
        </p:nvGraphicFramePr>
        <p:xfrm>
          <a:off x="7262677" y="1437301"/>
          <a:ext cx="2472565" cy="22473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006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10271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1008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91198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91198">
                  <a:extLst>
                    <a:ext uri="{9D8B030D-6E8A-4147-A177-3AD203B41FA5}">
                      <a16:colId xmlns:a16="http://schemas.microsoft.com/office/drawing/2014/main" val="3154550072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6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51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99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73007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32ACAE4-E267-469D-89C2-FA8B7D871D17}"/>
              </a:ext>
            </a:extLst>
          </p:cNvPr>
          <p:cNvSpPr txBox="1"/>
          <p:nvPr/>
        </p:nvSpPr>
        <p:spPr>
          <a:xfrm>
            <a:off x="760770" y="4481444"/>
            <a:ext cx="11289457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Διάβασε το πλήθος των ακμών.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kumimoji="0" lang="el-GR" alt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Αρχικοποίησε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τον δυσδιάστατο πίνακα βάζοντας τον αριθμό 0 σε κελί.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αριθμό ακμής: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Διάβασε τις δύο γειτονικές κορυφές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v1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v2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3.2 </a:t>
            </a:r>
            <a:r>
              <a:rPr lang="el-GR" altLang="el-GR" sz="1400" dirty="0">
                <a:latin typeface="Century Gothic" panose="020B0502020202020204" pitchFamily="34" charset="0"/>
              </a:rPr>
              <a:t>– Εκχώρησε τον αριθμό 1 στις θέσεις (</a:t>
            </a:r>
            <a:r>
              <a:rPr lang="en-US" altLang="el-GR" sz="1400" dirty="0">
                <a:latin typeface="Century Gothic" panose="020B0502020202020204" pitchFamily="34" charset="0"/>
              </a:rPr>
              <a:t>v1, v2) </a:t>
            </a:r>
            <a:r>
              <a:rPr lang="el-GR" altLang="el-GR" sz="1400" dirty="0">
                <a:latin typeface="Century Gothic" panose="020B0502020202020204" pitchFamily="34" charset="0"/>
              </a:rPr>
              <a:t>και (</a:t>
            </a:r>
            <a:r>
              <a:rPr lang="en-US" altLang="el-GR" sz="1400" dirty="0">
                <a:latin typeface="Century Gothic" panose="020B0502020202020204" pitchFamily="34" charset="0"/>
              </a:rPr>
              <a:t>v2, v1)</a:t>
            </a:r>
            <a:r>
              <a:rPr lang="el-GR" altLang="el-GR" sz="1400" dirty="0">
                <a:latin typeface="Century Gothic" panose="020B0502020202020204" pitchFamily="34" charset="0"/>
              </a:rPr>
              <a:t>. </a:t>
            </a:r>
          </a:p>
        </p:txBody>
      </p:sp>
      <p:sp>
        <p:nvSpPr>
          <p:cNvPr id="34" name="Content Placeholder 7">
            <a:extLst>
              <a:ext uri="{FF2B5EF4-FFF2-40B4-BE49-F238E27FC236}">
                <a16:creationId xmlns:a16="http://schemas.microsoft.com/office/drawing/2014/main" id="{3EC209EB-CB69-4826-8A7C-2842E4EB8626}"/>
              </a:ext>
            </a:extLst>
          </p:cNvPr>
          <p:cNvSpPr txBox="1">
            <a:spLocks/>
          </p:cNvSpPr>
          <p:nvPr/>
        </p:nvSpPr>
        <p:spPr>
          <a:xfrm>
            <a:off x="4348077" y="1956499"/>
            <a:ext cx="2028030" cy="140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edges = 6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 = 5</a:t>
            </a:r>
          </a:p>
          <a:p>
            <a:pPr marL="0" indent="0">
              <a:buNone/>
            </a:pPr>
            <a:endParaRPr lang="en-US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CDDCE8D5-0B0E-4EC5-89EA-CFE45CDC754C}"/>
              </a:ext>
            </a:extLst>
          </p:cNvPr>
          <p:cNvSpPr txBox="1">
            <a:spLocks/>
          </p:cNvSpPr>
          <p:nvPr/>
        </p:nvSpPr>
        <p:spPr>
          <a:xfrm>
            <a:off x="3623913" y="5212135"/>
            <a:ext cx="2921741" cy="35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 &lt; edges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1" name="Picture 4" descr="As right as...">
            <a:extLst>
              <a:ext uri="{FF2B5EF4-FFF2-40B4-BE49-F238E27FC236}">
                <a16:creationId xmlns:a16="http://schemas.microsoft.com/office/drawing/2014/main" id="{FAE688C1-EFDC-407B-A96B-FB0AA7460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698" y="5212135"/>
            <a:ext cx="276929" cy="26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832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2"/>
            <a:ext cx="10817118" cy="964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 με χρήση Πίνακα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20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22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l-GR" sz="1400" dirty="0">
                <a:latin typeface="Century Gothic" panose="020B0502020202020204" pitchFamily="34" charset="0"/>
              </a:rPr>
              <a:t>Αναπαράσταση Γράφου με χρήση Δυσδιάστατου Πίνακα</a:t>
            </a:r>
          </a:p>
        </p:txBody>
      </p:sp>
      <p:sp>
        <p:nvSpPr>
          <p:cNvPr id="17" name="4">
            <a:extLst>
              <a:ext uri="{FF2B5EF4-FFF2-40B4-BE49-F238E27FC236}">
                <a16:creationId xmlns:a16="http://schemas.microsoft.com/office/drawing/2014/main" id="{87804DAB-FE7F-49A5-9C0E-8751344F5319}"/>
              </a:ext>
            </a:extLst>
          </p:cNvPr>
          <p:cNvSpPr txBox="1"/>
          <p:nvPr/>
        </p:nvSpPr>
        <p:spPr>
          <a:xfrm>
            <a:off x="3558652" y="2478373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4</a:t>
            </a:r>
            <a:endParaRPr lang="el-GR" sz="2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3">
            <a:extLst>
              <a:ext uri="{FF2B5EF4-FFF2-40B4-BE49-F238E27FC236}">
                <a16:creationId xmlns:a16="http://schemas.microsoft.com/office/drawing/2014/main" id="{28B6F055-12AE-48AD-BA82-9358025E8DEE}"/>
              </a:ext>
            </a:extLst>
          </p:cNvPr>
          <p:cNvSpPr txBox="1"/>
          <p:nvPr/>
        </p:nvSpPr>
        <p:spPr>
          <a:xfrm>
            <a:off x="2737344" y="2930725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3</a:t>
            </a:r>
            <a:endParaRPr lang="el-GR" sz="2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2">
            <a:extLst>
              <a:ext uri="{FF2B5EF4-FFF2-40B4-BE49-F238E27FC236}">
                <a16:creationId xmlns:a16="http://schemas.microsoft.com/office/drawing/2014/main" id="{C0F3EA00-B0FE-41E7-BA96-CA04BD8975C2}"/>
              </a:ext>
            </a:extLst>
          </p:cNvPr>
          <p:cNvSpPr txBox="1"/>
          <p:nvPr/>
        </p:nvSpPr>
        <p:spPr>
          <a:xfrm>
            <a:off x="2737344" y="2069780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2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A047D92E-9C5A-471E-AE19-D60244C2A75F}"/>
              </a:ext>
            </a:extLst>
          </p:cNvPr>
          <p:cNvSpPr txBox="1"/>
          <p:nvPr/>
        </p:nvSpPr>
        <p:spPr>
          <a:xfrm>
            <a:off x="1916037" y="2511016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1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3" name="0">
            <a:extLst>
              <a:ext uri="{FF2B5EF4-FFF2-40B4-BE49-F238E27FC236}">
                <a16:creationId xmlns:a16="http://schemas.microsoft.com/office/drawing/2014/main" id="{6FEE3E4F-A1CB-48CC-9467-2CF4C09DFEE2}"/>
              </a:ext>
            </a:extLst>
          </p:cNvPr>
          <p:cNvSpPr txBox="1"/>
          <p:nvPr/>
        </p:nvSpPr>
        <p:spPr>
          <a:xfrm>
            <a:off x="1094730" y="2531445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0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6" name="K4">
            <a:extLst>
              <a:ext uri="{FF2B5EF4-FFF2-40B4-BE49-F238E27FC236}">
                <a16:creationId xmlns:a16="http://schemas.microsoft.com/office/drawing/2014/main" id="{5D385EFE-9538-4641-B59A-CE59A05C1AD6}"/>
              </a:ext>
            </a:extLst>
          </p:cNvPr>
          <p:cNvSpPr/>
          <p:nvPr/>
        </p:nvSpPr>
        <p:spPr>
          <a:xfrm>
            <a:off x="3558652" y="2498802"/>
            <a:ext cx="432000" cy="432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4" name="K3">
            <a:extLst>
              <a:ext uri="{FF2B5EF4-FFF2-40B4-BE49-F238E27FC236}">
                <a16:creationId xmlns:a16="http://schemas.microsoft.com/office/drawing/2014/main" id="{2CB87120-081A-4268-8333-F0A16CA860E6}"/>
              </a:ext>
            </a:extLst>
          </p:cNvPr>
          <p:cNvSpPr/>
          <p:nvPr/>
        </p:nvSpPr>
        <p:spPr>
          <a:xfrm>
            <a:off x="2737344" y="2951154"/>
            <a:ext cx="432000" cy="432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FF0000"/>
              </a:solidFill>
            </a:endParaRPr>
          </a:p>
        </p:txBody>
      </p:sp>
      <p:sp>
        <p:nvSpPr>
          <p:cNvPr id="12" name="Κ2">
            <a:extLst>
              <a:ext uri="{FF2B5EF4-FFF2-40B4-BE49-F238E27FC236}">
                <a16:creationId xmlns:a16="http://schemas.microsoft.com/office/drawing/2014/main" id="{3E5B011D-EC2D-4A8D-9218-816941926AAE}"/>
              </a:ext>
            </a:extLst>
          </p:cNvPr>
          <p:cNvSpPr/>
          <p:nvPr/>
        </p:nvSpPr>
        <p:spPr>
          <a:xfrm>
            <a:off x="2737344" y="2090209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0" name="Κ1">
            <a:extLst>
              <a:ext uri="{FF2B5EF4-FFF2-40B4-BE49-F238E27FC236}">
                <a16:creationId xmlns:a16="http://schemas.microsoft.com/office/drawing/2014/main" id="{B25C6874-20D9-4FF7-A803-8C8BAB5A1335}"/>
              </a:ext>
            </a:extLst>
          </p:cNvPr>
          <p:cNvSpPr/>
          <p:nvPr/>
        </p:nvSpPr>
        <p:spPr>
          <a:xfrm>
            <a:off x="1916037" y="2531445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2" name="Κ0">
            <a:extLst>
              <a:ext uri="{FF2B5EF4-FFF2-40B4-BE49-F238E27FC236}">
                <a16:creationId xmlns:a16="http://schemas.microsoft.com/office/drawing/2014/main" id="{860FD5DA-179C-443F-B556-BB5D88D19CC7}"/>
              </a:ext>
            </a:extLst>
          </p:cNvPr>
          <p:cNvSpPr/>
          <p:nvPr/>
        </p:nvSpPr>
        <p:spPr>
          <a:xfrm>
            <a:off x="1094730" y="2551874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DE9EA5-5424-44D0-A875-283E66FF5E5D}"/>
              </a:ext>
            </a:extLst>
          </p:cNvPr>
          <p:cNvCxnSpPr>
            <a:cxnSpLocks/>
            <a:stCxn id="3" idx="3"/>
            <a:endCxn id="10" idx="2"/>
          </p:cNvCxnSpPr>
          <p:nvPr/>
        </p:nvCxnSpPr>
        <p:spPr>
          <a:xfrm flipV="1">
            <a:off x="1526730" y="2747445"/>
            <a:ext cx="389307" cy="1483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97205B8-FDA7-4229-9DCC-9FA3D452A993}"/>
              </a:ext>
            </a:extLst>
          </p:cNvPr>
          <p:cNvCxnSpPr>
            <a:cxnSpLocks/>
            <a:stCxn id="10" idx="7"/>
            <a:endCxn id="13" idx="1"/>
          </p:cNvCxnSpPr>
          <p:nvPr/>
        </p:nvCxnSpPr>
        <p:spPr>
          <a:xfrm flipV="1">
            <a:off x="2284772" y="2300613"/>
            <a:ext cx="452572" cy="29409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9E1969-7D04-4A95-97A8-F4C01D49BEAD}"/>
              </a:ext>
            </a:extLst>
          </p:cNvPr>
          <p:cNvCxnSpPr>
            <a:cxnSpLocks/>
            <a:stCxn id="10" idx="5"/>
            <a:endCxn id="15" idx="1"/>
          </p:cNvCxnSpPr>
          <p:nvPr/>
        </p:nvCxnSpPr>
        <p:spPr>
          <a:xfrm>
            <a:off x="2284772" y="2900180"/>
            <a:ext cx="452572" cy="26137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F93C312-2110-41FA-919C-73F699FBE66E}"/>
              </a:ext>
            </a:extLst>
          </p:cNvPr>
          <p:cNvCxnSpPr>
            <a:cxnSpLocks/>
            <a:stCxn id="10" idx="6"/>
            <a:endCxn id="17" idx="1"/>
          </p:cNvCxnSpPr>
          <p:nvPr/>
        </p:nvCxnSpPr>
        <p:spPr>
          <a:xfrm flipV="1">
            <a:off x="2348037" y="2709206"/>
            <a:ext cx="1210615" cy="3823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98490C3-C027-48F9-96C5-6AA7A7AA131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169344" y="2300613"/>
            <a:ext cx="454570" cy="27740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728D634-3921-4A21-8F0E-2F46FC1C46E7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169344" y="2878633"/>
            <a:ext cx="454570" cy="2829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1DF8A75-DAD0-4217-993F-1300B999D9E9}"/>
              </a:ext>
            </a:extLst>
          </p:cNvPr>
          <p:cNvSpPr txBox="1"/>
          <p:nvPr/>
        </p:nvSpPr>
        <p:spPr>
          <a:xfrm>
            <a:off x="760770" y="1669500"/>
            <a:ext cx="983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Γράφος</a:t>
            </a:r>
            <a:endParaRPr lang="el-GR" sz="14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87D52D-03B6-4CA9-864F-89F65324239F}"/>
              </a:ext>
            </a:extLst>
          </p:cNvPr>
          <p:cNvSpPr txBox="1"/>
          <p:nvPr/>
        </p:nvSpPr>
        <p:spPr>
          <a:xfrm>
            <a:off x="7198460" y="1140212"/>
            <a:ext cx="2968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Δυσδιάστατος Πίνακας</a:t>
            </a:r>
            <a:endParaRPr lang="el-GR" sz="1400" b="1" dirty="0"/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5393EC2A-43C8-4DAE-B105-9B973B7E5627}"/>
              </a:ext>
            </a:extLst>
          </p:cNvPr>
          <p:cNvGraphicFramePr>
            <a:graphicFrameLocks noGrp="1"/>
          </p:cNvGraphicFramePr>
          <p:nvPr/>
        </p:nvGraphicFramePr>
        <p:xfrm>
          <a:off x="7262677" y="1437301"/>
          <a:ext cx="2472565" cy="22473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006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10271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1008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91198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91198">
                  <a:extLst>
                    <a:ext uri="{9D8B030D-6E8A-4147-A177-3AD203B41FA5}">
                      <a16:colId xmlns:a16="http://schemas.microsoft.com/office/drawing/2014/main" val="3154550072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6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51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99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73007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32ACAE4-E267-469D-89C2-FA8B7D871D17}"/>
              </a:ext>
            </a:extLst>
          </p:cNvPr>
          <p:cNvSpPr txBox="1"/>
          <p:nvPr/>
        </p:nvSpPr>
        <p:spPr>
          <a:xfrm>
            <a:off x="760770" y="4481444"/>
            <a:ext cx="11289457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Διάβασε το πλήθος των ακμών.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kumimoji="0" lang="el-GR" alt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Αρχικοποίησε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τον δυσδιάστατο πίνακα βάζοντας τον αριθμό 0 σε κελί.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αριθμό ακμής: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Διάβασε τις δύο γειτονικές κορυφές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v1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v2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3.2 </a:t>
            </a:r>
            <a:r>
              <a:rPr lang="el-GR" altLang="el-GR" sz="1400" dirty="0">
                <a:latin typeface="Century Gothic" panose="020B0502020202020204" pitchFamily="34" charset="0"/>
              </a:rPr>
              <a:t>– Εκχώρησε τον αριθμό 1 στις θέσεις (</a:t>
            </a:r>
            <a:r>
              <a:rPr lang="en-US" altLang="el-GR" sz="1400" dirty="0">
                <a:latin typeface="Century Gothic" panose="020B0502020202020204" pitchFamily="34" charset="0"/>
              </a:rPr>
              <a:t>v1, v2) </a:t>
            </a:r>
            <a:r>
              <a:rPr lang="el-GR" altLang="el-GR" sz="1400" dirty="0">
                <a:latin typeface="Century Gothic" panose="020B0502020202020204" pitchFamily="34" charset="0"/>
              </a:rPr>
              <a:t>και (</a:t>
            </a:r>
            <a:r>
              <a:rPr lang="en-US" altLang="el-GR" sz="1400" dirty="0">
                <a:latin typeface="Century Gothic" panose="020B0502020202020204" pitchFamily="34" charset="0"/>
              </a:rPr>
              <a:t>v2, v1)</a:t>
            </a:r>
            <a:r>
              <a:rPr lang="el-GR" altLang="el-GR" sz="1400" dirty="0">
                <a:latin typeface="Century Gothic" panose="020B0502020202020204" pitchFamily="34" charset="0"/>
              </a:rPr>
              <a:t>. </a:t>
            </a:r>
          </a:p>
        </p:txBody>
      </p:sp>
      <p:sp>
        <p:nvSpPr>
          <p:cNvPr id="34" name="Content Placeholder 7">
            <a:extLst>
              <a:ext uri="{FF2B5EF4-FFF2-40B4-BE49-F238E27FC236}">
                <a16:creationId xmlns:a16="http://schemas.microsoft.com/office/drawing/2014/main" id="{3EC209EB-CB69-4826-8A7C-2842E4EB8626}"/>
              </a:ext>
            </a:extLst>
          </p:cNvPr>
          <p:cNvSpPr txBox="1">
            <a:spLocks/>
          </p:cNvSpPr>
          <p:nvPr/>
        </p:nvSpPr>
        <p:spPr>
          <a:xfrm>
            <a:off x="4348077" y="1956499"/>
            <a:ext cx="2028030" cy="140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edges = 6</a:t>
            </a:r>
          </a:p>
          <a:p>
            <a:pPr marL="0" indent="0">
              <a:buNone/>
            </a:pPr>
            <a:r>
              <a:rPr lang="en-US" sz="1400" dirty="0" err="1">
                <a:latin typeface="Century Gothic" panose="020B0502020202020204" pitchFamily="34" charset="0"/>
              </a:rPr>
              <a:t>i</a:t>
            </a:r>
            <a:r>
              <a:rPr lang="en-US" sz="1400" dirty="0">
                <a:latin typeface="Century Gothic" panose="020B0502020202020204" pitchFamily="34" charset="0"/>
              </a:rPr>
              <a:t> = 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v1 = 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v2 = 4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42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2"/>
            <a:ext cx="10817118" cy="964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 με χρήση Πίνακα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21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22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l-GR" sz="1400" dirty="0">
                <a:latin typeface="Century Gothic" panose="020B0502020202020204" pitchFamily="34" charset="0"/>
              </a:rPr>
              <a:t>Αναπαράσταση Γράφου με χρήση Δυσδιάστατου Πίνακα</a:t>
            </a:r>
          </a:p>
        </p:txBody>
      </p:sp>
      <p:sp>
        <p:nvSpPr>
          <p:cNvPr id="17" name="4">
            <a:extLst>
              <a:ext uri="{FF2B5EF4-FFF2-40B4-BE49-F238E27FC236}">
                <a16:creationId xmlns:a16="http://schemas.microsoft.com/office/drawing/2014/main" id="{87804DAB-FE7F-49A5-9C0E-8751344F5319}"/>
              </a:ext>
            </a:extLst>
          </p:cNvPr>
          <p:cNvSpPr txBox="1"/>
          <p:nvPr/>
        </p:nvSpPr>
        <p:spPr>
          <a:xfrm>
            <a:off x="3558652" y="2478373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4</a:t>
            </a:r>
            <a:endParaRPr lang="el-GR" sz="2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3">
            <a:extLst>
              <a:ext uri="{FF2B5EF4-FFF2-40B4-BE49-F238E27FC236}">
                <a16:creationId xmlns:a16="http://schemas.microsoft.com/office/drawing/2014/main" id="{28B6F055-12AE-48AD-BA82-9358025E8DEE}"/>
              </a:ext>
            </a:extLst>
          </p:cNvPr>
          <p:cNvSpPr txBox="1"/>
          <p:nvPr/>
        </p:nvSpPr>
        <p:spPr>
          <a:xfrm>
            <a:off x="2737344" y="2930725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3</a:t>
            </a:r>
            <a:endParaRPr lang="el-GR" sz="2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2">
            <a:extLst>
              <a:ext uri="{FF2B5EF4-FFF2-40B4-BE49-F238E27FC236}">
                <a16:creationId xmlns:a16="http://schemas.microsoft.com/office/drawing/2014/main" id="{C0F3EA00-B0FE-41E7-BA96-CA04BD8975C2}"/>
              </a:ext>
            </a:extLst>
          </p:cNvPr>
          <p:cNvSpPr txBox="1"/>
          <p:nvPr/>
        </p:nvSpPr>
        <p:spPr>
          <a:xfrm>
            <a:off x="2737344" y="2069780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2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A047D92E-9C5A-471E-AE19-D60244C2A75F}"/>
              </a:ext>
            </a:extLst>
          </p:cNvPr>
          <p:cNvSpPr txBox="1"/>
          <p:nvPr/>
        </p:nvSpPr>
        <p:spPr>
          <a:xfrm>
            <a:off x="1916037" y="2511016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1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3" name="0">
            <a:extLst>
              <a:ext uri="{FF2B5EF4-FFF2-40B4-BE49-F238E27FC236}">
                <a16:creationId xmlns:a16="http://schemas.microsoft.com/office/drawing/2014/main" id="{6FEE3E4F-A1CB-48CC-9467-2CF4C09DFEE2}"/>
              </a:ext>
            </a:extLst>
          </p:cNvPr>
          <p:cNvSpPr txBox="1"/>
          <p:nvPr/>
        </p:nvSpPr>
        <p:spPr>
          <a:xfrm>
            <a:off x="1094730" y="2531445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0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6" name="K4">
            <a:extLst>
              <a:ext uri="{FF2B5EF4-FFF2-40B4-BE49-F238E27FC236}">
                <a16:creationId xmlns:a16="http://schemas.microsoft.com/office/drawing/2014/main" id="{5D385EFE-9538-4641-B59A-CE59A05C1AD6}"/>
              </a:ext>
            </a:extLst>
          </p:cNvPr>
          <p:cNvSpPr/>
          <p:nvPr/>
        </p:nvSpPr>
        <p:spPr>
          <a:xfrm>
            <a:off x="3558652" y="2498802"/>
            <a:ext cx="432000" cy="432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4" name="K3">
            <a:extLst>
              <a:ext uri="{FF2B5EF4-FFF2-40B4-BE49-F238E27FC236}">
                <a16:creationId xmlns:a16="http://schemas.microsoft.com/office/drawing/2014/main" id="{2CB87120-081A-4268-8333-F0A16CA860E6}"/>
              </a:ext>
            </a:extLst>
          </p:cNvPr>
          <p:cNvSpPr/>
          <p:nvPr/>
        </p:nvSpPr>
        <p:spPr>
          <a:xfrm>
            <a:off x="2737344" y="2951154"/>
            <a:ext cx="432000" cy="432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FF0000"/>
              </a:solidFill>
            </a:endParaRPr>
          </a:p>
        </p:txBody>
      </p:sp>
      <p:sp>
        <p:nvSpPr>
          <p:cNvPr id="12" name="Κ2">
            <a:extLst>
              <a:ext uri="{FF2B5EF4-FFF2-40B4-BE49-F238E27FC236}">
                <a16:creationId xmlns:a16="http://schemas.microsoft.com/office/drawing/2014/main" id="{3E5B011D-EC2D-4A8D-9218-816941926AAE}"/>
              </a:ext>
            </a:extLst>
          </p:cNvPr>
          <p:cNvSpPr/>
          <p:nvPr/>
        </p:nvSpPr>
        <p:spPr>
          <a:xfrm>
            <a:off x="2737344" y="2090209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0" name="Κ1">
            <a:extLst>
              <a:ext uri="{FF2B5EF4-FFF2-40B4-BE49-F238E27FC236}">
                <a16:creationId xmlns:a16="http://schemas.microsoft.com/office/drawing/2014/main" id="{B25C6874-20D9-4FF7-A803-8C8BAB5A1335}"/>
              </a:ext>
            </a:extLst>
          </p:cNvPr>
          <p:cNvSpPr/>
          <p:nvPr/>
        </p:nvSpPr>
        <p:spPr>
          <a:xfrm>
            <a:off x="1916037" y="2531445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2" name="Κ0">
            <a:extLst>
              <a:ext uri="{FF2B5EF4-FFF2-40B4-BE49-F238E27FC236}">
                <a16:creationId xmlns:a16="http://schemas.microsoft.com/office/drawing/2014/main" id="{860FD5DA-179C-443F-B556-BB5D88D19CC7}"/>
              </a:ext>
            </a:extLst>
          </p:cNvPr>
          <p:cNvSpPr/>
          <p:nvPr/>
        </p:nvSpPr>
        <p:spPr>
          <a:xfrm>
            <a:off x="1094730" y="2551874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DE9EA5-5424-44D0-A875-283E66FF5E5D}"/>
              </a:ext>
            </a:extLst>
          </p:cNvPr>
          <p:cNvCxnSpPr>
            <a:cxnSpLocks/>
            <a:stCxn id="3" idx="3"/>
            <a:endCxn id="10" idx="2"/>
          </p:cNvCxnSpPr>
          <p:nvPr/>
        </p:nvCxnSpPr>
        <p:spPr>
          <a:xfrm flipV="1">
            <a:off x="1526730" y="2747445"/>
            <a:ext cx="389307" cy="1483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97205B8-FDA7-4229-9DCC-9FA3D452A993}"/>
              </a:ext>
            </a:extLst>
          </p:cNvPr>
          <p:cNvCxnSpPr>
            <a:cxnSpLocks/>
            <a:stCxn id="10" idx="7"/>
            <a:endCxn id="13" idx="1"/>
          </p:cNvCxnSpPr>
          <p:nvPr/>
        </p:nvCxnSpPr>
        <p:spPr>
          <a:xfrm flipV="1">
            <a:off x="2284772" y="2300613"/>
            <a:ext cx="452572" cy="29409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9E1969-7D04-4A95-97A8-F4C01D49BEAD}"/>
              </a:ext>
            </a:extLst>
          </p:cNvPr>
          <p:cNvCxnSpPr>
            <a:cxnSpLocks/>
            <a:stCxn id="10" idx="5"/>
            <a:endCxn id="15" idx="1"/>
          </p:cNvCxnSpPr>
          <p:nvPr/>
        </p:nvCxnSpPr>
        <p:spPr>
          <a:xfrm>
            <a:off x="2284772" y="2900180"/>
            <a:ext cx="452572" cy="26137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F93C312-2110-41FA-919C-73F699FBE66E}"/>
              </a:ext>
            </a:extLst>
          </p:cNvPr>
          <p:cNvCxnSpPr>
            <a:cxnSpLocks/>
            <a:stCxn id="10" idx="6"/>
            <a:endCxn id="17" idx="1"/>
          </p:cNvCxnSpPr>
          <p:nvPr/>
        </p:nvCxnSpPr>
        <p:spPr>
          <a:xfrm flipV="1">
            <a:off x="2348037" y="2709206"/>
            <a:ext cx="1210615" cy="3823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98490C3-C027-48F9-96C5-6AA7A7AA131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169344" y="2300613"/>
            <a:ext cx="454570" cy="27740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728D634-3921-4A21-8F0E-2F46FC1C46E7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169344" y="2878633"/>
            <a:ext cx="454570" cy="2829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1DF8A75-DAD0-4217-993F-1300B999D9E9}"/>
              </a:ext>
            </a:extLst>
          </p:cNvPr>
          <p:cNvSpPr txBox="1"/>
          <p:nvPr/>
        </p:nvSpPr>
        <p:spPr>
          <a:xfrm>
            <a:off x="760770" y="1669500"/>
            <a:ext cx="983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Γράφος</a:t>
            </a:r>
            <a:endParaRPr lang="el-GR" sz="14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87D52D-03B6-4CA9-864F-89F65324239F}"/>
              </a:ext>
            </a:extLst>
          </p:cNvPr>
          <p:cNvSpPr txBox="1"/>
          <p:nvPr/>
        </p:nvSpPr>
        <p:spPr>
          <a:xfrm>
            <a:off x="7198460" y="1140212"/>
            <a:ext cx="2968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Δυσδιάστατος Πίνακας</a:t>
            </a:r>
            <a:endParaRPr lang="el-GR" sz="1400" b="1" dirty="0"/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5393EC2A-43C8-4DAE-B105-9B973B7E5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040118"/>
              </p:ext>
            </p:extLst>
          </p:nvPr>
        </p:nvGraphicFramePr>
        <p:xfrm>
          <a:off x="7262677" y="1437301"/>
          <a:ext cx="2472565" cy="22473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006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10271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1008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91198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91198">
                  <a:extLst>
                    <a:ext uri="{9D8B030D-6E8A-4147-A177-3AD203B41FA5}">
                      <a16:colId xmlns:a16="http://schemas.microsoft.com/office/drawing/2014/main" val="3154550072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6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51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99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73007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32ACAE4-E267-469D-89C2-FA8B7D871D17}"/>
              </a:ext>
            </a:extLst>
          </p:cNvPr>
          <p:cNvSpPr txBox="1"/>
          <p:nvPr/>
        </p:nvSpPr>
        <p:spPr>
          <a:xfrm>
            <a:off x="760770" y="4481444"/>
            <a:ext cx="11289457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Διάβασε το πλήθος των ακμών.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kumimoji="0" lang="el-GR" alt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Αρχικοποίησε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τον δυσδιάστατο πίνακα βάζοντας τον αριθμό 0 σε κελί.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αριθμό ακμής: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Διάβασε τις δύο γειτονικές κορυφές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v1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v2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3.2 </a:t>
            </a:r>
            <a:r>
              <a:rPr lang="el-GR" altLang="el-GR" sz="1400" dirty="0">
                <a:latin typeface="Century Gothic" panose="020B0502020202020204" pitchFamily="34" charset="0"/>
              </a:rPr>
              <a:t>– Εκχώρησε τον αριθμό 1 στις θέσεις (</a:t>
            </a:r>
            <a:r>
              <a:rPr lang="en-US" altLang="el-GR" sz="1400" dirty="0">
                <a:latin typeface="Century Gothic" panose="020B0502020202020204" pitchFamily="34" charset="0"/>
              </a:rPr>
              <a:t>v1, v2) </a:t>
            </a:r>
            <a:r>
              <a:rPr lang="el-GR" altLang="el-GR" sz="1400" dirty="0">
                <a:latin typeface="Century Gothic" panose="020B0502020202020204" pitchFamily="34" charset="0"/>
              </a:rPr>
              <a:t>και (</a:t>
            </a:r>
            <a:r>
              <a:rPr lang="en-US" altLang="el-GR" sz="1400" dirty="0">
                <a:latin typeface="Century Gothic" panose="020B0502020202020204" pitchFamily="34" charset="0"/>
              </a:rPr>
              <a:t>v2, v1)</a:t>
            </a:r>
            <a:r>
              <a:rPr lang="el-GR" altLang="el-GR" sz="1400" dirty="0">
                <a:latin typeface="Century Gothic" panose="020B0502020202020204" pitchFamily="34" charset="0"/>
              </a:rPr>
              <a:t>. </a:t>
            </a:r>
          </a:p>
        </p:txBody>
      </p:sp>
      <p:sp>
        <p:nvSpPr>
          <p:cNvPr id="34" name="Content Placeholder 7">
            <a:extLst>
              <a:ext uri="{FF2B5EF4-FFF2-40B4-BE49-F238E27FC236}">
                <a16:creationId xmlns:a16="http://schemas.microsoft.com/office/drawing/2014/main" id="{3EC209EB-CB69-4826-8A7C-2842E4EB8626}"/>
              </a:ext>
            </a:extLst>
          </p:cNvPr>
          <p:cNvSpPr txBox="1">
            <a:spLocks/>
          </p:cNvSpPr>
          <p:nvPr/>
        </p:nvSpPr>
        <p:spPr>
          <a:xfrm>
            <a:off x="4348077" y="1956499"/>
            <a:ext cx="2028030" cy="140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edges = 6</a:t>
            </a:r>
          </a:p>
          <a:p>
            <a:pPr marL="0" indent="0">
              <a:buNone/>
            </a:pPr>
            <a:r>
              <a:rPr lang="en-US" sz="1400" dirty="0" err="1">
                <a:latin typeface="Century Gothic" panose="020B0502020202020204" pitchFamily="34" charset="0"/>
              </a:rPr>
              <a:t>i</a:t>
            </a:r>
            <a:r>
              <a:rPr lang="en-US" sz="1400" dirty="0">
                <a:latin typeface="Century Gothic" panose="020B0502020202020204" pitchFamily="34" charset="0"/>
              </a:rPr>
              <a:t> = 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v1 = 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v2 = 4</a:t>
            </a:r>
            <a:endParaRPr lang="el-G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3F62C9F2-67CA-496A-965E-A49958617EE5}"/>
              </a:ext>
            </a:extLst>
          </p:cNvPr>
          <p:cNvSpPr txBox="1">
            <a:spLocks/>
          </p:cNvSpPr>
          <p:nvPr/>
        </p:nvSpPr>
        <p:spPr>
          <a:xfrm>
            <a:off x="6405498" y="5820738"/>
            <a:ext cx="3612386" cy="35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pin[v1, v2] = 1; pin[v2, v1] = 1;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60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2"/>
            <a:ext cx="10817118" cy="964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 με χρήση Πίνακα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22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22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l-GR" sz="1400" dirty="0">
                <a:latin typeface="Century Gothic" panose="020B0502020202020204" pitchFamily="34" charset="0"/>
              </a:rPr>
              <a:t>Αναπαράσταση Γράφου με χρήση Δυσδιάστατου Πίνακα</a:t>
            </a:r>
          </a:p>
        </p:txBody>
      </p:sp>
      <p:sp>
        <p:nvSpPr>
          <p:cNvPr id="17" name="4">
            <a:extLst>
              <a:ext uri="{FF2B5EF4-FFF2-40B4-BE49-F238E27FC236}">
                <a16:creationId xmlns:a16="http://schemas.microsoft.com/office/drawing/2014/main" id="{87804DAB-FE7F-49A5-9C0E-8751344F5319}"/>
              </a:ext>
            </a:extLst>
          </p:cNvPr>
          <p:cNvSpPr txBox="1"/>
          <p:nvPr/>
        </p:nvSpPr>
        <p:spPr>
          <a:xfrm>
            <a:off x="3558652" y="2478373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4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5" name="3">
            <a:extLst>
              <a:ext uri="{FF2B5EF4-FFF2-40B4-BE49-F238E27FC236}">
                <a16:creationId xmlns:a16="http://schemas.microsoft.com/office/drawing/2014/main" id="{28B6F055-12AE-48AD-BA82-9358025E8DEE}"/>
              </a:ext>
            </a:extLst>
          </p:cNvPr>
          <p:cNvSpPr txBox="1"/>
          <p:nvPr/>
        </p:nvSpPr>
        <p:spPr>
          <a:xfrm>
            <a:off x="2737344" y="2930725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3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3" name="2">
            <a:extLst>
              <a:ext uri="{FF2B5EF4-FFF2-40B4-BE49-F238E27FC236}">
                <a16:creationId xmlns:a16="http://schemas.microsoft.com/office/drawing/2014/main" id="{C0F3EA00-B0FE-41E7-BA96-CA04BD8975C2}"/>
              </a:ext>
            </a:extLst>
          </p:cNvPr>
          <p:cNvSpPr txBox="1"/>
          <p:nvPr/>
        </p:nvSpPr>
        <p:spPr>
          <a:xfrm>
            <a:off x="2737344" y="2069780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2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1" name="1">
            <a:extLst>
              <a:ext uri="{FF2B5EF4-FFF2-40B4-BE49-F238E27FC236}">
                <a16:creationId xmlns:a16="http://schemas.microsoft.com/office/drawing/2014/main" id="{A047D92E-9C5A-471E-AE19-D60244C2A75F}"/>
              </a:ext>
            </a:extLst>
          </p:cNvPr>
          <p:cNvSpPr txBox="1"/>
          <p:nvPr/>
        </p:nvSpPr>
        <p:spPr>
          <a:xfrm>
            <a:off x="1916037" y="2511016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1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3" name="0">
            <a:extLst>
              <a:ext uri="{FF2B5EF4-FFF2-40B4-BE49-F238E27FC236}">
                <a16:creationId xmlns:a16="http://schemas.microsoft.com/office/drawing/2014/main" id="{6FEE3E4F-A1CB-48CC-9467-2CF4C09DFEE2}"/>
              </a:ext>
            </a:extLst>
          </p:cNvPr>
          <p:cNvSpPr txBox="1"/>
          <p:nvPr/>
        </p:nvSpPr>
        <p:spPr>
          <a:xfrm>
            <a:off x="1094730" y="2531445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0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6" name="K4">
            <a:extLst>
              <a:ext uri="{FF2B5EF4-FFF2-40B4-BE49-F238E27FC236}">
                <a16:creationId xmlns:a16="http://schemas.microsoft.com/office/drawing/2014/main" id="{5D385EFE-9538-4641-B59A-CE59A05C1AD6}"/>
              </a:ext>
            </a:extLst>
          </p:cNvPr>
          <p:cNvSpPr/>
          <p:nvPr/>
        </p:nvSpPr>
        <p:spPr>
          <a:xfrm>
            <a:off x="3558652" y="2498802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4" name="K3">
            <a:extLst>
              <a:ext uri="{FF2B5EF4-FFF2-40B4-BE49-F238E27FC236}">
                <a16:creationId xmlns:a16="http://schemas.microsoft.com/office/drawing/2014/main" id="{2CB87120-081A-4268-8333-F0A16CA860E6}"/>
              </a:ext>
            </a:extLst>
          </p:cNvPr>
          <p:cNvSpPr/>
          <p:nvPr/>
        </p:nvSpPr>
        <p:spPr>
          <a:xfrm>
            <a:off x="2737344" y="2951154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FF0000"/>
              </a:solidFill>
            </a:endParaRPr>
          </a:p>
        </p:txBody>
      </p:sp>
      <p:sp>
        <p:nvSpPr>
          <p:cNvPr id="12" name="Κ2">
            <a:extLst>
              <a:ext uri="{FF2B5EF4-FFF2-40B4-BE49-F238E27FC236}">
                <a16:creationId xmlns:a16="http://schemas.microsoft.com/office/drawing/2014/main" id="{3E5B011D-EC2D-4A8D-9218-816941926AAE}"/>
              </a:ext>
            </a:extLst>
          </p:cNvPr>
          <p:cNvSpPr/>
          <p:nvPr/>
        </p:nvSpPr>
        <p:spPr>
          <a:xfrm>
            <a:off x="2737344" y="2090209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0" name="Κ1">
            <a:extLst>
              <a:ext uri="{FF2B5EF4-FFF2-40B4-BE49-F238E27FC236}">
                <a16:creationId xmlns:a16="http://schemas.microsoft.com/office/drawing/2014/main" id="{B25C6874-20D9-4FF7-A803-8C8BAB5A1335}"/>
              </a:ext>
            </a:extLst>
          </p:cNvPr>
          <p:cNvSpPr/>
          <p:nvPr/>
        </p:nvSpPr>
        <p:spPr>
          <a:xfrm>
            <a:off x="1916037" y="2531445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2" name="Κ0">
            <a:extLst>
              <a:ext uri="{FF2B5EF4-FFF2-40B4-BE49-F238E27FC236}">
                <a16:creationId xmlns:a16="http://schemas.microsoft.com/office/drawing/2014/main" id="{860FD5DA-179C-443F-B556-BB5D88D19CC7}"/>
              </a:ext>
            </a:extLst>
          </p:cNvPr>
          <p:cNvSpPr/>
          <p:nvPr/>
        </p:nvSpPr>
        <p:spPr>
          <a:xfrm>
            <a:off x="1094730" y="2551874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DE9EA5-5424-44D0-A875-283E66FF5E5D}"/>
              </a:ext>
            </a:extLst>
          </p:cNvPr>
          <p:cNvCxnSpPr>
            <a:cxnSpLocks/>
            <a:stCxn id="3" idx="3"/>
            <a:endCxn id="10" idx="2"/>
          </p:cNvCxnSpPr>
          <p:nvPr/>
        </p:nvCxnSpPr>
        <p:spPr>
          <a:xfrm flipV="1">
            <a:off x="1526730" y="2747445"/>
            <a:ext cx="389307" cy="1483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97205B8-FDA7-4229-9DCC-9FA3D452A993}"/>
              </a:ext>
            </a:extLst>
          </p:cNvPr>
          <p:cNvCxnSpPr>
            <a:cxnSpLocks/>
            <a:stCxn id="10" idx="7"/>
            <a:endCxn id="13" idx="1"/>
          </p:cNvCxnSpPr>
          <p:nvPr/>
        </p:nvCxnSpPr>
        <p:spPr>
          <a:xfrm flipV="1">
            <a:off x="2284772" y="2300613"/>
            <a:ext cx="452572" cy="29409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9E1969-7D04-4A95-97A8-F4C01D49BEAD}"/>
              </a:ext>
            </a:extLst>
          </p:cNvPr>
          <p:cNvCxnSpPr>
            <a:cxnSpLocks/>
            <a:stCxn id="10" idx="5"/>
            <a:endCxn id="15" idx="1"/>
          </p:cNvCxnSpPr>
          <p:nvPr/>
        </p:nvCxnSpPr>
        <p:spPr>
          <a:xfrm>
            <a:off x="2284772" y="2900180"/>
            <a:ext cx="452572" cy="26137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F93C312-2110-41FA-919C-73F699FBE66E}"/>
              </a:ext>
            </a:extLst>
          </p:cNvPr>
          <p:cNvCxnSpPr>
            <a:cxnSpLocks/>
            <a:stCxn id="10" idx="6"/>
            <a:endCxn id="17" idx="1"/>
          </p:cNvCxnSpPr>
          <p:nvPr/>
        </p:nvCxnSpPr>
        <p:spPr>
          <a:xfrm flipV="1">
            <a:off x="2348037" y="2709206"/>
            <a:ext cx="1210615" cy="3823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98490C3-C027-48F9-96C5-6AA7A7AA131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169344" y="2300613"/>
            <a:ext cx="454570" cy="27740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728D634-3921-4A21-8F0E-2F46FC1C46E7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169344" y="2878633"/>
            <a:ext cx="454570" cy="28292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1DF8A75-DAD0-4217-993F-1300B999D9E9}"/>
              </a:ext>
            </a:extLst>
          </p:cNvPr>
          <p:cNvSpPr txBox="1"/>
          <p:nvPr/>
        </p:nvSpPr>
        <p:spPr>
          <a:xfrm>
            <a:off x="760770" y="1669500"/>
            <a:ext cx="983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Γράφος</a:t>
            </a:r>
            <a:endParaRPr lang="el-GR" sz="14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87D52D-03B6-4CA9-864F-89F65324239F}"/>
              </a:ext>
            </a:extLst>
          </p:cNvPr>
          <p:cNvSpPr txBox="1"/>
          <p:nvPr/>
        </p:nvSpPr>
        <p:spPr>
          <a:xfrm>
            <a:off x="7198460" y="1140212"/>
            <a:ext cx="2968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Δυσδιάστατος Πίνακας</a:t>
            </a:r>
            <a:endParaRPr lang="el-GR" sz="1400" b="1" dirty="0"/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5393EC2A-43C8-4DAE-B105-9B973B7E5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299997"/>
              </p:ext>
            </p:extLst>
          </p:nvPr>
        </p:nvGraphicFramePr>
        <p:xfrm>
          <a:off x="7262677" y="1437301"/>
          <a:ext cx="2472565" cy="22473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006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10271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1008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91198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91198">
                  <a:extLst>
                    <a:ext uri="{9D8B030D-6E8A-4147-A177-3AD203B41FA5}">
                      <a16:colId xmlns:a16="http://schemas.microsoft.com/office/drawing/2014/main" val="3154550072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6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51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99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73007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32ACAE4-E267-469D-89C2-FA8B7D871D17}"/>
              </a:ext>
            </a:extLst>
          </p:cNvPr>
          <p:cNvSpPr txBox="1"/>
          <p:nvPr/>
        </p:nvSpPr>
        <p:spPr>
          <a:xfrm>
            <a:off x="760770" y="4481444"/>
            <a:ext cx="11289457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Διάβασε το πλήθος των ακμών.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kumimoji="0" lang="el-GR" alt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Αρχικοποίησε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τον δυσδιάστατο πίνακα βάζοντας τον αριθμό 0 σε κελί.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αριθμό ακμής: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Διάβασε τις δύο γειτονικές κορυφές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v1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v2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3.2 </a:t>
            </a:r>
            <a:r>
              <a:rPr lang="el-GR" altLang="el-GR" sz="1400" dirty="0">
                <a:latin typeface="Century Gothic" panose="020B0502020202020204" pitchFamily="34" charset="0"/>
              </a:rPr>
              <a:t>– Εκχώρησε τον αριθμό 1 στις θέσεις (</a:t>
            </a:r>
            <a:r>
              <a:rPr lang="en-US" altLang="el-GR" sz="1400" dirty="0">
                <a:latin typeface="Century Gothic" panose="020B0502020202020204" pitchFamily="34" charset="0"/>
              </a:rPr>
              <a:t>v1, v2) </a:t>
            </a:r>
            <a:r>
              <a:rPr lang="el-GR" altLang="el-GR" sz="1400" dirty="0">
                <a:latin typeface="Century Gothic" panose="020B0502020202020204" pitchFamily="34" charset="0"/>
              </a:rPr>
              <a:t>και (</a:t>
            </a:r>
            <a:r>
              <a:rPr lang="en-US" altLang="el-GR" sz="1400" dirty="0">
                <a:latin typeface="Century Gothic" panose="020B0502020202020204" pitchFamily="34" charset="0"/>
              </a:rPr>
              <a:t>v2, v1)</a:t>
            </a:r>
            <a:r>
              <a:rPr lang="el-GR" altLang="el-GR" sz="1400" dirty="0">
                <a:latin typeface="Century Gothic" panose="020B0502020202020204" pitchFamily="34" charset="0"/>
              </a:rPr>
              <a:t>. </a:t>
            </a:r>
          </a:p>
        </p:txBody>
      </p:sp>
      <p:sp>
        <p:nvSpPr>
          <p:cNvPr id="34" name="Content Placeholder 7">
            <a:extLst>
              <a:ext uri="{FF2B5EF4-FFF2-40B4-BE49-F238E27FC236}">
                <a16:creationId xmlns:a16="http://schemas.microsoft.com/office/drawing/2014/main" id="{3EC209EB-CB69-4826-8A7C-2842E4EB8626}"/>
              </a:ext>
            </a:extLst>
          </p:cNvPr>
          <p:cNvSpPr txBox="1">
            <a:spLocks/>
          </p:cNvSpPr>
          <p:nvPr/>
        </p:nvSpPr>
        <p:spPr>
          <a:xfrm>
            <a:off x="4348077" y="1956499"/>
            <a:ext cx="2028030" cy="140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edges = 6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 = 6</a:t>
            </a:r>
          </a:p>
          <a:p>
            <a:pPr marL="0" indent="0">
              <a:buNone/>
            </a:pPr>
            <a:endParaRPr lang="en-US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29" name="Content Placeholder 7">
            <a:extLst>
              <a:ext uri="{FF2B5EF4-FFF2-40B4-BE49-F238E27FC236}">
                <a16:creationId xmlns:a16="http://schemas.microsoft.com/office/drawing/2014/main" id="{B39A9E69-0F8F-4F10-9F07-1B051D6D27AE}"/>
              </a:ext>
            </a:extLst>
          </p:cNvPr>
          <p:cNvSpPr txBox="1">
            <a:spLocks/>
          </p:cNvSpPr>
          <p:nvPr/>
        </p:nvSpPr>
        <p:spPr>
          <a:xfrm>
            <a:off x="3623913" y="5212135"/>
            <a:ext cx="2921741" cy="35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 &lt; edges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1" name="Picture 30" descr="Wrong. I love the springtime, and you love the… | by Scott Gardiner | Poets  Unlimited | Medium">
            <a:extLst>
              <a:ext uri="{FF2B5EF4-FFF2-40B4-BE49-F238E27FC236}">
                <a16:creationId xmlns:a16="http://schemas.microsoft.com/office/drawing/2014/main" id="{10A1DC25-E5BB-46A3-B857-2E57048B7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627" y="5248347"/>
            <a:ext cx="225641" cy="22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46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Κώδικας</a:t>
            </a:r>
            <a:r>
              <a:rPr lang="en-US" sz="1800" u="sng" dirty="0">
                <a:latin typeface="Century Gothic" panose="020B0502020202020204" pitchFamily="34" charset="0"/>
              </a:rPr>
              <a:t> </a:t>
            </a:r>
            <a:r>
              <a:rPr lang="el-GR" sz="1800" u="sng" dirty="0">
                <a:latin typeface="Century Gothic" panose="020B0502020202020204" pitchFamily="34" charset="0"/>
              </a:rPr>
              <a:t>για την αναπαράσταση γράφου με πίνακα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71E9CD-16C0-4629-9571-2291D8438AA8}"/>
              </a:ext>
            </a:extLst>
          </p:cNvPr>
          <p:cNvSpPr txBox="1"/>
          <p:nvPr/>
        </p:nvSpPr>
        <p:spPr>
          <a:xfrm>
            <a:off x="745681" y="1171459"/>
            <a:ext cx="5567603" cy="4515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readGraph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(int graph[][VERTICES], int *edges)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l-G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j, vertex1, vertex2;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l-GR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number of edges: ");</a:t>
            </a:r>
            <a:endParaRPr lang="el-GR" sz="12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l-GR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edges);</a:t>
            </a:r>
            <a:endParaRPr lang="el-GR" sz="12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l-GR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2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2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VERTICES; </a:t>
            </a:r>
            <a:r>
              <a:rPr lang="en-US" sz="12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for (j = 0; j &lt; VERTICES; </a:t>
            </a:r>
            <a:r>
              <a:rPr lang="en-US" sz="12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graph[</a:t>
            </a:r>
            <a:r>
              <a:rPr lang="en-US" sz="12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 = 0;	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l-GR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2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2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*edges; </a:t>
            </a:r>
            <a:r>
              <a:rPr lang="en-US" sz="12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lvl="2">
              <a:lnSpc>
                <a:spcPct val="120000"/>
              </a:lnSpc>
            </a:pPr>
            <a:r>
              <a:rPr lang="en-US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sz="12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adjacent vertices: ");</a:t>
            </a:r>
          </a:p>
          <a:p>
            <a:pPr lvl="2">
              <a:lnSpc>
                <a:spcPct val="120000"/>
              </a:lnSpc>
            </a:pPr>
            <a:r>
              <a:rPr lang="en-US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sz="12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%d", &amp;vertex1, &amp;vertex2);</a:t>
            </a:r>
          </a:p>
          <a:p>
            <a:pPr lvl="2">
              <a:lnSpc>
                <a:spcPct val="120000"/>
              </a:lnSpc>
            </a:pPr>
            <a:r>
              <a:rPr lang="en-US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graph[vertex1][vertex2] = 1;</a:t>
            </a:r>
          </a:p>
          <a:p>
            <a:pPr lvl="2">
              <a:lnSpc>
                <a:spcPct val="120000"/>
              </a:lnSpc>
            </a:pPr>
            <a:r>
              <a:rPr lang="en-US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graph[vertex2][vertex1] = 1;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l-GR" sz="12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l-G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3CBEC7-1F2C-4F7E-837D-01518DDD16B9}"/>
              </a:ext>
            </a:extLst>
          </p:cNvPr>
          <p:cNvSpPr txBox="1"/>
          <p:nvPr/>
        </p:nvSpPr>
        <p:spPr>
          <a:xfrm>
            <a:off x="6731358" y="2273868"/>
            <a:ext cx="4848024" cy="2313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chemeClr val="accent1"/>
                </a:solidFill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Διάβασε το πλήθος των ακμών.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solidFill>
                  <a:schemeClr val="accent2"/>
                </a:solidFill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kumimoji="0" lang="el-GR" alt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Αρχικοποίησε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τον δυσδιάστατο πίνακα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	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βάζοντας τον αριθμό 0 σε κελί.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solidFill>
                  <a:schemeClr val="accent6"/>
                </a:solidFill>
                <a:latin typeface="Century Gothic" panose="020B0502020202020204" pitchFamily="34" charset="0"/>
              </a:rPr>
              <a:t>Βήμα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αριθμό ακμής: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chemeClr val="accent6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entury Gothic" panose="020B0502020202020204" pitchFamily="34" charset="0"/>
              </a:rPr>
              <a:t>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Διάβασε τις δύο γειτονικές κορυφές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v1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v2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chemeClr val="accent6"/>
                </a:solidFill>
                <a:latin typeface="Century Gothic" panose="020B0502020202020204" pitchFamily="34" charset="0"/>
              </a:rPr>
              <a:t>Βήμα 3.2 </a:t>
            </a:r>
            <a:r>
              <a:rPr lang="el-GR" altLang="el-GR" sz="1400" dirty="0">
                <a:latin typeface="Century Gothic" panose="020B0502020202020204" pitchFamily="34" charset="0"/>
              </a:rPr>
              <a:t>– Εκχώρησε τον αριθμό 1 στις θέσεις (</a:t>
            </a:r>
            <a:r>
              <a:rPr lang="en-US" altLang="el-GR" sz="1400" dirty="0">
                <a:latin typeface="Century Gothic" panose="020B0502020202020204" pitchFamily="34" charset="0"/>
              </a:rPr>
              <a:t>v1, v2) 	</a:t>
            </a:r>
            <a:r>
              <a:rPr lang="el-GR" altLang="el-GR" sz="1400" dirty="0">
                <a:latin typeface="Century Gothic" panose="020B0502020202020204" pitchFamily="34" charset="0"/>
              </a:rPr>
              <a:t>και (</a:t>
            </a:r>
            <a:r>
              <a:rPr lang="en-US" altLang="el-GR" sz="1400" dirty="0">
                <a:latin typeface="Century Gothic" panose="020B0502020202020204" pitchFamily="34" charset="0"/>
              </a:rPr>
              <a:t>v2, v1)</a:t>
            </a:r>
            <a:r>
              <a:rPr lang="el-GR" altLang="el-GR" sz="1400" dirty="0">
                <a:latin typeface="Century Gothic" panose="020B0502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39700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Κώδικας</a:t>
            </a:r>
            <a:r>
              <a:rPr lang="en-US" sz="1800" u="sng" dirty="0">
                <a:latin typeface="Century Gothic" panose="020B0502020202020204" pitchFamily="34" charset="0"/>
              </a:rPr>
              <a:t> </a:t>
            </a:r>
            <a:r>
              <a:rPr lang="el-GR" sz="1800" u="sng" dirty="0">
                <a:latin typeface="Century Gothic" panose="020B0502020202020204" pitchFamily="34" charset="0"/>
              </a:rPr>
              <a:t>για την εκτύπωση γράφου με πίνακα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71E9CD-16C0-4629-9571-2291D8438AA8}"/>
              </a:ext>
            </a:extLst>
          </p:cNvPr>
          <p:cNvSpPr txBox="1"/>
          <p:nvPr/>
        </p:nvSpPr>
        <p:spPr>
          <a:xfrm>
            <a:off x="745681" y="1171459"/>
            <a:ext cx="5567603" cy="27422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printGraph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(int graph[][VERTICES])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nAdjacency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graph:\n");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 VERTICES;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for (j = 0; j &lt; VERTICES;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("%d ", graph[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][j]);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E">
            <a:extLst>
              <a:ext uri="{FF2B5EF4-FFF2-40B4-BE49-F238E27FC236}">
                <a16:creationId xmlns:a16="http://schemas.microsoft.com/office/drawing/2014/main" id="{D7CEA8DD-27EC-4C89-A5A7-65390B1DE428}"/>
              </a:ext>
            </a:extLst>
          </p:cNvPr>
          <p:cNvSpPr txBox="1"/>
          <p:nvPr/>
        </p:nvSpPr>
        <p:spPr>
          <a:xfrm>
            <a:off x="9995665" y="1580052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4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7" name="D">
            <a:extLst>
              <a:ext uri="{FF2B5EF4-FFF2-40B4-BE49-F238E27FC236}">
                <a16:creationId xmlns:a16="http://schemas.microsoft.com/office/drawing/2014/main" id="{65596EEC-978F-4717-B501-DB8396EE7B4C}"/>
              </a:ext>
            </a:extLst>
          </p:cNvPr>
          <p:cNvSpPr txBox="1"/>
          <p:nvPr/>
        </p:nvSpPr>
        <p:spPr>
          <a:xfrm>
            <a:off x="9174357" y="2032404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3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8" name="C">
            <a:extLst>
              <a:ext uri="{FF2B5EF4-FFF2-40B4-BE49-F238E27FC236}">
                <a16:creationId xmlns:a16="http://schemas.microsoft.com/office/drawing/2014/main" id="{ADF4D1E1-6529-4F83-AD02-555CDB478661}"/>
              </a:ext>
            </a:extLst>
          </p:cNvPr>
          <p:cNvSpPr txBox="1"/>
          <p:nvPr/>
        </p:nvSpPr>
        <p:spPr>
          <a:xfrm>
            <a:off x="9174357" y="1171459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2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9" name="B">
            <a:extLst>
              <a:ext uri="{FF2B5EF4-FFF2-40B4-BE49-F238E27FC236}">
                <a16:creationId xmlns:a16="http://schemas.microsoft.com/office/drawing/2014/main" id="{F869915F-9723-490A-9F63-2E0FCFAC13FF}"/>
              </a:ext>
            </a:extLst>
          </p:cNvPr>
          <p:cNvSpPr txBox="1"/>
          <p:nvPr/>
        </p:nvSpPr>
        <p:spPr>
          <a:xfrm>
            <a:off x="8353050" y="1612695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1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0" name="A">
            <a:extLst>
              <a:ext uri="{FF2B5EF4-FFF2-40B4-BE49-F238E27FC236}">
                <a16:creationId xmlns:a16="http://schemas.microsoft.com/office/drawing/2014/main" id="{10B402F5-6D66-42B2-8F2B-ECCFB4E444C3}"/>
              </a:ext>
            </a:extLst>
          </p:cNvPr>
          <p:cNvSpPr txBox="1"/>
          <p:nvPr/>
        </p:nvSpPr>
        <p:spPr>
          <a:xfrm>
            <a:off x="7531743" y="1633124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0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2" name="KE">
            <a:extLst>
              <a:ext uri="{FF2B5EF4-FFF2-40B4-BE49-F238E27FC236}">
                <a16:creationId xmlns:a16="http://schemas.microsoft.com/office/drawing/2014/main" id="{0507DF1D-00AC-4299-840D-D322A0333BED}"/>
              </a:ext>
            </a:extLst>
          </p:cNvPr>
          <p:cNvSpPr/>
          <p:nvPr/>
        </p:nvSpPr>
        <p:spPr>
          <a:xfrm>
            <a:off x="9995665" y="1600481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3" name="KD">
            <a:extLst>
              <a:ext uri="{FF2B5EF4-FFF2-40B4-BE49-F238E27FC236}">
                <a16:creationId xmlns:a16="http://schemas.microsoft.com/office/drawing/2014/main" id="{5670E34E-BDD6-4D2C-A2E6-FDAAD34273D3}"/>
              </a:ext>
            </a:extLst>
          </p:cNvPr>
          <p:cNvSpPr/>
          <p:nvPr/>
        </p:nvSpPr>
        <p:spPr>
          <a:xfrm>
            <a:off x="9174357" y="2052833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4" name="ΚC">
            <a:extLst>
              <a:ext uri="{FF2B5EF4-FFF2-40B4-BE49-F238E27FC236}">
                <a16:creationId xmlns:a16="http://schemas.microsoft.com/office/drawing/2014/main" id="{D71F00D0-E6BC-4379-B5D6-09B68771FC0B}"/>
              </a:ext>
            </a:extLst>
          </p:cNvPr>
          <p:cNvSpPr/>
          <p:nvPr/>
        </p:nvSpPr>
        <p:spPr>
          <a:xfrm>
            <a:off x="9174357" y="1191888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5" name="ΚΒ">
            <a:extLst>
              <a:ext uri="{FF2B5EF4-FFF2-40B4-BE49-F238E27FC236}">
                <a16:creationId xmlns:a16="http://schemas.microsoft.com/office/drawing/2014/main" id="{A56CA7A3-1610-44F9-A2BD-937D527B1CA7}"/>
              </a:ext>
            </a:extLst>
          </p:cNvPr>
          <p:cNvSpPr/>
          <p:nvPr/>
        </p:nvSpPr>
        <p:spPr>
          <a:xfrm>
            <a:off x="8353050" y="1633124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6" name="ΚΑ">
            <a:extLst>
              <a:ext uri="{FF2B5EF4-FFF2-40B4-BE49-F238E27FC236}">
                <a16:creationId xmlns:a16="http://schemas.microsoft.com/office/drawing/2014/main" id="{73F0D4A8-C10D-49B1-B679-954CD8A04D73}"/>
              </a:ext>
            </a:extLst>
          </p:cNvPr>
          <p:cNvSpPr/>
          <p:nvPr/>
        </p:nvSpPr>
        <p:spPr>
          <a:xfrm>
            <a:off x="7531743" y="1653553"/>
            <a:ext cx="432000" cy="432000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AC88EB-40E8-4D90-BCC9-7606E3B8FA05}"/>
              </a:ext>
            </a:extLst>
          </p:cNvPr>
          <p:cNvCxnSpPr>
            <a:cxnSpLocks/>
            <a:stCxn id="10" idx="3"/>
            <a:endCxn id="15" idx="2"/>
          </p:cNvCxnSpPr>
          <p:nvPr/>
        </p:nvCxnSpPr>
        <p:spPr>
          <a:xfrm flipV="1">
            <a:off x="7963743" y="1849124"/>
            <a:ext cx="389307" cy="14833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D90E5BE-6A1D-49DE-B86B-D54C27D92696}"/>
              </a:ext>
            </a:extLst>
          </p:cNvPr>
          <p:cNvCxnSpPr>
            <a:cxnSpLocks/>
            <a:stCxn id="15" idx="7"/>
            <a:endCxn id="8" idx="1"/>
          </p:cNvCxnSpPr>
          <p:nvPr/>
        </p:nvCxnSpPr>
        <p:spPr>
          <a:xfrm flipV="1">
            <a:off x="8721785" y="1402292"/>
            <a:ext cx="452572" cy="294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7E168F2-2AD6-4BCD-AA34-3CA9BD129A99}"/>
              </a:ext>
            </a:extLst>
          </p:cNvPr>
          <p:cNvCxnSpPr>
            <a:cxnSpLocks/>
            <a:stCxn id="15" idx="5"/>
            <a:endCxn id="7" idx="1"/>
          </p:cNvCxnSpPr>
          <p:nvPr/>
        </p:nvCxnSpPr>
        <p:spPr>
          <a:xfrm>
            <a:off x="8721785" y="2001859"/>
            <a:ext cx="452572" cy="2613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19E79DE-AEA4-46C6-8ECD-CAA8854597FC}"/>
              </a:ext>
            </a:extLst>
          </p:cNvPr>
          <p:cNvCxnSpPr>
            <a:cxnSpLocks/>
            <a:stCxn id="15" idx="6"/>
            <a:endCxn id="5" idx="1"/>
          </p:cNvCxnSpPr>
          <p:nvPr/>
        </p:nvCxnSpPr>
        <p:spPr>
          <a:xfrm flipV="1">
            <a:off x="8785050" y="1810885"/>
            <a:ext cx="1210615" cy="382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CD9338-4986-4B21-8542-DD8E92421EB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9606357" y="1402292"/>
            <a:ext cx="454570" cy="2774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95AD6AD-6449-4D65-8A6A-68C564261AD9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9606357" y="1980312"/>
            <a:ext cx="454570" cy="2829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2099A67-EB9A-46F0-8CE9-07151D9A5F12}"/>
              </a:ext>
            </a:extLst>
          </p:cNvPr>
          <p:cNvSpPr txBox="1"/>
          <p:nvPr/>
        </p:nvSpPr>
        <p:spPr>
          <a:xfrm>
            <a:off x="7363664" y="4066097"/>
            <a:ext cx="3621386" cy="185589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Adjacency graph: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0 1 0 0 0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1 0 1 1 1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0 1 0 0 1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0 1 0 0 1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0 1 1 1 0</a:t>
            </a:r>
            <a:endParaRPr lang="el-GR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l-GR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16215F3-FF64-41BE-8499-8676C8309829}"/>
              </a:ext>
            </a:extLst>
          </p:cNvPr>
          <p:cNvCxnSpPr/>
          <p:nvPr/>
        </p:nvCxnSpPr>
        <p:spPr>
          <a:xfrm>
            <a:off x="9165304" y="2806574"/>
            <a:ext cx="0" cy="8510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A3FA403-9A0F-4356-BB5C-7F78EF0B8423}"/>
              </a:ext>
            </a:extLst>
          </p:cNvPr>
          <p:cNvSpPr txBox="1"/>
          <p:nvPr/>
        </p:nvSpPr>
        <p:spPr>
          <a:xfrm>
            <a:off x="9174356" y="3057416"/>
            <a:ext cx="19432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printGraph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(graph)</a:t>
            </a:r>
            <a:r>
              <a:rPr lang="el-G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2476857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8F66C-CE72-41AC-837A-7D2BD38FD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1837" y="3015059"/>
            <a:ext cx="5648325" cy="827881"/>
          </a:xfrm>
        </p:spPr>
        <p:txBody>
          <a:bodyPr>
            <a:normAutofit/>
          </a:bodyPr>
          <a:lstStyle/>
          <a:p>
            <a:r>
              <a:rPr lang="el-GR" dirty="0">
                <a:latin typeface="Century Gothic" panose="020B0502020202020204" pitchFamily="34" charset="0"/>
              </a:rPr>
              <a:t>Αποθήκευση Γράφου με χρήση Λιστών Γειτονικών Κορυφών</a:t>
            </a:r>
          </a:p>
        </p:txBody>
      </p:sp>
    </p:spTree>
    <p:extLst>
      <p:ext uri="{BB962C8B-B14F-4D97-AF65-F5344CB8AC3E}">
        <p14:creationId xmlns:p14="http://schemas.microsoft.com/office/powerpoint/2010/main" val="276640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8F66C-CE72-41AC-837A-7D2BD38FD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7500" y="3015059"/>
            <a:ext cx="6477000" cy="827881"/>
          </a:xfrm>
        </p:spPr>
        <p:txBody>
          <a:bodyPr>
            <a:normAutofit/>
          </a:bodyPr>
          <a:lstStyle/>
          <a:p>
            <a:r>
              <a:rPr lang="el-GR" dirty="0">
                <a:latin typeface="Century Gothic" panose="020B0502020202020204" pitchFamily="34" charset="0"/>
              </a:rPr>
              <a:t>Αποθήκευση Γράφου με χρήση Δυσδιάστατου Πίνακα</a:t>
            </a:r>
          </a:p>
        </p:txBody>
      </p:sp>
    </p:spTree>
    <p:extLst>
      <p:ext uri="{BB962C8B-B14F-4D97-AF65-F5344CB8AC3E}">
        <p14:creationId xmlns:p14="http://schemas.microsoft.com/office/powerpoint/2010/main" val="18907489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1"/>
            <a:ext cx="10817118" cy="1949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Αποθήκευση Γράφου με Λίστες Γειτονικών Κορυφών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l-GR" altLang="el-GR" sz="1400" dirty="0">
                <a:latin typeface="Century Gothic" panose="020B0502020202020204" pitchFamily="34" charset="0"/>
              </a:rPr>
              <a:t>Για την αναπαράσταση του γράφου χρησιμοποιούμε ένα πίνακα μεγέθους Ν (όπου Ν ο αριθμός των κορυφών), τα στοιχεία του οποίου είναι δομές. Κάθε δομή παριστάνει την κορυφή και δείχνει σε μία λίστα που περιέχει τις γειτονικές κορυφές. 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l-GR" altLang="el-GR" sz="1400" dirty="0">
                <a:latin typeface="Century Gothic" panose="020B0502020202020204" pitchFamily="34" charset="0"/>
              </a:rPr>
              <a:t>Η δομή έχει την μορφή: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B955E19-698A-47A4-A117-F19366EA3ED9}"/>
              </a:ext>
            </a:extLst>
          </p:cNvPr>
          <p:cNvSpPr txBox="1"/>
          <p:nvPr/>
        </p:nvSpPr>
        <p:spPr>
          <a:xfrm>
            <a:off x="4704827" y="4300052"/>
            <a:ext cx="1253307" cy="374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l-GR" sz="1400" dirty="0">
                <a:latin typeface="Century Gothic" panose="020B0502020202020204" pitchFamily="34" charset="0"/>
              </a:rPr>
              <a:t>3 </a:t>
            </a:r>
            <a:r>
              <a:rPr lang="el-GR" altLang="el-GR" sz="1400" dirty="0">
                <a:latin typeface="Century Gothic" panose="020B0502020202020204" pitchFamily="34" charset="0"/>
              </a:rPr>
              <a:t>Κορυφές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40FE7CD-4582-4A29-94EF-A57AA828292E}"/>
              </a:ext>
            </a:extLst>
          </p:cNvPr>
          <p:cNvSpPr txBox="1"/>
          <p:nvPr/>
        </p:nvSpPr>
        <p:spPr>
          <a:xfrm>
            <a:off x="4422300" y="5078264"/>
            <a:ext cx="18183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altLang="el-GR" sz="1400" dirty="0">
                <a:latin typeface="Century Gothic" panose="020B0502020202020204" pitchFamily="34" charset="0"/>
              </a:rPr>
              <a:t>Δημιουργία πίνακα μεγέθους </a:t>
            </a:r>
            <a:r>
              <a:rPr lang="en-US" altLang="el-GR" sz="1400" dirty="0">
                <a:latin typeface="Century Gothic" panose="020B0502020202020204" pitchFamily="34" charset="0"/>
              </a:rPr>
              <a:t>3</a:t>
            </a:r>
            <a:endParaRPr lang="el-GR" sz="14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D91E9A-6994-45FE-BB0A-468A6C5C0C9C}"/>
              </a:ext>
            </a:extLst>
          </p:cNvPr>
          <p:cNvCxnSpPr>
            <a:cxnSpLocks/>
          </p:cNvCxnSpPr>
          <p:nvPr/>
        </p:nvCxnSpPr>
        <p:spPr>
          <a:xfrm>
            <a:off x="4768348" y="4890415"/>
            <a:ext cx="1002983" cy="0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5">
            <a:extLst>
              <a:ext uri="{FF2B5EF4-FFF2-40B4-BE49-F238E27FC236}">
                <a16:creationId xmlns:a16="http://schemas.microsoft.com/office/drawing/2014/main" id="{2AE9C47E-A447-4D43-8F31-EDF95B48E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740121"/>
              </p:ext>
            </p:extLst>
          </p:nvPr>
        </p:nvGraphicFramePr>
        <p:xfrm>
          <a:off x="7969680" y="4374037"/>
          <a:ext cx="8788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031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6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511240"/>
                  </a:ext>
                </a:extLst>
              </a:tr>
            </a:tbl>
          </a:graphicData>
        </a:graphic>
      </p:graphicFrame>
      <p:graphicFrame>
        <p:nvGraphicFramePr>
          <p:cNvPr id="30" name="Table 5">
            <a:extLst>
              <a:ext uri="{FF2B5EF4-FFF2-40B4-BE49-F238E27FC236}">
                <a16:creationId xmlns:a16="http://schemas.microsoft.com/office/drawing/2014/main" id="{EC414334-423F-45B5-802B-E324253BA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708959"/>
              </p:ext>
            </p:extLst>
          </p:nvPr>
        </p:nvGraphicFramePr>
        <p:xfrm>
          <a:off x="9211221" y="4383090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A37256-B4DC-402E-A46A-6B72C6796AB4}"/>
              </a:ext>
            </a:extLst>
          </p:cNvPr>
          <p:cNvCxnSpPr>
            <a:cxnSpLocks/>
          </p:cNvCxnSpPr>
          <p:nvPr/>
        </p:nvCxnSpPr>
        <p:spPr>
          <a:xfrm>
            <a:off x="8736757" y="4550730"/>
            <a:ext cx="474463" cy="0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EB4D9AFF-8E73-48EB-8181-DBB4F7D61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627566"/>
              </p:ext>
            </p:extLst>
          </p:nvPr>
        </p:nvGraphicFramePr>
        <p:xfrm>
          <a:off x="9211220" y="4756984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graphicFrame>
        <p:nvGraphicFramePr>
          <p:cNvPr id="46" name="Table 5">
            <a:extLst>
              <a:ext uri="{FF2B5EF4-FFF2-40B4-BE49-F238E27FC236}">
                <a16:creationId xmlns:a16="http://schemas.microsoft.com/office/drawing/2014/main" id="{6B145CFB-C9F8-4DB4-A8D9-1A5298E9D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177113"/>
              </p:ext>
            </p:extLst>
          </p:nvPr>
        </p:nvGraphicFramePr>
        <p:xfrm>
          <a:off x="10163729" y="4755431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graphicFrame>
        <p:nvGraphicFramePr>
          <p:cNvPr id="49" name="Table 5">
            <a:extLst>
              <a:ext uri="{FF2B5EF4-FFF2-40B4-BE49-F238E27FC236}">
                <a16:creationId xmlns:a16="http://schemas.microsoft.com/office/drawing/2014/main" id="{53F09AC9-F200-44D4-AC5A-CEDF58C26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404302"/>
              </p:ext>
            </p:extLst>
          </p:nvPr>
        </p:nvGraphicFramePr>
        <p:xfrm>
          <a:off x="9211220" y="5128473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3FDB5BE-2AEA-49EB-87A2-22E534AE047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8736687" y="4923470"/>
            <a:ext cx="474533" cy="1154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1A260EF-26C3-4933-BDF1-A37468609A52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8736687" y="5296113"/>
            <a:ext cx="474533" cy="98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36C4435-CDDC-4139-BC6F-9C57CBD9A45D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9687753" y="4921716"/>
            <a:ext cx="475976" cy="135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6309B4E-B934-4370-AD22-6198B5821FC5}"/>
              </a:ext>
            </a:extLst>
          </p:cNvPr>
          <p:cNvCxnSpPr>
            <a:cxnSpLocks/>
          </p:cNvCxnSpPr>
          <p:nvPr/>
        </p:nvCxnSpPr>
        <p:spPr>
          <a:xfrm>
            <a:off x="9687087" y="5295431"/>
            <a:ext cx="476641" cy="2040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6BF3F35-8E7F-43C3-AB4B-B360C0B2AC8D}"/>
              </a:ext>
            </a:extLst>
          </p:cNvPr>
          <p:cNvCxnSpPr>
            <a:cxnSpLocks/>
          </p:cNvCxnSpPr>
          <p:nvPr/>
        </p:nvCxnSpPr>
        <p:spPr>
          <a:xfrm>
            <a:off x="10611330" y="4921031"/>
            <a:ext cx="504908" cy="2040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236B25B-6B0C-4286-BA1E-24C2ADE275BD}"/>
              </a:ext>
            </a:extLst>
          </p:cNvPr>
          <p:cNvCxnSpPr>
            <a:cxnSpLocks/>
          </p:cNvCxnSpPr>
          <p:nvPr/>
        </p:nvCxnSpPr>
        <p:spPr>
          <a:xfrm>
            <a:off x="9687087" y="4550231"/>
            <a:ext cx="474463" cy="0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BE6E4BF-2DE4-4328-AB7C-ED558C0E928A}"/>
              </a:ext>
            </a:extLst>
          </p:cNvPr>
          <p:cNvSpPr txBox="1"/>
          <p:nvPr/>
        </p:nvSpPr>
        <p:spPr>
          <a:xfrm>
            <a:off x="10160815" y="4410171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5774F69-419E-48E6-85A0-FDD96D355FA5}"/>
              </a:ext>
            </a:extLst>
          </p:cNvPr>
          <p:cNvSpPr txBox="1"/>
          <p:nvPr/>
        </p:nvSpPr>
        <p:spPr>
          <a:xfrm>
            <a:off x="10160814" y="5143934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374880F-755B-4E8A-97DB-E49488B65A86}"/>
              </a:ext>
            </a:extLst>
          </p:cNvPr>
          <p:cNvSpPr txBox="1"/>
          <p:nvPr/>
        </p:nvSpPr>
        <p:spPr>
          <a:xfrm>
            <a:off x="11116238" y="4791797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7EC322-D484-4C0B-9D02-3D264DDC60C2}"/>
              </a:ext>
            </a:extLst>
          </p:cNvPr>
          <p:cNvSpPr txBox="1"/>
          <p:nvPr/>
        </p:nvSpPr>
        <p:spPr>
          <a:xfrm>
            <a:off x="8436284" y="3537661"/>
            <a:ext cx="1149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Δομή (</a:t>
            </a: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struct)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551793BB-E5F6-4852-A626-EE977A313983}"/>
              </a:ext>
            </a:extLst>
          </p:cNvPr>
          <p:cNvCxnSpPr>
            <a:cxnSpLocks/>
            <a:stCxn id="22" idx="2"/>
            <a:endCxn id="28" idx="0"/>
          </p:cNvCxnSpPr>
          <p:nvPr/>
        </p:nvCxnSpPr>
        <p:spPr>
          <a:xfrm rot="5400000">
            <a:off x="8650426" y="3962035"/>
            <a:ext cx="261906" cy="459599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F6A2737E-4A73-47FC-A387-7369679A4FFE}"/>
              </a:ext>
            </a:extLst>
          </p:cNvPr>
          <p:cNvCxnSpPr>
            <a:cxnSpLocks/>
            <a:stCxn id="22" idx="2"/>
            <a:endCxn id="94" idx="0"/>
          </p:cNvCxnSpPr>
          <p:nvPr/>
        </p:nvCxnSpPr>
        <p:spPr>
          <a:xfrm rot="16200000" flipH="1">
            <a:off x="9125728" y="3946330"/>
            <a:ext cx="260404" cy="489505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0065B9A-93C5-4944-89AD-96B183EDEB0F}"/>
              </a:ext>
            </a:extLst>
          </p:cNvPr>
          <p:cNvSpPr/>
          <p:nvPr/>
        </p:nvSpPr>
        <p:spPr>
          <a:xfrm>
            <a:off x="8202406" y="4322787"/>
            <a:ext cx="698345" cy="484175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A9372597-9FC6-46D3-916D-F441BF1AEFD5}"/>
              </a:ext>
            </a:extLst>
          </p:cNvPr>
          <p:cNvSpPr/>
          <p:nvPr/>
        </p:nvSpPr>
        <p:spPr>
          <a:xfrm>
            <a:off x="9151510" y="4321285"/>
            <a:ext cx="698345" cy="484175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ED54DA7-2B2E-42ED-925A-22DE4B9EEA25}"/>
              </a:ext>
            </a:extLst>
          </p:cNvPr>
          <p:cNvSpPr txBox="1"/>
          <p:nvPr/>
        </p:nvSpPr>
        <p:spPr>
          <a:xfrm>
            <a:off x="1132102" y="2029939"/>
            <a:ext cx="2558610" cy="1114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node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node *next;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vertex;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}node;</a:t>
            </a:r>
            <a:endParaRPr lang="el-GR" altLang="el-GR" sz="1400" dirty="0">
              <a:latin typeface="Century Gothic" panose="020B0502020202020204" pitchFamily="34" charset="0"/>
            </a:endParaRP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CF9F24EF-A222-4FFC-8D6E-0347323AFEF6}"/>
              </a:ext>
            </a:extLst>
          </p:cNvPr>
          <p:cNvSpPr/>
          <p:nvPr/>
        </p:nvSpPr>
        <p:spPr>
          <a:xfrm>
            <a:off x="7986924" y="4239186"/>
            <a:ext cx="938864" cy="1362298"/>
          </a:xfrm>
          <a:prstGeom prst="roundRect">
            <a:avLst/>
          </a:prstGeom>
          <a:noFill/>
          <a:ln w="127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D046C24-4892-4A53-9CB6-06001E23219F}"/>
              </a:ext>
            </a:extLst>
          </p:cNvPr>
          <p:cNvSpPr txBox="1"/>
          <p:nvPr/>
        </p:nvSpPr>
        <p:spPr>
          <a:xfrm>
            <a:off x="6819901" y="3639670"/>
            <a:ext cx="162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>
                <a:solidFill>
                  <a:srgbClr val="0066FF"/>
                </a:solidFill>
                <a:latin typeface="Century Gothic" panose="020B0502020202020204" pitchFamily="34" charset="0"/>
              </a:rPr>
              <a:t>πίνακας </a:t>
            </a:r>
            <a:r>
              <a:rPr lang="en-US" sz="1400" dirty="0">
                <a:solidFill>
                  <a:srgbClr val="0066FF"/>
                </a:solidFill>
                <a:latin typeface="Century Gothic" panose="020B0502020202020204" pitchFamily="34" charset="0"/>
              </a:rPr>
              <a:t>graph</a:t>
            </a:r>
            <a:endParaRPr lang="el-GR" sz="1400" dirty="0">
              <a:solidFill>
                <a:srgbClr val="0066FF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ABBA2F7C-E940-45C8-BCE7-DEEDA7EFB5F9}"/>
              </a:ext>
            </a:extLst>
          </p:cNvPr>
          <p:cNvCxnSpPr>
            <a:cxnSpLocks/>
            <a:stCxn id="105" idx="2"/>
            <a:endCxn id="104" idx="0"/>
          </p:cNvCxnSpPr>
          <p:nvPr/>
        </p:nvCxnSpPr>
        <p:spPr>
          <a:xfrm rot="16200000" flipH="1">
            <a:off x="7897854" y="3680683"/>
            <a:ext cx="291739" cy="825265"/>
          </a:xfrm>
          <a:prstGeom prst="curvedConnector3">
            <a:avLst>
              <a:gd name="adj1" fmla="val 50000"/>
            </a:avLst>
          </a:prstGeom>
          <a:ln w="1270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2">
            <a:extLst>
              <a:ext uri="{FF2B5EF4-FFF2-40B4-BE49-F238E27FC236}">
                <a16:creationId xmlns:a16="http://schemas.microsoft.com/office/drawing/2014/main" id="{DB150DCA-C2EA-4B40-85D6-F8CEE7AF4BF5}"/>
              </a:ext>
            </a:extLst>
          </p:cNvPr>
          <p:cNvSpPr txBox="1"/>
          <p:nvPr/>
        </p:nvSpPr>
        <p:spPr>
          <a:xfrm>
            <a:off x="3016714" y="4324780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2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13" name="1">
            <a:extLst>
              <a:ext uri="{FF2B5EF4-FFF2-40B4-BE49-F238E27FC236}">
                <a16:creationId xmlns:a16="http://schemas.microsoft.com/office/drawing/2014/main" id="{48394346-4D1D-4806-A30A-09CD30BCF1BD}"/>
              </a:ext>
            </a:extLst>
          </p:cNvPr>
          <p:cNvSpPr txBox="1"/>
          <p:nvPr/>
        </p:nvSpPr>
        <p:spPr>
          <a:xfrm>
            <a:off x="2195407" y="4766016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1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14" name="0">
            <a:extLst>
              <a:ext uri="{FF2B5EF4-FFF2-40B4-BE49-F238E27FC236}">
                <a16:creationId xmlns:a16="http://schemas.microsoft.com/office/drawing/2014/main" id="{DACD68CD-2F45-4543-8498-631E662DE9C4}"/>
              </a:ext>
            </a:extLst>
          </p:cNvPr>
          <p:cNvSpPr txBox="1"/>
          <p:nvPr/>
        </p:nvSpPr>
        <p:spPr>
          <a:xfrm>
            <a:off x="1374100" y="4786445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0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16" name="Κ2">
            <a:extLst>
              <a:ext uri="{FF2B5EF4-FFF2-40B4-BE49-F238E27FC236}">
                <a16:creationId xmlns:a16="http://schemas.microsoft.com/office/drawing/2014/main" id="{FAA8A246-C66F-40D3-9141-F7E252E2EC13}"/>
              </a:ext>
            </a:extLst>
          </p:cNvPr>
          <p:cNvSpPr/>
          <p:nvPr/>
        </p:nvSpPr>
        <p:spPr>
          <a:xfrm>
            <a:off x="3016714" y="4345209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17" name="Κ1">
            <a:extLst>
              <a:ext uri="{FF2B5EF4-FFF2-40B4-BE49-F238E27FC236}">
                <a16:creationId xmlns:a16="http://schemas.microsoft.com/office/drawing/2014/main" id="{7B27384F-8733-4FA8-9C4C-BACA3BA8B55E}"/>
              </a:ext>
            </a:extLst>
          </p:cNvPr>
          <p:cNvSpPr/>
          <p:nvPr/>
        </p:nvSpPr>
        <p:spPr>
          <a:xfrm>
            <a:off x="2195407" y="4786445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solidFill>
                <a:schemeClr val="tx1"/>
              </a:solidFill>
            </a:endParaRPr>
          </a:p>
        </p:txBody>
      </p:sp>
      <p:sp>
        <p:nvSpPr>
          <p:cNvPr id="118" name="Κ0">
            <a:extLst>
              <a:ext uri="{FF2B5EF4-FFF2-40B4-BE49-F238E27FC236}">
                <a16:creationId xmlns:a16="http://schemas.microsoft.com/office/drawing/2014/main" id="{7AF20B7A-AF8F-41A9-96B9-FAF19413BF26}"/>
              </a:ext>
            </a:extLst>
          </p:cNvPr>
          <p:cNvSpPr/>
          <p:nvPr/>
        </p:nvSpPr>
        <p:spPr>
          <a:xfrm>
            <a:off x="1374100" y="4806874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solidFill>
                <a:schemeClr val="tx1"/>
              </a:solidFill>
            </a:endParaRP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5AC56E2-0549-417D-AF8A-86E3F0E5714C}"/>
              </a:ext>
            </a:extLst>
          </p:cNvPr>
          <p:cNvCxnSpPr>
            <a:cxnSpLocks/>
            <a:stCxn id="114" idx="3"/>
            <a:endCxn id="117" idx="2"/>
          </p:cNvCxnSpPr>
          <p:nvPr/>
        </p:nvCxnSpPr>
        <p:spPr>
          <a:xfrm flipV="1">
            <a:off x="1806100" y="5002445"/>
            <a:ext cx="389307" cy="14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1A86F0F-8988-4C11-95CD-C9B7F63C4A42}"/>
              </a:ext>
            </a:extLst>
          </p:cNvPr>
          <p:cNvCxnSpPr>
            <a:cxnSpLocks/>
            <a:stCxn id="117" idx="7"/>
            <a:endCxn id="116" idx="2"/>
          </p:cNvCxnSpPr>
          <p:nvPr/>
        </p:nvCxnSpPr>
        <p:spPr>
          <a:xfrm flipV="1">
            <a:off x="2564142" y="4561209"/>
            <a:ext cx="452572" cy="2885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643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2"/>
            <a:ext cx="10817118" cy="964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 με χρήση Λιστών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(1/</a:t>
            </a:r>
            <a:r>
              <a:rPr lang="en-US" sz="1050" dirty="0">
                <a:latin typeface="Century Gothic" panose="020B0502020202020204" pitchFamily="34" charset="0"/>
              </a:rPr>
              <a:t>26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l-GR" sz="1400" dirty="0">
                <a:latin typeface="Century Gothic" panose="020B0502020202020204" pitchFamily="34" charset="0"/>
              </a:rPr>
              <a:t>Αναπαράσταση Γράφου με Λίστες Γειτονικών Κορυφών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DF8A75-DAD0-4217-993F-1300B999D9E9}"/>
              </a:ext>
            </a:extLst>
          </p:cNvPr>
          <p:cNvSpPr txBox="1"/>
          <p:nvPr/>
        </p:nvSpPr>
        <p:spPr>
          <a:xfrm>
            <a:off x="760770" y="1669500"/>
            <a:ext cx="983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Γράφος</a:t>
            </a:r>
            <a:endParaRPr lang="el-GR" sz="14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87D52D-03B6-4CA9-864F-89F65324239F}"/>
              </a:ext>
            </a:extLst>
          </p:cNvPr>
          <p:cNvSpPr txBox="1"/>
          <p:nvPr/>
        </p:nvSpPr>
        <p:spPr>
          <a:xfrm>
            <a:off x="7155423" y="1669500"/>
            <a:ext cx="2968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Λίστες Γειτονικών Κορυφών</a:t>
            </a:r>
            <a:endParaRPr lang="el-GR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2ACAE4-E267-469D-89C2-FA8B7D871D17}"/>
              </a:ext>
            </a:extLst>
          </p:cNvPr>
          <p:cNvSpPr txBox="1"/>
          <p:nvPr/>
        </p:nvSpPr>
        <p:spPr>
          <a:xfrm>
            <a:off x="688342" y="4240946"/>
            <a:ext cx="11289457" cy="1990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Για κάθε </a:t>
            </a:r>
            <a:r>
              <a:rPr lang="el-GR" altLang="el-GR" sz="1400" dirty="0">
                <a:latin typeface="Century Gothic" panose="020B0502020202020204" pitchFamily="34" charset="0"/>
              </a:rPr>
              <a:t>κόμβο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του πίνακα: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Εκχώρησε στο πεδίο κορυφής του </a:t>
            </a:r>
            <a:r>
              <a:rPr lang="el-GR" altLang="el-GR" sz="1400" dirty="0">
                <a:latin typeface="Century Gothic" panose="020B0502020202020204" pitchFamily="34" charset="0"/>
              </a:rPr>
              <a:t>κόμβου την κορυφή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και στο πεδίο δείκτη βάλε </a:t>
            </a:r>
            <a:r>
              <a:rPr lang="en-US" altLang="el-GR" sz="1400" dirty="0">
                <a:latin typeface="Century Gothic" panose="020B0502020202020204" pitchFamily="34" charset="0"/>
              </a:rPr>
              <a:t>NULL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1</a:t>
            </a:r>
            <a:r>
              <a:rPr lang="el-GR" altLang="el-GR" sz="1400" u="sng" dirty="0">
                <a:latin typeface="Century Gothic" panose="020B0502020202020204" pitchFamily="34" charset="0"/>
              </a:rPr>
              <a:t>.2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Διάβασε τον αριθμό ακμών της κορυφής.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1.3 </a:t>
            </a:r>
            <a:r>
              <a:rPr lang="el-GR" altLang="el-GR" sz="1400" dirty="0">
                <a:latin typeface="Century Gothic" panose="020B0502020202020204" pitchFamily="34" charset="0"/>
              </a:rPr>
              <a:t>– Για κάθε ακμή: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1.3.1 </a:t>
            </a:r>
            <a:r>
              <a:rPr lang="el-GR" altLang="el-GR" sz="1400" dirty="0">
                <a:latin typeface="Century Gothic" panose="020B0502020202020204" pitchFamily="34" charset="0"/>
              </a:rPr>
              <a:t>– Διάβασε τη γειτονική κορυφή.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1.3.2 </a:t>
            </a:r>
            <a:r>
              <a:rPr lang="el-GR" altLang="el-GR" sz="1400" dirty="0">
                <a:latin typeface="Century Gothic" panose="020B0502020202020204" pitchFamily="34" charset="0"/>
              </a:rPr>
              <a:t>– Δημιούργησε κόμβο για τη γειτονική κορυφή και σύνδεσέ τον με τη λίστα.</a:t>
            </a:r>
          </a:p>
        </p:txBody>
      </p:sp>
      <p:sp>
        <p:nvSpPr>
          <p:cNvPr id="34" name="Content Placeholder 7">
            <a:extLst>
              <a:ext uri="{FF2B5EF4-FFF2-40B4-BE49-F238E27FC236}">
                <a16:creationId xmlns:a16="http://schemas.microsoft.com/office/drawing/2014/main" id="{3EC209EB-CB69-4826-8A7C-2842E4EB8626}"/>
              </a:ext>
            </a:extLst>
          </p:cNvPr>
          <p:cNvSpPr txBox="1">
            <a:spLocks/>
          </p:cNvSpPr>
          <p:nvPr/>
        </p:nvSpPr>
        <p:spPr>
          <a:xfrm>
            <a:off x="3676441" y="1938873"/>
            <a:ext cx="2028030" cy="140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VERTICES = 3</a:t>
            </a:r>
            <a:endParaRPr lang="el-G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Century Gothic" panose="020B0502020202020204" pitchFamily="34" charset="0"/>
            </a:endParaRPr>
          </a:p>
        </p:txBody>
      </p:sp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7A90F2A0-0328-43BB-9451-1E70AFBD5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674003"/>
              </p:ext>
            </p:extLst>
          </p:nvPr>
        </p:nvGraphicFramePr>
        <p:xfrm>
          <a:off x="6333070" y="2255641"/>
          <a:ext cx="8788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031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6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511240"/>
                  </a:ext>
                </a:extLst>
              </a:tr>
            </a:tbl>
          </a:graphicData>
        </a:graphic>
      </p:graphicFrame>
      <p:sp>
        <p:nvSpPr>
          <p:cNvPr id="38" name="2">
            <a:extLst>
              <a:ext uri="{FF2B5EF4-FFF2-40B4-BE49-F238E27FC236}">
                <a16:creationId xmlns:a16="http://schemas.microsoft.com/office/drawing/2014/main" id="{201CF9B0-A431-4703-BA74-29A6638C18B5}"/>
              </a:ext>
            </a:extLst>
          </p:cNvPr>
          <p:cNvSpPr txBox="1"/>
          <p:nvPr/>
        </p:nvSpPr>
        <p:spPr>
          <a:xfrm>
            <a:off x="2565485" y="1990782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2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41" name="1">
            <a:extLst>
              <a:ext uri="{FF2B5EF4-FFF2-40B4-BE49-F238E27FC236}">
                <a16:creationId xmlns:a16="http://schemas.microsoft.com/office/drawing/2014/main" id="{02E3B754-1D99-4253-9B74-0CC21EE17DE6}"/>
              </a:ext>
            </a:extLst>
          </p:cNvPr>
          <p:cNvSpPr txBox="1"/>
          <p:nvPr/>
        </p:nvSpPr>
        <p:spPr>
          <a:xfrm>
            <a:off x="1744178" y="2432018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1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42" name="0">
            <a:extLst>
              <a:ext uri="{FF2B5EF4-FFF2-40B4-BE49-F238E27FC236}">
                <a16:creationId xmlns:a16="http://schemas.microsoft.com/office/drawing/2014/main" id="{D717F8F2-AE82-4B5D-9F4A-42E90A55DCAF}"/>
              </a:ext>
            </a:extLst>
          </p:cNvPr>
          <p:cNvSpPr txBox="1"/>
          <p:nvPr/>
        </p:nvSpPr>
        <p:spPr>
          <a:xfrm>
            <a:off x="922871" y="2452447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0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44" name="Κ2">
            <a:extLst>
              <a:ext uri="{FF2B5EF4-FFF2-40B4-BE49-F238E27FC236}">
                <a16:creationId xmlns:a16="http://schemas.microsoft.com/office/drawing/2014/main" id="{A534FCFB-7E12-49BE-8020-BA537064F60E}"/>
              </a:ext>
            </a:extLst>
          </p:cNvPr>
          <p:cNvSpPr/>
          <p:nvPr/>
        </p:nvSpPr>
        <p:spPr>
          <a:xfrm>
            <a:off x="2565485" y="2011211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45" name="Κ1">
            <a:extLst>
              <a:ext uri="{FF2B5EF4-FFF2-40B4-BE49-F238E27FC236}">
                <a16:creationId xmlns:a16="http://schemas.microsoft.com/office/drawing/2014/main" id="{F1542111-2081-4794-8552-7F591D43DB64}"/>
              </a:ext>
            </a:extLst>
          </p:cNvPr>
          <p:cNvSpPr/>
          <p:nvPr/>
        </p:nvSpPr>
        <p:spPr>
          <a:xfrm>
            <a:off x="1744178" y="2452447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solidFill>
                <a:schemeClr val="tx1"/>
              </a:solidFill>
            </a:endParaRPr>
          </a:p>
        </p:txBody>
      </p:sp>
      <p:sp>
        <p:nvSpPr>
          <p:cNvPr id="46" name="Κ0">
            <a:extLst>
              <a:ext uri="{FF2B5EF4-FFF2-40B4-BE49-F238E27FC236}">
                <a16:creationId xmlns:a16="http://schemas.microsoft.com/office/drawing/2014/main" id="{45EFB0B2-3420-4B47-82F4-4E1E2AD8839F}"/>
              </a:ext>
            </a:extLst>
          </p:cNvPr>
          <p:cNvSpPr/>
          <p:nvPr/>
        </p:nvSpPr>
        <p:spPr>
          <a:xfrm>
            <a:off x="922871" y="2472876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AFBB3B4-D57E-4921-B1F8-1AFB36FE68F3}"/>
              </a:ext>
            </a:extLst>
          </p:cNvPr>
          <p:cNvCxnSpPr>
            <a:cxnSpLocks/>
            <a:stCxn id="42" idx="3"/>
            <a:endCxn id="45" idx="2"/>
          </p:cNvCxnSpPr>
          <p:nvPr/>
        </p:nvCxnSpPr>
        <p:spPr>
          <a:xfrm flipV="1">
            <a:off x="1354871" y="2668447"/>
            <a:ext cx="389307" cy="14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F8952F-A904-4B71-885D-74C6C4E09E8F}"/>
              </a:ext>
            </a:extLst>
          </p:cNvPr>
          <p:cNvCxnSpPr>
            <a:cxnSpLocks/>
            <a:stCxn id="45" idx="7"/>
            <a:endCxn id="38" idx="1"/>
          </p:cNvCxnSpPr>
          <p:nvPr/>
        </p:nvCxnSpPr>
        <p:spPr>
          <a:xfrm flipV="1">
            <a:off x="2112913" y="2221615"/>
            <a:ext cx="452572" cy="294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212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63573C54-AC20-400D-97E5-8D022264D060}"/>
              </a:ext>
            </a:extLst>
          </p:cNvPr>
          <p:cNvSpPr txBox="1"/>
          <p:nvPr/>
        </p:nvSpPr>
        <p:spPr>
          <a:xfrm>
            <a:off x="688342" y="4240946"/>
            <a:ext cx="11289457" cy="1990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Για κάθε </a:t>
            </a:r>
            <a:r>
              <a:rPr lang="el-GR" altLang="el-GR" sz="1400" dirty="0">
                <a:latin typeface="Century Gothic" panose="020B0502020202020204" pitchFamily="34" charset="0"/>
              </a:rPr>
              <a:t>κόμβο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του πίνακα 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Εκχώρησε στο πεδίο κορυφής του </a:t>
            </a:r>
            <a:r>
              <a:rPr lang="el-GR" altLang="el-GR" sz="1400" dirty="0">
                <a:latin typeface="Century Gothic" panose="020B0502020202020204" pitchFamily="34" charset="0"/>
              </a:rPr>
              <a:t>κόμβου την κορυφή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και στο πεδίο δείκτη βάλε </a:t>
            </a:r>
            <a:r>
              <a:rPr lang="en-US" altLang="el-GR" sz="1400" dirty="0">
                <a:latin typeface="Century Gothic" panose="020B0502020202020204" pitchFamily="34" charset="0"/>
              </a:rPr>
              <a:t>NULL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1</a:t>
            </a:r>
            <a:r>
              <a:rPr lang="el-GR" altLang="el-GR" sz="1400" u="sng" dirty="0">
                <a:latin typeface="Century Gothic" panose="020B0502020202020204" pitchFamily="34" charset="0"/>
              </a:rPr>
              <a:t>.2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Διάβασε τον αριθμό ακμών της κορυφής.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1.3 </a:t>
            </a:r>
            <a:r>
              <a:rPr lang="el-GR" altLang="el-GR" sz="1400" dirty="0">
                <a:latin typeface="Century Gothic" panose="020B0502020202020204" pitchFamily="34" charset="0"/>
              </a:rPr>
              <a:t>– Για κάθε ακμή: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1.3.1 </a:t>
            </a:r>
            <a:r>
              <a:rPr lang="el-GR" altLang="el-GR" sz="1400" dirty="0">
                <a:latin typeface="Century Gothic" panose="020B0502020202020204" pitchFamily="34" charset="0"/>
              </a:rPr>
              <a:t>– Διάβασε τη γειτονική κορυφή.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1.3.2 </a:t>
            </a:r>
            <a:r>
              <a:rPr lang="el-GR" altLang="el-GR" sz="1400" dirty="0">
                <a:latin typeface="Century Gothic" panose="020B0502020202020204" pitchFamily="34" charset="0"/>
              </a:rPr>
              <a:t>– Δημιούργησε κόμβο για τη γειτονική κορυφή και σύνδεσέ τον με τη λίστα.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2"/>
            <a:ext cx="10817118" cy="964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 με χρήση Λιστών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(2/</a:t>
            </a:r>
            <a:r>
              <a:rPr lang="en-US" sz="1050" dirty="0">
                <a:latin typeface="Century Gothic" panose="020B0502020202020204" pitchFamily="34" charset="0"/>
              </a:rPr>
              <a:t>26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l-GR" sz="1400" dirty="0">
                <a:latin typeface="Century Gothic" panose="020B0502020202020204" pitchFamily="34" charset="0"/>
              </a:rPr>
              <a:t>Αναπαράσταση Γράφου με Λίστες Γειτονικών Κορυφών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DF8A75-DAD0-4217-993F-1300B999D9E9}"/>
              </a:ext>
            </a:extLst>
          </p:cNvPr>
          <p:cNvSpPr txBox="1"/>
          <p:nvPr/>
        </p:nvSpPr>
        <p:spPr>
          <a:xfrm>
            <a:off x="760770" y="1669500"/>
            <a:ext cx="983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Γράφος</a:t>
            </a:r>
            <a:endParaRPr lang="el-GR" sz="1400" b="1" dirty="0"/>
          </a:p>
        </p:txBody>
      </p:sp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97B71CCD-A907-4952-B6C2-9ECFE3EA5DDB}"/>
              </a:ext>
            </a:extLst>
          </p:cNvPr>
          <p:cNvSpPr txBox="1">
            <a:spLocks/>
          </p:cNvSpPr>
          <p:nvPr/>
        </p:nvSpPr>
        <p:spPr>
          <a:xfrm>
            <a:off x="3865969" y="4332639"/>
            <a:ext cx="3226512" cy="35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Ορίζω μετρητή το </a:t>
            </a:r>
            <a:r>
              <a:rPr lang="en-US" sz="1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.	</a:t>
            </a:r>
            <a:r>
              <a:rPr lang="en-US" sz="1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 &lt; VERTICES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6" name="Picture 4" descr="As right as...">
            <a:extLst>
              <a:ext uri="{FF2B5EF4-FFF2-40B4-BE49-F238E27FC236}">
                <a16:creationId xmlns:a16="http://schemas.microsoft.com/office/drawing/2014/main" id="{FDD3C2D8-E3C7-471E-8180-FEDCC7A4C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494" y="4294522"/>
            <a:ext cx="276929" cy="26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233EEEB-14F7-4C54-A610-F9766F59DD8F}"/>
              </a:ext>
            </a:extLst>
          </p:cNvPr>
          <p:cNvCxnSpPr>
            <a:cxnSpLocks/>
          </p:cNvCxnSpPr>
          <p:nvPr/>
        </p:nvCxnSpPr>
        <p:spPr>
          <a:xfrm>
            <a:off x="6074688" y="2425300"/>
            <a:ext cx="23723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7FCEB69-0AB4-4C77-B574-77F2B1E12AAE}"/>
              </a:ext>
            </a:extLst>
          </p:cNvPr>
          <p:cNvSpPr txBox="1"/>
          <p:nvPr/>
        </p:nvSpPr>
        <p:spPr>
          <a:xfrm>
            <a:off x="5858931" y="2287910"/>
            <a:ext cx="2305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i</a:t>
            </a:r>
            <a:endParaRPr lang="el-GR" sz="1400" dirty="0">
              <a:solidFill>
                <a:srgbClr val="FF0000"/>
              </a:solidFill>
            </a:endParaRPr>
          </a:p>
        </p:txBody>
      </p:sp>
      <p:sp>
        <p:nvSpPr>
          <p:cNvPr id="38" name="2">
            <a:extLst>
              <a:ext uri="{FF2B5EF4-FFF2-40B4-BE49-F238E27FC236}">
                <a16:creationId xmlns:a16="http://schemas.microsoft.com/office/drawing/2014/main" id="{70B17D52-E701-4BC3-A6E4-1C1526001E6F}"/>
              </a:ext>
            </a:extLst>
          </p:cNvPr>
          <p:cNvSpPr txBox="1"/>
          <p:nvPr/>
        </p:nvSpPr>
        <p:spPr>
          <a:xfrm>
            <a:off x="2565485" y="1990782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2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40" name="1">
            <a:extLst>
              <a:ext uri="{FF2B5EF4-FFF2-40B4-BE49-F238E27FC236}">
                <a16:creationId xmlns:a16="http://schemas.microsoft.com/office/drawing/2014/main" id="{501BF6FA-8F7B-496B-81A8-DD63BA392611}"/>
              </a:ext>
            </a:extLst>
          </p:cNvPr>
          <p:cNvSpPr txBox="1"/>
          <p:nvPr/>
        </p:nvSpPr>
        <p:spPr>
          <a:xfrm>
            <a:off x="1744178" y="2432018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1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41" name="0">
            <a:extLst>
              <a:ext uri="{FF2B5EF4-FFF2-40B4-BE49-F238E27FC236}">
                <a16:creationId xmlns:a16="http://schemas.microsoft.com/office/drawing/2014/main" id="{E4BF99F0-E432-47D3-8DB7-0A5052C6B68A}"/>
              </a:ext>
            </a:extLst>
          </p:cNvPr>
          <p:cNvSpPr txBox="1"/>
          <p:nvPr/>
        </p:nvSpPr>
        <p:spPr>
          <a:xfrm>
            <a:off x="922871" y="2452447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0</a:t>
            </a:r>
            <a:endParaRPr lang="el-GR" sz="2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Κ2">
            <a:extLst>
              <a:ext uri="{FF2B5EF4-FFF2-40B4-BE49-F238E27FC236}">
                <a16:creationId xmlns:a16="http://schemas.microsoft.com/office/drawing/2014/main" id="{0CF0050A-A880-4C24-8ED2-28A7272E6BAA}"/>
              </a:ext>
            </a:extLst>
          </p:cNvPr>
          <p:cNvSpPr/>
          <p:nvPr/>
        </p:nvSpPr>
        <p:spPr>
          <a:xfrm>
            <a:off x="2565485" y="2011211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44" name="Κ1">
            <a:extLst>
              <a:ext uri="{FF2B5EF4-FFF2-40B4-BE49-F238E27FC236}">
                <a16:creationId xmlns:a16="http://schemas.microsoft.com/office/drawing/2014/main" id="{55897EF4-5644-477B-B8FC-959BC35890B5}"/>
              </a:ext>
            </a:extLst>
          </p:cNvPr>
          <p:cNvSpPr/>
          <p:nvPr/>
        </p:nvSpPr>
        <p:spPr>
          <a:xfrm>
            <a:off x="1744178" y="2452447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solidFill>
                <a:schemeClr val="tx1"/>
              </a:solidFill>
            </a:endParaRPr>
          </a:p>
        </p:txBody>
      </p:sp>
      <p:sp>
        <p:nvSpPr>
          <p:cNvPr id="45" name="Κ0">
            <a:extLst>
              <a:ext uri="{FF2B5EF4-FFF2-40B4-BE49-F238E27FC236}">
                <a16:creationId xmlns:a16="http://schemas.microsoft.com/office/drawing/2014/main" id="{844D733F-E19F-418E-A220-2093D01E4811}"/>
              </a:ext>
            </a:extLst>
          </p:cNvPr>
          <p:cNvSpPr/>
          <p:nvPr/>
        </p:nvSpPr>
        <p:spPr>
          <a:xfrm>
            <a:off x="922871" y="2472876"/>
            <a:ext cx="432000" cy="432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801DB97-A8A1-4124-BA20-088725C02989}"/>
              </a:ext>
            </a:extLst>
          </p:cNvPr>
          <p:cNvCxnSpPr>
            <a:cxnSpLocks/>
            <a:stCxn id="41" idx="3"/>
            <a:endCxn id="44" idx="2"/>
          </p:cNvCxnSpPr>
          <p:nvPr/>
        </p:nvCxnSpPr>
        <p:spPr>
          <a:xfrm flipV="1">
            <a:off x="1354871" y="2668447"/>
            <a:ext cx="389307" cy="14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3A9A968-8427-4B48-A878-D6291E1A0ED5}"/>
              </a:ext>
            </a:extLst>
          </p:cNvPr>
          <p:cNvCxnSpPr>
            <a:cxnSpLocks/>
            <a:stCxn id="44" idx="7"/>
            <a:endCxn id="38" idx="1"/>
          </p:cNvCxnSpPr>
          <p:nvPr/>
        </p:nvCxnSpPr>
        <p:spPr>
          <a:xfrm flipV="1">
            <a:off x="2112913" y="2221615"/>
            <a:ext cx="452572" cy="294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B6081BA-81AC-4D85-836E-6A330A91A3A8}"/>
              </a:ext>
            </a:extLst>
          </p:cNvPr>
          <p:cNvSpPr txBox="1"/>
          <p:nvPr/>
        </p:nvSpPr>
        <p:spPr>
          <a:xfrm>
            <a:off x="7155423" y="1669500"/>
            <a:ext cx="2968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Λίστες Γειτονικών Κορυφών</a:t>
            </a:r>
            <a:endParaRPr lang="el-GR" sz="1400" b="1" dirty="0"/>
          </a:p>
        </p:txBody>
      </p:sp>
      <p:graphicFrame>
        <p:nvGraphicFramePr>
          <p:cNvPr id="51" name="Table 5">
            <a:extLst>
              <a:ext uri="{FF2B5EF4-FFF2-40B4-BE49-F238E27FC236}">
                <a16:creationId xmlns:a16="http://schemas.microsoft.com/office/drawing/2014/main" id="{2EB84017-50DB-4065-A3B3-D79A3817C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774931"/>
              </p:ext>
            </p:extLst>
          </p:nvPr>
        </p:nvGraphicFramePr>
        <p:xfrm>
          <a:off x="6333070" y="2255641"/>
          <a:ext cx="8788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031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6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511240"/>
                  </a:ext>
                </a:extLst>
              </a:tr>
            </a:tbl>
          </a:graphicData>
        </a:graphic>
      </p:graphicFrame>
      <p:sp>
        <p:nvSpPr>
          <p:cNvPr id="53" name="Content Placeholder 7">
            <a:extLst>
              <a:ext uri="{FF2B5EF4-FFF2-40B4-BE49-F238E27FC236}">
                <a16:creationId xmlns:a16="http://schemas.microsoft.com/office/drawing/2014/main" id="{EC85D472-18BA-460B-8579-AD2E9C4B4E2D}"/>
              </a:ext>
            </a:extLst>
          </p:cNvPr>
          <p:cNvSpPr txBox="1">
            <a:spLocks/>
          </p:cNvSpPr>
          <p:nvPr/>
        </p:nvSpPr>
        <p:spPr>
          <a:xfrm>
            <a:off x="3676441" y="1938873"/>
            <a:ext cx="2028030" cy="140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VERTICES = 3</a:t>
            </a:r>
            <a:endParaRPr lang="el-G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4994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4F72C9CB-5299-409D-B5F8-F4BBE4B822A3}"/>
              </a:ext>
            </a:extLst>
          </p:cNvPr>
          <p:cNvSpPr txBox="1"/>
          <p:nvPr/>
        </p:nvSpPr>
        <p:spPr>
          <a:xfrm>
            <a:off x="688342" y="4240946"/>
            <a:ext cx="11289457" cy="1990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Για κάθε </a:t>
            </a:r>
            <a:r>
              <a:rPr lang="el-GR" altLang="el-GR" sz="1400" dirty="0">
                <a:latin typeface="Century Gothic" panose="020B0502020202020204" pitchFamily="34" charset="0"/>
              </a:rPr>
              <a:t>κόμβο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του πίνακα 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1.1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Εκχώρησε στο πεδίο κορυφής του </a:t>
            </a:r>
            <a:r>
              <a:rPr lang="el-GR" altLang="el-GR" sz="1400" dirty="0">
                <a:latin typeface="Century Gothic" panose="020B0502020202020204" pitchFamily="34" charset="0"/>
              </a:rPr>
              <a:t>κόμβου την κορυφή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και στο πεδίο δείκτη βάλε </a:t>
            </a:r>
            <a:r>
              <a:rPr lang="en-US" altLang="el-GR" sz="1400" dirty="0">
                <a:latin typeface="Century Gothic" panose="020B0502020202020204" pitchFamily="34" charset="0"/>
              </a:rPr>
              <a:t>NULL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1</a:t>
            </a:r>
            <a:r>
              <a:rPr lang="el-GR" altLang="el-GR" sz="1400" u="sng" dirty="0">
                <a:latin typeface="Century Gothic" panose="020B0502020202020204" pitchFamily="34" charset="0"/>
              </a:rPr>
              <a:t>.2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Διάβασε τον αριθμό ακμών της κορυφής.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1.3 </a:t>
            </a:r>
            <a:r>
              <a:rPr lang="el-GR" altLang="el-GR" sz="1400" dirty="0">
                <a:latin typeface="Century Gothic" panose="020B0502020202020204" pitchFamily="34" charset="0"/>
              </a:rPr>
              <a:t>– Για κάθε ακμή: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1.3.1 </a:t>
            </a:r>
            <a:r>
              <a:rPr lang="el-GR" altLang="el-GR" sz="1400" dirty="0">
                <a:latin typeface="Century Gothic" panose="020B0502020202020204" pitchFamily="34" charset="0"/>
              </a:rPr>
              <a:t>– Διάβασε τη γειτονική κορυφή.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1.3.2 </a:t>
            </a:r>
            <a:r>
              <a:rPr lang="el-GR" altLang="el-GR" sz="1400" dirty="0">
                <a:latin typeface="Century Gothic" panose="020B0502020202020204" pitchFamily="34" charset="0"/>
              </a:rPr>
              <a:t>– Δημιούργησε κόμβο για τη γειτονική κορυφή και σύνδεσέ τον με τη λίστα.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2"/>
            <a:ext cx="10817118" cy="964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 με χρήση Λιστών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3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26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l-GR" sz="1400" dirty="0">
                <a:latin typeface="Century Gothic" panose="020B0502020202020204" pitchFamily="34" charset="0"/>
              </a:rPr>
              <a:t>Αναπαράσταση Γράφου με Λίστες Γειτονικών Κορυφών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DF8A75-DAD0-4217-993F-1300B999D9E9}"/>
              </a:ext>
            </a:extLst>
          </p:cNvPr>
          <p:cNvSpPr txBox="1"/>
          <p:nvPr/>
        </p:nvSpPr>
        <p:spPr>
          <a:xfrm>
            <a:off x="760770" y="1669500"/>
            <a:ext cx="983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Γράφος</a:t>
            </a:r>
            <a:endParaRPr lang="el-GR" sz="1400" b="1" dirty="0"/>
          </a:p>
        </p:txBody>
      </p:sp>
      <p:sp>
        <p:nvSpPr>
          <p:cNvPr id="32" name="Content Placeholder 7">
            <a:extLst>
              <a:ext uri="{FF2B5EF4-FFF2-40B4-BE49-F238E27FC236}">
                <a16:creationId xmlns:a16="http://schemas.microsoft.com/office/drawing/2014/main" id="{A12E1869-A803-46D2-AA73-8DDAD7519FB2}"/>
              </a:ext>
            </a:extLst>
          </p:cNvPr>
          <p:cNvSpPr txBox="1">
            <a:spLocks/>
          </p:cNvSpPr>
          <p:nvPr/>
        </p:nvSpPr>
        <p:spPr>
          <a:xfrm>
            <a:off x="8965488" y="4609357"/>
            <a:ext cx="3226512" cy="88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graph[</a:t>
            </a:r>
            <a:r>
              <a:rPr lang="en-US" sz="1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].vertex = </a:t>
            </a:r>
            <a:r>
              <a:rPr lang="en-US" sz="1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;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graph[</a:t>
            </a:r>
            <a:r>
              <a:rPr lang="en-US" sz="1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].next = NULL;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352A238-9C08-4EBC-85A7-33B5A39E40C5}"/>
              </a:ext>
            </a:extLst>
          </p:cNvPr>
          <p:cNvCxnSpPr>
            <a:cxnSpLocks/>
          </p:cNvCxnSpPr>
          <p:nvPr/>
        </p:nvCxnSpPr>
        <p:spPr>
          <a:xfrm>
            <a:off x="7105415" y="2427359"/>
            <a:ext cx="47446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81D8560-7939-4BE1-AA2A-3E1C2396BBA9}"/>
              </a:ext>
            </a:extLst>
          </p:cNvPr>
          <p:cNvSpPr txBox="1"/>
          <p:nvPr/>
        </p:nvSpPr>
        <p:spPr>
          <a:xfrm>
            <a:off x="7558231" y="2286800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solidFill>
                  <a:srgbClr val="FF0000"/>
                </a:solidFill>
                <a:latin typeface="Century Gothic" panose="020B0502020202020204" pitchFamily="34" charset="0"/>
              </a:rPr>
              <a:t>NULL</a:t>
            </a:r>
            <a:endParaRPr lang="el-GR" sz="1200" dirty="0">
              <a:solidFill>
                <a:srgbClr val="FF0000"/>
              </a:solidFill>
            </a:endParaRPr>
          </a:p>
        </p:txBody>
      </p:sp>
      <p:sp>
        <p:nvSpPr>
          <p:cNvPr id="47" name="2">
            <a:extLst>
              <a:ext uri="{FF2B5EF4-FFF2-40B4-BE49-F238E27FC236}">
                <a16:creationId xmlns:a16="http://schemas.microsoft.com/office/drawing/2014/main" id="{CCB7D8E9-21A8-4CD6-BC74-31961603F242}"/>
              </a:ext>
            </a:extLst>
          </p:cNvPr>
          <p:cNvSpPr txBox="1"/>
          <p:nvPr/>
        </p:nvSpPr>
        <p:spPr>
          <a:xfrm>
            <a:off x="2565485" y="1990782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2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48" name="1">
            <a:extLst>
              <a:ext uri="{FF2B5EF4-FFF2-40B4-BE49-F238E27FC236}">
                <a16:creationId xmlns:a16="http://schemas.microsoft.com/office/drawing/2014/main" id="{BBA741CF-997A-41E9-9237-99D39E38506D}"/>
              </a:ext>
            </a:extLst>
          </p:cNvPr>
          <p:cNvSpPr txBox="1"/>
          <p:nvPr/>
        </p:nvSpPr>
        <p:spPr>
          <a:xfrm>
            <a:off x="1744178" y="2432018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1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51" name="Κ2">
            <a:extLst>
              <a:ext uri="{FF2B5EF4-FFF2-40B4-BE49-F238E27FC236}">
                <a16:creationId xmlns:a16="http://schemas.microsoft.com/office/drawing/2014/main" id="{6B8CBFE0-357D-405C-B47F-F6D0BFF488DC}"/>
              </a:ext>
            </a:extLst>
          </p:cNvPr>
          <p:cNvSpPr/>
          <p:nvPr/>
        </p:nvSpPr>
        <p:spPr>
          <a:xfrm>
            <a:off x="2565485" y="2011211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52" name="Κ1">
            <a:extLst>
              <a:ext uri="{FF2B5EF4-FFF2-40B4-BE49-F238E27FC236}">
                <a16:creationId xmlns:a16="http://schemas.microsoft.com/office/drawing/2014/main" id="{2ACD67ED-3860-4E5A-A3FC-A06AD80CC4C4}"/>
              </a:ext>
            </a:extLst>
          </p:cNvPr>
          <p:cNvSpPr/>
          <p:nvPr/>
        </p:nvSpPr>
        <p:spPr>
          <a:xfrm>
            <a:off x="1744178" y="2452447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3FCACC4-4757-4732-8C69-5417A80771F2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1354871" y="2668447"/>
            <a:ext cx="389307" cy="14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ED83DA9-0159-4583-B44E-E8B8F3A51835}"/>
              </a:ext>
            </a:extLst>
          </p:cNvPr>
          <p:cNvCxnSpPr>
            <a:cxnSpLocks/>
            <a:stCxn id="52" idx="7"/>
            <a:endCxn id="47" idx="1"/>
          </p:cNvCxnSpPr>
          <p:nvPr/>
        </p:nvCxnSpPr>
        <p:spPr>
          <a:xfrm flipV="1">
            <a:off x="2112913" y="2221615"/>
            <a:ext cx="452572" cy="294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0">
            <a:extLst>
              <a:ext uri="{FF2B5EF4-FFF2-40B4-BE49-F238E27FC236}">
                <a16:creationId xmlns:a16="http://schemas.microsoft.com/office/drawing/2014/main" id="{EB65DCDF-9E1F-41AD-958D-925D4AA4BB49}"/>
              </a:ext>
            </a:extLst>
          </p:cNvPr>
          <p:cNvSpPr txBox="1"/>
          <p:nvPr/>
        </p:nvSpPr>
        <p:spPr>
          <a:xfrm>
            <a:off x="922871" y="2452447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entury Gothic" panose="020B0502020202020204" pitchFamily="34" charset="0"/>
              </a:rPr>
              <a:t>0</a:t>
            </a:r>
            <a:endParaRPr lang="el-GR" sz="2400" b="1" dirty="0">
              <a:latin typeface="Century Gothic" panose="020B0502020202020204" pitchFamily="34" charset="0"/>
            </a:endParaRPr>
          </a:p>
        </p:txBody>
      </p:sp>
      <p:sp>
        <p:nvSpPr>
          <p:cNvPr id="62" name="Κ0">
            <a:extLst>
              <a:ext uri="{FF2B5EF4-FFF2-40B4-BE49-F238E27FC236}">
                <a16:creationId xmlns:a16="http://schemas.microsoft.com/office/drawing/2014/main" id="{BA7AE241-3440-420C-A9DC-7029E18B1E00}"/>
              </a:ext>
            </a:extLst>
          </p:cNvPr>
          <p:cNvSpPr/>
          <p:nvPr/>
        </p:nvSpPr>
        <p:spPr>
          <a:xfrm>
            <a:off x="922871" y="2472876"/>
            <a:ext cx="432000" cy="43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solidFill>
                <a:schemeClr val="tx1"/>
              </a:solidFill>
            </a:endParaRPr>
          </a:p>
        </p:txBody>
      </p:sp>
      <p:sp>
        <p:nvSpPr>
          <p:cNvPr id="63" name="Content Placeholder 7">
            <a:extLst>
              <a:ext uri="{FF2B5EF4-FFF2-40B4-BE49-F238E27FC236}">
                <a16:creationId xmlns:a16="http://schemas.microsoft.com/office/drawing/2014/main" id="{A90B264E-3E75-4ACB-AB0A-51FF688626A0}"/>
              </a:ext>
            </a:extLst>
          </p:cNvPr>
          <p:cNvSpPr txBox="1">
            <a:spLocks/>
          </p:cNvSpPr>
          <p:nvPr/>
        </p:nvSpPr>
        <p:spPr>
          <a:xfrm>
            <a:off x="3676441" y="1938873"/>
            <a:ext cx="2028030" cy="140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VERTICES = 3</a:t>
            </a:r>
            <a:endParaRPr lang="el-G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Century Gothic" panose="020B0502020202020204" pitchFamily="34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B4AA3E6-3119-428B-B524-DCB30C7C2A15}"/>
              </a:ext>
            </a:extLst>
          </p:cNvPr>
          <p:cNvCxnSpPr>
            <a:cxnSpLocks/>
          </p:cNvCxnSpPr>
          <p:nvPr/>
        </p:nvCxnSpPr>
        <p:spPr>
          <a:xfrm>
            <a:off x="6074688" y="2425300"/>
            <a:ext cx="2372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C826D18-3346-465C-BF78-F45C916021B4}"/>
              </a:ext>
            </a:extLst>
          </p:cNvPr>
          <p:cNvSpPr txBox="1"/>
          <p:nvPr/>
        </p:nvSpPr>
        <p:spPr>
          <a:xfrm>
            <a:off x="5858931" y="2287910"/>
            <a:ext cx="23054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i</a:t>
            </a:r>
            <a:endParaRPr lang="el-GR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E796CCC-F6DD-4DC4-8D7B-46376CC90415}"/>
              </a:ext>
            </a:extLst>
          </p:cNvPr>
          <p:cNvSpPr txBox="1"/>
          <p:nvPr/>
        </p:nvSpPr>
        <p:spPr>
          <a:xfrm>
            <a:off x="7155423" y="1669500"/>
            <a:ext cx="2968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Λίστες Γειτονικών Κορυφών</a:t>
            </a:r>
            <a:endParaRPr lang="el-GR" sz="1400" b="1" dirty="0"/>
          </a:p>
        </p:txBody>
      </p:sp>
      <p:graphicFrame>
        <p:nvGraphicFramePr>
          <p:cNvPr id="67" name="Table 5">
            <a:extLst>
              <a:ext uri="{FF2B5EF4-FFF2-40B4-BE49-F238E27FC236}">
                <a16:creationId xmlns:a16="http://schemas.microsoft.com/office/drawing/2014/main" id="{3C10108C-DC9B-493B-AD28-EED9649BE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223990"/>
              </p:ext>
            </p:extLst>
          </p:nvPr>
        </p:nvGraphicFramePr>
        <p:xfrm>
          <a:off x="6333070" y="2255641"/>
          <a:ext cx="8788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031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6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511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5921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C5682DA2-8850-408A-8F8E-E45541A62B12}"/>
              </a:ext>
            </a:extLst>
          </p:cNvPr>
          <p:cNvSpPr txBox="1"/>
          <p:nvPr/>
        </p:nvSpPr>
        <p:spPr>
          <a:xfrm>
            <a:off x="688342" y="4240946"/>
            <a:ext cx="11289457" cy="1990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Για κάθε </a:t>
            </a:r>
            <a:r>
              <a:rPr lang="el-GR" altLang="el-GR" sz="1400" dirty="0">
                <a:latin typeface="Century Gothic" panose="020B0502020202020204" pitchFamily="34" charset="0"/>
              </a:rPr>
              <a:t>κόμβο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του πίνακα 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Εκχώρησε στο πεδίο κορυφής του </a:t>
            </a:r>
            <a:r>
              <a:rPr lang="el-GR" altLang="el-GR" sz="1400" dirty="0">
                <a:latin typeface="Century Gothic" panose="020B0502020202020204" pitchFamily="34" charset="0"/>
              </a:rPr>
              <a:t>κόμβου την κορυφή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και στο πεδίο δείκτη βάλε </a:t>
            </a:r>
            <a:r>
              <a:rPr lang="en-US" altLang="el-GR" sz="1400" dirty="0">
                <a:latin typeface="Century Gothic" panose="020B0502020202020204" pitchFamily="34" charset="0"/>
              </a:rPr>
              <a:t>NULL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1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.2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Διάβασε τον αριθμό ακμών της κορυφής.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1.3 </a:t>
            </a:r>
            <a:r>
              <a:rPr lang="el-GR" altLang="el-GR" sz="1400" dirty="0">
                <a:latin typeface="Century Gothic" panose="020B0502020202020204" pitchFamily="34" charset="0"/>
              </a:rPr>
              <a:t>– Για κάθε ακμή: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1.3.1 </a:t>
            </a:r>
            <a:r>
              <a:rPr lang="el-GR" altLang="el-GR" sz="1400" dirty="0">
                <a:latin typeface="Century Gothic" panose="020B0502020202020204" pitchFamily="34" charset="0"/>
              </a:rPr>
              <a:t>– Διάβασε τη γειτονική κορυφή.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1.3.2 </a:t>
            </a:r>
            <a:r>
              <a:rPr lang="el-GR" altLang="el-GR" sz="1400" dirty="0">
                <a:latin typeface="Century Gothic" panose="020B0502020202020204" pitchFamily="34" charset="0"/>
              </a:rPr>
              <a:t>– Δημιούργησε κόμβο για τη γειτονική κορυφή και σύνδεσέ τον με τη λίστα.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2"/>
            <a:ext cx="10817118" cy="964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 με χρήση Λιστών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(4/</a:t>
            </a:r>
            <a:r>
              <a:rPr lang="en-US" sz="1050" dirty="0">
                <a:latin typeface="Century Gothic" panose="020B0502020202020204" pitchFamily="34" charset="0"/>
              </a:rPr>
              <a:t>26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l-GR" sz="1400" dirty="0">
                <a:latin typeface="Century Gothic" panose="020B0502020202020204" pitchFamily="34" charset="0"/>
              </a:rPr>
              <a:t>Αναπαράσταση Γράφου με Λίστες Γειτονικών Κορυφών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DF8A75-DAD0-4217-993F-1300B999D9E9}"/>
              </a:ext>
            </a:extLst>
          </p:cNvPr>
          <p:cNvSpPr txBox="1"/>
          <p:nvPr/>
        </p:nvSpPr>
        <p:spPr>
          <a:xfrm>
            <a:off x="760770" y="1669500"/>
            <a:ext cx="983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Γράφος</a:t>
            </a:r>
            <a:endParaRPr lang="el-GR" sz="1400" b="1" dirty="0"/>
          </a:p>
        </p:txBody>
      </p:sp>
      <p:sp>
        <p:nvSpPr>
          <p:cNvPr id="55" name="2">
            <a:extLst>
              <a:ext uri="{FF2B5EF4-FFF2-40B4-BE49-F238E27FC236}">
                <a16:creationId xmlns:a16="http://schemas.microsoft.com/office/drawing/2014/main" id="{CCAA3735-0E27-4D4E-B996-5845CC0CAFA6}"/>
              </a:ext>
            </a:extLst>
          </p:cNvPr>
          <p:cNvSpPr txBox="1"/>
          <p:nvPr/>
        </p:nvSpPr>
        <p:spPr>
          <a:xfrm>
            <a:off x="2565485" y="1990782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2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56" name="1">
            <a:extLst>
              <a:ext uri="{FF2B5EF4-FFF2-40B4-BE49-F238E27FC236}">
                <a16:creationId xmlns:a16="http://schemas.microsoft.com/office/drawing/2014/main" id="{42A60272-7EF3-4D58-A6DD-F7EB3CBB5F77}"/>
              </a:ext>
            </a:extLst>
          </p:cNvPr>
          <p:cNvSpPr txBox="1"/>
          <p:nvPr/>
        </p:nvSpPr>
        <p:spPr>
          <a:xfrm>
            <a:off x="1744178" y="2432018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1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58" name="Κ2">
            <a:extLst>
              <a:ext uri="{FF2B5EF4-FFF2-40B4-BE49-F238E27FC236}">
                <a16:creationId xmlns:a16="http://schemas.microsoft.com/office/drawing/2014/main" id="{982249C7-4291-4012-BE44-DBB7A6CA438F}"/>
              </a:ext>
            </a:extLst>
          </p:cNvPr>
          <p:cNvSpPr/>
          <p:nvPr/>
        </p:nvSpPr>
        <p:spPr>
          <a:xfrm>
            <a:off x="2565485" y="2011211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59" name="Κ1">
            <a:extLst>
              <a:ext uri="{FF2B5EF4-FFF2-40B4-BE49-F238E27FC236}">
                <a16:creationId xmlns:a16="http://schemas.microsoft.com/office/drawing/2014/main" id="{ABAE73A0-E163-4F65-97A3-BDD27240C206}"/>
              </a:ext>
            </a:extLst>
          </p:cNvPr>
          <p:cNvSpPr/>
          <p:nvPr/>
        </p:nvSpPr>
        <p:spPr>
          <a:xfrm>
            <a:off x="1744178" y="2452447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solidFill>
                <a:schemeClr val="tx1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A92DA55-D7E0-4B71-99CD-3A0FB37C33FE}"/>
              </a:ext>
            </a:extLst>
          </p:cNvPr>
          <p:cNvCxnSpPr>
            <a:cxnSpLocks/>
            <a:endCxn id="59" idx="2"/>
          </p:cNvCxnSpPr>
          <p:nvPr/>
        </p:nvCxnSpPr>
        <p:spPr>
          <a:xfrm flipV="1">
            <a:off x="1354871" y="2668447"/>
            <a:ext cx="389307" cy="14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78C1C18-AEC5-4467-8289-F4C1C1750367}"/>
              </a:ext>
            </a:extLst>
          </p:cNvPr>
          <p:cNvCxnSpPr>
            <a:cxnSpLocks/>
            <a:stCxn id="59" idx="7"/>
            <a:endCxn id="55" idx="1"/>
          </p:cNvCxnSpPr>
          <p:nvPr/>
        </p:nvCxnSpPr>
        <p:spPr>
          <a:xfrm flipV="1">
            <a:off x="2112913" y="2221615"/>
            <a:ext cx="452572" cy="294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0">
            <a:extLst>
              <a:ext uri="{FF2B5EF4-FFF2-40B4-BE49-F238E27FC236}">
                <a16:creationId xmlns:a16="http://schemas.microsoft.com/office/drawing/2014/main" id="{7CCECA5C-E4F8-43C5-AA32-78C870C1F308}"/>
              </a:ext>
            </a:extLst>
          </p:cNvPr>
          <p:cNvSpPr txBox="1"/>
          <p:nvPr/>
        </p:nvSpPr>
        <p:spPr>
          <a:xfrm>
            <a:off x="922871" y="2452447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entury Gothic" panose="020B0502020202020204" pitchFamily="34" charset="0"/>
              </a:rPr>
              <a:t>0</a:t>
            </a:r>
            <a:endParaRPr lang="el-GR" sz="2400" b="1" dirty="0">
              <a:latin typeface="Century Gothic" panose="020B0502020202020204" pitchFamily="34" charset="0"/>
            </a:endParaRPr>
          </a:p>
        </p:txBody>
      </p:sp>
      <p:sp>
        <p:nvSpPr>
          <p:cNvPr id="65" name="Κ0">
            <a:extLst>
              <a:ext uri="{FF2B5EF4-FFF2-40B4-BE49-F238E27FC236}">
                <a16:creationId xmlns:a16="http://schemas.microsoft.com/office/drawing/2014/main" id="{17332890-C927-4252-B7E5-84A27E0728F7}"/>
              </a:ext>
            </a:extLst>
          </p:cNvPr>
          <p:cNvSpPr/>
          <p:nvPr/>
        </p:nvSpPr>
        <p:spPr>
          <a:xfrm>
            <a:off x="922871" y="2472876"/>
            <a:ext cx="432000" cy="43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31696F-F545-487F-B7F5-0039415CE4F3}"/>
              </a:ext>
            </a:extLst>
          </p:cNvPr>
          <p:cNvSpPr txBox="1"/>
          <p:nvPr/>
        </p:nvSpPr>
        <p:spPr>
          <a:xfrm>
            <a:off x="1419162" y="2529390"/>
            <a:ext cx="4020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1</a:t>
            </a:r>
            <a:endParaRPr lang="el-GR" sz="1400" dirty="0"/>
          </a:p>
        </p:txBody>
      </p:sp>
      <p:sp>
        <p:nvSpPr>
          <p:cNvPr id="67" name="Content Placeholder 7">
            <a:extLst>
              <a:ext uri="{FF2B5EF4-FFF2-40B4-BE49-F238E27FC236}">
                <a16:creationId xmlns:a16="http://schemas.microsoft.com/office/drawing/2014/main" id="{76E48908-A8F1-47BA-97FE-7C7A0A40C169}"/>
              </a:ext>
            </a:extLst>
          </p:cNvPr>
          <p:cNvSpPr txBox="1">
            <a:spLocks/>
          </p:cNvSpPr>
          <p:nvPr/>
        </p:nvSpPr>
        <p:spPr>
          <a:xfrm>
            <a:off x="3676441" y="1938873"/>
            <a:ext cx="2028030" cy="140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VERTICES = 3</a:t>
            </a:r>
            <a:endParaRPr lang="el-G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edges = 1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Century Gothic" panose="020B0502020202020204" pitchFamily="34" charset="0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B060135-3CCA-4EA8-BDCC-BA39FE091D45}"/>
              </a:ext>
            </a:extLst>
          </p:cNvPr>
          <p:cNvCxnSpPr>
            <a:cxnSpLocks/>
          </p:cNvCxnSpPr>
          <p:nvPr/>
        </p:nvCxnSpPr>
        <p:spPr>
          <a:xfrm>
            <a:off x="7105415" y="2427359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85D0FF5-9642-4801-9158-F73F5C0EBE25}"/>
              </a:ext>
            </a:extLst>
          </p:cNvPr>
          <p:cNvSpPr txBox="1"/>
          <p:nvPr/>
        </p:nvSpPr>
        <p:spPr>
          <a:xfrm>
            <a:off x="7558231" y="2286800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C4489B6-2CEA-41B4-9C5E-96EA66E65A2B}"/>
              </a:ext>
            </a:extLst>
          </p:cNvPr>
          <p:cNvCxnSpPr>
            <a:cxnSpLocks/>
          </p:cNvCxnSpPr>
          <p:nvPr/>
        </p:nvCxnSpPr>
        <p:spPr>
          <a:xfrm>
            <a:off x="6074688" y="2425300"/>
            <a:ext cx="2372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AEEFE75-7F76-4DBA-B761-3F00AF61FD05}"/>
              </a:ext>
            </a:extLst>
          </p:cNvPr>
          <p:cNvSpPr txBox="1"/>
          <p:nvPr/>
        </p:nvSpPr>
        <p:spPr>
          <a:xfrm>
            <a:off x="5858931" y="2287910"/>
            <a:ext cx="23054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i</a:t>
            </a:r>
            <a:endParaRPr lang="el-GR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214B23-64B6-4D08-A32B-48E484370859}"/>
              </a:ext>
            </a:extLst>
          </p:cNvPr>
          <p:cNvSpPr txBox="1"/>
          <p:nvPr/>
        </p:nvSpPr>
        <p:spPr>
          <a:xfrm>
            <a:off x="7155423" y="1669500"/>
            <a:ext cx="2968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Λίστες Γειτονικών Κορυφών</a:t>
            </a:r>
            <a:endParaRPr lang="el-GR" sz="1400" b="1" dirty="0"/>
          </a:p>
        </p:txBody>
      </p:sp>
      <p:graphicFrame>
        <p:nvGraphicFramePr>
          <p:cNvPr id="73" name="Table 5">
            <a:extLst>
              <a:ext uri="{FF2B5EF4-FFF2-40B4-BE49-F238E27FC236}">
                <a16:creationId xmlns:a16="http://schemas.microsoft.com/office/drawing/2014/main" id="{461FFE28-E1ED-4FEA-8A50-0E9FA351C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087302"/>
              </p:ext>
            </p:extLst>
          </p:nvPr>
        </p:nvGraphicFramePr>
        <p:xfrm>
          <a:off x="6333070" y="2255641"/>
          <a:ext cx="8788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031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6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511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5662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56877691-6DAC-4608-B8DC-C2715ACFD0DF}"/>
              </a:ext>
            </a:extLst>
          </p:cNvPr>
          <p:cNvSpPr txBox="1"/>
          <p:nvPr/>
        </p:nvSpPr>
        <p:spPr>
          <a:xfrm>
            <a:off x="688342" y="4240946"/>
            <a:ext cx="11289457" cy="1990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Για κάθε </a:t>
            </a:r>
            <a:r>
              <a:rPr lang="el-GR" altLang="el-GR" sz="1400" dirty="0">
                <a:latin typeface="Century Gothic" panose="020B0502020202020204" pitchFamily="34" charset="0"/>
              </a:rPr>
              <a:t>κόμβο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του πίνακα 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Εκχώρησε στο πεδίο κορυφής του </a:t>
            </a:r>
            <a:r>
              <a:rPr lang="el-GR" altLang="el-GR" sz="1400" dirty="0">
                <a:latin typeface="Century Gothic" panose="020B0502020202020204" pitchFamily="34" charset="0"/>
              </a:rPr>
              <a:t>κόμβου την κορυφή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και στο πεδίο δείκτη βάλε </a:t>
            </a:r>
            <a:r>
              <a:rPr lang="en-US" altLang="el-GR" sz="1400" dirty="0">
                <a:latin typeface="Century Gothic" panose="020B0502020202020204" pitchFamily="34" charset="0"/>
              </a:rPr>
              <a:t>NULL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1</a:t>
            </a:r>
            <a:r>
              <a:rPr lang="el-GR" altLang="el-GR" sz="1400" u="sng" dirty="0">
                <a:latin typeface="Century Gothic" panose="020B0502020202020204" pitchFamily="34" charset="0"/>
              </a:rPr>
              <a:t>.2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Διάβασε τον αριθμό ακμών της κορυφής.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1.3 </a:t>
            </a:r>
            <a:r>
              <a:rPr lang="el-GR" altLang="el-GR" sz="1400" dirty="0">
                <a:latin typeface="Century Gothic" panose="020B0502020202020204" pitchFamily="34" charset="0"/>
              </a:rPr>
              <a:t>– Για κάθε ακμή: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1.3.1 </a:t>
            </a:r>
            <a:r>
              <a:rPr lang="el-GR" altLang="el-GR" sz="1400" dirty="0">
                <a:latin typeface="Century Gothic" panose="020B0502020202020204" pitchFamily="34" charset="0"/>
              </a:rPr>
              <a:t>– Διάβασε τη γειτονική κορυφή.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1.3.2 </a:t>
            </a:r>
            <a:r>
              <a:rPr lang="el-GR" altLang="el-GR" sz="1400" dirty="0">
                <a:latin typeface="Century Gothic" panose="020B0502020202020204" pitchFamily="34" charset="0"/>
              </a:rPr>
              <a:t>– Δημιούργησε κόμβο για τη γειτονική κορυφή και σύνδεσέ τον με τη λίστα.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2"/>
            <a:ext cx="10817118" cy="964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 με χρήση Λιστών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(5/</a:t>
            </a:r>
            <a:r>
              <a:rPr lang="en-US" sz="1050" dirty="0">
                <a:latin typeface="Century Gothic" panose="020B0502020202020204" pitchFamily="34" charset="0"/>
              </a:rPr>
              <a:t>26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l-GR" sz="1400" dirty="0">
                <a:latin typeface="Century Gothic" panose="020B0502020202020204" pitchFamily="34" charset="0"/>
              </a:rPr>
              <a:t>Αναπαράσταση Γράφου με Λίστες Γειτονικών Κορυφών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DF8A75-DAD0-4217-993F-1300B999D9E9}"/>
              </a:ext>
            </a:extLst>
          </p:cNvPr>
          <p:cNvSpPr txBox="1"/>
          <p:nvPr/>
        </p:nvSpPr>
        <p:spPr>
          <a:xfrm>
            <a:off x="760770" y="1669500"/>
            <a:ext cx="983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Γράφος</a:t>
            </a:r>
            <a:endParaRPr lang="el-GR" sz="1400" b="1" dirty="0"/>
          </a:p>
        </p:txBody>
      </p:sp>
      <p:sp>
        <p:nvSpPr>
          <p:cNvPr id="41" name="Content Placeholder 7">
            <a:extLst>
              <a:ext uri="{FF2B5EF4-FFF2-40B4-BE49-F238E27FC236}">
                <a16:creationId xmlns:a16="http://schemas.microsoft.com/office/drawing/2014/main" id="{9B8A5AB1-CECB-412F-A6DD-4FEA8BE7D73D}"/>
              </a:ext>
            </a:extLst>
          </p:cNvPr>
          <p:cNvSpPr txBox="1">
            <a:spLocks/>
          </p:cNvSpPr>
          <p:nvPr/>
        </p:nvSpPr>
        <p:spPr>
          <a:xfrm>
            <a:off x="2953344" y="5293625"/>
            <a:ext cx="3226512" cy="35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Ορίζω μετρητή το </a:t>
            </a: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j.	j &lt; edges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4" name="Picture 4" descr="As right as...">
            <a:extLst>
              <a:ext uri="{FF2B5EF4-FFF2-40B4-BE49-F238E27FC236}">
                <a16:creationId xmlns:a16="http://schemas.microsoft.com/office/drawing/2014/main" id="{17B3E238-2803-4A50-A509-4AB46AD2A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778" y="5297480"/>
            <a:ext cx="276929" cy="26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2">
            <a:extLst>
              <a:ext uri="{FF2B5EF4-FFF2-40B4-BE49-F238E27FC236}">
                <a16:creationId xmlns:a16="http://schemas.microsoft.com/office/drawing/2014/main" id="{85A96453-7F27-4D4C-82F2-F6FE60FEC966}"/>
              </a:ext>
            </a:extLst>
          </p:cNvPr>
          <p:cNvSpPr txBox="1"/>
          <p:nvPr/>
        </p:nvSpPr>
        <p:spPr>
          <a:xfrm>
            <a:off x="2565485" y="1990782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2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62" name="1">
            <a:extLst>
              <a:ext uri="{FF2B5EF4-FFF2-40B4-BE49-F238E27FC236}">
                <a16:creationId xmlns:a16="http://schemas.microsoft.com/office/drawing/2014/main" id="{F4F21F96-0576-4705-8B75-3A38C8268DE4}"/>
              </a:ext>
            </a:extLst>
          </p:cNvPr>
          <p:cNvSpPr txBox="1"/>
          <p:nvPr/>
        </p:nvSpPr>
        <p:spPr>
          <a:xfrm>
            <a:off x="1744178" y="2432018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1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64" name="Κ2">
            <a:extLst>
              <a:ext uri="{FF2B5EF4-FFF2-40B4-BE49-F238E27FC236}">
                <a16:creationId xmlns:a16="http://schemas.microsoft.com/office/drawing/2014/main" id="{BEA22874-848F-4908-B396-30D24C3948CF}"/>
              </a:ext>
            </a:extLst>
          </p:cNvPr>
          <p:cNvSpPr/>
          <p:nvPr/>
        </p:nvSpPr>
        <p:spPr>
          <a:xfrm>
            <a:off x="2565485" y="2011211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65" name="Κ1">
            <a:extLst>
              <a:ext uri="{FF2B5EF4-FFF2-40B4-BE49-F238E27FC236}">
                <a16:creationId xmlns:a16="http://schemas.microsoft.com/office/drawing/2014/main" id="{CA3FEAC3-9150-4F30-B156-207F6C7458AF}"/>
              </a:ext>
            </a:extLst>
          </p:cNvPr>
          <p:cNvSpPr/>
          <p:nvPr/>
        </p:nvSpPr>
        <p:spPr>
          <a:xfrm>
            <a:off x="1744178" y="2452447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solidFill>
                <a:schemeClr val="tx1"/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05775C8-A626-4ED9-96BB-5F18D4B80AEA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1354871" y="2668447"/>
            <a:ext cx="389307" cy="148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6E99892-E8A4-47FF-9DBF-F206490F2E79}"/>
              </a:ext>
            </a:extLst>
          </p:cNvPr>
          <p:cNvCxnSpPr>
            <a:cxnSpLocks/>
            <a:stCxn id="65" idx="7"/>
            <a:endCxn id="61" idx="1"/>
          </p:cNvCxnSpPr>
          <p:nvPr/>
        </p:nvCxnSpPr>
        <p:spPr>
          <a:xfrm flipV="1">
            <a:off x="2112913" y="2221615"/>
            <a:ext cx="452572" cy="294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0">
            <a:extLst>
              <a:ext uri="{FF2B5EF4-FFF2-40B4-BE49-F238E27FC236}">
                <a16:creationId xmlns:a16="http://schemas.microsoft.com/office/drawing/2014/main" id="{6A35D829-748E-45F7-9783-623BAE4DDFDB}"/>
              </a:ext>
            </a:extLst>
          </p:cNvPr>
          <p:cNvSpPr txBox="1"/>
          <p:nvPr/>
        </p:nvSpPr>
        <p:spPr>
          <a:xfrm>
            <a:off x="922871" y="2452447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entury Gothic" panose="020B0502020202020204" pitchFamily="34" charset="0"/>
              </a:rPr>
              <a:t>0</a:t>
            </a:r>
            <a:endParaRPr lang="el-GR" sz="2400" b="1" dirty="0">
              <a:latin typeface="Century Gothic" panose="020B0502020202020204" pitchFamily="34" charset="0"/>
            </a:endParaRPr>
          </a:p>
        </p:txBody>
      </p:sp>
      <p:sp>
        <p:nvSpPr>
          <p:cNvPr id="71" name="Κ0">
            <a:extLst>
              <a:ext uri="{FF2B5EF4-FFF2-40B4-BE49-F238E27FC236}">
                <a16:creationId xmlns:a16="http://schemas.microsoft.com/office/drawing/2014/main" id="{3F3F49A4-5D5D-48E6-B714-DA86145EEC41}"/>
              </a:ext>
            </a:extLst>
          </p:cNvPr>
          <p:cNvSpPr/>
          <p:nvPr/>
        </p:nvSpPr>
        <p:spPr>
          <a:xfrm>
            <a:off x="922871" y="2472876"/>
            <a:ext cx="432000" cy="43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solidFill>
                <a:schemeClr val="tx1"/>
              </a:solidFill>
            </a:endParaRPr>
          </a:p>
        </p:txBody>
      </p:sp>
      <p:sp>
        <p:nvSpPr>
          <p:cNvPr id="73" name="Content Placeholder 7">
            <a:extLst>
              <a:ext uri="{FF2B5EF4-FFF2-40B4-BE49-F238E27FC236}">
                <a16:creationId xmlns:a16="http://schemas.microsoft.com/office/drawing/2014/main" id="{8F506D0E-2AA7-417C-B52D-26A599A9FAE4}"/>
              </a:ext>
            </a:extLst>
          </p:cNvPr>
          <p:cNvSpPr txBox="1">
            <a:spLocks/>
          </p:cNvSpPr>
          <p:nvPr/>
        </p:nvSpPr>
        <p:spPr>
          <a:xfrm>
            <a:off x="3676441" y="1938873"/>
            <a:ext cx="2028030" cy="140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VERTICES = 3</a:t>
            </a:r>
            <a:endParaRPr lang="el-G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edges = 1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j = 0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Century Gothic" panose="020B0502020202020204" pitchFamily="34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CB7FE5C-9F50-4B98-8D9A-E837F72793DC}"/>
              </a:ext>
            </a:extLst>
          </p:cNvPr>
          <p:cNvCxnSpPr>
            <a:cxnSpLocks/>
          </p:cNvCxnSpPr>
          <p:nvPr/>
        </p:nvCxnSpPr>
        <p:spPr>
          <a:xfrm>
            <a:off x="7105415" y="2427359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A8DE05C-77DC-4304-8E84-5EA453C95EA7}"/>
              </a:ext>
            </a:extLst>
          </p:cNvPr>
          <p:cNvSpPr txBox="1"/>
          <p:nvPr/>
        </p:nvSpPr>
        <p:spPr>
          <a:xfrm>
            <a:off x="7558231" y="2286800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7E33D6F-ACF3-45E1-A9E1-67C8B85A8EE1}"/>
              </a:ext>
            </a:extLst>
          </p:cNvPr>
          <p:cNvCxnSpPr>
            <a:cxnSpLocks/>
          </p:cNvCxnSpPr>
          <p:nvPr/>
        </p:nvCxnSpPr>
        <p:spPr>
          <a:xfrm>
            <a:off x="6074688" y="2425300"/>
            <a:ext cx="2372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38D0ADC-4013-4638-94E1-1E407880B375}"/>
              </a:ext>
            </a:extLst>
          </p:cNvPr>
          <p:cNvSpPr txBox="1"/>
          <p:nvPr/>
        </p:nvSpPr>
        <p:spPr>
          <a:xfrm>
            <a:off x="5858931" y="2287910"/>
            <a:ext cx="23054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i</a:t>
            </a:r>
            <a:endParaRPr lang="el-GR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7F7EE1C-5544-4DD2-A219-D69F78F81222}"/>
              </a:ext>
            </a:extLst>
          </p:cNvPr>
          <p:cNvSpPr txBox="1"/>
          <p:nvPr/>
        </p:nvSpPr>
        <p:spPr>
          <a:xfrm>
            <a:off x="7155423" y="1669500"/>
            <a:ext cx="2968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Λίστες Γειτονικών Κορυφών</a:t>
            </a:r>
            <a:endParaRPr lang="el-GR" sz="1400" b="1" dirty="0"/>
          </a:p>
        </p:txBody>
      </p:sp>
      <p:graphicFrame>
        <p:nvGraphicFramePr>
          <p:cNvPr id="79" name="Table 5">
            <a:extLst>
              <a:ext uri="{FF2B5EF4-FFF2-40B4-BE49-F238E27FC236}">
                <a16:creationId xmlns:a16="http://schemas.microsoft.com/office/drawing/2014/main" id="{78D0F642-C158-4C32-BBAD-5A2C51DF5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81404"/>
              </p:ext>
            </p:extLst>
          </p:nvPr>
        </p:nvGraphicFramePr>
        <p:xfrm>
          <a:off x="6333070" y="2255641"/>
          <a:ext cx="8788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031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6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511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4530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FB3E12F6-F68B-42D5-A30B-055232887F98}"/>
              </a:ext>
            </a:extLst>
          </p:cNvPr>
          <p:cNvSpPr txBox="1"/>
          <p:nvPr/>
        </p:nvSpPr>
        <p:spPr>
          <a:xfrm>
            <a:off x="688342" y="4240946"/>
            <a:ext cx="11289457" cy="1990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Για κάθε </a:t>
            </a:r>
            <a:r>
              <a:rPr lang="el-GR" altLang="el-GR" sz="1400" dirty="0">
                <a:latin typeface="Century Gothic" panose="020B0502020202020204" pitchFamily="34" charset="0"/>
              </a:rPr>
              <a:t>κόμβο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του πίνακα 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Εκχώρησε στο πεδίο κορυφής του </a:t>
            </a:r>
            <a:r>
              <a:rPr lang="el-GR" altLang="el-GR" sz="1400" dirty="0">
                <a:latin typeface="Century Gothic" panose="020B0502020202020204" pitchFamily="34" charset="0"/>
              </a:rPr>
              <a:t>κόμβου την κορυφή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και στο πεδίο δείκτη βάλε </a:t>
            </a:r>
            <a:r>
              <a:rPr lang="en-US" altLang="el-GR" sz="1400" dirty="0">
                <a:latin typeface="Century Gothic" panose="020B0502020202020204" pitchFamily="34" charset="0"/>
              </a:rPr>
              <a:t>NULL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1</a:t>
            </a:r>
            <a:r>
              <a:rPr lang="el-GR" altLang="el-GR" sz="1400" u="sng" dirty="0">
                <a:latin typeface="Century Gothic" panose="020B0502020202020204" pitchFamily="34" charset="0"/>
              </a:rPr>
              <a:t>.2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Διάβασε τον αριθμό ακμών της κορυφής.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1.3 </a:t>
            </a:r>
            <a:r>
              <a:rPr lang="el-GR" altLang="el-GR" sz="1400" dirty="0">
                <a:latin typeface="Century Gothic" panose="020B0502020202020204" pitchFamily="34" charset="0"/>
              </a:rPr>
              <a:t>– Για κάθε ακμή: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1.3.1 </a:t>
            </a:r>
            <a:r>
              <a:rPr lang="el-GR" altLang="el-GR" sz="1400" dirty="0">
                <a:latin typeface="Century Gothic" panose="020B0502020202020204" pitchFamily="34" charset="0"/>
              </a:rPr>
              <a:t>– Διάβασε τη γειτονική κορυφή.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1.3.2 </a:t>
            </a:r>
            <a:r>
              <a:rPr lang="el-GR" altLang="el-GR" sz="1400" dirty="0">
                <a:latin typeface="Century Gothic" panose="020B0502020202020204" pitchFamily="34" charset="0"/>
              </a:rPr>
              <a:t>– Δημιούργησε κόμβο για τη γειτονική κορυφή και σύνδεσέ τον με τη λίστα.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2"/>
            <a:ext cx="10817118" cy="964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 με χρήση Λιστών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(6/</a:t>
            </a:r>
            <a:r>
              <a:rPr lang="en-US" sz="1050" dirty="0">
                <a:latin typeface="Century Gothic" panose="020B0502020202020204" pitchFamily="34" charset="0"/>
              </a:rPr>
              <a:t>26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l-GR" sz="1400" dirty="0">
                <a:latin typeface="Century Gothic" panose="020B0502020202020204" pitchFamily="34" charset="0"/>
              </a:rPr>
              <a:t>Αναπαράσταση Γράφου με Λίστες Γειτονικών Κορυφών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DF8A75-DAD0-4217-993F-1300B999D9E9}"/>
              </a:ext>
            </a:extLst>
          </p:cNvPr>
          <p:cNvSpPr txBox="1"/>
          <p:nvPr/>
        </p:nvSpPr>
        <p:spPr>
          <a:xfrm>
            <a:off x="760770" y="1669500"/>
            <a:ext cx="983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Γράφος</a:t>
            </a:r>
            <a:endParaRPr lang="el-GR" sz="1400" b="1" dirty="0"/>
          </a:p>
        </p:txBody>
      </p:sp>
      <p:sp>
        <p:nvSpPr>
          <p:cNvPr id="55" name="2">
            <a:extLst>
              <a:ext uri="{FF2B5EF4-FFF2-40B4-BE49-F238E27FC236}">
                <a16:creationId xmlns:a16="http://schemas.microsoft.com/office/drawing/2014/main" id="{7C073F81-D4CA-4F1B-AFD2-9DD6D0FC2C85}"/>
              </a:ext>
            </a:extLst>
          </p:cNvPr>
          <p:cNvSpPr txBox="1"/>
          <p:nvPr/>
        </p:nvSpPr>
        <p:spPr>
          <a:xfrm>
            <a:off x="2565485" y="1990782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2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56" name="1">
            <a:extLst>
              <a:ext uri="{FF2B5EF4-FFF2-40B4-BE49-F238E27FC236}">
                <a16:creationId xmlns:a16="http://schemas.microsoft.com/office/drawing/2014/main" id="{14575E24-F214-4FD4-9868-CBCB686F55E4}"/>
              </a:ext>
            </a:extLst>
          </p:cNvPr>
          <p:cNvSpPr txBox="1"/>
          <p:nvPr/>
        </p:nvSpPr>
        <p:spPr>
          <a:xfrm>
            <a:off x="1744178" y="2432018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1</a:t>
            </a:r>
            <a:endParaRPr lang="el-GR" sz="2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58" name="Κ2">
            <a:extLst>
              <a:ext uri="{FF2B5EF4-FFF2-40B4-BE49-F238E27FC236}">
                <a16:creationId xmlns:a16="http://schemas.microsoft.com/office/drawing/2014/main" id="{08375684-1A9C-47E7-8B91-8FDCDED1218E}"/>
              </a:ext>
            </a:extLst>
          </p:cNvPr>
          <p:cNvSpPr/>
          <p:nvPr/>
        </p:nvSpPr>
        <p:spPr>
          <a:xfrm>
            <a:off x="2565485" y="2011211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59" name="Κ1">
            <a:extLst>
              <a:ext uri="{FF2B5EF4-FFF2-40B4-BE49-F238E27FC236}">
                <a16:creationId xmlns:a16="http://schemas.microsoft.com/office/drawing/2014/main" id="{1A03B4CB-5831-40CB-9D84-1F500FE9BE36}"/>
              </a:ext>
            </a:extLst>
          </p:cNvPr>
          <p:cNvSpPr/>
          <p:nvPr/>
        </p:nvSpPr>
        <p:spPr>
          <a:xfrm>
            <a:off x="1744178" y="2452447"/>
            <a:ext cx="432000" cy="432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solidFill>
                <a:schemeClr val="tx1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E226F58-7C7B-419A-AAA2-53D29454E91F}"/>
              </a:ext>
            </a:extLst>
          </p:cNvPr>
          <p:cNvCxnSpPr>
            <a:cxnSpLocks/>
            <a:endCxn id="59" idx="2"/>
          </p:cNvCxnSpPr>
          <p:nvPr/>
        </p:nvCxnSpPr>
        <p:spPr>
          <a:xfrm flipV="1">
            <a:off x="1354871" y="2668447"/>
            <a:ext cx="389307" cy="148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5CDEC82-3143-4E52-A045-2F53E1040C34}"/>
              </a:ext>
            </a:extLst>
          </p:cNvPr>
          <p:cNvCxnSpPr>
            <a:cxnSpLocks/>
            <a:stCxn id="59" idx="7"/>
            <a:endCxn id="55" idx="1"/>
          </p:cNvCxnSpPr>
          <p:nvPr/>
        </p:nvCxnSpPr>
        <p:spPr>
          <a:xfrm flipV="1">
            <a:off x="2112913" y="2221615"/>
            <a:ext cx="452572" cy="294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0">
            <a:extLst>
              <a:ext uri="{FF2B5EF4-FFF2-40B4-BE49-F238E27FC236}">
                <a16:creationId xmlns:a16="http://schemas.microsoft.com/office/drawing/2014/main" id="{EC037089-E1C9-474D-9959-1245EA476958}"/>
              </a:ext>
            </a:extLst>
          </p:cNvPr>
          <p:cNvSpPr txBox="1"/>
          <p:nvPr/>
        </p:nvSpPr>
        <p:spPr>
          <a:xfrm>
            <a:off x="922871" y="2452447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entury Gothic" panose="020B0502020202020204" pitchFamily="34" charset="0"/>
              </a:rPr>
              <a:t>0</a:t>
            </a:r>
            <a:endParaRPr lang="el-GR" sz="2400" b="1" dirty="0">
              <a:latin typeface="Century Gothic" panose="020B0502020202020204" pitchFamily="34" charset="0"/>
            </a:endParaRPr>
          </a:p>
        </p:txBody>
      </p:sp>
      <p:sp>
        <p:nvSpPr>
          <p:cNvPr id="65" name="Κ0">
            <a:extLst>
              <a:ext uri="{FF2B5EF4-FFF2-40B4-BE49-F238E27FC236}">
                <a16:creationId xmlns:a16="http://schemas.microsoft.com/office/drawing/2014/main" id="{54C2857D-A050-424E-865E-892976D7F0B8}"/>
              </a:ext>
            </a:extLst>
          </p:cNvPr>
          <p:cNvSpPr/>
          <p:nvPr/>
        </p:nvSpPr>
        <p:spPr>
          <a:xfrm>
            <a:off x="922871" y="2472876"/>
            <a:ext cx="432000" cy="43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solidFill>
                <a:schemeClr val="tx1"/>
              </a:solidFill>
            </a:endParaRPr>
          </a:p>
        </p:txBody>
      </p:sp>
      <p:sp>
        <p:nvSpPr>
          <p:cNvPr id="66" name="Content Placeholder 7">
            <a:extLst>
              <a:ext uri="{FF2B5EF4-FFF2-40B4-BE49-F238E27FC236}">
                <a16:creationId xmlns:a16="http://schemas.microsoft.com/office/drawing/2014/main" id="{0FC78B91-7063-41E1-BA5F-5271D0577FA2}"/>
              </a:ext>
            </a:extLst>
          </p:cNvPr>
          <p:cNvSpPr txBox="1">
            <a:spLocks/>
          </p:cNvSpPr>
          <p:nvPr/>
        </p:nvSpPr>
        <p:spPr>
          <a:xfrm>
            <a:off x="3676441" y="1938873"/>
            <a:ext cx="2028030" cy="140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VERTICES = 3</a:t>
            </a:r>
            <a:endParaRPr lang="el-G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edges = 1</a:t>
            </a:r>
          </a:p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j = 0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adVertex</a:t>
            </a: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 = 1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Century Gothic" panose="020B0502020202020204" pitchFamily="34" charset="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4AA085B-A84C-40A1-B62C-4921ECB20640}"/>
              </a:ext>
            </a:extLst>
          </p:cNvPr>
          <p:cNvCxnSpPr>
            <a:cxnSpLocks/>
          </p:cNvCxnSpPr>
          <p:nvPr/>
        </p:nvCxnSpPr>
        <p:spPr>
          <a:xfrm>
            <a:off x="7105415" y="2427359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A7315B9-870E-4EC9-AB1E-2C111DAB6D06}"/>
              </a:ext>
            </a:extLst>
          </p:cNvPr>
          <p:cNvSpPr txBox="1"/>
          <p:nvPr/>
        </p:nvSpPr>
        <p:spPr>
          <a:xfrm>
            <a:off x="7558231" y="2286800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9B80A38-3BC4-46EE-A58A-6BA93CD63E41}"/>
              </a:ext>
            </a:extLst>
          </p:cNvPr>
          <p:cNvCxnSpPr>
            <a:cxnSpLocks/>
          </p:cNvCxnSpPr>
          <p:nvPr/>
        </p:nvCxnSpPr>
        <p:spPr>
          <a:xfrm>
            <a:off x="6074688" y="2425300"/>
            <a:ext cx="2372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0D5263C-A4C3-40C9-ACDB-3DE58247B49A}"/>
              </a:ext>
            </a:extLst>
          </p:cNvPr>
          <p:cNvSpPr txBox="1"/>
          <p:nvPr/>
        </p:nvSpPr>
        <p:spPr>
          <a:xfrm>
            <a:off x="5858931" y="2287910"/>
            <a:ext cx="23054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i</a:t>
            </a:r>
            <a:endParaRPr lang="el-GR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415B051-5BFF-475F-924D-9CD76C2CA43A}"/>
              </a:ext>
            </a:extLst>
          </p:cNvPr>
          <p:cNvSpPr txBox="1"/>
          <p:nvPr/>
        </p:nvSpPr>
        <p:spPr>
          <a:xfrm>
            <a:off x="7155423" y="1669500"/>
            <a:ext cx="2968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Λίστες Γειτονικών Κορυφών</a:t>
            </a:r>
            <a:endParaRPr lang="el-GR" sz="1400" b="1" dirty="0"/>
          </a:p>
        </p:txBody>
      </p:sp>
      <p:graphicFrame>
        <p:nvGraphicFramePr>
          <p:cNvPr id="72" name="Table 5">
            <a:extLst>
              <a:ext uri="{FF2B5EF4-FFF2-40B4-BE49-F238E27FC236}">
                <a16:creationId xmlns:a16="http://schemas.microsoft.com/office/drawing/2014/main" id="{E9A70782-47D3-43F4-9AB0-B7B610ADF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401069"/>
              </p:ext>
            </p:extLst>
          </p:nvPr>
        </p:nvGraphicFramePr>
        <p:xfrm>
          <a:off x="6333070" y="2255641"/>
          <a:ext cx="8788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031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6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511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3855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AFD3EDA2-B393-47E7-B2AC-59B61FF85E5D}"/>
              </a:ext>
            </a:extLst>
          </p:cNvPr>
          <p:cNvSpPr txBox="1"/>
          <p:nvPr/>
        </p:nvSpPr>
        <p:spPr>
          <a:xfrm>
            <a:off x="688342" y="4240946"/>
            <a:ext cx="11289457" cy="1990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Για κάθε </a:t>
            </a:r>
            <a:r>
              <a:rPr lang="el-GR" altLang="el-GR" sz="1400" dirty="0">
                <a:latin typeface="Century Gothic" panose="020B0502020202020204" pitchFamily="34" charset="0"/>
              </a:rPr>
              <a:t>κόμβο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του πίνακα 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Εκχώρησε στο πεδίο κορυφής του </a:t>
            </a:r>
            <a:r>
              <a:rPr lang="el-GR" altLang="el-GR" sz="1400" dirty="0">
                <a:latin typeface="Century Gothic" panose="020B0502020202020204" pitchFamily="34" charset="0"/>
              </a:rPr>
              <a:t>κόμβου την κορυφή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και στο πεδίο δείκτη βάλε </a:t>
            </a:r>
            <a:r>
              <a:rPr lang="en-US" altLang="el-GR" sz="1400" dirty="0">
                <a:latin typeface="Century Gothic" panose="020B0502020202020204" pitchFamily="34" charset="0"/>
              </a:rPr>
              <a:t>NULL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1</a:t>
            </a:r>
            <a:r>
              <a:rPr lang="el-GR" altLang="el-GR" sz="1400" u="sng" dirty="0">
                <a:latin typeface="Century Gothic" panose="020B0502020202020204" pitchFamily="34" charset="0"/>
              </a:rPr>
              <a:t>.2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Διάβασε τον αριθμό ακμών της κορυφής.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1.3 </a:t>
            </a:r>
            <a:r>
              <a:rPr lang="el-GR" altLang="el-GR" sz="1400" dirty="0">
                <a:latin typeface="Century Gothic" panose="020B0502020202020204" pitchFamily="34" charset="0"/>
              </a:rPr>
              <a:t>– Για κάθε ακμή: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1.3.1 </a:t>
            </a:r>
            <a:r>
              <a:rPr lang="el-GR" altLang="el-GR" sz="1400" dirty="0">
                <a:latin typeface="Century Gothic" panose="020B0502020202020204" pitchFamily="34" charset="0"/>
              </a:rPr>
              <a:t>– Διάβασε τη γειτονική κορυφή.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1.3.2 </a:t>
            </a:r>
            <a:r>
              <a:rPr lang="el-GR" altLang="el-GR" sz="1400" dirty="0">
                <a:latin typeface="Century Gothic" panose="020B0502020202020204" pitchFamily="34" charset="0"/>
              </a:rPr>
              <a:t>– Δημιούργησε κόμβο για τη γειτονική κορυφή και σύνδεσέ τον με τη λίστα.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2"/>
            <a:ext cx="10817118" cy="964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 με χρήση Λιστών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(7/</a:t>
            </a:r>
            <a:r>
              <a:rPr lang="en-US" sz="1050" dirty="0">
                <a:latin typeface="Century Gothic" panose="020B0502020202020204" pitchFamily="34" charset="0"/>
              </a:rPr>
              <a:t>26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l-GR" sz="1400" dirty="0">
                <a:latin typeface="Century Gothic" panose="020B0502020202020204" pitchFamily="34" charset="0"/>
              </a:rPr>
              <a:t>Αναπαράσταση Γράφου με Λίστες Γειτονικών Κορυφών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DF8A75-DAD0-4217-993F-1300B999D9E9}"/>
              </a:ext>
            </a:extLst>
          </p:cNvPr>
          <p:cNvSpPr txBox="1"/>
          <p:nvPr/>
        </p:nvSpPr>
        <p:spPr>
          <a:xfrm>
            <a:off x="760770" y="1669500"/>
            <a:ext cx="983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Γράφος</a:t>
            </a:r>
            <a:endParaRPr lang="el-GR" sz="1400" b="1" dirty="0"/>
          </a:p>
        </p:txBody>
      </p:sp>
      <p:sp>
        <p:nvSpPr>
          <p:cNvPr id="41" name="Content Placeholder 7">
            <a:extLst>
              <a:ext uri="{FF2B5EF4-FFF2-40B4-BE49-F238E27FC236}">
                <a16:creationId xmlns:a16="http://schemas.microsoft.com/office/drawing/2014/main" id="{9B8A5AB1-CECB-412F-A6DD-4FEA8BE7D73D}"/>
              </a:ext>
            </a:extLst>
          </p:cNvPr>
          <p:cNvSpPr txBox="1">
            <a:spLocks/>
          </p:cNvSpPr>
          <p:nvPr/>
        </p:nvSpPr>
        <p:spPr>
          <a:xfrm>
            <a:off x="7974598" y="5923512"/>
            <a:ext cx="3226512" cy="35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insert(graph, </a:t>
            </a:r>
            <a:r>
              <a:rPr lang="en-US" sz="1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, </a:t>
            </a:r>
            <a:r>
              <a:rPr lang="en-US" sz="1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adVertex</a:t>
            </a: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)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C1AEBED-961F-4591-A3C8-A23E93783868}"/>
              </a:ext>
            </a:extLst>
          </p:cNvPr>
          <p:cNvCxnSpPr>
            <a:cxnSpLocks/>
          </p:cNvCxnSpPr>
          <p:nvPr/>
        </p:nvCxnSpPr>
        <p:spPr>
          <a:xfrm>
            <a:off x="8055744" y="2431519"/>
            <a:ext cx="47446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FD05B36-2655-41DC-8503-DCA0D4B57DE8}"/>
              </a:ext>
            </a:extLst>
          </p:cNvPr>
          <p:cNvSpPr txBox="1"/>
          <p:nvPr/>
        </p:nvSpPr>
        <p:spPr>
          <a:xfrm>
            <a:off x="8529472" y="2291459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solidFill>
                  <a:srgbClr val="FF0000"/>
                </a:solidFill>
                <a:latin typeface="Century Gothic" panose="020B0502020202020204" pitchFamily="34" charset="0"/>
              </a:rPr>
              <a:t>NULL</a:t>
            </a:r>
            <a:endParaRPr lang="el-GR" sz="1200" dirty="0">
              <a:solidFill>
                <a:srgbClr val="FF0000"/>
              </a:solidFill>
            </a:endParaRPr>
          </a:p>
        </p:txBody>
      </p:sp>
      <p:graphicFrame>
        <p:nvGraphicFramePr>
          <p:cNvPr id="44" name="Table 5">
            <a:extLst>
              <a:ext uri="{FF2B5EF4-FFF2-40B4-BE49-F238E27FC236}">
                <a16:creationId xmlns:a16="http://schemas.microsoft.com/office/drawing/2014/main" id="{550ECEB1-48E0-4C1B-BFE1-FE942C29B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479047"/>
              </p:ext>
            </p:extLst>
          </p:nvPr>
        </p:nvGraphicFramePr>
        <p:xfrm>
          <a:off x="7579878" y="2264378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46" name="2">
            <a:extLst>
              <a:ext uri="{FF2B5EF4-FFF2-40B4-BE49-F238E27FC236}">
                <a16:creationId xmlns:a16="http://schemas.microsoft.com/office/drawing/2014/main" id="{A39C5DCE-30AA-440A-84FE-48D5D0703823}"/>
              </a:ext>
            </a:extLst>
          </p:cNvPr>
          <p:cNvSpPr txBox="1"/>
          <p:nvPr/>
        </p:nvSpPr>
        <p:spPr>
          <a:xfrm>
            <a:off x="2565485" y="1990782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2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47" name="1">
            <a:extLst>
              <a:ext uri="{FF2B5EF4-FFF2-40B4-BE49-F238E27FC236}">
                <a16:creationId xmlns:a16="http://schemas.microsoft.com/office/drawing/2014/main" id="{334303D4-93AF-40F2-945E-210104582BDA}"/>
              </a:ext>
            </a:extLst>
          </p:cNvPr>
          <p:cNvSpPr txBox="1"/>
          <p:nvPr/>
        </p:nvSpPr>
        <p:spPr>
          <a:xfrm>
            <a:off x="1744178" y="2432018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entury Gothic" panose="020B0502020202020204" pitchFamily="34" charset="0"/>
              </a:rPr>
              <a:t>1</a:t>
            </a:r>
            <a:endParaRPr lang="el-GR" sz="2400" b="1" dirty="0">
              <a:latin typeface="Century Gothic" panose="020B0502020202020204" pitchFamily="34" charset="0"/>
            </a:endParaRPr>
          </a:p>
        </p:txBody>
      </p:sp>
      <p:sp>
        <p:nvSpPr>
          <p:cNvPr id="49" name="Κ2">
            <a:extLst>
              <a:ext uri="{FF2B5EF4-FFF2-40B4-BE49-F238E27FC236}">
                <a16:creationId xmlns:a16="http://schemas.microsoft.com/office/drawing/2014/main" id="{64A706D5-C341-491F-87CA-0E5FE81BBBB4}"/>
              </a:ext>
            </a:extLst>
          </p:cNvPr>
          <p:cNvSpPr/>
          <p:nvPr/>
        </p:nvSpPr>
        <p:spPr>
          <a:xfrm>
            <a:off x="2565485" y="2011211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50" name="Κ1">
            <a:extLst>
              <a:ext uri="{FF2B5EF4-FFF2-40B4-BE49-F238E27FC236}">
                <a16:creationId xmlns:a16="http://schemas.microsoft.com/office/drawing/2014/main" id="{9BD90FC9-19EF-4CC0-A578-C18678395D51}"/>
              </a:ext>
            </a:extLst>
          </p:cNvPr>
          <p:cNvSpPr/>
          <p:nvPr/>
        </p:nvSpPr>
        <p:spPr>
          <a:xfrm>
            <a:off x="1744178" y="2452447"/>
            <a:ext cx="432000" cy="43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C35B2D7-70D2-49AB-899E-3AB87E2B0C24}"/>
              </a:ext>
            </a:extLst>
          </p:cNvPr>
          <p:cNvCxnSpPr>
            <a:cxnSpLocks/>
            <a:endCxn id="50" idx="2"/>
          </p:cNvCxnSpPr>
          <p:nvPr/>
        </p:nvCxnSpPr>
        <p:spPr>
          <a:xfrm flipV="1">
            <a:off x="1354871" y="2668447"/>
            <a:ext cx="389307" cy="148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DE2BCB8-9A17-4370-9E56-B998C5AA93FC}"/>
              </a:ext>
            </a:extLst>
          </p:cNvPr>
          <p:cNvCxnSpPr>
            <a:cxnSpLocks/>
            <a:stCxn id="50" idx="7"/>
            <a:endCxn id="46" idx="1"/>
          </p:cNvCxnSpPr>
          <p:nvPr/>
        </p:nvCxnSpPr>
        <p:spPr>
          <a:xfrm flipV="1">
            <a:off x="2112913" y="2221615"/>
            <a:ext cx="452572" cy="294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0">
            <a:extLst>
              <a:ext uri="{FF2B5EF4-FFF2-40B4-BE49-F238E27FC236}">
                <a16:creationId xmlns:a16="http://schemas.microsoft.com/office/drawing/2014/main" id="{7C9B44B7-3671-4282-8EED-3E2E6D16ABF4}"/>
              </a:ext>
            </a:extLst>
          </p:cNvPr>
          <p:cNvSpPr txBox="1"/>
          <p:nvPr/>
        </p:nvSpPr>
        <p:spPr>
          <a:xfrm>
            <a:off x="922871" y="2452447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entury Gothic" panose="020B0502020202020204" pitchFamily="34" charset="0"/>
              </a:rPr>
              <a:t>0</a:t>
            </a:r>
            <a:endParaRPr lang="el-GR" sz="2400" b="1" dirty="0">
              <a:latin typeface="Century Gothic" panose="020B0502020202020204" pitchFamily="34" charset="0"/>
            </a:endParaRPr>
          </a:p>
        </p:txBody>
      </p:sp>
      <p:sp>
        <p:nvSpPr>
          <p:cNvPr id="56" name="Κ0">
            <a:extLst>
              <a:ext uri="{FF2B5EF4-FFF2-40B4-BE49-F238E27FC236}">
                <a16:creationId xmlns:a16="http://schemas.microsoft.com/office/drawing/2014/main" id="{8F2EC057-88B4-47FA-8551-355D8934FAF5}"/>
              </a:ext>
            </a:extLst>
          </p:cNvPr>
          <p:cNvSpPr/>
          <p:nvPr/>
        </p:nvSpPr>
        <p:spPr>
          <a:xfrm>
            <a:off x="922871" y="2472876"/>
            <a:ext cx="432000" cy="43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solidFill>
                <a:schemeClr val="tx1"/>
              </a:solidFill>
            </a:endParaRPr>
          </a:p>
        </p:txBody>
      </p:sp>
      <p:sp>
        <p:nvSpPr>
          <p:cNvPr id="57" name="Content Placeholder 7">
            <a:extLst>
              <a:ext uri="{FF2B5EF4-FFF2-40B4-BE49-F238E27FC236}">
                <a16:creationId xmlns:a16="http://schemas.microsoft.com/office/drawing/2014/main" id="{5BB5AC9C-CF97-45D4-9B57-598043DEC6B9}"/>
              </a:ext>
            </a:extLst>
          </p:cNvPr>
          <p:cNvSpPr txBox="1">
            <a:spLocks/>
          </p:cNvSpPr>
          <p:nvPr/>
        </p:nvSpPr>
        <p:spPr>
          <a:xfrm>
            <a:off x="3676441" y="1938873"/>
            <a:ext cx="2028030" cy="140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VERTICES = 3</a:t>
            </a:r>
            <a:endParaRPr lang="el-G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edges = 1</a:t>
            </a:r>
          </a:p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j = 0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adVertex</a:t>
            </a:r>
            <a:r>
              <a:rPr lang="en-US" sz="1400" dirty="0">
                <a:solidFill>
                  <a:srgbClr val="000000"/>
                </a:solidFill>
                <a:latin typeface="Century Gothic" panose="020B0502020202020204" pitchFamily="34" charset="0"/>
              </a:rPr>
              <a:t> = 1</a:t>
            </a:r>
            <a:endParaRPr lang="el-GR" sz="14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Century Gothic" panose="020B0502020202020204" pitchFamily="34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5991268-9442-41C6-9A62-BE601CABFC0C}"/>
              </a:ext>
            </a:extLst>
          </p:cNvPr>
          <p:cNvCxnSpPr>
            <a:cxnSpLocks/>
          </p:cNvCxnSpPr>
          <p:nvPr/>
        </p:nvCxnSpPr>
        <p:spPr>
          <a:xfrm>
            <a:off x="7105415" y="2427359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9C4CD95-76D5-46F7-9CF9-B598E0958FBC}"/>
              </a:ext>
            </a:extLst>
          </p:cNvPr>
          <p:cNvCxnSpPr>
            <a:cxnSpLocks/>
          </p:cNvCxnSpPr>
          <p:nvPr/>
        </p:nvCxnSpPr>
        <p:spPr>
          <a:xfrm>
            <a:off x="6074688" y="2425300"/>
            <a:ext cx="2372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66ADD7E-ADFA-4435-BC10-62A3A3DE6A41}"/>
              </a:ext>
            </a:extLst>
          </p:cNvPr>
          <p:cNvSpPr txBox="1"/>
          <p:nvPr/>
        </p:nvSpPr>
        <p:spPr>
          <a:xfrm>
            <a:off x="5858931" y="2287910"/>
            <a:ext cx="23054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i</a:t>
            </a:r>
            <a:endParaRPr lang="el-GR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9AC0C7-8865-4797-8A9E-03452FC0EE87}"/>
              </a:ext>
            </a:extLst>
          </p:cNvPr>
          <p:cNvSpPr txBox="1"/>
          <p:nvPr/>
        </p:nvSpPr>
        <p:spPr>
          <a:xfrm>
            <a:off x="7155423" y="1669500"/>
            <a:ext cx="2968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Λίστες Γειτονικών Κορυφών</a:t>
            </a:r>
            <a:endParaRPr lang="el-GR" sz="1400" b="1" dirty="0"/>
          </a:p>
        </p:txBody>
      </p:sp>
      <p:graphicFrame>
        <p:nvGraphicFramePr>
          <p:cNvPr id="63" name="Table 5">
            <a:extLst>
              <a:ext uri="{FF2B5EF4-FFF2-40B4-BE49-F238E27FC236}">
                <a16:creationId xmlns:a16="http://schemas.microsoft.com/office/drawing/2014/main" id="{7E8E493A-9682-45D1-8ECB-52E4018E3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769968"/>
              </p:ext>
            </p:extLst>
          </p:nvPr>
        </p:nvGraphicFramePr>
        <p:xfrm>
          <a:off x="6333070" y="2255641"/>
          <a:ext cx="8788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031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6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511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7956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AFD3EDA2-B393-47E7-B2AC-59B61FF85E5D}"/>
              </a:ext>
            </a:extLst>
          </p:cNvPr>
          <p:cNvSpPr txBox="1"/>
          <p:nvPr/>
        </p:nvSpPr>
        <p:spPr>
          <a:xfrm>
            <a:off x="688342" y="4240946"/>
            <a:ext cx="11289457" cy="1990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Για κάθε </a:t>
            </a:r>
            <a:r>
              <a:rPr lang="el-GR" altLang="el-GR" sz="1400" dirty="0">
                <a:latin typeface="Century Gothic" panose="020B0502020202020204" pitchFamily="34" charset="0"/>
              </a:rPr>
              <a:t>κόμβο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του πίνακα 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Εκχώρησε στο πεδίο κορυφής του </a:t>
            </a:r>
            <a:r>
              <a:rPr lang="el-GR" altLang="el-GR" sz="1400" dirty="0">
                <a:latin typeface="Century Gothic" panose="020B0502020202020204" pitchFamily="34" charset="0"/>
              </a:rPr>
              <a:t>κόμβου την κορυφή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και στο πεδίο δείκτη βάλε </a:t>
            </a:r>
            <a:r>
              <a:rPr lang="en-US" altLang="el-GR" sz="1400" dirty="0">
                <a:latin typeface="Century Gothic" panose="020B0502020202020204" pitchFamily="34" charset="0"/>
              </a:rPr>
              <a:t>NULL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1</a:t>
            </a:r>
            <a:r>
              <a:rPr lang="el-GR" altLang="el-GR" sz="1400" u="sng" dirty="0">
                <a:latin typeface="Century Gothic" panose="020B0502020202020204" pitchFamily="34" charset="0"/>
              </a:rPr>
              <a:t>.2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Διάβασε τον αριθμό ακμών της κορυφής.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1.3 </a:t>
            </a:r>
            <a:r>
              <a:rPr lang="el-GR" altLang="el-GR" sz="1400" dirty="0">
                <a:latin typeface="Century Gothic" panose="020B0502020202020204" pitchFamily="34" charset="0"/>
              </a:rPr>
              <a:t>– Για κάθε ακμή: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1.3.1 </a:t>
            </a:r>
            <a:r>
              <a:rPr lang="el-GR" altLang="el-GR" sz="1400" dirty="0">
                <a:latin typeface="Century Gothic" panose="020B0502020202020204" pitchFamily="34" charset="0"/>
              </a:rPr>
              <a:t>– Διάβασε τη γειτονική κορυφή.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Βήμα 1.3.2 </a:t>
            </a:r>
            <a:r>
              <a:rPr lang="el-GR" altLang="el-GR" sz="1400" dirty="0">
                <a:latin typeface="Century Gothic" panose="020B0502020202020204" pitchFamily="34" charset="0"/>
              </a:rPr>
              <a:t>– Δημιούργησε κόμβο για τη γειτονική κορυφή και σύνδεσέ τον με τη λίστα.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2"/>
            <a:ext cx="10817118" cy="964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 με χρήση Λιστών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(8/</a:t>
            </a:r>
            <a:r>
              <a:rPr lang="en-US" sz="1050" dirty="0">
                <a:latin typeface="Century Gothic" panose="020B0502020202020204" pitchFamily="34" charset="0"/>
              </a:rPr>
              <a:t>26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l-GR" sz="1400" dirty="0">
                <a:latin typeface="Century Gothic" panose="020B0502020202020204" pitchFamily="34" charset="0"/>
              </a:rPr>
              <a:t>Αναπαράσταση Γράφου με Λίστες Γειτονικών Κορυφών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DF8A75-DAD0-4217-993F-1300B999D9E9}"/>
              </a:ext>
            </a:extLst>
          </p:cNvPr>
          <p:cNvSpPr txBox="1"/>
          <p:nvPr/>
        </p:nvSpPr>
        <p:spPr>
          <a:xfrm>
            <a:off x="760770" y="1669500"/>
            <a:ext cx="983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Γράφος</a:t>
            </a:r>
            <a:endParaRPr lang="el-GR" sz="1400" b="1" dirty="0"/>
          </a:p>
        </p:txBody>
      </p:sp>
      <p:sp>
        <p:nvSpPr>
          <p:cNvPr id="38" name="Content Placeholder 7">
            <a:extLst>
              <a:ext uri="{FF2B5EF4-FFF2-40B4-BE49-F238E27FC236}">
                <a16:creationId xmlns:a16="http://schemas.microsoft.com/office/drawing/2014/main" id="{9858D59D-9F49-453C-86A8-50E3CFC66117}"/>
              </a:ext>
            </a:extLst>
          </p:cNvPr>
          <p:cNvSpPr txBox="1">
            <a:spLocks/>
          </p:cNvSpPr>
          <p:nvPr/>
        </p:nvSpPr>
        <p:spPr>
          <a:xfrm>
            <a:off x="2953344" y="5293625"/>
            <a:ext cx="3226512" cy="35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j &lt; edges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4" name="Picture 43" descr="Wrong. I love the springtime, and you love the… | by Scott Gardiner | Poets  Unlimited | Medium">
            <a:extLst>
              <a:ext uri="{FF2B5EF4-FFF2-40B4-BE49-F238E27FC236}">
                <a16:creationId xmlns:a16="http://schemas.microsoft.com/office/drawing/2014/main" id="{87BFF718-5CEA-4F62-BE9B-AF787E007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831" y="5339460"/>
            <a:ext cx="225641" cy="22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2">
            <a:extLst>
              <a:ext uri="{FF2B5EF4-FFF2-40B4-BE49-F238E27FC236}">
                <a16:creationId xmlns:a16="http://schemas.microsoft.com/office/drawing/2014/main" id="{770466BC-0D58-4B4B-8B40-2EB2B2007F52}"/>
              </a:ext>
            </a:extLst>
          </p:cNvPr>
          <p:cNvSpPr txBox="1"/>
          <p:nvPr/>
        </p:nvSpPr>
        <p:spPr>
          <a:xfrm>
            <a:off x="2565485" y="1990782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2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48" name="1">
            <a:extLst>
              <a:ext uri="{FF2B5EF4-FFF2-40B4-BE49-F238E27FC236}">
                <a16:creationId xmlns:a16="http://schemas.microsoft.com/office/drawing/2014/main" id="{43EBFE90-E2A2-4B05-A6CB-685B6915C425}"/>
              </a:ext>
            </a:extLst>
          </p:cNvPr>
          <p:cNvSpPr txBox="1"/>
          <p:nvPr/>
        </p:nvSpPr>
        <p:spPr>
          <a:xfrm>
            <a:off x="1744178" y="2432018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1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50" name="Κ2">
            <a:extLst>
              <a:ext uri="{FF2B5EF4-FFF2-40B4-BE49-F238E27FC236}">
                <a16:creationId xmlns:a16="http://schemas.microsoft.com/office/drawing/2014/main" id="{A2D8FB25-3290-477B-AB84-4F6F13287D29}"/>
              </a:ext>
            </a:extLst>
          </p:cNvPr>
          <p:cNvSpPr/>
          <p:nvPr/>
        </p:nvSpPr>
        <p:spPr>
          <a:xfrm>
            <a:off x="2565485" y="2011211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51" name="Κ1">
            <a:extLst>
              <a:ext uri="{FF2B5EF4-FFF2-40B4-BE49-F238E27FC236}">
                <a16:creationId xmlns:a16="http://schemas.microsoft.com/office/drawing/2014/main" id="{FAC37C5A-F159-41E7-A9C5-6F9137B41D94}"/>
              </a:ext>
            </a:extLst>
          </p:cNvPr>
          <p:cNvSpPr/>
          <p:nvPr/>
        </p:nvSpPr>
        <p:spPr>
          <a:xfrm>
            <a:off x="1744178" y="2452447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solidFill>
                <a:schemeClr val="tx1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27ADFE4-5192-4D50-8A4E-23864CF528CE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354871" y="2668447"/>
            <a:ext cx="389307" cy="14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61A04D8-1841-4B26-90F5-079B637BE39F}"/>
              </a:ext>
            </a:extLst>
          </p:cNvPr>
          <p:cNvCxnSpPr>
            <a:cxnSpLocks/>
            <a:stCxn id="51" idx="7"/>
            <a:endCxn id="47" idx="1"/>
          </p:cNvCxnSpPr>
          <p:nvPr/>
        </p:nvCxnSpPr>
        <p:spPr>
          <a:xfrm flipV="1">
            <a:off x="2112913" y="2221615"/>
            <a:ext cx="452572" cy="294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0">
            <a:extLst>
              <a:ext uri="{FF2B5EF4-FFF2-40B4-BE49-F238E27FC236}">
                <a16:creationId xmlns:a16="http://schemas.microsoft.com/office/drawing/2014/main" id="{6557CED6-BBA1-496E-A801-662D94BF760E}"/>
              </a:ext>
            </a:extLst>
          </p:cNvPr>
          <p:cNvSpPr txBox="1"/>
          <p:nvPr/>
        </p:nvSpPr>
        <p:spPr>
          <a:xfrm>
            <a:off x="922871" y="2452447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entury Gothic" panose="020B0502020202020204" pitchFamily="34" charset="0"/>
              </a:rPr>
              <a:t>0</a:t>
            </a:r>
            <a:endParaRPr lang="el-GR" sz="2400" b="1" dirty="0">
              <a:latin typeface="Century Gothic" panose="020B0502020202020204" pitchFamily="34" charset="0"/>
            </a:endParaRPr>
          </a:p>
        </p:txBody>
      </p:sp>
      <p:sp>
        <p:nvSpPr>
          <p:cNvPr id="57" name="Κ0">
            <a:extLst>
              <a:ext uri="{FF2B5EF4-FFF2-40B4-BE49-F238E27FC236}">
                <a16:creationId xmlns:a16="http://schemas.microsoft.com/office/drawing/2014/main" id="{2AF53D18-F007-4850-86D2-6E2D56CCB491}"/>
              </a:ext>
            </a:extLst>
          </p:cNvPr>
          <p:cNvSpPr/>
          <p:nvPr/>
        </p:nvSpPr>
        <p:spPr>
          <a:xfrm>
            <a:off x="922871" y="2472876"/>
            <a:ext cx="432000" cy="43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solidFill>
                <a:schemeClr val="tx1"/>
              </a:solidFill>
            </a:endParaRPr>
          </a:p>
        </p:txBody>
      </p:sp>
      <p:sp>
        <p:nvSpPr>
          <p:cNvPr id="58" name="Content Placeholder 7">
            <a:extLst>
              <a:ext uri="{FF2B5EF4-FFF2-40B4-BE49-F238E27FC236}">
                <a16:creationId xmlns:a16="http://schemas.microsoft.com/office/drawing/2014/main" id="{FF264A11-9802-4A70-9480-CA5B95DB01A3}"/>
              </a:ext>
            </a:extLst>
          </p:cNvPr>
          <p:cNvSpPr txBox="1">
            <a:spLocks/>
          </p:cNvSpPr>
          <p:nvPr/>
        </p:nvSpPr>
        <p:spPr>
          <a:xfrm>
            <a:off x="3676441" y="1938873"/>
            <a:ext cx="2028030" cy="140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VERTICES = 3</a:t>
            </a:r>
            <a:endParaRPr lang="el-G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edges = 1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j = </a:t>
            </a:r>
            <a:r>
              <a:rPr lang="el-GR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1</a:t>
            </a:r>
            <a:endParaRPr lang="en-US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Century Gothic" panose="020B0502020202020204" pitchFamily="34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AD48040-A36A-418B-83A8-13425CF01B7F}"/>
              </a:ext>
            </a:extLst>
          </p:cNvPr>
          <p:cNvCxnSpPr>
            <a:cxnSpLocks/>
          </p:cNvCxnSpPr>
          <p:nvPr/>
        </p:nvCxnSpPr>
        <p:spPr>
          <a:xfrm>
            <a:off x="8055744" y="2431519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CC2AFDF-6184-4A64-BAB9-2FA8109DECEA}"/>
              </a:ext>
            </a:extLst>
          </p:cNvPr>
          <p:cNvSpPr txBox="1"/>
          <p:nvPr/>
        </p:nvSpPr>
        <p:spPr>
          <a:xfrm>
            <a:off x="8529472" y="2291459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  <p:graphicFrame>
        <p:nvGraphicFramePr>
          <p:cNvPr id="61" name="Table 5">
            <a:extLst>
              <a:ext uri="{FF2B5EF4-FFF2-40B4-BE49-F238E27FC236}">
                <a16:creationId xmlns:a16="http://schemas.microsoft.com/office/drawing/2014/main" id="{2406774B-483A-4B1D-94E5-0EEBA0752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355587"/>
              </p:ext>
            </p:extLst>
          </p:nvPr>
        </p:nvGraphicFramePr>
        <p:xfrm>
          <a:off x="7579878" y="2264378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CA8B980-5C4C-4740-8453-F7614CA7BB2B}"/>
              </a:ext>
            </a:extLst>
          </p:cNvPr>
          <p:cNvCxnSpPr>
            <a:cxnSpLocks/>
          </p:cNvCxnSpPr>
          <p:nvPr/>
        </p:nvCxnSpPr>
        <p:spPr>
          <a:xfrm>
            <a:off x="7105415" y="2427359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FA9615A-445D-476D-9A7B-ED9E9CCB8885}"/>
              </a:ext>
            </a:extLst>
          </p:cNvPr>
          <p:cNvCxnSpPr>
            <a:cxnSpLocks/>
          </p:cNvCxnSpPr>
          <p:nvPr/>
        </p:nvCxnSpPr>
        <p:spPr>
          <a:xfrm>
            <a:off x="6074688" y="2425300"/>
            <a:ext cx="2372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6C3B741-3D6D-427B-BBF1-79EE2DD1C106}"/>
              </a:ext>
            </a:extLst>
          </p:cNvPr>
          <p:cNvSpPr txBox="1"/>
          <p:nvPr/>
        </p:nvSpPr>
        <p:spPr>
          <a:xfrm>
            <a:off x="5858931" y="2287910"/>
            <a:ext cx="23054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i</a:t>
            </a:r>
            <a:endParaRPr lang="el-GR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C41F28C-BEF8-425B-8262-F0138C349B1A}"/>
              </a:ext>
            </a:extLst>
          </p:cNvPr>
          <p:cNvSpPr txBox="1"/>
          <p:nvPr/>
        </p:nvSpPr>
        <p:spPr>
          <a:xfrm>
            <a:off x="7155423" y="1669500"/>
            <a:ext cx="2968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Λίστες Γειτονικών Κορυφών</a:t>
            </a:r>
            <a:endParaRPr lang="el-GR" sz="1400" b="1" dirty="0"/>
          </a:p>
        </p:txBody>
      </p:sp>
      <p:graphicFrame>
        <p:nvGraphicFramePr>
          <p:cNvPr id="66" name="Table 5">
            <a:extLst>
              <a:ext uri="{FF2B5EF4-FFF2-40B4-BE49-F238E27FC236}">
                <a16:creationId xmlns:a16="http://schemas.microsoft.com/office/drawing/2014/main" id="{F8B06F52-856A-4A16-9B25-20E703CF1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944970"/>
              </p:ext>
            </p:extLst>
          </p:nvPr>
        </p:nvGraphicFramePr>
        <p:xfrm>
          <a:off x="6333070" y="2255641"/>
          <a:ext cx="8788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031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6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511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54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AFD3EDA2-B393-47E7-B2AC-59B61FF85E5D}"/>
              </a:ext>
            </a:extLst>
          </p:cNvPr>
          <p:cNvSpPr txBox="1"/>
          <p:nvPr/>
        </p:nvSpPr>
        <p:spPr>
          <a:xfrm>
            <a:off x="688342" y="4240946"/>
            <a:ext cx="11289457" cy="1990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Για κάθε </a:t>
            </a:r>
            <a:r>
              <a:rPr lang="el-GR" altLang="el-GR" sz="1400" dirty="0">
                <a:latin typeface="Century Gothic" panose="020B0502020202020204" pitchFamily="34" charset="0"/>
              </a:rPr>
              <a:t>κόμβο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του πίνακα 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Εκχώρησε στο πεδίο κορυφής του </a:t>
            </a:r>
            <a:r>
              <a:rPr lang="el-GR" altLang="el-GR" sz="1400" dirty="0">
                <a:latin typeface="Century Gothic" panose="020B0502020202020204" pitchFamily="34" charset="0"/>
              </a:rPr>
              <a:t>κόμβου την κορυφή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και στο πεδίο δείκτη βάλε </a:t>
            </a:r>
            <a:r>
              <a:rPr lang="en-US" altLang="el-GR" sz="1400" dirty="0">
                <a:latin typeface="Century Gothic" panose="020B0502020202020204" pitchFamily="34" charset="0"/>
              </a:rPr>
              <a:t>NULL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1</a:t>
            </a:r>
            <a:r>
              <a:rPr lang="el-GR" altLang="el-GR" sz="1400" u="sng" dirty="0">
                <a:latin typeface="Century Gothic" panose="020B0502020202020204" pitchFamily="34" charset="0"/>
              </a:rPr>
              <a:t>.2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Διάβασε τον αριθμό ακμών της κορυφής.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1.3 </a:t>
            </a:r>
            <a:r>
              <a:rPr lang="el-GR" altLang="el-GR" sz="1400" dirty="0">
                <a:latin typeface="Century Gothic" panose="020B0502020202020204" pitchFamily="34" charset="0"/>
              </a:rPr>
              <a:t>– Για κάθε ακμή: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1.3.1 </a:t>
            </a:r>
            <a:r>
              <a:rPr lang="el-GR" altLang="el-GR" sz="1400" dirty="0">
                <a:latin typeface="Century Gothic" panose="020B0502020202020204" pitchFamily="34" charset="0"/>
              </a:rPr>
              <a:t>– Διάβασε τη γειτονική κορυφή.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Βήμα 1.3.2 </a:t>
            </a:r>
            <a:r>
              <a:rPr lang="el-GR" altLang="el-GR" sz="1400" dirty="0">
                <a:latin typeface="Century Gothic" panose="020B0502020202020204" pitchFamily="34" charset="0"/>
              </a:rPr>
              <a:t>– Δημιούργησε κόμβο για τη γειτονική κορυφή και σύνδεσέ τον με τη λίστα.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2"/>
            <a:ext cx="10817118" cy="964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 με χρήση Λιστών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(9/</a:t>
            </a:r>
            <a:r>
              <a:rPr lang="en-US" sz="1050" dirty="0">
                <a:latin typeface="Century Gothic" panose="020B0502020202020204" pitchFamily="34" charset="0"/>
              </a:rPr>
              <a:t>26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l-GR" sz="1400" dirty="0">
                <a:latin typeface="Century Gothic" panose="020B0502020202020204" pitchFamily="34" charset="0"/>
              </a:rPr>
              <a:t>Αναπαράσταση Γράφου με Λίστες Γειτονικών Κορυφών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DF8A75-DAD0-4217-993F-1300B999D9E9}"/>
              </a:ext>
            </a:extLst>
          </p:cNvPr>
          <p:cNvSpPr txBox="1"/>
          <p:nvPr/>
        </p:nvSpPr>
        <p:spPr>
          <a:xfrm>
            <a:off x="760770" y="1669500"/>
            <a:ext cx="983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Γράφος</a:t>
            </a:r>
            <a:endParaRPr lang="el-GR" sz="1400" b="1" dirty="0"/>
          </a:p>
        </p:txBody>
      </p:sp>
      <p:sp>
        <p:nvSpPr>
          <p:cNvPr id="41" name="Content Placeholder 7">
            <a:extLst>
              <a:ext uri="{FF2B5EF4-FFF2-40B4-BE49-F238E27FC236}">
                <a16:creationId xmlns:a16="http://schemas.microsoft.com/office/drawing/2014/main" id="{0FC62AF7-F56A-4E15-A29E-AEF4977953AA}"/>
              </a:ext>
            </a:extLst>
          </p:cNvPr>
          <p:cNvSpPr txBox="1">
            <a:spLocks/>
          </p:cNvSpPr>
          <p:nvPr/>
        </p:nvSpPr>
        <p:spPr>
          <a:xfrm>
            <a:off x="3821987" y="4323962"/>
            <a:ext cx="1340562" cy="35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 &lt; VERTICES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5" name="Picture 4" descr="As right as...">
            <a:extLst>
              <a:ext uri="{FF2B5EF4-FFF2-40B4-BE49-F238E27FC236}">
                <a16:creationId xmlns:a16="http://schemas.microsoft.com/office/drawing/2014/main" id="{95DF9A73-4476-4CA5-859E-3C45155F6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985" y="4307250"/>
            <a:ext cx="276929" cy="26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2">
            <a:extLst>
              <a:ext uri="{FF2B5EF4-FFF2-40B4-BE49-F238E27FC236}">
                <a16:creationId xmlns:a16="http://schemas.microsoft.com/office/drawing/2014/main" id="{2B9DD42F-BD32-4017-B541-7A2754AFB4D2}"/>
              </a:ext>
            </a:extLst>
          </p:cNvPr>
          <p:cNvSpPr txBox="1"/>
          <p:nvPr/>
        </p:nvSpPr>
        <p:spPr>
          <a:xfrm>
            <a:off x="2565485" y="1990782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2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49" name="1">
            <a:extLst>
              <a:ext uri="{FF2B5EF4-FFF2-40B4-BE49-F238E27FC236}">
                <a16:creationId xmlns:a16="http://schemas.microsoft.com/office/drawing/2014/main" id="{6E95E3FA-0687-4315-BE0C-2F1D230129E0}"/>
              </a:ext>
            </a:extLst>
          </p:cNvPr>
          <p:cNvSpPr txBox="1"/>
          <p:nvPr/>
        </p:nvSpPr>
        <p:spPr>
          <a:xfrm>
            <a:off x="1744178" y="2432018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1</a:t>
            </a:r>
            <a:endParaRPr lang="el-GR" sz="2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51" name="Κ2">
            <a:extLst>
              <a:ext uri="{FF2B5EF4-FFF2-40B4-BE49-F238E27FC236}">
                <a16:creationId xmlns:a16="http://schemas.microsoft.com/office/drawing/2014/main" id="{4318F45D-4C04-4131-88B2-36B4CD76A2CC}"/>
              </a:ext>
            </a:extLst>
          </p:cNvPr>
          <p:cNvSpPr/>
          <p:nvPr/>
        </p:nvSpPr>
        <p:spPr>
          <a:xfrm>
            <a:off x="2565485" y="2011211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52" name="Κ1">
            <a:extLst>
              <a:ext uri="{FF2B5EF4-FFF2-40B4-BE49-F238E27FC236}">
                <a16:creationId xmlns:a16="http://schemas.microsoft.com/office/drawing/2014/main" id="{AC8F2A0F-8A0E-4B65-979E-E16119F9BBD4}"/>
              </a:ext>
            </a:extLst>
          </p:cNvPr>
          <p:cNvSpPr/>
          <p:nvPr/>
        </p:nvSpPr>
        <p:spPr>
          <a:xfrm>
            <a:off x="1744178" y="2452447"/>
            <a:ext cx="432000" cy="432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97E2D04-B91C-40DB-9F29-17C77E87725E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1354871" y="2668447"/>
            <a:ext cx="389307" cy="14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DB9C37D-5199-4642-8EE6-C4A2B87BCBF5}"/>
              </a:ext>
            </a:extLst>
          </p:cNvPr>
          <p:cNvCxnSpPr>
            <a:cxnSpLocks/>
            <a:stCxn id="52" idx="7"/>
            <a:endCxn id="48" idx="1"/>
          </p:cNvCxnSpPr>
          <p:nvPr/>
        </p:nvCxnSpPr>
        <p:spPr>
          <a:xfrm flipV="1">
            <a:off x="2112913" y="2221615"/>
            <a:ext cx="452572" cy="294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0">
            <a:extLst>
              <a:ext uri="{FF2B5EF4-FFF2-40B4-BE49-F238E27FC236}">
                <a16:creationId xmlns:a16="http://schemas.microsoft.com/office/drawing/2014/main" id="{7F963F44-2E87-4089-9F05-7C67FA9BD325}"/>
              </a:ext>
            </a:extLst>
          </p:cNvPr>
          <p:cNvSpPr txBox="1"/>
          <p:nvPr/>
        </p:nvSpPr>
        <p:spPr>
          <a:xfrm>
            <a:off x="922871" y="2452447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0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58" name="Κ0">
            <a:extLst>
              <a:ext uri="{FF2B5EF4-FFF2-40B4-BE49-F238E27FC236}">
                <a16:creationId xmlns:a16="http://schemas.microsoft.com/office/drawing/2014/main" id="{0758CAD9-741A-4376-BE61-A77610F172BA}"/>
              </a:ext>
            </a:extLst>
          </p:cNvPr>
          <p:cNvSpPr/>
          <p:nvPr/>
        </p:nvSpPr>
        <p:spPr>
          <a:xfrm>
            <a:off x="922871" y="2472876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solidFill>
                <a:schemeClr val="tx1"/>
              </a:solidFill>
            </a:endParaRPr>
          </a:p>
        </p:txBody>
      </p:sp>
      <p:sp>
        <p:nvSpPr>
          <p:cNvPr id="59" name="Content Placeholder 7">
            <a:extLst>
              <a:ext uri="{FF2B5EF4-FFF2-40B4-BE49-F238E27FC236}">
                <a16:creationId xmlns:a16="http://schemas.microsoft.com/office/drawing/2014/main" id="{1679857E-6914-4B85-8C50-A44D6697ED94}"/>
              </a:ext>
            </a:extLst>
          </p:cNvPr>
          <p:cNvSpPr txBox="1">
            <a:spLocks/>
          </p:cNvSpPr>
          <p:nvPr/>
        </p:nvSpPr>
        <p:spPr>
          <a:xfrm>
            <a:off x="3676441" y="1938873"/>
            <a:ext cx="2028030" cy="140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VERTICES = 3</a:t>
            </a:r>
            <a:endParaRPr lang="el-G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Century Gothic" panose="020B0502020202020204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E5E4500-163B-4D7B-ABF4-C37F9F369D33}"/>
              </a:ext>
            </a:extLst>
          </p:cNvPr>
          <p:cNvCxnSpPr>
            <a:cxnSpLocks/>
          </p:cNvCxnSpPr>
          <p:nvPr/>
        </p:nvCxnSpPr>
        <p:spPr>
          <a:xfrm>
            <a:off x="8055744" y="2431519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AA51B07-54AC-4018-9DDB-ACC909E6234E}"/>
              </a:ext>
            </a:extLst>
          </p:cNvPr>
          <p:cNvSpPr txBox="1"/>
          <p:nvPr/>
        </p:nvSpPr>
        <p:spPr>
          <a:xfrm>
            <a:off x="8529472" y="2291459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  <p:graphicFrame>
        <p:nvGraphicFramePr>
          <p:cNvPr id="62" name="Table 5">
            <a:extLst>
              <a:ext uri="{FF2B5EF4-FFF2-40B4-BE49-F238E27FC236}">
                <a16:creationId xmlns:a16="http://schemas.microsoft.com/office/drawing/2014/main" id="{1390BB74-AA48-4230-ACA1-F33C965E7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478275"/>
              </p:ext>
            </p:extLst>
          </p:nvPr>
        </p:nvGraphicFramePr>
        <p:xfrm>
          <a:off x="7579878" y="2264378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7C57860-C27C-4C7E-937D-E2D38C4B3DB9}"/>
              </a:ext>
            </a:extLst>
          </p:cNvPr>
          <p:cNvCxnSpPr>
            <a:cxnSpLocks/>
          </p:cNvCxnSpPr>
          <p:nvPr/>
        </p:nvCxnSpPr>
        <p:spPr>
          <a:xfrm>
            <a:off x="7105415" y="2427359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41CEA24-0E65-4B17-8704-33B69C0223ED}"/>
              </a:ext>
            </a:extLst>
          </p:cNvPr>
          <p:cNvCxnSpPr>
            <a:cxnSpLocks/>
          </p:cNvCxnSpPr>
          <p:nvPr/>
        </p:nvCxnSpPr>
        <p:spPr>
          <a:xfrm>
            <a:off x="6095839" y="2808234"/>
            <a:ext cx="23723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CB3832B-4235-4059-9CF3-05AFA86B58FF}"/>
              </a:ext>
            </a:extLst>
          </p:cNvPr>
          <p:cNvSpPr txBox="1"/>
          <p:nvPr/>
        </p:nvSpPr>
        <p:spPr>
          <a:xfrm>
            <a:off x="5880082" y="2670844"/>
            <a:ext cx="23054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i</a:t>
            </a:r>
            <a:endParaRPr lang="el-GR" sz="1400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D28E298-83FB-445E-A83C-F2B8B5FB1C87}"/>
              </a:ext>
            </a:extLst>
          </p:cNvPr>
          <p:cNvSpPr txBox="1"/>
          <p:nvPr/>
        </p:nvSpPr>
        <p:spPr>
          <a:xfrm>
            <a:off x="7155423" y="1669500"/>
            <a:ext cx="2968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Λίστες Γειτονικών Κορυφών</a:t>
            </a:r>
            <a:endParaRPr lang="el-GR" sz="1400" b="1" dirty="0"/>
          </a:p>
        </p:txBody>
      </p:sp>
      <p:graphicFrame>
        <p:nvGraphicFramePr>
          <p:cNvPr id="67" name="Table 5">
            <a:extLst>
              <a:ext uri="{FF2B5EF4-FFF2-40B4-BE49-F238E27FC236}">
                <a16:creationId xmlns:a16="http://schemas.microsoft.com/office/drawing/2014/main" id="{011510BF-863F-4543-8792-8DD4BF88E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721523"/>
              </p:ext>
            </p:extLst>
          </p:nvPr>
        </p:nvGraphicFramePr>
        <p:xfrm>
          <a:off x="6333070" y="2255641"/>
          <a:ext cx="8788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031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6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511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52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2"/>
            <a:ext cx="10817118" cy="134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Αποθήκευση Γράφου με χρήση Δυσδιάστατου Πίνακα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l-GR" altLang="el-GR" sz="1400" dirty="0">
                <a:latin typeface="Century Gothic" panose="020B0502020202020204" pitchFamily="34" charset="0"/>
              </a:rPr>
              <a:t>Για την αναπαράσταση του γράφου χρησιμοποιούμε ένα </a:t>
            </a:r>
            <a:r>
              <a:rPr lang="el-GR" altLang="el-GR" sz="1400" b="1" dirty="0">
                <a:latin typeface="Century Gothic" panose="020B0502020202020204" pitchFamily="34" charset="0"/>
              </a:rPr>
              <a:t>τετραγωνικό πίνακα </a:t>
            </a:r>
            <a:r>
              <a:rPr lang="el-GR" altLang="el-GR" sz="1400" dirty="0">
                <a:latin typeface="Century Gothic" panose="020B0502020202020204" pitchFamily="34" charset="0"/>
              </a:rPr>
              <a:t>N x N (όπου N ο αριθμός των κόμβων) τα στοιχεία του οποίου είναι είτε 0 είτε 1 σύμφωνα με την εξής συνθήκη: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4DF86E-2D81-445B-8DB3-C2E5B7C48258}"/>
              </a:ext>
            </a:extLst>
          </p:cNvPr>
          <p:cNvSpPr txBox="1"/>
          <p:nvPr/>
        </p:nvSpPr>
        <p:spPr>
          <a:xfrm>
            <a:off x="1134619" y="1655971"/>
            <a:ext cx="8370862" cy="326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l-GR" altLang="el-GR" sz="1400" b="1" dirty="0">
                <a:latin typeface="Century Gothic" panose="020B0502020202020204" pitchFamily="34" charset="0"/>
              </a:rPr>
              <a:t>Αν</a:t>
            </a:r>
            <a:r>
              <a:rPr lang="el-GR" altLang="el-GR" sz="1400" dirty="0">
                <a:latin typeface="Century Gothic" panose="020B0502020202020204" pitchFamily="34" charset="0"/>
              </a:rPr>
              <a:t> η ακμή (i, j) ανήκει στο σύνολο των ακμών (αν υπάρχει ακμή που ενώνει τους κόμβους i και j)</a:t>
            </a:r>
            <a:endParaRPr lang="en-US" altLang="el-GR" sz="1400" dirty="0">
              <a:latin typeface="Century Gothic" panose="020B0502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9B152A-06DB-498D-A7D8-F5E69483A19C}"/>
              </a:ext>
            </a:extLst>
          </p:cNvPr>
          <p:cNvSpPr txBox="1"/>
          <p:nvPr/>
        </p:nvSpPr>
        <p:spPr>
          <a:xfrm>
            <a:off x="1134619" y="2029431"/>
            <a:ext cx="61211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el-GR" sz="1400" b="1" dirty="0">
                <a:latin typeface="Century Gothic" panose="020B0502020202020204" pitchFamily="34" charset="0"/>
              </a:rPr>
              <a:t>τότε</a:t>
            </a:r>
            <a:r>
              <a:rPr lang="el-GR" altLang="el-GR" sz="1400" dirty="0">
                <a:latin typeface="Century Gothic" panose="020B0502020202020204" pitchFamily="34" charset="0"/>
              </a:rPr>
              <a:t> </a:t>
            </a:r>
            <a:r>
              <a:rPr lang="en-US" altLang="el-GR" sz="1400" dirty="0">
                <a:latin typeface="Century Gothic" panose="020B0502020202020204" pitchFamily="34" charset="0"/>
              </a:rPr>
              <a:t>pin</a:t>
            </a:r>
            <a:r>
              <a:rPr lang="el-GR" altLang="el-GR" sz="1400" dirty="0">
                <a:latin typeface="Century Gothic" panose="020B0502020202020204" pitchFamily="34" charset="0"/>
              </a:rPr>
              <a:t>[i, j] = 1</a:t>
            </a:r>
            <a:endParaRPr lang="el-GR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8A367F-99E0-4238-92D1-A15249520B81}"/>
              </a:ext>
            </a:extLst>
          </p:cNvPr>
          <p:cNvSpPr txBox="1"/>
          <p:nvPr/>
        </p:nvSpPr>
        <p:spPr>
          <a:xfrm>
            <a:off x="1134619" y="2384617"/>
            <a:ext cx="61211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el-GR" sz="1400" b="1" dirty="0">
                <a:latin typeface="Century Gothic" panose="020B0502020202020204" pitchFamily="34" charset="0"/>
              </a:rPr>
              <a:t>αλλιώς</a:t>
            </a:r>
            <a:r>
              <a:rPr lang="el-GR" altLang="el-GR" sz="1400" dirty="0">
                <a:latin typeface="Century Gothic" panose="020B0502020202020204" pitchFamily="34" charset="0"/>
              </a:rPr>
              <a:t> </a:t>
            </a:r>
            <a:r>
              <a:rPr lang="en-US" altLang="el-GR" sz="1400" dirty="0">
                <a:latin typeface="Century Gothic" panose="020B0502020202020204" pitchFamily="34" charset="0"/>
              </a:rPr>
              <a:t>pin</a:t>
            </a:r>
            <a:r>
              <a:rPr lang="el-GR" altLang="el-GR" sz="1400" dirty="0">
                <a:latin typeface="Century Gothic" panose="020B0502020202020204" pitchFamily="34" charset="0"/>
              </a:rPr>
              <a:t>[i,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j] = 0</a:t>
            </a:r>
            <a:endParaRPr lang="el-GR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2360F4-3849-4A27-B5AE-B38388B138B1}"/>
              </a:ext>
            </a:extLst>
          </p:cNvPr>
          <p:cNvSpPr txBox="1"/>
          <p:nvPr/>
        </p:nvSpPr>
        <p:spPr>
          <a:xfrm>
            <a:off x="688342" y="2815895"/>
            <a:ext cx="10817118" cy="697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l-GR" altLang="el-GR" sz="1400" dirty="0">
                <a:latin typeface="Century Gothic" panose="020B0502020202020204" pitchFamily="34" charset="0"/>
              </a:rPr>
              <a:t>Για μη-κατευθυνόμενους </a:t>
            </a:r>
            <a:r>
              <a:rPr lang="el-GR" altLang="el-GR" sz="1400" dirty="0" err="1">
                <a:latin typeface="Century Gothic" panose="020B0502020202020204" pitchFamily="34" charset="0"/>
              </a:rPr>
              <a:t>γράφους</a:t>
            </a:r>
            <a:r>
              <a:rPr lang="el-GR" altLang="el-GR" sz="1400" dirty="0">
                <a:latin typeface="Century Gothic" panose="020B0502020202020204" pitchFamily="34" charset="0"/>
              </a:rPr>
              <a:t> ο πίνακας θα είναι </a:t>
            </a:r>
            <a:r>
              <a:rPr lang="el-GR" altLang="el-GR" sz="1400" b="1" dirty="0">
                <a:latin typeface="Century Gothic" panose="020B0502020202020204" pitchFamily="34" charset="0"/>
              </a:rPr>
              <a:t>συμμετρικός</a:t>
            </a:r>
            <a:r>
              <a:rPr lang="el-GR" altLang="el-GR" sz="1400" dirty="0">
                <a:latin typeface="Century Gothic" panose="020B0502020202020204" pitchFamily="34" charset="0"/>
              </a:rPr>
              <a:t> ως προς την κύρια διαγώνιο λόγω του ότι αν υπάρχει η ακμή (i,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j) τότε θα υπάρχει και η ακμή (j,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i) αφού οι ακμές δεν δείχνουν φορά.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1B320E-6BAE-4AEE-84FF-8DF2D66B0D94}"/>
              </a:ext>
            </a:extLst>
          </p:cNvPr>
          <p:cNvSpPr txBox="1"/>
          <p:nvPr/>
        </p:nvSpPr>
        <p:spPr>
          <a:xfrm>
            <a:off x="1627452" y="4583597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Century Gothic" panose="020B0502020202020204" pitchFamily="34" charset="0"/>
              </a:rPr>
              <a:t>Β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CE7A26F-2EE6-4C22-91E3-DE6C8CEC1813}"/>
              </a:ext>
            </a:extLst>
          </p:cNvPr>
          <p:cNvSpPr/>
          <p:nvPr/>
        </p:nvSpPr>
        <p:spPr>
          <a:xfrm>
            <a:off x="806145" y="4624455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4DB2DF3-7509-4B55-B384-9AA7D35FE8ED}"/>
              </a:ext>
            </a:extLst>
          </p:cNvPr>
          <p:cNvSpPr txBox="1"/>
          <p:nvPr/>
        </p:nvSpPr>
        <p:spPr>
          <a:xfrm>
            <a:off x="806145" y="4604026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Century Gothic" panose="020B0502020202020204" pitchFamily="34" charset="0"/>
              </a:rPr>
              <a:t>Α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5E4E41A-9969-461C-845E-F4F79276E106}"/>
              </a:ext>
            </a:extLst>
          </p:cNvPr>
          <p:cNvSpPr/>
          <p:nvPr/>
        </p:nvSpPr>
        <p:spPr>
          <a:xfrm>
            <a:off x="1627452" y="4604026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3AA7C99-B29D-470A-BA0A-6865DDE3EEC5}"/>
              </a:ext>
            </a:extLst>
          </p:cNvPr>
          <p:cNvSpPr/>
          <p:nvPr/>
        </p:nvSpPr>
        <p:spPr>
          <a:xfrm>
            <a:off x="2448759" y="4162790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2F8061-D117-4D90-813C-E96A93403610}"/>
              </a:ext>
            </a:extLst>
          </p:cNvPr>
          <p:cNvSpPr txBox="1"/>
          <p:nvPr/>
        </p:nvSpPr>
        <p:spPr>
          <a:xfrm>
            <a:off x="2448759" y="4142361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C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A27A957-9FFE-4962-81A2-08906FF8DE74}"/>
              </a:ext>
            </a:extLst>
          </p:cNvPr>
          <p:cNvSpPr/>
          <p:nvPr/>
        </p:nvSpPr>
        <p:spPr>
          <a:xfrm>
            <a:off x="2448759" y="5023735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2E69B2-C7BF-436E-9FD7-F250FADE8AF9}"/>
              </a:ext>
            </a:extLst>
          </p:cNvPr>
          <p:cNvSpPr txBox="1"/>
          <p:nvPr/>
        </p:nvSpPr>
        <p:spPr>
          <a:xfrm>
            <a:off x="2448759" y="5003306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D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EF47F09-194C-46D0-9890-BDA356915E94}"/>
              </a:ext>
            </a:extLst>
          </p:cNvPr>
          <p:cNvSpPr/>
          <p:nvPr/>
        </p:nvSpPr>
        <p:spPr>
          <a:xfrm>
            <a:off x="3270067" y="4571383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DC689BC-22F5-4709-8A69-B8987665B63F}"/>
              </a:ext>
            </a:extLst>
          </p:cNvPr>
          <p:cNvSpPr txBox="1"/>
          <p:nvPr/>
        </p:nvSpPr>
        <p:spPr>
          <a:xfrm>
            <a:off x="3270067" y="4550954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E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49D2591-35CD-4ABD-B180-9F5C82FD010E}"/>
              </a:ext>
            </a:extLst>
          </p:cNvPr>
          <p:cNvCxnSpPr>
            <a:cxnSpLocks/>
            <a:stCxn id="41" idx="3"/>
            <a:endCxn id="42" idx="2"/>
          </p:cNvCxnSpPr>
          <p:nvPr/>
        </p:nvCxnSpPr>
        <p:spPr>
          <a:xfrm flipV="1">
            <a:off x="1238145" y="4820026"/>
            <a:ext cx="389307" cy="14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3CD200B-15B6-4254-8140-F40462123C11}"/>
              </a:ext>
            </a:extLst>
          </p:cNvPr>
          <p:cNvCxnSpPr>
            <a:cxnSpLocks/>
            <a:stCxn id="42" idx="7"/>
            <a:endCxn id="44" idx="1"/>
          </p:cNvCxnSpPr>
          <p:nvPr/>
        </p:nvCxnSpPr>
        <p:spPr>
          <a:xfrm flipV="1">
            <a:off x="1996187" y="4373194"/>
            <a:ext cx="452572" cy="294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2D58E19-AF6A-4F01-9BF9-CB469624BEC6}"/>
              </a:ext>
            </a:extLst>
          </p:cNvPr>
          <p:cNvCxnSpPr>
            <a:cxnSpLocks/>
            <a:stCxn id="42" idx="5"/>
            <a:endCxn id="47" idx="1"/>
          </p:cNvCxnSpPr>
          <p:nvPr/>
        </p:nvCxnSpPr>
        <p:spPr>
          <a:xfrm>
            <a:off x="1996187" y="4972761"/>
            <a:ext cx="452572" cy="2613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68F797-FEE3-40FD-82E9-FBEBE93070D7}"/>
              </a:ext>
            </a:extLst>
          </p:cNvPr>
          <p:cNvCxnSpPr>
            <a:cxnSpLocks/>
            <a:stCxn id="42" idx="6"/>
            <a:endCxn id="51" idx="1"/>
          </p:cNvCxnSpPr>
          <p:nvPr/>
        </p:nvCxnSpPr>
        <p:spPr>
          <a:xfrm flipV="1">
            <a:off x="2059452" y="4781787"/>
            <a:ext cx="1210615" cy="382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20AC823-6AB7-448E-B8EF-2E579D50BD4D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2880759" y="4373194"/>
            <a:ext cx="454570" cy="2774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BAD174B-E98F-40D1-9AF3-BE1C02529C68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2880759" y="4951214"/>
            <a:ext cx="454570" cy="2829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5">
            <a:extLst>
              <a:ext uri="{FF2B5EF4-FFF2-40B4-BE49-F238E27FC236}">
                <a16:creationId xmlns:a16="http://schemas.microsoft.com/office/drawing/2014/main" id="{D9CB9983-35FE-412B-8686-814BFF8AB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227929"/>
              </p:ext>
            </p:extLst>
          </p:nvPr>
        </p:nvGraphicFramePr>
        <p:xfrm>
          <a:off x="8481290" y="3614540"/>
          <a:ext cx="2472565" cy="22473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006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10271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1008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91198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91198">
                  <a:extLst>
                    <a:ext uri="{9D8B030D-6E8A-4147-A177-3AD203B41FA5}">
                      <a16:colId xmlns:a16="http://schemas.microsoft.com/office/drawing/2014/main" val="3154550072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6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51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99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73007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8B955E19-698A-47A4-A117-F19366EA3ED9}"/>
              </a:ext>
            </a:extLst>
          </p:cNvPr>
          <p:cNvSpPr txBox="1"/>
          <p:nvPr/>
        </p:nvSpPr>
        <p:spPr>
          <a:xfrm>
            <a:off x="4641466" y="4550954"/>
            <a:ext cx="1253307" cy="374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l-GR" sz="1400" dirty="0">
                <a:latin typeface="Century Gothic" panose="020B0502020202020204" pitchFamily="34" charset="0"/>
              </a:rPr>
              <a:t>5 </a:t>
            </a:r>
            <a:r>
              <a:rPr lang="el-GR" altLang="el-GR" sz="1400" dirty="0">
                <a:latin typeface="Century Gothic" panose="020B0502020202020204" pitchFamily="34" charset="0"/>
              </a:rPr>
              <a:t>Κορυφές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40FE7CD-4582-4A29-94EF-A57AA828292E}"/>
              </a:ext>
            </a:extLst>
          </p:cNvPr>
          <p:cNvSpPr txBox="1"/>
          <p:nvPr/>
        </p:nvSpPr>
        <p:spPr>
          <a:xfrm>
            <a:off x="6487976" y="4524990"/>
            <a:ext cx="12533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el-GR" sz="1400" dirty="0">
                <a:latin typeface="Century Gothic" panose="020B0502020202020204" pitchFamily="34" charset="0"/>
              </a:rPr>
              <a:t>Δημιουργία 5</a:t>
            </a:r>
            <a:r>
              <a:rPr lang="en-US" altLang="el-GR" sz="1400" dirty="0">
                <a:latin typeface="Century Gothic" panose="020B0502020202020204" pitchFamily="34" charset="0"/>
              </a:rPr>
              <a:t> x 5 </a:t>
            </a:r>
            <a:r>
              <a:rPr lang="el-GR" altLang="el-GR" sz="1400" dirty="0">
                <a:latin typeface="Century Gothic" panose="020B0502020202020204" pitchFamily="34" charset="0"/>
              </a:rPr>
              <a:t>πίνακα</a:t>
            </a:r>
            <a:endParaRPr lang="el-GR" sz="14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D91E9A-6994-45FE-BB0A-468A6C5C0C9C}"/>
              </a:ext>
            </a:extLst>
          </p:cNvPr>
          <p:cNvCxnSpPr/>
          <p:nvPr/>
        </p:nvCxnSpPr>
        <p:spPr>
          <a:xfrm>
            <a:off x="3923930" y="4773260"/>
            <a:ext cx="648070" cy="0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52B9E27-91F5-42E7-B90F-A4458680DF34}"/>
              </a:ext>
            </a:extLst>
          </p:cNvPr>
          <p:cNvCxnSpPr/>
          <p:nvPr/>
        </p:nvCxnSpPr>
        <p:spPr>
          <a:xfrm>
            <a:off x="5771965" y="4771462"/>
            <a:ext cx="648070" cy="0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423DFA8-4CD3-4920-AA9F-6CFDD9B1209A}"/>
              </a:ext>
            </a:extLst>
          </p:cNvPr>
          <p:cNvCxnSpPr/>
          <p:nvPr/>
        </p:nvCxnSpPr>
        <p:spPr>
          <a:xfrm>
            <a:off x="7741283" y="4771462"/>
            <a:ext cx="648070" cy="0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1126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AFD3EDA2-B393-47E7-B2AC-59B61FF85E5D}"/>
              </a:ext>
            </a:extLst>
          </p:cNvPr>
          <p:cNvSpPr txBox="1"/>
          <p:nvPr/>
        </p:nvSpPr>
        <p:spPr>
          <a:xfrm>
            <a:off x="688342" y="4240946"/>
            <a:ext cx="11289457" cy="1990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Για κάθε </a:t>
            </a:r>
            <a:r>
              <a:rPr lang="el-GR" altLang="el-GR" sz="1400" dirty="0">
                <a:latin typeface="Century Gothic" panose="020B0502020202020204" pitchFamily="34" charset="0"/>
              </a:rPr>
              <a:t>κόμβο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του πίνακα 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1.1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Εκχώρησε στο πεδίο κορυφής του </a:t>
            </a:r>
            <a:r>
              <a:rPr lang="el-GR" altLang="el-GR" sz="1400" dirty="0">
                <a:latin typeface="Century Gothic" panose="020B0502020202020204" pitchFamily="34" charset="0"/>
              </a:rPr>
              <a:t>κόμβου την κορυφή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και στο πεδίο δείκτη βάλε </a:t>
            </a:r>
            <a:r>
              <a:rPr lang="en-US" altLang="el-GR" sz="1400" dirty="0">
                <a:latin typeface="Century Gothic" panose="020B0502020202020204" pitchFamily="34" charset="0"/>
              </a:rPr>
              <a:t>NULL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1</a:t>
            </a:r>
            <a:r>
              <a:rPr lang="el-GR" altLang="el-GR" sz="1400" u="sng" dirty="0">
                <a:latin typeface="Century Gothic" panose="020B0502020202020204" pitchFamily="34" charset="0"/>
              </a:rPr>
              <a:t>.2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Διάβασε τον αριθμό ακμών της κορυφής.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1.3 </a:t>
            </a:r>
            <a:r>
              <a:rPr lang="el-GR" altLang="el-GR" sz="1400" dirty="0">
                <a:latin typeface="Century Gothic" panose="020B0502020202020204" pitchFamily="34" charset="0"/>
              </a:rPr>
              <a:t>– Για κάθε ακμή: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1.3.1 </a:t>
            </a:r>
            <a:r>
              <a:rPr lang="el-GR" altLang="el-GR" sz="1400" dirty="0">
                <a:latin typeface="Century Gothic" panose="020B0502020202020204" pitchFamily="34" charset="0"/>
              </a:rPr>
              <a:t>– Διάβασε τη γειτονική κορυφή.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Βήμα 1.3.2 </a:t>
            </a:r>
            <a:r>
              <a:rPr lang="el-GR" altLang="el-GR" sz="1400" dirty="0">
                <a:latin typeface="Century Gothic" panose="020B0502020202020204" pitchFamily="34" charset="0"/>
              </a:rPr>
              <a:t>– Δημιούργησε κόμβο για τη γειτονική κορυφή και σύνδεσέ τον με τη λίστα.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2"/>
            <a:ext cx="10817118" cy="964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 με χρήση Λιστών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(10/</a:t>
            </a:r>
            <a:r>
              <a:rPr lang="en-US" sz="1050" dirty="0">
                <a:latin typeface="Century Gothic" panose="020B0502020202020204" pitchFamily="34" charset="0"/>
              </a:rPr>
              <a:t>26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l-GR" sz="1400" dirty="0">
                <a:latin typeface="Century Gothic" panose="020B0502020202020204" pitchFamily="34" charset="0"/>
              </a:rPr>
              <a:t>Αναπαράσταση Γράφου με Λίστες Γειτονικών Κορυφών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DF8A75-DAD0-4217-993F-1300B999D9E9}"/>
              </a:ext>
            </a:extLst>
          </p:cNvPr>
          <p:cNvSpPr txBox="1"/>
          <p:nvPr/>
        </p:nvSpPr>
        <p:spPr>
          <a:xfrm>
            <a:off x="760770" y="1669500"/>
            <a:ext cx="983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Γράφος</a:t>
            </a:r>
            <a:endParaRPr lang="el-GR" sz="1400" b="1" dirty="0"/>
          </a:p>
        </p:txBody>
      </p:sp>
      <p:sp>
        <p:nvSpPr>
          <p:cNvPr id="38" name="Content Placeholder 7">
            <a:extLst>
              <a:ext uri="{FF2B5EF4-FFF2-40B4-BE49-F238E27FC236}">
                <a16:creationId xmlns:a16="http://schemas.microsoft.com/office/drawing/2014/main" id="{683D4D1C-C205-48D1-A11B-55227A96054D}"/>
              </a:ext>
            </a:extLst>
          </p:cNvPr>
          <p:cNvSpPr txBox="1">
            <a:spLocks/>
          </p:cNvSpPr>
          <p:nvPr/>
        </p:nvSpPr>
        <p:spPr>
          <a:xfrm>
            <a:off x="8965488" y="4609357"/>
            <a:ext cx="3226512" cy="88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graph[</a:t>
            </a:r>
            <a:r>
              <a:rPr lang="en-US" sz="1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].vertex = </a:t>
            </a:r>
            <a:r>
              <a:rPr lang="en-US" sz="1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;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graph[</a:t>
            </a:r>
            <a:r>
              <a:rPr lang="en-US" sz="1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].next = NULL;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9" name="2">
            <a:extLst>
              <a:ext uri="{FF2B5EF4-FFF2-40B4-BE49-F238E27FC236}">
                <a16:creationId xmlns:a16="http://schemas.microsoft.com/office/drawing/2014/main" id="{2531C908-E2C9-4EC5-9F51-D2F3A2A6B43E}"/>
              </a:ext>
            </a:extLst>
          </p:cNvPr>
          <p:cNvSpPr txBox="1"/>
          <p:nvPr/>
        </p:nvSpPr>
        <p:spPr>
          <a:xfrm>
            <a:off x="2565485" y="1990782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2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50" name="1">
            <a:extLst>
              <a:ext uri="{FF2B5EF4-FFF2-40B4-BE49-F238E27FC236}">
                <a16:creationId xmlns:a16="http://schemas.microsoft.com/office/drawing/2014/main" id="{E4A981E0-B7C7-4C21-9E12-68C6FE1B266E}"/>
              </a:ext>
            </a:extLst>
          </p:cNvPr>
          <p:cNvSpPr txBox="1"/>
          <p:nvPr/>
        </p:nvSpPr>
        <p:spPr>
          <a:xfrm>
            <a:off x="1744178" y="2432018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entury Gothic" panose="020B0502020202020204" pitchFamily="34" charset="0"/>
              </a:rPr>
              <a:t>1</a:t>
            </a:r>
            <a:endParaRPr lang="el-GR" sz="2400" b="1" dirty="0">
              <a:latin typeface="Century Gothic" panose="020B0502020202020204" pitchFamily="34" charset="0"/>
            </a:endParaRPr>
          </a:p>
        </p:txBody>
      </p:sp>
      <p:sp>
        <p:nvSpPr>
          <p:cNvPr id="52" name="Κ2">
            <a:extLst>
              <a:ext uri="{FF2B5EF4-FFF2-40B4-BE49-F238E27FC236}">
                <a16:creationId xmlns:a16="http://schemas.microsoft.com/office/drawing/2014/main" id="{A3740457-BF49-45EE-92A1-31B9517B6F33}"/>
              </a:ext>
            </a:extLst>
          </p:cNvPr>
          <p:cNvSpPr/>
          <p:nvPr/>
        </p:nvSpPr>
        <p:spPr>
          <a:xfrm>
            <a:off x="2565485" y="2011211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53" name="Κ1">
            <a:extLst>
              <a:ext uri="{FF2B5EF4-FFF2-40B4-BE49-F238E27FC236}">
                <a16:creationId xmlns:a16="http://schemas.microsoft.com/office/drawing/2014/main" id="{9E7C693D-1FA3-4B37-8861-3CC91DE7F12B}"/>
              </a:ext>
            </a:extLst>
          </p:cNvPr>
          <p:cNvSpPr/>
          <p:nvPr/>
        </p:nvSpPr>
        <p:spPr>
          <a:xfrm>
            <a:off x="1744178" y="2452447"/>
            <a:ext cx="432000" cy="43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A9B182A-C4BC-4C7A-BEB8-931E7F4AB8D1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1354871" y="2668447"/>
            <a:ext cx="389307" cy="14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1A32B2C-8928-4500-8451-43AC51EC6BFE}"/>
              </a:ext>
            </a:extLst>
          </p:cNvPr>
          <p:cNvCxnSpPr>
            <a:cxnSpLocks/>
            <a:stCxn id="53" idx="7"/>
            <a:endCxn id="49" idx="1"/>
          </p:cNvCxnSpPr>
          <p:nvPr/>
        </p:nvCxnSpPr>
        <p:spPr>
          <a:xfrm flipV="1">
            <a:off x="2112913" y="2221615"/>
            <a:ext cx="452572" cy="294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0">
            <a:extLst>
              <a:ext uri="{FF2B5EF4-FFF2-40B4-BE49-F238E27FC236}">
                <a16:creationId xmlns:a16="http://schemas.microsoft.com/office/drawing/2014/main" id="{0E57793C-9F70-4087-B108-117C390600FA}"/>
              </a:ext>
            </a:extLst>
          </p:cNvPr>
          <p:cNvSpPr txBox="1"/>
          <p:nvPr/>
        </p:nvSpPr>
        <p:spPr>
          <a:xfrm>
            <a:off x="922871" y="2452447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0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59" name="Κ0">
            <a:extLst>
              <a:ext uri="{FF2B5EF4-FFF2-40B4-BE49-F238E27FC236}">
                <a16:creationId xmlns:a16="http://schemas.microsoft.com/office/drawing/2014/main" id="{149A7545-335F-4830-BA54-9CF34FEBC66F}"/>
              </a:ext>
            </a:extLst>
          </p:cNvPr>
          <p:cNvSpPr/>
          <p:nvPr/>
        </p:nvSpPr>
        <p:spPr>
          <a:xfrm>
            <a:off x="922871" y="2472876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solidFill>
                <a:schemeClr val="tx1"/>
              </a:solidFill>
            </a:endParaRPr>
          </a:p>
        </p:txBody>
      </p:sp>
      <p:sp>
        <p:nvSpPr>
          <p:cNvPr id="60" name="Content Placeholder 7">
            <a:extLst>
              <a:ext uri="{FF2B5EF4-FFF2-40B4-BE49-F238E27FC236}">
                <a16:creationId xmlns:a16="http://schemas.microsoft.com/office/drawing/2014/main" id="{8F3A65ED-A025-4F71-B57F-A6BE4FE8A7A5}"/>
              </a:ext>
            </a:extLst>
          </p:cNvPr>
          <p:cNvSpPr txBox="1">
            <a:spLocks/>
          </p:cNvSpPr>
          <p:nvPr/>
        </p:nvSpPr>
        <p:spPr>
          <a:xfrm>
            <a:off x="3676441" y="1938873"/>
            <a:ext cx="2028030" cy="140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VERTICES = 3</a:t>
            </a:r>
            <a:endParaRPr lang="el-G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Century Gothic" panose="020B0502020202020204" pitchFamily="34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3327355-32DA-4A92-B2BC-91EBACCB9148}"/>
              </a:ext>
            </a:extLst>
          </p:cNvPr>
          <p:cNvCxnSpPr>
            <a:cxnSpLocks/>
          </p:cNvCxnSpPr>
          <p:nvPr/>
        </p:nvCxnSpPr>
        <p:spPr>
          <a:xfrm>
            <a:off x="8055744" y="2431519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CC5F126-C80F-49A7-985C-E5250746485B}"/>
              </a:ext>
            </a:extLst>
          </p:cNvPr>
          <p:cNvSpPr txBox="1"/>
          <p:nvPr/>
        </p:nvSpPr>
        <p:spPr>
          <a:xfrm>
            <a:off x="7558231" y="2670844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solidFill>
                  <a:srgbClr val="FF0000"/>
                </a:solidFill>
                <a:latin typeface="Century Gothic" panose="020B0502020202020204" pitchFamily="34" charset="0"/>
              </a:rPr>
              <a:t>NULL</a:t>
            </a:r>
            <a:endParaRPr lang="el-GR" sz="1200" dirty="0">
              <a:solidFill>
                <a:srgbClr val="FF0000"/>
              </a:solidFill>
            </a:endParaRPr>
          </a:p>
        </p:txBody>
      </p:sp>
      <p:graphicFrame>
        <p:nvGraphicFramePr>
          <p:cNvPr id="63" name="Table 5">
            <a:extLst>
              <a:ext uri="{FF2B5EF4-FFF2-40B4-BE49-F238E27FC236}">
                <a16:creationId xmlns:a16="http://schemas.microsoft.com/office/drawing/2014/main" id="{97DA4B9E-F950-4487-9A8C-EAC54A8EA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451092"/>
              </p:ext>
            </p:extLst>
          </p:nvPr>
        </p:nvGraphicFramePr>
        <p:xfrm>
          <a:off x="7579878" y="2264378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E20C628-CFEB-4664-8F8A-721E42D12A99}"/>
              </a:ext>
            </a:extLst>
          </p:cNvPr>
          <p:cNvCxnSpPr>
            <a:cxnSpLocks/>
          </p:cNvCxnSpPr>
          <p:nvPr/>
        </p:nvCxnSpPr>
        <p:spPr>
          <a:xfrm>
            <a:off x="7105415" y="2427359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47DB6C0-1834-41D3-886E-8CF96A50E1A4}"/>
              </a:ext>
            </a:extLst>
          </p:cNvPr>
          <p:cNvCxnSpPr>
            <a:cxnSpLocks/>
          </p:cNvCxnSpPr>
          <p:nvPr/>
        </p:nvCxnSpPr>
        <p:spPr>
          <a:xfrm>
            <a:off x="6095839" y="2808234"/>
            <a:ext cx="2372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23AE14B-73EC-4A86-8B57-DE610B9F3640}"/>
              </a:ext>
            </a:extLst>
          </p:cNvPr>
          <p:cNvSpPr txBox="1"/>
          <p:nvPr/>
        </p:nvSpPr>
        <p:spPr>
          <a:xfrm>
            <a:off x="5880082" y="2670844"/>
            <a:ext cx="23054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i</a:t>
            </a:r>
            <a:endParaRPr lang="el-GR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435FCF-F5F8-4539-ABAF-F45EF8B4CD76}"/>
              </a:ext>
            </a:extLst>
          </p:cNvPr>
          <p:cNvSpPr txBox="1"/>
          <p:nvPr/>
        </p:nvSpPr>
        <p:spPr>
          <a:xfrm>
            <a:off x="7155423" y="1669500"/>
            <a:ext cx="2968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Λίστες Γειτονικών Κορυφών</a:t>
            </a:r>
            <a:endParaRPr lang="el-GR" sz="1400" b="1" dirty="0"/>
          </a:p>
        </p:txBody>
      </p:sp>
      <p:graphicFrame>
        <p:nvGraphicFramePr>
          <p:cNvPr id="68" name="Table 5">
            <a:extLst>
              <a:ext uri="{FF2B5EF4-FFF2-40B4-BE49-F238E27FC236}">
                <a16:creationId xmlns:a16="http://schemas.microsoft.com/office/drawing/2014/main" id="{E8F23276-CADD-424A-9B55-973AD39F2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61944"/>
              </p:ext>
            </p:extLst>
          </p:nvPr>
        </p:nvGraphicFramePr>
        <p:xfrm>
          <a:off x="6333070" y="2255641"/>
          <a:ext cx="8788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031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6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511240"/>
                  </a:ext>
                </a:extLst>
              </a:tr>
            </a:tbl>
          </a:graphicData>
        </a:graphic>
      </p:graphicFrame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1ECD430-F81E-4F6D-AD1D-74569DA04ACA}"/>
              </a:ext>
            </a:extLst>
          </p:cNvPr>
          <p:cNvCxnSpPr>
            <a:cxnSpLocks/>
          </p:cNvCxnSpPr>
          <p:nvPr/>
        </p:nvCxnSpPr>
        <p:spPr>
          <a:xfrm>
            <a:off x="7105415" y="2797193"/>
            <a:ext cx="47446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9E50591-0992-49F9-B031-3BEF8E8A15D6}"/>
              </a:ext>
            </a:extLst>
          </p:cNvPr>
          <p:cNvSpPr txBox="1"/>
          <p:nvPr/>
        </p:nvSpPr>
        <p:spPr>
          <a:xfrm>
            <a:off x="8529472" y="2291459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12953789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AFD3EDA2-B393-47E7-B2AC-59B61FF85E5D}"/>
              </a:ext>
            </a:extLst>
          </p:cNvPr>
          <p:cNvSpPr txBox="1"/>
          <p:nvPr/>
        </p:nvSpPr>
        <p:spPr>
          <a:xfrm>
            <a:off x="688342" y="4240946"/>
            <a:ext cx="11289457" cy="1990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Για κάθε </a:t>
            </a:r>
            <a:r>
              <a:rPr lang="el-GR" altLang="el-GR" sz="1400" dirty="0">
                <a:latin typeface="Century Gothic" panose="020B0502020202020204" pitchFamily="34" charset="0"/>
              </a:rPr>
              <a:t>κόμβο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του πίνακα 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Εκχώρησε στο πεδίο κορυφής του </a:t>
            </a:r>
            <a:r>
              <a:rPr lang="el-GR" altLang="el-GR" sz="1400" dirty="0">
                <a:latin typeface="Century Gothic" panose="020B0502020202020204" pitchFamily="34" charset="0"/>
              </a:rPr>
              <a:t>κόμβου την κορυφή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και στο πεδίο δείκτη βάλε </a:t>
            </a:r>
            <a:r>
              <a:rPr lang="en-US" altLang="el-GR" sz="1400" dirty="0">
                <a:latin typeface="Century Gothic" panose="020B0502020202020204" pitchFamily="34" charset="0"/>
              </a:rPr>
              <a:t>NULL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1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.2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Διάβασε τον αριθμό ακμών της κορυφής.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1.3 </a:t>
            </a:r>
            <a:r>
              <a:rPr lang="el-GR" altLang="el-GR" sz="1400" dirty="0">
                <a:latin typeface="Century Gothic" panose="020B0502020202020204" pitchFamily="34" charset="0"/>
              </a:rPr>
              <a:t>– Για κάθε ακμή: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1.3.1 </a:t>
            </a:r>
            <a:r>
              <a:rPr lang="el-GR" altLang="el-GR" sz="1400" dirty="0">
                <a:latin typeface="Century Gothic" panose="020B0502020202020204" pitchFamily="34" charset="0"/>
              </a:rPr>
              <a:t>– Διάβασε τη γειτονική κορυφή.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Βήμα 1.3.2 </a:t>
            </a:r>
            <a:r>
              <a:rPr lang="el-GR" altLang="el-GR" sz="1400" dirty="0">
                <a:latin typeface="Century Gothic" panose="020B0502020202020204" pitchFamily="34" charset="0"/>
              </a:rPr>
              <a:t>– Δημιούργησε κόμβο για τη γειτονική κορυφή και σύνδεσέ τον με τη λίστα.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2"/>
            <a:ext cx="10817118" cy="964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 με χρήση Λιστών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(11/</a:t>
            </a:r>
            <a:r>
              <a:rPr lang="en-US" sz="1050" dirty="0">
                <a:latin typeface="Century Gothic" panose="020B0502020202020204" pitchFamily="34" charset="0"/>
              </a:rPr>
              <a:t>26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l-GR" sz="1400" dirty="0">
                <a:latin typeface="Century Gothic" panose="020B0502020202020204" pitchFamily="34" charset="0"/>
              </a:rPr>
              <a:t>Αναπαράσταση Γράφου με Λίστες Γειτονικών Κορυφών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DF8A75-DAD0-4217-993F-1300B999D9E9}"/>
              </a:ext>
            </a:extLst>
          </p:cNvPr>
          <p:cNvSpPr txBox="1"/>
          <p:nvPr/>
        </p:nvSpPr>
        <p:spPr>
          <a:xfrm>
            <a:off x="760770" y="1669500"/>
            <a:ext cx="983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Γράφος</a:t>
            </a:r>
            <a:endParaRPr lang="el-GR" sz="1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B8A8E3-5FDF-4429-BC62-D9FA443AE3FA}"/>
              </a:ext>
            </a:extLst>
          </p:cNvPr>
          <p:cNvSpPr txBox="1"/>
          <p:nvPr/>
        </p:nvSpPr>
        <p:spPr>
          <a:xfrm>
            <a:off x="1401402" y="2525995"/>
            <a:ext cx="2952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1</a:t>
            </a:r>
            <a:endParaRPr lang="el-GR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4AB53BA-2F30-4F96-AC7B-8B8000564886}"/>
              </a:ext>
            </a:extLst>
          </p:cNvPr>
          <p:cNvSpPr txBox="1"/>
          <p:nvPr/>
        </p:nvSpPr>
        <p:spPr>
          <a:xfrm>
            <a:off x="2212210" y="2218218"/>
            <a:ext cx="192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2</a:t>
            </a:r>
            <a:endParaRPr lang="el-GR" sz="1400" dirty="0"/>
          </a:p>
        </p:txBody>
      </p:sp>
      <p:sp>
        <p:nvSpPr>
          <p:cNvPr id="52" name="2">
            <a:extLst>
              <a:ext uri="{FF2B5EF4-FFF2-40B4-BE49-F238E27FC236}">
                <a16:creationId xmlns:a16="http://schemas.microsoft.com/office/drawing/2014/main" id="{9BB7A3CE-D0BB-4577-8946-76CE1B76DDC8}"/>
              </a:ext>
            </a:extLst>
          </p:cNvPr>
          <p:cNvSpPr txBox="1"/>
          <p:nvPr/>
        </p:nvSpPr>
        <p:spPr>
          <a:xfrm>
            <a:off x="2565485" y="1990782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2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53" name="1">
            <a:extLst>
              <a:ext uri="{FF2B5EF4-FFF2-40B4-BE49-F238E27FC236}">
                <a16:creationId xmlns:a16="http://schemas.microsoft.com/office/drawing/2014/main" id="{C4899F26-F308-4540-A80C-02799DF8A9FF}"/>
              </a:ext>
            </a:extLst>
          </p:cNvPr>
          <p:cNvSpPr txBox="1"/>
          <p:nvPr/>
        </p:nvSpPr>
        <p:spPr>
          <a:xfrm>
            <a:off x="1744178" y="2432018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entury Gothic" panose="020B0502020202020204" pitchFamily="34" charset="0"/>
              </a:rPr>
              <a:t>1</a:t>
            </a:r>
            <a:endParaRPr lang="el-GR" sz="2400" b="1" dirty="0">
              <a:latin typeface="Century Gothic" panose="020B0502020202020204" pitchFamily="34" charset="0"/>
            </a:endParaRPr>
          </a:p>
        </p:txBody>
      </p:sp>
      <p:sp>
        <p:nvSpPr>
          <p:cNvPr id="55" name="Κ2">
            <a:extLst>
              <a:ext uri="{FF2B5EF4-FFF2-40B4-BE49-F238E27FC236}">
                <a16:creationId xmlns:a16="http://schemas.microsoft.com/office/drawing/2014/main" id="{F7C5EFFF-1A9D-4726-9462-CC20969639AA}"/>
              </a:ext>
            </a:extLst>
          </p:cNvPr>
          <p:cNvSpPr/>
          <p:nvPr/>
        </p:nvSpPr>
        <p:spPr>
          <a:xfrm>
            <a:off x="2565485" y="2011211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56" name="Κ1">
            <a:extLst>
              <a:ext uri="{FF2B5EF4-FFF2-40B4-BE49-F238E27FC236}">
                <a16:creationId xmlns:a16="http://schemas.microsoft.com/office/drawing/2014/main" id="{06E1900D-94E1-49E4-BA88-BBADC4BE5271}"/>
              </a:ext>
            </a:extLst>
          </p:cNvPr>
          <p:cNvSpPr/>
          <p:nvPr/>
        </p:nvSpPr>
        <p:spPr>
          <a:xfrm>
            <a:off x="1744178" y="2452447"/>
            <a:ext cx="432000" cy="43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ADB9B8C-2B2D-49F4-8BB1-819B5C90B0CC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1354871" y="2668447"/>
            <a:ext cx="389307" cy="14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724AB04-DE0D-4383-B21C-31F29191088A}"/>
              </a:ext>
            </a:extLst>
          </p:cNvPr>
          <p:cNvCxnSpPr>
            <a:cxnSpLocks/>
            <a:stCxn id="56" idx="7"/>
            <a:endCxn id="52" idx="1"/>
          </p:cNvCxnSpPr>
          <p:nvPr/>
        </p:nvCxnSpPr>
        <p:spPr>
          <a:xfrm flipV="1">
            <a:off x="2112913" y="2221615"/>
            <a:ext cx="452572" cy="294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0">
            <a:extLst>
              <a:ext uri="{FF2B5EF4-FFF2-40B4-BE49-F238E27FC236}">
                <a16:creationId xmlns:a16="http://schemas.microsoft.com/office/drawing/2014/main" id="{BA2AD776-E70D-466C-B01E-07D95AD49B30}"/>
              </a:ext>
            </a:extLst>
          </p:cNvPr>
          <p:cNvSpPr txBox="1"/>
          <p:nvPr/>
        </p:nvSpPr>
        <p:spPr>
          <a:xfrm>
            <a:off x="922871" y="2452447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0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62" name="Κ0">
            <a:extLst>
              <a:ext uri="{FF2B5EF4-FFF2-40B4-BE49-F238E27FC236}">
                <a16:creationId xmlns:a16="http://schemas.microsoft.com/office/drawing/2014/main" id="{E81B88E4-4C93-45FF-8BC0-E6F62088A6F9}"/>
              </a:ext>
            </a:extLst>
          </p:cNvPr>
          <p:cNvSpPr/>
          <p:nvPr/>
        </p:nvSpPr>
        <p:spPr>
          <a:xfrm>
            <a:off x="922871" y="2472876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solidFill>
                <a:schemeClr val="tx1"/>
              </a:solidFill>
            </a:endParaRPr>
          </a:p>
        </p:txBody>
      </p:sp>
      <p:sp>
        <p:nvSpPr>
          <p:cNvPr id="63" name="Content Placeholder 7">
            <a:extLst>
              <a:ext uri="{FF2B5EF4-FFF2-40B4-BE49-F238E27FC236}">
                <a16:creationId xmlns:a16="http://schemas.microsoft.com/office/drawing/2014/main" id="{AB1A22A3-0EF9-40E9-8006-E9452042B9C5}"/>
              </a:ext>
            </a:extLst>
          </p:cNvPr>
          <p:cNvSpPr txBox="1">
            <a:spLocks/>
          </p:cNvSpPr>
          <p:nvPr/>
        </p:nvSpPr>
        <p:spPr>
          <a:xfrm>
            <a:off x="3676441" y="1938873"/>
            <a:ext cx="2028030" cy="140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VERTICES = 3</a:t>
            </a:r>
            <a:endParaRPr lang="el-G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edges = 2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Century Gothic" panose="020B0502020202020204" pitchFamily="34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D2EB8C8-24BE-4163-927A-AB6A7D6878E0}"/>
              </a:ext>
            </a:extLst>
          </p:cNvPr>
          <p:cNvCxnSpPr>
            <a:cxnSpLocks/>
          </p:cNvCxnSpPr>
          <p:nvPr/>
        </p:nvCxnSpPr>
        <p:spPr>
          <a:xfrm>
            <a:off x="8055744" y="2431519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24984F7-188E-4CDC-B93B-A90E9FE0ED4B}"/>
              </a:ext>
            </a:extLst>
          </p:cNvPr>
          <p:cNvSpPr txBox="1"/>
          <p:nvPr/>
        </p:nvSpPr>
        <p:spPr>
          <a:xfrm>
            <a:off x="7558231" y="2670844"/>
            <a:ext cx="564655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  <p:graphicFrame>
        <p:nvGraphicFramePr>
          <p:cNvPr id="66" name="Table 5">
            <a:extLst>
              <a:ext uri="{FF2B5EF4-FFF2-40B4-BE49-F238E27FC236}">
                <a16:creationId xmlns:a16="http://schemas.microsoft.com/office/drawing/2014/main" id="{13A9B3A5-15E9-4F12-9AA0-A26937B39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992190"/>
              </p:ext>
            </p:extLst>
          </p:nvPr>
        </p:nvGraphicFramePr>
        <p:xfrm>
          <a:off x="7579878" y="2264378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F322716-14E6-4DEF-914A-3C2539BBFE96}"/>
              </a:ext>
            </a:extLst>
          </p:cNvPr>
          <p:cNvCxnSpPr>
            <a:cxnSpLocks/>
          </p:cNvCxnSpPr>
          <p:nvPr/>
        </p:nvCxnSpPr>
        <p:spPr>
          <a:xfrm>
            <a:off x="7105415" y="2427359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16122F4-0FFD-4DC0-BA08-7D7F31B7C697}"/>
              </a:ext>
            </a:extLst>
          </p:cNvPr>
          <p:cNvCxnSpPr>
            <a:cxnSpLocks/>
          </p:cNvCxnSpPr>
          <p:nvPr/>
        </p:nvCxnSpPr>
        <p:spPr>
          <a:xfrm>
            <a:off x="6095839" y="2808234"/>
            <a:ext cx="2372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60139B0-392D-4B1E-A8B9-5523DD44BBFE}"/>
              </a:ext>
            </a:extLst>
          </p:cNvPr>
          <p:cNvSpPr txBox="1"/>
          <p:nvPr/>
        </p:nvSpPr>
        <p:spPr>
          <a:xfrm>
            <a:off x="5887502" y="2668447"/>
            <a:ext cx="23054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i</a:t>
            </a:r>
            <a:endParaRPr lang="el-GR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B4D9AC1-E74E-408C-A6C4-00155E37AB4A}"/>
              </a:ext>
            </a:extLst>
          </p:cNvPr>
          <p:cNvSpPr txBox="1"/>
          <p:nvPr/>
        </p:nvSpPr>
        <p:spPr>
          <a:xfrm>
            <a:off x="7155423" y="1669500"/>
            <a:ext cx="2968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Λίστες Γειτονικών Κορυφών</a:t>
            </a:r>
            <a:endParaRPr lang="el-GR" sz="1400" b="1" dirty="0"/>
          </a:p>
        </p:txBody>
      </p:sp>
      <p:graphicFrame>
        <p:nvGraphicFramePr>
          <p:cNvPr id="71" name="Table 5">
            <a:extLst>
              <a:ext uri="{FF2B5EF4-FFF2-40B4-BE49-F238E27FC236}">
                <a16:creationId xmlns:a16="http://schemas.microsoft.com/office/drawing/2014/main" id="{93BFECD3-AFB8-424C-A7AB-29C0B0426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440718"/>
              </p:ext>
            </p:extLst>
          </p:nvPr>
        </p:nvGraphicFramePr>
        <p:xfrm>
          <a:off x="6333070" y="2255641"/>
          <a:ext cx="8788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031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6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511240"/>
                  </a:ext>
                </a:extLst>
              </a:tr>
            </a:tbl>
          </a:graphicData>
        </a:graphic>
      </p:graphicFrame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3945343-F2D9-4316-A37E-27523D7E8D96}"/>
              </a:ext>
            </a:extLst>
          </p:cNvPr>
          <p:cNvCxnSpPr>
            <a:cxnSpLocks/>
          </p:cNvCxnSpPr>
          <p:nvPr/>
        </p:nvCxnSpPr>
        <p:spPr>
          <a:xfrm>
            <a:off x="7105415" y="2797193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0281422-2029-4034-9B7C-8F11030A2964}"/>
              </a:ext>
            </a:extLst>
          </p:cNvPr>
          <p:cNvSpPr txBox="1"/>
          <p:nvPr/>
        </p:nvSpPr>
        <p:spPr>
          <a:xfrm>
            <a:off x="8529472" y="2291459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323781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BE18601-48FF-4223-8557-0F28198B71EA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1354871" y="2668447"/>
            <a:ext cx="389307" cy="148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FD3EDA2-B393-47E7-B2AC-59B61FF85E5D}"/>
              </a:ext>
            </a:extLst>
          </p:cNvPr>
          <p:cNvSpPr txBox="1"/>
          <p:nvPr/>
        </p:nvSpPr>
        <p:spPr>
          <a:xfrm>
            <a:off x="688342" y="4240946"/>
            <a:ext cx="11289457" cy="1990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Για κάθε </a:t>
            </a:r>
            <a:r>
              <a:rPr lang="el-GR" altLang="el-GR" sz="1400" dirty="0">
                <a:latin typeface="Century Gothic" panose="020B0502020202020204" pitchFamily="34" charset="0"/>
              </a:rPr>
              <a:t>κόμβο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του πίνακα 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Εκχώρησε στο πεδίο κορυφής του </a:t>
            </a:r>
            <a:r>
              <a:rPr lang="el-GR" altLang="el-GR" sz="1400" dirty="0">
                <a:latin typeface="Century Gothic" panose="020B0502020202020204" pitchFamily="34" charset="0"/>
              </a:rPr>
              <a:t>κόμβου την κορυφή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και στο πεδίο δείκτη βάλε </a:t>
            </a:r>
            <a:r>
              <a:rPr lang="en-US" altLang="el-GR" sz="1400" dirty="0">
                <a:latin typeface="Century Gothic" panose="020B0502020202020204" pitchFamily="34" charset="0"/>
              </a:rPr>
              <a:t>NULL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1</a:t>
            </a:r>
            <a:r>
              <a:rPr lang="el-GR" altLang="el-GR" sz="1400" u="sng" dirty="0">
                <a:latin typeface="Century Gothic" panose="020B0502020202020204" pitchFamily="34" charset="0"/>
              </a:rPr>
              <a:t>.2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Διάβασε τον αριθμό ακμών της κορυφής.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1.3 </a:t>
            </a:r>
            <a:r>
              <a:rPr lang="el-GR" altLang="el-GR" sz="1400" dirty="0">
                <a:latin typeface="Century Gothic" panose="020B0502020202020204" pitchFamily="34" charset="0"/>
              </a:rPr>
              <a:t>– Για κάθε ακμή: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1.3.1 </a:t>
            </a:r>
            <a:r>
              <a:rPr lang="el-GR" altLang="el-GR" sz="1400" dirty="0">
                <a:latin typeface="Century Gothic" panose="020B0502020202020204" pitchFamily="34" charset="0"/>
              </a:rPr>
              <a:t>– Διάβασε τη γειτονική κορυφή.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Βήμα 1.3.2 </a:t>
            </a:r>
            <a:r>
              <a:rPr lang="el-GR" altLang="el-GR" sz="1400" dirty="0">
                <a:latin typeface="Century Gothic" panose="020B0502020202020204" pitchFamily="34" charset="0"/>
              </a:rPr>
              <a:t>– Δημιούργησε κόμβο για τη γειτονική κορυφή και σύνδεσέ τον με τη λίστα.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2"/>
            <a:ext cx="10817118" cy="964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 με χρήση Λιστών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</a:t>
            </a:r>
            <a:r>
              <a:rPr lang="en-US" sz="1050" dirty="0">
                <a:latin typeface="Century Gothic" panose="020B0502020202020204" pitchFamily="34" charset="0"/>
              </a:rPr>
              <a:t>2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26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l-GR" sz="1400" dirty="0">
                <a:latin typeface="Century Gothic" panose="020B0502020202020204" pitchFamily="34" charset="0"/>
              </a:rPr>
              <a:t>Αναπαράσταση Γράφου με Λίστες Γειτονικών Κορυφών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DF8A75-DAD0-4217-993F-1300B999D9E9}"/>
              </a:ext>
            </a:extLst>
          </p:cNvPr>
          <p:cNvSpPr txBox="1"/>
          <p:nvPr/>
        </p:nvSpPr>
        <p:spPr>
          <a:xfrm>
            <a:off x="760770" y="1669500"/>
            <a:ext cx="983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Γράφος</a:t>
            </a:r>
            <a:endParaRPr lang="el-GR" sz="1400" b="1" dirty="0"/>
          </a:p>
        </p:txBody>
      </p:sp>
      <p:sp>
        <p:nvSpPr>
          <p:cNvPr id="38" name="Content Placeholder 7">
            <a:extLst>
              <a:ext uri="{FF2B5EF4-FFF2-40B4-BE49-F238E27FC236}">
                <a16:creationId xmlns:a16="http://schemas.microsoft.com/office/drawing/2014/main" id="{2EAFD953-78EA-4F83-B676-F5E76D81B8F7}"/>
              </a:ext>
            </a:extLst>
          </p:cNvPr>
          <p:cNvSpPr txBox="1">
            <a:spLocks/>
          </p:cNvSpPr>
          <p:nvPr/>
        </p:nvSpPr>
        <p:spPr>
          <a:xfrm>
            <a:off x="2953344" y="5293625"/>
            <a:ext cx="3226512" cy="35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Ορίζω μετρητή το </a:t>
            </a: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j.	j &lt; edges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0" name="Picture 4" descr="As right as...">
            <a:extLst>
              <a:ext uri="{FF2B5EF4-FFF2-40B4-BE49-F238E27FC236}">
                <a16:creationId xmlns:a16="http://schemas.microsoft.com/office/drawing/2014/main" id="{3FFDDE1B-765A-4D99-8348-81351C3CB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778" y="5297480"/>
            <a:ext cx="276929" cy="26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2">
            <a:extLst>
              <a:ext uri="{FF2B5EF4-FFF2-40B4-BE49-F238E27FC236}">
                <a16:creationId xmlns:a16="http://schemas.microsoft.com/office/drawing/2014/main" id="{817B7174-0172-4651-977D-2A6DE215FFE3}"/>
              </a:ext>
            </a:extLst>
          </p:cNvPr>
          <p:cNvSpPr txBox="1"/>
          <p:nvPr/>
        </p:nvSpPr>
        <p:spPr>
          <a:xfrm>
            <a:off x="2565485" y="1990782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2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57" name="1">
            <a:extLst>
              <a:ext uri="{FF2B5EF4-FFF2-40B4-BE49-F238E27FC236}">
                <a16:creationId xmlns:a16="http://schemas.microsoft.com/office/drawing/2014/main" id="{D9522479-F776-47DD-9E55-D97A48D5E61D}"/>
              </a:ext>
            </a:extLst>
          </p:cNvPr>
          <p:cNvSpPr txBox="1"/>
          <p:nvPr/>
        </p:nvSpPr>
        <p:spPr>
          <a:xfrm>
            <a:off x="1744178" y="2432018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entury Gothic" panose="020B0502020202020204" pitchFamily="34" charset="0"/>
              </a:rPr>
              <a:t>1</a:t>
            </a:r>
            <a:endParaRPr lang="el-GR" sz="2400" b="1" dirty="0">
              <a:latin typeface="Century Gothic" panose="020B0502020202020204" pitchFamily="34" charset="0"/>
            </a:endParaRPr>
          </a:p>
        </p:txBody>
      </p:sp>
      <p:sp>
        <p:nvSpPr>
          <p:cNvPr id="59" name="Κ2">
            <a:extLst>
              <a:ext uri="{FF2B5EF4-FFF2-40B4-BE49-F238E27FC236}">
                <a16:creationId xmlns:a16="http://schemas.microsoft.com/office/drawing/2014/main" id="{91E216F9-D894-4351-ABE7-4D2E1524B8A3}"/>
              </a:ext>
            </a:extLst>
          </p:cNvPr>
          <p:cNvSpPr/>
          <p:nvPr/>
        </p:nvSpPr>
        <p:spPr>
          <a:xfrm>
            <a:off x="2565485" y="2011211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60" name="Κ1">
            <a:extLst>
              <a:ext uri="{FF2B5EF4-FFF2-40B4-BE49-F238E27FC236}">
                <a16:creationId xmlns:a16="http://schemas.microsoft.com/office/drawing/2014/main" id="{71F8ABD0-E476-4DA5-ADDF-46A7AB76F174}"/>
              </a:ext>
            </a:extLst>
          </p:cNvPr>
          <p:cNvSpPr/>
          <p:nvPr/>
        </p:nvSpPr>
        <p:spPr>
          <a:xfrm>
            <a:off x="1744178" y="2452447"/>
            <a:ext cx="432000" cy="43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solidFill>
                <a:schemeClr val="tx1"/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7D1137D-BBC0-4F7E-8BC5-13C7D741F792}"/>
              </a:ext>
            </a:extLst>
          </p:cNvPr>
          <p:cNvCxnSpPr>
            <a:cxnSpLocks/>
            <a:stCxn id="60" idx="7"/>
            <a:endCxn id="56" idx="1"/>
          </p:cNvCxnSpPr>
          <p:nvPr/>
        </p:nvCxnSpPr>
        <p:spPr>
          <a:xfrm flipV="1">
            <a:off x="2112913" y="2221615"/>
            <a:ext cx="452572" cy="294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0">
            <a:extLst>
              <a:ext uri="{FF2B5EF4-FFF2-40B4-BE49-F238E27FC236}">
                <a16:creationId xmlns:a16="http://schemas.microsoft.com/office/drawing/2014/main" id="{C8B529EA-39D1-4330-A96C-B08F3CA989B5}"/>
              </a:ext>
            </a:extLst>
          </p:cNvPr>
          <p:cNvSpPr txBox="1"/>
          <p:nvPr/>
        </p:nvSpPr>
        <p:spPr>
          <a:xfrm>
            <a:off x="922871" y="2452447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0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66" name="Κ0">
            <a:extLst>
              <a:ext uri="{FF2B5EF4-FFF2-40B4-BE49-F238E27FC236}">
                <a16:creationId xmlns:a16="http://schemas.microsoft.com/office/drawing/2014/main" id="{19AEAD98-4C41-4D29-872C-CE8540C499EF}"/>
              </a:ext>
            </a:extLst>
          </p:cNvPr>
          <p:cNvSpPr/>
          <p:nvPr/>
        </p:nvSpPr>
        <p:spPr>
          <a:xfrm>
            <a:off x="922871" y="2472876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solidFill>
                <a:schemeClr val="tx1"/>
              </a:solidFill>
            </a:endParaRPr>
          </a:p>
        </p:txBody>
      </p:sp>
      <p:sp>
        <p:nvSpPr>
          <p:cNvPr id="67" name="Content Placeholder 7">
            <a:extLst>
              <a:ext uri="{FF2B5EF4-FFF2-40B4-BE49-F238E27FC236}">
                <a16:creationId xmlns:a16="http://schemas.microsoft.com/office/drawing/2014/main" id="{8990DAAC-122D-4127-B9F2-3575E9E7998F}"/>
              </a:ext>
            </a:extLst>
          </p:cNvPr>
          <p:cNvSpPr txBox="1">
            <a:spLocks/>
          </p:cNvSpPr>
          <p:nvPr/>
        </p:nvSpPr>
        <p:spPr>
          <a:xfrm>
            <a:off x="3676441" y="1938873"/>
            <a:ext cx="2028030" cy="140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VERTICES = 3</a:t>
            </a:r>
            <a:endParaRPr lang="el-G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edges = 2</a:t>
            </a:r>
            <a:endParaRPr lang="el-G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j = 0</a:t>
            </a:r>
          </a:p>
          <a:p>
            <a:pPr marL="0" indent="0">
              <a:buNone/>
            </a:pPr>
            <a:endParaRPr lang="en-US" sz="1400" dirty="0">
              <a:latin typeface="Century Gothic" panose="020B0502020202020204" pitchFamily="34" charset="0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22D58C1-9092-48EE-9739-D392895D8AC2}"/>
              </a:ext>
            </a:extLst>
          </p:cNvPr>
          <p:cNvCxnSpPr>
            <a:cxnSpLocks/>
          </p:cNvCxnSpPr>
          <p:nvPr/>
        </p:nvCxnSpPr>
        <p:spPr>
          <a:xfrm>
            <a:off x="8055744" y="2431519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92106AC-91E8-47CC-B610-387030C32C57}"/>
              </a:ext>
            </a:extLst>
          </p:cNvPr>
          <p:cNvSpPr txBox="1"/>
          <p:nvPr/>
        </p:nvSpPr>
        <p:spPr>
          <a:xfrm>
            <a:off x="7558231" y="2670844"/>
            <a:ext cx="564655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  <p:graphicFrame>
        <p:nvGraphicFramePr>
          <p:cNvPr id="70" name="Table 5">
            <a:extLst>
              <a:ext uri="{FF2B5EF4-FFF2-40B4-BE49-F238E27FC236}">
                <a16:creationId xmlns:a16="http://schemas.microsoft.com/office/drawing/2014/main" id="{00CFBFA1-7D8F-40FA-969E-FAC369350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444014"/>
              </p:ext>
            </p:extLst>
          </p:nvPr>
        </p:nvGraphicFramePr>
        <p:xfrm>
          <a:off x="7579878" y="2264378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5E342F8-53CD-4B4F-90E9-C06C027C1CB3}"/>
              </a:ext>
            </a:extLst>
          </p:cNvPr>
          <p:cNvCxnSpPr>
            <a:cxnSpLocks/>
          </p:cNvCxnSpPr>
          <p:nvPr/>
        </p:nvCxnSpPr>
        <p:spPr>
          <a:xfrm>
            <a:off x="7105415" y="2427359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9752F20-9178-42F8-9274-2A00E94C2F10}"/>
              </a:ext>
            </a:extLst>
          </p:cNvPr>
          <p:cNvCxnSpPr>
            <a:cxnSpLocks/>
          </p:cNvCxnSpPr>
          <p:nvPr/>
        </p:nvCxnSpPr>
        <p:spPr>
          <a:xfrm>
            <a:off x="6095839" y="2808234"/>
            <a:ext cx="2372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9AF5348-8E95-472A-B0E2-C97E658EB299}"/>
              </a:ext>
            </a:extLst>
          </p:cNvPr>
          <p:cNvSpPr txBox="1"/>
          <p:nvPr/>
        </p:nvSpPr>
        <p:spPr>
          <a:xfrm>
            <a:off x="5887502" y="2668447"/>
            <a:ext cx="23054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i</a:t>
            </a:r>
            <a:endParaRPr lang="el-GR" sz="1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5BD0D2B-8C9C-4B9F-B0F8-6370D50E27FB}"/>
              </a:ext>
            </a:extLst>
          </p:cNvPr>
          <p:cNvSpPr txBox="1"/>
          <p:nvPr/>
        </p:nvSpPr>
        <p:spPr>
          <a:xfrm>
            <a:off x="7155423" y="1669500"/>
            <a:ext cx="2968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Λίστες Γειτονικών Κορυφών</a:t>
            </a:r>
            <a:endParaRPr lang="el-GR" sz="1400" b="1" dirty="0"/>
          </a:p>
        </p:txBody>
      </p:sp>
      <p:graphicFrame>
        <p:nvGraphicFramePr>
          <p:cNvPr id="75" name="Table 5">
            <a:extLst>
              <a:ext uri="{FF2B5EF4-FFF2-40B4-BE49-F238E27FC236}">
                <a16:creationId xmlns:a16="http://schemas.microsoft.com/office/drawing/2014/main" id="{8047570C-0438-4CBB-AFB0-1507DB044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163212"/>
              </p:ext>
            </p:extLst>
          </p:nvPr>
        </p:nvGraphicFramePr>
        <p:xfrm>
          <a:off x="6333070" y="2255641"/>
          <a:ext cx="8788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031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6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511240"/>
                  </a:ext>
                </a:extLst>
              </a:tr>
            </a:tbl>
          </a:graphicData>
        </a:graphic>
      </p:graphicFrame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45B5A98-5A5A-455C-94F9-FC076A49609C}"/>
              </a:ext>
            </a:extLst>
          </p:cNvPr>
          <p:cNvCxnSpPr>
            <a:cxnSpLocks/>
          </p:cNvCxnSpPr>
          <p:nvPr/>
        </p:nvCxnSpPr>
        <p:spPr>
          <a:xfrm>
            <a:off x="7105415" y="2797193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996CB2A3-E39D-4B00-BAF2-B68DBD217E2E}"/>
              </a:ext>
            </a:extLst>
          </p:cNvPr>
          <p:cNvSpPr txBox="1"/>
          <p:nvPr/>
        </p:nvSpPr>
        <p:spPr>
          <a:xfrm>
            <a:off x="8529472" y="2291459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18412444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AFD3EDA2-B393-47E7-B2AC-59B61FF85E5D}"/>
              </a:ext>
            </a:extLst>
          </p:cNvPr>
          <p:cNvSpPr txBox="1"/>
          <p:nvPr/>
        </p:nvSpPr>
        <p:spPr>
          <a:xfrm>
            <a:off x="688342" y="4240946"/>
            <a:ext cx="11289457" cy="1990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Για κάθε </a:t>
            </a:r>
            <a:r>
              <a:rPr lang="el-GR" altLang="el-GR" sz="1400" dirty="0">
                <a:latin typeface="Century Gothic" panose="020B0502020202020204" pitchFamily="34" charset="0"/>
              </a:rPr>
              <a:t>κόμβο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του πίνακα 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Εκχώρησε στο πεδίο κορυφής του </a:t>
            </a:r>
            <a:r>
              <a:rPr lang="el-GR" altLang="el-GR" sz="1400" dirty="0">
                <a:latin typeface="Century Gothic" panose="020B0502020202020204" pitchFamily="34" charset="0"/>
              </a:rPr>
              <a:t>κόμβου την κορυφή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και στο πεδίο δείκτη βάλε </a:t>
            </a:r>
            <a:r>
              <a:rPr lang="en-US" altLang="el-GR" sz="1400" dirty="0">
                <a:latin typeface="Century Gothic" panose="020B0502020202020204" pitchFamily="34" charset="0"/>
              </a:rPr>
              <a:t>NULL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1</a:t>
            </a:r>
            <a:r>
              <a:rPr lang="el-GR" altLang="el-GR" sz="1400" u="sng" dirty="0">
                <a:latin typeface="Century Gothic" panose="020B0502020202020204" pitchFamily="34" charset="0"/>
              </a:rPr>
              <a:t>.2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Διάβασε τον αριθμό ακμών της κορυφής.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1.3 </a:t>
            </a:r>
            <a:r>
              <a:rPr lang="el-GR" altLang="el-GR" sz="1400" dirty="0">
                <a:latin typeface="Century Gothic" panose="020B0502020202020204" pitchFamily="34" charset="0"/>
              </a:rPr>
              <a:t>– Για κάθε ακμή: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1.3.1 </a:t>
            </a:r>
            <a:r>
              <a:rPr lang="el-GR" altLang="el-GR" sz="1400" dirty="0">
                <a:latin typeface="Century Gothic" panose="020B0502020202020204" pitchFamily="34" charset="0"/>
              </a:rPr>
              <a:t>– Διάβασε τη γειτονική κορυφή.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Βήμα 1.3.2 </a:t>
            </a:r>
            <a:r>
              <a:rPr lang="el-GR" altLang="el-GR" sz="1400" dirty="0">
                <a:latin typeface="Century Gothic" panose="020B0502020202020204" pitchFamily="34" charset="0"/>
              </a:rPr>
              <a:t>– Δημιούργησε κόμβο για τη γειτονική κορυφή και σύνδεσέ τον με τη λίστα.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2"/>
            <a:ext cx="10817118" cy="964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 με χρήση Λιστών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</a:t>
            </a:r>
            <a:r>
              <a:rPr lang="en-US" sz="1050" dirty="0">
                <a:latin typeface="Century Gothic" panose="020B0502020202020204" pitchFamily="34" charset="0"/>
              </a:rPr>
              <a:t>3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26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l-GR" sz="1400" dirty="0">
                <a:latin typeface="Century Gothic" panose="020B0502020202020204" pitchFamily="34" charset="0"/>
              </a:rPr>
              <a:t>Αναπαράσταση Γράφου με Λίστες Γειτονικών Κορυφών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DF8A75-DAD0-4217-993F-1300B999D9E9}"/>
              </a:ext>
            </a:extLst>
          </p:cNvPr>
          <p:cNvSpPr txBox="1"/>
          <p:nvPr/>
        </p:nvSpPr>
        <p:spPr>
          <a:xfrm>
            <a:off x="760770" y="1669500"/>
            <a:ext cx="983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Γράφος</a:t>
            </a:r>
            <a:endParaRPr lang="el-GR" sz="1400" b="1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117A085-7190-4EC1-87AB-3DFFFE93C912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1354871" y="2668447"/>
            <a:ext cx="389307" cy="148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2">
            <a:extLst>
              <a:ext uri="{FF2B5EF4-FFF2-40B4-BE49-F238E27FC236}">
                <a16:creationId xmlns:a16="http://schemas.microsoft.com/office/drawing/2014/main" id="{D5C4A168-BD3A-4F3A-837A-3572A274E9E3}"/>
              </a:ext>
            </a:extLst>
          </p:cNvPr>
          <p:cNvSpPr txBox="1"/>
          <p:nvPr/>
        </p:nvSpPr>
        <p:spPr>
          <a:xfrm>
            <a:off x="2565485" y="1990782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2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51" name="1">
            <a:extLst>
              <a:ext uri="{FF2B5EF4-FFF2-40B4-BE49-F238E27FC236}">
                <a16:creationId xmlns:a16="http://schemas.microsoft.com/office/drawing/2014/main" id="{7786C5AD-9C03-4C90-9EBD-F537E5670904}"/>
              </a:ext>
            </a:extLst>
          </p:cNvPr>
          <p:cNvSpPr txBox="1"/>
          <p:nvPr/>
        </p:nvSpPr>
        <p:spPr>
          <a:xfrm>
            <a:off x="1744178" y="2432018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entury Gothic" panose="020B0502020202020204" pitchFamily="34" charset="0"/>
              </a:rPr>
              <a:t>1</a:t>
            </a:r>
            <a:endParaRPr lang="el-GR" sz="2400" b="1" dirty="0">
              <a:latin typeface="Century Gothic" panose="020B0502020202020204" pitchFamily="34" charset="0"/>
            </a:endParaRPr>
          </a:p>
        </p:txBody>
      </p:sp>
      <p:sp>
        <p:nvSpPr>
          <p:cNvPr id="53" name="Κ2">
            <a:extLst>
              <a:ext uri="{FF2B5EF4-FFF2-40B4-BE49-F238E27FC236}">
                <a16:creationId xmlns:a16="http://schemas.microsoft.com/office/drawing/2014/main" id="{CEEBAB78-8330-4AD9-A3FD-7BB676580576}"/>
              </a:ext>
            </a:extLst>
          </p:cNvPr>
          <p:cNvSpPr/>
          <p:nvPr/>
        </p:nvSpPr>
        <p:spPr>
          <a:xfrm>
            <a:off x="2565485" y="2011211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54" name="Κ1">
            <a:extLst>
              <a:ext uri="{FF2B5EF4-FFF2-40B4-BE49-F238E27FC236}">
                <a16:creationId xmlns:a16="http://schemas.microsoft.com/office/drawing/2014/main" id="{5EC30378-D628-42C6-8F43-BD5B3E73FCE6}"/>
              </a:ext>
            </a:extLst>
          </p:cNvPr>
          <p:cNvSpPr/>
          <p:nvPr/>
        </p:nvSpPr>
        <p:spPr>
          <a:xfrm>
            <a:off x="1744178" y="2452447"/>
            <a:ext cx="432000" cy="43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solidFill>
                <a:schemeClr val="tx1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AED7F4D-C007-485C-A362-AE3BF95EB271}"/>
              </a:ext>
            </a:extLst>
          </p:cNvPr>
          <p:cNvCxnSpPr>
            <a:cxnSpLocks/>
            <a:stCxn id="54" idx="7"/>
            <a:endCxn id="49" idx="1"/>
          </p:cNvCxnSpPr>
          <p:nvPr/>
        </p:nvCxnSpPr>
        <p:spPr>
          <a:xfrm flipV="1">
            <a:off x="2112913" y="2221615"/>
            <a:ext cx="452572" cy="294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0">
            <a:extLst>
              <a:ext uri="{FF2B5EF4-FFF2-40B4-BE49-F238E27FC236}">
                <a16:creationId xmlns:a16="http://schemas.microsoft.com/office/drawing/2014/main" id="{DD92F876-D044-4811-924A-C7F74E0A3D87}"/>
              </a:ext>
            </a:extLst>
          </p:cNvPr>
          <p:cNvSpPr txBox="1"/>
          <p:nvPr/>
        </p:nvSpPr>
        <p:spPr>
          <a:xfrm>
            <a:off x="922871" y="2452447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0</a:t>
            </a:r>
            <a:endParaRPr lang="el-GR" sz="2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59" name="Κ0">
            <a:extLst>
              <a:ext uri="{FF2B5EF4-FFF2-40B4-BE49-F238E27FC236}">
                <a16:creationId xmlns:a16="http://schemas.microsoft.com/office/drawing/2014/main" id="{CCA02688-8CEE-4191-9650-307AEE637EEB}"/>
              </a:ext>
            </a:extLst>
          </p:cNvPr>
          <p:cNvSpPr/>
          <p:nvPr/>
        </p:nvSpPr>
        <p:spPr>
          <a:xfrm>
            <a:off x="922871" y="2472876"/>
            <a:ext cx="432000" cy="432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solidFill>
                <a:schemeClr val="tx1"/>
              </a:solidFill>
            </a:endParaRPr>
          </a:p>
        </p:txBody>
      </p:sp>
      <p:sp>
        <p:nvSpPr>
          <p:cNvPr id="60" name="Content Placeholder 7">
            <a:extLst>
              <a:ext uri="{FF2B5EF4-FFF2-40B4-BE49-F238E27FC236}">
                <a16:creationId xmlns:a16="http://schemas.microsoft.com/office/drawing/2014/main" id="{60B66D0C-E8F6-424E-881A-F176915F1689}"/>
              </a:ext>
            </a:extLst>
          </p:cNvPr>
          <p:cNvSpPr txBox="1">
            <a:spLocks/>
          </p:cNvSpPr>
          <p:nvPr/>
        </p:nvSpPr>
        <p:spPr>
          <a:xfrm>
            <a:off x="3676441" y="1938873"/>
            <a:ext cx="2028030" cy="140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VERTICES = 3</a:t>
            </a:r>
            <a:endParaRPr lang="el-G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edges = 2</a:t>
            </a:r>
            <a:endParaRPr lang="el-G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j = 0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adVertex</a:t>
            </a: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 = 0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Century Gothic" panose="020B0502020202020204" pitchFamily="34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0986E47-8EA3-4DCF-858C-80D345E0F50C}"/>
              </a:ext>
            </a:extLst>
          </p:cNvPr>
          <p:cNvCxnSpPr>
            <a:cxnSpLocks/>
          </p:cNvCxnSpPr>
          <p:nvPr/>
        </p:nvCxnSpPr>
        <p:spPr>
          <a:xfrm>
            <a:off x="8055744" y="2431519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C4C062C-B9DF-435F-9A7B-9D451D73793F}"/>
              </a:ext>
            </a:extLst>
          </p:cNvPr>
          <p:cNvSpPr txBox="1"/>
          <p:nvPr/>
        </p:nvSpPr>
        <p:spPr>
          <a:xfrm>
            <a:off x="7558231" y="2670844"/>
            <a:ext cx="564655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  <p:graphicFrame>
        <p:nvGraphicFramePr>
          <p:cNvPr id="63" name="Table 5">
            <a:extLst>
              <a:ext uri="{FF2B5EF4-FFF2-40B4-BE49-F238E27FC236}">
                <a16:creationId xmlns:a16="http://schemas.microsoft.com/office/drawing/2014/main" id="{FA36DE9C-F61D-43F5-BD6A-0E85BEDB0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952197"/>
              </p:ext>
            </p:extLst>
          </p:nvPr>
        </p:nvGraphicFramePr>
        <p:xfrm>
          <a:off x="7579878" y="2264378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52706AD-7549-4B21-A88C-6C34709EEDBD}"/>
              </a:ext>
            </a:extLst>
          </p:cNvPr>
          <p:cNvCxnSpPr>
            <a:cxnSpLocks/>
          </p:cNvCxnSpPr>
          <p:nvPr/>
        </p:nvCxnSpPr>
        <p:spPr>
          <a:xfrm>
            <a:off x="7105415" y="2427359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E0E8F48-A97B-42B7-95CA-9F5F84767D89}"/>
              </a:ext>
            </a:extLst>
          </p:cNvPr>
          <p:cNvCxnSpPr>
            <a:cxnSpLocks/>
          </p:cNvCxnSpPr>
          <p:nvPr/>
        </p:nvCxnSpPr>
        <p:spPr>
          <a:xfrm>
            <a:off x="6095839" y="2808234"/>
            <a:ext cx="2372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FFA443F-513C-4544-ACDE-33FA0438F533}"/>
              </a:ext>
            </a:extLst>
          </p:cNvPr>
          <p:cNvSpPr txBox="1"/>
          <p:nvPr/>
        </p:nvSpPr>
        <p:spPr>
          <a:xfrm>
            <a:off x="5887502" y="2668447"/>
            <a:ext cx="23054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i</a:t>
            </a:r>
            <a:endParaRPr lang="el-GR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55E4C44-3290-4064-B62F-2C5F483515EE}"/>
              </a:ext>
            </a:extLst>
          </p:cNvPr>
          <p:cNvSpPr txBox="1"/>
          <p:nvPr/>
        </p:nvSpPr>
        <p:spPr>
          <a:xfrm>
            <a:off x="7155423" y="1669500"/>
            <a:ext cx="2968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Λίστες Γειτονικών Κορυφών</a:t>
            </a:r>
            <a:endParaRPr lang="el-GR" sz="1400" b="1" dirty="0"/>
          </a:p>
        </p:txBody>
      </p:sp>
      <p:graphicFrame>
        <p:nvGraphicFramePr>
          <p:cNvPr id="68" name="Table 5">
            <a:extLst>
              <a:ext uri="{FF2B5EF4-FFF2-40B4-BE49-F238E27FC236}">
                <a16:creationId xmlns:a16="http://schemas.microsoft.com/office/drawing/2014/main" id="{E322AC6E-231E-4F47-A18B-228D923A3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769732"/>
              </p:ext>
            </p:extLst>
          </p:nvPr>
        </p:nvGraphicFramePr>
        <p:xfrm>
          <a:off x="6333070" y="2255641"/>
          <a:ext cx="8788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031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6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511240"/>
                  </a:ext>
                </a:extLst>
              </a:tr>
            </a:tbl>
          </a:graphicData>
        </a:graphic>
      </p:graphicFrame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E5E4986-A7AC-4CE4-81E8-2DA7E6E371A0}"/>
              </a:ext>
            </a:extLst>
          </p:cNvPr>
          <p:cNvCxnSpPr>
            <a:cxnSpLocks/>
          </p:cNvCxnSpPr>
          <p:nvPr/>
        </p:nvCxnSpPr>
        <p:spPr>
          <a:xfrm>
            <a:off x="7105415" y="2797193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BF6B919-ADE0-4E0A-AEDD-34F155E93434}"/>
              </a:ext>
            </a:extLst>
          </p:cNvPr>
          <p:cNvSpPr txBox="1"/>
          <p:nvPr/>
        </p:nvSpPr>
        <p:spPr>
          <a:xfrm>
            <a:off x="8529472" y="2291459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20055640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AFD3EDA2-B393-47E7-B2AC-59B61FF85E5D}"/>
              </a:ext>
            </a:extLst>
          </p:cNvPr>
          <p:cNvSpPr txBox="1"/>
          <p:nvPr/>
        </p:nvSpPr>
        <p:spPr>
          <a:xfrm>
            <a:off x="688342" y="4240946"/>
            <a:ext cx="11289457" cy="1990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Για κάθε </a:t>
            </a:r>
            <a:r>
              <a:rPr lang="el-GR" altLang="el-GR" sz="1400" dirty="0">
                <a:latin typeface="Century Gothic" panose="020B0502020202020204" pitchFamily="34" charset="0"/>
              </a:rPr>
              <a:t>κόμβο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του πίνακα 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Εκχώρησε στο πεδίο κορυφής του </a:t>
            </a:r>
            <a:r>
              <a:rPr lang="el-GR" altLang="el-GR" sz="1400" dirty="0">
                <a:latin typeface="Century Gothic" panose="020B0502020202020204" pitchFamily="34" charset="0"/>
              </a:rPr>
              <a:t>κόμβου την κορυφή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και στο πεδίο δείκτη βάλε </a:t>
            </a:r>
            <a:r>
              <a:rPr lang="en-US" altLang="el-GR" sz="1400" dirty="0">
                <a:latin typeface="Century Gothic" panose="020B0502020202020204" pitchFamily="34" charset="0"/>
              </a:rPr>
              <a:t>NULL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1</a:t>
            </a:r>
            <a:r>
              <a:rPr lang="el-GR" altLang="el-GR" sz="1400" u="sng" dirty="0">
                <a:latin typeface="Century Gothic" panose="020B0502020202020204" pitchFamily="34" charset="0"/>
              </a:rPr>
              <a:t>.2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Διάβασε τον αριθμό ακμών της κορυφής.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1.3 </a:t>
            </a:r>
            <a:r>
              <a:rPr lang="el-GR" altLang="el-GR" sz="1400" dirty="0">
                <a:latin typeface="Century Gothic" panose="020B0502020202020204" pitchFamily="34" charset="0"/>
              </a:rPr>
              <a:t>– Για κάθε ακμή: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1.3.1 </a:t>
            </a:r>
            <a:r>
              <a:rPr lang="el-GR" altLang="el-GR" sz="1400" dirty="0">
                <a:latin typeface="Century Gothic" panose="020B0502020202020204" pitchFamily="34" charset="0"/>
              </a:rPr>
              <a:t>– Διάβασε τη γειτονική κορυφή.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1.3.2 </a:t>
            </a:r>
            <a:r>
              <a:rPr lang="el-GR" altLang="el-GR" sz="1400" dirty="0">
                <a:latin typeface="Century Gothic" panose="020B0502020202020204" pitchFamily="34" charset="0"/>
              </a:rPr>
              <a:t>– Δημιούργησε κόμβο για τη γειτονική κορυφή και σύνδεσέ τον με τη λίστα.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2"/>
            <a:ext cx="10817118" cy="964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 με χρήση Λιστών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</a:t>
            </a:r>
            <a:r>
              <a:rPr lang="en-US" sz="1050" dirty="0">
                <a:latin typeface="Century Gothic" panose="020B0502020202020204" pitchFamily="34" charset="0"/>
              </a:rPr>
              <a:t>4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26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l-GR" sz="1400" dirty="0">
                <a:latin typeface="Century Gothic" panose="020B0502020202020204" pitchFamily="34" charset="0"/>
              </a:rPr>
              <a:t>Αναπαράσταση Γράφου με Λίστες Γειτονικών Κορυφών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DF8A75-DAD0-4217-993F-1300B999D9E9}"/>
              </a:ext>
            </a:extLst>
          </p:cNvPr>
          <p:cNvSpPr txBox="1"/>
          <p:nvPr/>
        </p:nvSpPr>
        <p:spPr>
          <a:xfrm>
            <a:off x="760770" y="1669500"/>
            <a:ext cx="983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Γράφος</a:t>
            </a:r>
            <a:endParaRPr lang="el-GR" sz="1400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9B10699-A28E-411F-BFEB-CE654A36CBAE}"/>
              </a:ext>
            </a:extLst>
          </p:cNvPr>
          <p:cNvCxnSpPr>
            <a:cxnSpLocks/>
          </p:cNvCxnSpPr>
          <p:nvPr/>
        </p:nvCxnSpPr>
        <p:spPr>
          <a:xfrm>
            <a:off x="8056410" y="2803037"/>
            <a:ext cx="475976" cy="13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92A07DF-4BDF-4B26-8967-963B9C9E65FE}"/>
              </a:ext>
            </a:extLst>
          </p:cNvPr>
          <p:cNvSpPr txBox="1"/>
          <p:nvPr/>
        </p:nvSpPr>
        <p:spPr>
          <a:xfrm>
            <a:off x="8529472" y="2682017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solidFill>
                  <a:srgbClr val="FF0000"/>
                </a:solidFill>
                <a:latin typeface="Century Gothic" panose="020B0502020202020204" pitchFamily="34" charset="0"/>
              </a:rPr>
              <a:t>NULL</a:t>
            </a:r>
            <a:endParaRPr lang="el-GR" sz="1200" dirty="0">
              <a:solidFill>
                <a:srgbClr val="FF0000"/>
              </a:solidFill>
            </a:endParaRPr>
          </a:p>
        </p:txBody>
      </p:sp>
      <p:graphicFrame>
        <p:nvGraphicFramePr>
          <p:cNvPr id="52" name="Table 5">
            <a:extLst>
              <a:ext uri="{FF2B5EF4-FFF2-40B4-BE49-F238E27FC236}">
                <a16:creationId xmlns:a16="http://schemas.microsoft.com/office/drawing/2014/main" id="{B9CD6F87-435D-4173-93AE-6CCD791EC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533050"/>
              </p:ext>
            </p:extLst>
          </p:nvPr>
        </p:nvGraphicFramePr>
        <p:xfrm>
          <a:off x="7579877" y="2638305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53" name="Content Placeholder 7">
            <a:extLst>
              <a:ext uri="{FF2B5EF4-FFF2-40B4-BE49-F238E27FC236}">
                <a16:creationId xmlns:a16="http://schemas.microsoft.com/office/drawing/2014/main" id="{8B1571D0-9FE3-4F71-BDF4-840792969154}"/>
              </a:ext>
            </a:extLst>
          </p:cNvPr>
          <p:cNvSpPr txBox="1">
            <a:spLocks/>
          </p:cNvSpPr>
          <p:nvPr/>
        </p:nvSpPr>
        <p:spPr>
          <a:xfrm>
            <a:off x="7974598" y="5923512"/>
            <a:ext cx="3226512" cy="35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insert(graph, </a:t>
            </a:r>
            <a:r>
              <a:rPr lang="en-US" sz="1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, </a:t>
            </a:r>
            <a:r>
              <a:rPr lang="en-US" sz="1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adVertex</a:t>
            </a: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)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CC8B452-B89E-40D7-90FA-DCF2B76E302E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1354871" y="2668447"/>
            <a:ext cx="389307" cy="148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2">
            <a:extLst>
              <a:ext uri="{FF2B5EF4-FFF2-40B4-BE49-F238E27FC236}">
                <a16:creationId xmlns:a16="http://schemas.microsoft.com/office/drawing/2014/main" id="{00693860-FACA-4CD7-BF80-631784819ED6}"/>
              </a:ext>
            </a:extLst>
          </p:cNvPr>
          <p:cNvSpPr txBox="1"/>
          <p:nvPr/>
        </p:nvSpPr>
        <p:spPr>
          <a:xfrm>
            <a:off x="2565485" y="1990782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2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57" name="1">
            <a:extLst>
              <a:ext uri="{FF2B5EF4-FFF2-40B4-BE49-F238E27FC236}">
                <a16:creationId xmlns:a16="http://schemas.microsoft.com/office/drawing/2014/main" id="{29CA1185-F734-4088-9F02-73CB581D211A}"/>
              </a:ext>
            </a:extLst>
          </p:cNvPr>
          <p:cNvSpPr txBox="1"/>
          <p:nvPr/>
        </p:nvSpPr>
        <p:spPr>
          <a:xfrm>
            <a:off x="1744178" y="2432018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entury Gothic" panose="020B0502020202020204" pitchFamily="34" charset="0"/>
              </a:rPr>
              <a:t>1</a:t>
            </a:r>
            <a:endParaRPr lang="el-GR" sz="2400" b="1" dirty="0">
              <a:latin typeface="Century Gothic" panose="020B0502020202020204" pitchFamily="34" charset="0"/>
            </a:endParaRPr>
          </a:p>
        </p:txBody>
      </p:sp>
      <p:sp>
        <p:nvSpPr>
          <p:cNvPr id="59" name="Κ2">
            <a:extLst>
              <a:ext uri="{FF2B5EF4-FFF2-40B4-BE49-F238E27FC236}">
                <a16:creationId xmlns:a16="http://schemas.microsoft.com/office/drawing/2014/main" id="{D4781661-1F7C-4EB8-8CDD-BF55E9BE21F0}"/>
              </a:ext>
            </a:extLst>
          </p:cNvPr>
          <p:cNvSpPr/>
          <p:nvPr/>
        </p:nvSpPr>
        <p:spPr>
          <a:xfrm>
            <a:off x="2565485" y="2011211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60" name="Κ1">
            <a:extLst>
              <a:ext uri="{FF2B5EF4-FFF2-40B4-BE49-F238E27FC236}">
                <a16:creationId xmlns:a16="http://schemas.microsoft.com/office/drawing/2014/main" id="{504AC9F8-4CA3-4A68-8502-D453097DCB6C}"/>
              </a:ext>
            </a:extLst>
          </p:cNvPr>
          <p:cNvSpPr/>
          <p:nvPr/>
        </p:nvSpPr>
        <p:spPr>
          <a:xfrm>
            <a:off x="1744178" y="2452447"/>
            <a:ext cx="432000" cy="43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194E920-CC44-4DA4-8B4D-75D54E238A63}"/>
              </a:ext>
            </a:extLst>
          </p:cNvPr>
          <p:cNvCxnSpPr>
            <a:cxnSpLocks/>
            <a:stCxn id="60" idx="7"/>
            <a:endCxn id="56" idx="1"/>
          </p:cNvCxnSpPr>
          <p:nvPr/>
        </p:nvCxnSpPr>
        <p:spPr>
          <a:xfrm flipV="1">
            <a:off x="2112913" y="2221615"/>
            <a:ext cx="452572" cy="294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0">
            <a:extLst>
              <a:ext uri="{FF2B5EF4-FFF2-40B4-BE49-F238E27FC236}">
                <a16:creationId xmlns:a16="http://schemas.microsoft.com/office/drawing/2014/main" id="{381BDFAB-EAF7-4067-8348-76ADC149B077}"/>
              </a:ext>
            </a:extLst>
          </p:cNvPr>
          <p:cNvSpPr txBox="1"/>
          <p:nvPr/>
        </p:nvSpPr>
        <p:spPr>
          <a:xfrm>
            <a:off x="922871" y="2452447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entury Gothic" panose="020B0502020202020204" pitchFamily="34" charset="0"/>
              </a:rPr>
              <a:t>0</a:t>
            </a:r>
            <a:endParaRPr lang="el-GR" sz="2400" b="1" dirty="0">
              <a:latin typeface="Century Gothic" panose="020B0502020202020204" pitchFamily="34" charset="0"/>
            </a:endParaRPr>
          </a:p>
        </p:txBody>
      </p:sp>
      <p:sp>
        <p:nvSpPr>
          <p:cNvPr id="65" name="Κ0">
            <a:extLst>
              <a:ext uri="{FF2B5EF4-FFF2-40B4-BE49-F238E27FC236}">
                <a16:creationId xmlns:a16="http://schemas.microsoft.com/office/drawing/2014/main" id="{2FF24749-5532-4BBD-A7C1-564AC6FC5C83}"/>
              </a:ext>
            </a:extLst>
          </p:cNvPr>
          <p:cNvSpPr/>
          <p:nvPr/>
        </p:nvSpPr>
        <p:spPr>
          <a:xfrm>
            <a:off x="922871" y="2472876"/>
            <a:ext cx="432000" cy="43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solidFill>
                <a:schemeClr val="tx1"/>
              </a:solidFill>
            </a:endParaRPr>
          </a:p>
        </p:txBody>
      </p:sp>
      <p:sp>
        <p:nvSpPr>
          <p:cNvPr id="66" name="Content Placeholder 7">
            <a:extLst>
              <a:ext uri="{FF2B5EF4-FFF2-40B4-BE49-F238E27FC236}">
                <a16:creationId xmlns:a16="http://schemas.microsoft.com/office/drawing/2014/main" id="{5E24BFED-A432-4C40-AF36-5600E09C77B8}"/>
              </a:ext>
            </a:extLst>
          </p:cNvPr>
          <p:cNvSpPr txBox="1">
            <a:spLocks/>
          </p:cNvSpPr>
          <p:nvPr/>
        </p:nvSpPr>
        <p:spPr>
          <a:xfrm>
            <a:off x="3676441" y="1938873"/>
            <a:ext cx="2028030" cy="140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VERTICES = 3</a:t>
            </a:r>
            <a:endParaRPr lang="el-G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edges = 2</a:t>
            </a:r>
            <a:endParaRPr lang="el-G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j = 0</a:t>
            </a:r>
          </a:p>
          <a:p>
            <a:pPr marL="0" indent="0">
              <a:buNone/>
            </a:pPr>
            <a:r>
              <a:rPr lang="en-US" sz="1400" dirty="0" err="1">
                <a:latin typeface="Century Gothic" panose="020B0502020202020204" pitchFamily="34" charset="0"/>
              </a:rPr>
              <a:t>adVertex</a:t>
            </a:r>
            <a:r>
              <a:rPr lang="en-US" sz="1400" dirty="0">
                <a:latin typeface="Century Gothic" panose="020B0502020202020204" pitchFamily="34" charset="0"/>
              </a:rPr>
              <a:t> = 0</a:t>
            </a:r>
            <a:endParaRPr lang="el-G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Century Gothic" panose="020B0502020202020204" pitchFamily="34" charset="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AE92271-BE2D-41CF-AA2D-25407BC5C947}"/>
              </a:ext>
            </a:extLst>
          </p:cNvPr>
          <p:cNvCxnSpPr>
            <a:cxnSpLocks/>
          </p:cNvCxnSpPr>
          <p:nvPr/>
        </p:nvCxnSpPr>
        <p:spPr>
          <a:xfrm>
            <a:off x="8055744" y="2431519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Table 5">
            <a:extLst>
              <a:ext uri="{FF2B5EF4-FFF2-40B4-BE49-F238E27FC236}">
                <a16:creationId xmlns:a16="http://schemas.microsoft.com/office/drawing/2014/main" id="{4ADD5125-6C3A-42E7-AE58-B835C100F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616713"/>
              </p:ext>
            </p:extLst>
          </p:nvPr>
        </p:nvGraphicFramePr>
        <p:xfrm>
          <a:off x="7579878" y="2264378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26E099A-C9E3-468C-AEFE-26FF9C4AA369}"/>
              </a:ext>
            </a:extLst>
          </p:cNvPr>
          <p:cNvCxnSpPr>
            <a:cxnSpLocks/>
          </p:cNvCxnSpPr>
          <p:nvPr/>
        </p:nvCxnSpPr>
        <p:spPr>
          <a:xfrm>
            <a:off x="7105415" y="2427359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91DB07E-C8ED-4EBE-ABBB-641F56CE171E}"/>
              </a:ext>
            </a:extLst>
          </p:cNvPr>
          <p:cNvCxnSpPr>
            <a:cxnSpLocks/>
          </p:cNvCxnSpPr>
          <p:nvPr/>
        </p:nvCxnSpPr>
        <p:spPr>
          <a:xfrm>
            <a:off x="6095839" y="2808234"/>
            <a:ext cx="2372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A1B6D59-C34D-458E-9B88-D23E6CE221D1}"/>
              </a:ext>
            </a:extLst>
          </p:cNvPr>
          <p:cNvSpPr txBox="1"/>
          <p:nvPr/>
        </p:nvSpPr>
        <p:spPr>
          <a:xfrm>
            <a:off x="5887502" y="2668447"/>
            <a:ext cx="23054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i</a:t>
            </a:r>
            <a:endParaRPr lang="el-GR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FEE4440-D529-459B-9DDB-A2E8484F8BDB}"/>
              </a:ext>
            </a:extLst>
          </p:cNvPr>
          <p:cNvSpPr txBox="1"/>
          <p:nvPr/>
        </p:nvSpPr>
        <p:spPr>
          <a:xfrm>
            <a:off x="7155423" y="1669500"/>
            <a:ext cx="2968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Λίστες Γειτονικών Κορυφών</a:t>
            </a:r>
            <a:endParaRPr lang="el-GR" sz="1400" b="1" dirty="0"/>
          </a:p>
        </p:txBody>
      </p:sp>
      <p:graphicFrame>
        <p:nvGraphicFramePr>
          <p:cNvPr id="74" name="Table 5">
            <a:extLst>
              <a:ext uri="{FF2B5EF4-FFF2-40B4-BE49-F238E27FC236}">
                <a16:creationId xmlns:a16="http://schemas.microsoft.com/office/drawing/2014/main" id="{E3FF211A-0433-4351-AAE9-E0F1143E7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332940"/>
              </p:ext>
            </p:extLst>
          </p:nvPr>
        </p:nvGraphicFramePr>
        <p:xfrm>
          <a:off x="6333070" y="2255641"/>
          <a:ext cx="8788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031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6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511240"/>
                  </a:ext>
                </a:extLst>
              </a:tr>
            </a:tbl>
          </a:graphicData>
        </a:graphic>
      </p:graphicFrame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53EB1F1-5D0F-4836-B22C-FF3CA9B36031}"/>
              </a:ext>
            </a:extLst>
          </p:cNvPr>
          <p:cNvCxnSpPr>
            <a:cxnSpLocks/>
          </p:cNvCxnSpPr>
          <p:nvPr/>
        </p:nvCxnSpPr>
        <p:spPr>
          <a:xfrm>
            <a:off x="7105415" y="2797193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7A7C904-FD7E-410F-86BB-990BB739F9FB}"/>
              </a:ext>
            </a:extLst>
          </p:cNvPr>
          <p:cNvSpPr txBox="1"/>
          <p:nvPr/>
        </p:nvSpPr>
        <p:spPr>
          <a:xfrm>
            <a:off x="8529472" y="2291459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35466899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AFD3EDA2-B393-47E7-B2AC-59B61FF85E5D}"/>
              </a:ext>
            </a:extLst>
          </p:cNvPr>
          <p:cNvSpPr txBox="1"/>
          <p:nvPr/>
        </p:nvSpPr>
        <p:spPr>
          <a:xfrm>
            <a:off x="688342" y="4240946"/>
            <a:ext cx="11289457" cy="1990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Για κάθε </a:t>
            </a:r>
            <a:r>
              <a:rPr lang="el-GR" altLang="el-GR" sz="1400" dirty="0">
                <a:latin typeface="Century Gothic" panose="020B0502020202020204" pitchFamily="34" charset="0"/>
              </a:rPr>
              <a:t>κόμβο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του πίνακα 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Εκχώρησε στο πεδίο κορυφής του </a:t>
            </a:r>
            <a:r>
              <a:rPr lang="el-GR" altLang="el-GR" sz="1400" dirty="0">
                <a:latin typeface="Century Gothic" panose="020B0502020202020204" pitchFamily="34" charset="0"/>
              </a:rPr>
              <a:t>κόμβου την κορυφή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και στο πεδίο δείκτη βάλε </a:t>
            </a:r>
            <a:r>
              <a:rPr lang="en-US" altLang="el-GR" sz="1400" dirty="0">
                <a:latin typeface="Century Gothic" panose="020B0502020202020204" pitchFamily="34" charset="0"/>
              </a:rPr>
              <a:t>NULL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1</a:t>
            </a:r>
            <a:r>
              <a:rPr lang="el-GR" altLang="el-GR" sz="1400" u="sng" dirty="0">
                <a:latin typeface="Century Gothic" panose="020B0502020202020204" pitchFamily="34" charset="0"/>
              </a:rPr>
              <a:t>.2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Διάβασε τον αριθμό ακμών της κορυφής.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1.3 </a:t>
            </a:r>
            <a:r>
              <a:rPr lang="el-GR" altLang="el-GR" sz="1400" dirty="0">
                <a:latin typeface="Century Gothic" panose="020B0502020202020204" pitchFamily="34" charset="0"/>
              </a:rPr>
              <a:t>– Για κάθε ακμή: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1.3.1 </a:t>
            </a:r>
            <a:r>
              <a:rPr lang="el-GR" altLang="el-GR" sz="1400" dirty="0">
                <a:latin typeface="Century Gothic" panose="020B0502020202020204" pitchFamily="34" charset="0"/>
              </a:rPr>
              <a:t>– Διάβασε τη γειτονική κορυφή.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1.3.2 </a:t>
            </a:r>
            <a:r>
              <a:rPr lang="el-GR" altLang="el-GR" sz="1400" dirty="0">
                <a:latin typeface="Century Gothic" panose="020B0502020202020204" pitchFamily="34" charset="0"/>
              </a:rPr>
              <a:t>– Δημιούργησε κόμβο για τη γειτονική κορυφή και σύνδεσέ τον με τη λίστα.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2"/>
            <a:ext cx="10817118" cy="964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 με χρήση Λιστών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</a:t>
            </a:r>
            <a:r>
              <a:rPr lang="en-US" sz="1050" dirty="0">
                <a:latin typeface="Century Gothic" panose="020B0502020202020204" pitchFamily="34" charset="0"/>
              </a:rPr>
              <a:t>5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26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l-GR" sz="1400" dirty="0">
                <a:latin typeface="Century Gothic" panose="020B0502020202020204" pitchFamily="34" charset="0"/>
              </a:rPr>
              <a:t>Αναπαράσταση Γράφου με Λίστες Γειτονικών Κορυφών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DF8A75-DAD0-4217-993F-1300B999D9E9}"/>
              </a:ext>
            </a:extLst>
          </p:cNvPr>
          <p:cNvSpPr txBox="1"/>
          <p:nvPr/>
        </p:nvSpPr>
        <p:spPr>
          <a:xfrm>
            <a:off x="760770" y="1669500"/>
            <a:ext cx="983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Γράφος</a:t>
            </a:r>
            <a:endParaRPr lang="el-GR" sz="1400" b="1" dirty="0"/>
          </a:p>
        </p:txBody>
      </p:sp>
      <p:sp>
        <p:nvSpPr>
          <p:cNvPr id="38" name="Content Placeholder 7">
            <a:extLst>
              <a:ext uri="{FF2B5EF4-FFF2-40B4-BE49-F238E27FC236}">
                <a16:creationId xmlns:a16="http://schemas.microsoft.com/office/drawing/2014/main" id="{7256A152-F421-4E5B-BEDF-402D10BDDCF2}"/>
              </a:ext>
            </a:extLst>
          </p:cNvPr>
          <p:cNvSpPr txBox="1">
            <a:spLocks/>
          </p:cNvSpPr>
          <p:nvPr/>
        </p:nvSpPr>
        <p:spPr>
          <a:xfrm>
            <a:off x="2953344" y="5293625"/>
            <a:ext cx="3226512" cy="35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j &lt; edges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0" name="Picture 4" descr="As right as...">
            <a:extLst>
              <a:ext uri="{FF2B5EF4-FFF2-40B4-BE49-F238E27FC236}">
                <a16:creationId xmlns:a16="http://schemas.microsoft.com/office/drawing/2014/main" id="{3B8AC190-7B78-4DD6-BA71-EEF5ECFDD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187" y="5282312"/>
            <a:ext cx="276929" cy="26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1597C8C-F162-416B-8655-C472011D6AB9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1354871" y="2668447"/>
            <a:ext cx="389307" cy="14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2">
            <a:extLst>
              <a:ext uri="{FF2B5EF4-FFF2-40B4-BE49-F238E27FC236}">
                <a16:creationId xmlns:a16="http://schemas.microsoft.com/office/drawing/2014/main" id="{7DA1A13E-4186-47CC-9B6C-E7E759599E56}"/>
              </a:ext>
            </a:extLst>
          </p:cNvPr>
          <p:cNvSpPr txBox="1"/>
          <p:nvPr/>
        </p:nvSpPr>
        <p:spPr>
          <a:xfrm>
            <a:off x="2565485" y="1990782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2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47" name="1">
            <a:extLst>
              <a:ext uri="{FF2B5EF4-FFF2-40B4-BE49-F238E27FC236}">
                <a16:creationId xmlns:a16="http://schemas.microsoft.com/office/drawing/2014/main" id="{8B961D2F-9550-41EB-AA6B-42178863AAB0}"/>
              </a:ext>
            </a:extLst>
          </p:cNvPr>
          <p:cNvSpPr txBox="1"/>
          <p:nvPr/>
        </p:nvSpPr>
        <p:spPr>
          <a:xfrm>
            <a:off x="1744178" y="2432018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entury Gothic" panose="020B0502020202020204" pitchFamily="34" charset="0"/>
              </a:rPr>
              <a:t>1</a:t>
            </a:r>
            <a:endParaRPr lang="el-GR" sz="2400" b="1" dirty="0">
              <a:latin typeface="Century Gothic" panose="020B0502020202020204" pitchFamily="34" charset="0"/>
            </a:endParaRPr>
          </a:p>
        </p:txBody>
      </p:sp>
      <p:sp>
        <p:nvSpPr>
          <p:cNvPr id="54" name="Κ2">
            <a:extLst>
              <a:ext uri="{FF2B5EF4-FFF2-40B4-BE49-F238E27FC236}">
                <a16:creationId xmlns:a16="http://schemas.microsoft.com/office/drawing/2014/main" id="{AD92225C-A218-4954-8C81-9D59073DBCA8}"/>
              </a:ext>
            </a:extLst>
          </p:cNvPr>
          <p:cNvSpPr/>
          <p:nvPr/>
        </p:nvSpPr>
        <p:spPr>
          <a:xfrm>
            <a:off x="2565485" y="2011211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55" name="Κ1">
            <a:extLst>
              <a:ext uri="{FF2B5EF4-FFF2-40B4-BE49-F238E27FC236}">
                <a16:creationId xmlns:a16="http://schemas.microsoft.com/office/drawing/2014/main" id="{CE6E093C-4A1F-4CA2-9441-EC21043B8CAF}"/>
              </a:ext>
            </a:extLst>
          </p:cNvPr>
          <p:cNvSpPr/>
          <p:nvPr/>
        </p:nvSpPr>
        <p:spPr>
          <a:xfrm>
            <a:off x="1744178" y="2452447"/>
            <a:ext cx="432000" cy="43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783769C-8174-495E-B1A6-3CFFDD656B94}"/>
              </a:ext>
            </a:extLst>
          </p:cNvPr>
          <p:cNvCxnSpPr>
            <a:cxnSpLocks/>
            <a:stCxn id="55" idx="7"/>
            <a:endCxn id="46" idx="1"/>
          </p:cNvCxnSpPr>
          <p:nvPr/>
        </p:nvCxnSpPr>
        <p:spPr>
          <a:xfrm flipV="1">
            <a:off x="2112913" y="2221615"/>
            <a:ext cx="452572" cy="2940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0">
            <a:extLst>
              <a:ext uri="{FF2B5EF4-FFF2-40B4-BE49-F238E27FC236}">
                <a16:creationId xmlns:a16="http://schemas.microsoft.com/office/drawing/2014/main" id="{8B15440F-2A5B-44AC-BD33-705F4DC9C52F}"/>
              </a:ext>
            </a:extLst>
          </p:cNvPr>
          <p:cNvSpPr txBox="1"/>
          <p:nvPr/>
        </p:nvSpPr>
        <p:spPr>
          <a:xfrm>
            <a:off x="922871" y="2452447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0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60" name="Κ0">
            <a:extLst>
              <a:ext uri="{FF2B5EF4-FFF2-40B4-BE49-F238E27FC236}">
                <a16:creationId xmlns:a16="http://schemas.microsoft.com/office/drawing/2014/main" id="{F6122B74-AD55-4EB6-BC97-08FA339A4C8E}"/>
              </a:ext>
            </a:extLst>
          </p:cNvPr>
          <p:cNvSpPr/>
          <p:nvPr/>
        </p:nvSpPr>
        <p:spPr>
          <a:xfrm>
            <a:off x="922871" y="2472876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solidFill>
                <a:schemeClr val="tx1"/>
              </a:solidFill>
            </a:endParaRPr>
          </a:p>
        </p:txBody>
      </p:sp>
      <p:sp>
        <p:nvSpPr>
          <p:cNvPr id="61" name="Content Placeholder 7">
            <a:extLst>
              <a:ext uri="{FF2B5EF4-FFF2-40B4-BE49-F238E27FC236}">
                <a16:creationId xmlns:a16="http://schemas.microsoft.com/office/drawing/2014/main" id="{50327141-A240-450C-AB1F-F5B2D30A2B5B}"/>
              </a:ext>
            </a:extLst>
          </p:cNvPr>
          <p:cNvSpPr txBox="1">
            <a:spLocks/>
          </p:cNvSpPr>
          <p:nvPr/>
        </p:nvSpPr>
        <p:spPr>
          <a:xfrm>
            <a:off x="3676441" y="1938873"/>
            <a:ext cx="2028030" cy="140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VERTICES = 3</a:t>
            </a:r>
            <a:endParaRPr lang="el-G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edges = 2</a:t>
            </a:r>
            <a:endParaRPr lang="el-G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j = 1</a:t>
            </a:r>
          </a:p>
          <a:p>
            <a:pPr marL="0" indent="0">
              <a:buNone/>
            </a:pPr>
            <a:endParaRPr lang="en-US" sz="1400" dirty="0">
              <a:latin typeface="Century Gothic" panose="020B0502020202020204" pitchFamily="34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0736C37-CE5D-464B-A3C1-39D278937363}"/>
              </a:ext>
            </a:extLst>
          </p:cNvPr>
          <p:cNvCxnSpPr>
            <a:cxnSpLocks/>
          </p:cNvCxnSpPr>
          <p:nvPr/>
        </p:nvCxnSpPr>
        <p:spPr>
          <a:xfrm>
            <a:off x="8056410" y="2803037"/>
            <a:ext cx="475976" cy="1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3CA5ABB-D86D-4168-80BB-6873F98EEC15}"/>
              </a:ext>
            </a:extLst>
          </p:cNvPr>
          <p:cNvSpPr txBox="1"/>
          <p:nvPr/>
        </p:nvSpPr>
        <p:spPr>
          <a:xfrm>
            <a:off x="8529472" y="2682017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  <p:graphicFrame>
        <p:nvGraphicFramePr>
          <p:cNvPr id="64" name="Table 5">
            <a:extLst>
              <a:ext uri="{FF2B5EF4-FFF2-40B4-BE49-F238E27FC236}">
                <a16:creationId xmlns:a16="http://schemas.microsoft.com/office/drawing/2014/main" id="{EBFDD518-8CC8-4233-93A4-3BD04DF4E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518928"/>
              </p:ext>
            </p:extLst>
          </p:nvPr>
        </p:nvGraphicFramePr>
        <p:xfrm>
          <a:off x="7579877" y="2638305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6A365F5-C104-460F-B1E4-6F5D61DF44CD}"/>
              </a:ext>
            </a:extLst>
          </p:cNvPr>
          <p:cNvCxnSpPr>
            <a:cxnSpLocks/>
          </p:cNvCxnSpPr>
          <p:nvPr/>
        </p:nvCxnSpPr>
        <p:spPr>
          <a:xfrm>
            <a:off x="8055744" y="2431519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Table 5">
            <a:extLst>
              <a:ext uri="{FF2B5EF4-FFF2-40B4-BE49-F238E27FC236}">
                <a16:creationId xmlns:a16="http://schemas.microsoft.com/office/drawing/2014/main" id="{5B2DB569-9739-4D37-801E-887AE81C2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108474"/>
              </p:ext>
            </p:extLst>
          </p:nvPr>
        </p:nvGraphicFramePr>
        <p:xfrm>
          <a:off x="7579878" y="2264378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00F7D45-E512-43B7-86F7-FE9959C60136}"/>
              </a:ext>
            </a:extLst>
          </p:cNvPr>
          <p:cNvCxnSpPr>
            <a:cxnSpLocks/>
          </p:cNvCxnSpPr>
          <p:nvPr/>
        </p:nvCxnSpPr>
        <p:spPr>
          <a:xfrm>
            <a:off x="7105415" y="2427359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57014D7-38B3-4547-91E0-C8257FD09C12}"/>
              </a:ext>
            </a:extLst>
          </p:cNvPr>
          <p:cNvCxnSpPr>
            <a:cxnSpLocks/>
          </p:cNvCxnSpPr>
          <p:nvPr/>
        </p:nvCxnSpPr>
        <p:spPr>
          <a:xfrm>
            <a:off x="6095839" y="2808234"/>
            <a:ext cx="2372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D2E2053-0656-46E9-87A9-14770A36E64A}"/>
              </a:ext>
            </a:extLst>
          </p:cNvPr>
          <p:cNvSpPr txBox="1"/>
          <p:nvPr/>
        </p:nvSpPr>
        <p:spPr>
          <a:xfrm>
            <a:off x="5887502" y="2668447"/>
            <a:ext cx="23054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i</a:t>
            </a:r>
            <a:endParaRPr lang="el-GR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651192F-0880-42C8-83C5-28597E4EA34C}"/>
              </a:ext>
            </a:extLst>
          </p:cNvPr>
          <p:cNvSpPr txBox="1"/>
          <p:nvPr/>
        </p:nvSpPr>
        <p:spPr>
          <a:xfrm>
            <a:off x="7155423" y="1669500"/>
            <a:ext cx="2968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Λίστες Γειτονικών Κορυφών</a:t>
            </a:r>
            <a:endParaRPr lang="el-GR" sz="1400" b="1" dirty="0"/>
          </a:p>
        </p:txBody>
      </p:sp>
      <p:graphicFrame>
        <p:nvGraphicFramePr>
          <p:cNvPr id="71" name="Table 5">
            <a:extLst>
              <a:ext uri="{FF2B5EF4-FFF2-40B4-BE49-F238E27FC236}">
                <a16:creationId xmlns:a16="http://schemas.microsoft.com/office/drawing/2014/main" id="{6B4B45E0-869A-412A-8A6B-747AD7990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487240"/>
              </p:ext>
            </p:extLst>
          </p:nvPr>
        </p:nvGraphicFramePr>
        <p:xfrm>
          <a:off x="6333070" y="2255641"/>
          <a:ext cx="8788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031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6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511240"/>
                  </a:ext>
                </a:extLst>
              </a:tr>
            </a:tbl>
          </a:graphicData>
        </a:graphic>
      </p:graphicFrame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AAE0392-2A5D-4684-B1D8-11C3126ED36B}"/>
              </a:ext>
            </a:extLst>
          </p:cNvPr>
          <p:cNvCxnSpPr>
            <a:cxnSpLocks/>
          </p:cNvCxnSpPr>
          <p:nvPr/>
        </p:nvCxnSpPr>
        <p:spPr>
          <a:xfrm>
            <a:off x="7105415" y="2797193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7454AEC-CA53-4C9C-BA84-2DE356EB6205}"/>
              </a:ext>
            </a:extLst>
          </p:cNvPr>
          <p:cNvSpPr txBox="1"/>
          <p:nvPr/>
        </p:nvSpPr>
        <p:spPr>
          <a:xfrm>
            <a:off x="8529472" y="2291459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4579084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AFD3EDA2-B393-47E7-B2AC-59B61FF85E5D}"/>
              </a:ext>
            </a:extLst>
          </p:cNvPr>
          <p:cNvSpPr txBox="1"/>
          <p:nvPr/>
        </p:nvSpPr>
        <p:spPr>
          <a:xfrm>
            <a:off x="688342" y="4240946"/>
            <a:ext cx="11289457" cy="1990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Για κάθε </a:t>
            </a:r>
            <a:r>
              <a:rPr lang="el-GR" altLang="el-GR" sz="1400" dirty="0">
                <a:latin typeface="Century Gothic" panose="020B0502020202020204" pitchFamily="34" charset="0"/>
              </a:rPr>
              <a:t>κόμβο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του πίνακα 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Εκχώρησε στο πεδίο κορυφής του </a:t>
            </a:r>
            <a:r>
              <a:rPr lang="el-GR" altLang="el-GR" sz="1400" dirty="0">
                <a:latin typeface="Century Gothic" panose="020B0502020202020204" pitchFamily="34" charset="0"/>
              </a:rPr>
              <a:t>κόμβου την κορυφή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και στο πεδίο δείκτη βάλε </a:t>
            </a:r>
            <a:r>
              <a:rPr lang="en-US" altLang="el-GR" sz="1400" dirty="0">
                <a:latin typeface="Century Gothic" panose="020B0502020202020204" pitchFamily="34" charset="0"/>
              </a:rPr>
              <a:t>NULL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1</a:t>
            </a:r>
            <a:r>
              <a:rPr lang="el-GR" altLang="el-GR" sz="1400" u="sng" dirty="0">
                <a:latin typeface="Century Gothic" panose="020B0502020202020204" pitchFamily="34" charset="0"/>
              </a:rPr>
              <a:t>.2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Διάβασε τον αριθμό ακμών της κορυφής.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1.3 </a:t>
            </a:r>
            <a:r>
              <a:rPr lang="el-GR" altLang="el-GR" sz="1400" dirty="0">
                <a:latin typeface="Century Gothic" panose="020B0502020202020204" pitchFamily="34" charset="0"/>
              </a:rPr>
              <a:t>– Για κάθε ακμή: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1.3.1 </a:t>
            </a:r>
            <a:r>
              <a:rPr lang="el-GR" altLang="el-GR" sz="1400" dirty="0">
                <a:latin typeface="Century Gothic" panose="020B0502020202020204" pitchFamily="34" charset="0"/>
              </a:rPr>
              <a:t>– Διάβασε τη γειτονική κορυφή.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1.3.2 </a:t>
            </a:r>
            <a:r>
              <a:rPr lang="el-GR" altLang="el-GR" sz="1400" dirty="0">
                <a:latin typeface="Century Gothic" panose="020B0502020202020204" pitchFamily="34" charset="0"/>
              </a:rPr>
              <a:t>– Δημιούργησε κόμβο για τη γειτονική κορυφή και σύνδεσέ τον με τη λίστα.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2"/>
            <a:ext cx="10817118" cy="964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 με χρήση Λιστών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</a:t>
            </a:r>
            <a:r>
              <a:rPr lang="en-US" sz="1050" dirty="0">
                <a:latin typeface="Century Gothic" panose="020B0502020202020204" pitchFamily="34" charset="0"/>
              </a:rPr>
              <a:t>6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26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l-GR" sz="1400" dirty="0">
                <a:latin typeface="Century Gothic" panose="020B0502020202020204" pitchFamily="34" charset="0"/>
              </a:rPr>
              <a:t>Αναπαράσταση Γράφου με Λίστες Γειτονικών Κορυφών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DF8A75-DAD0-4217-993F-1300B999D9E9}"/>
              </a:ext>
            </a:extLst>
          </p:cNvPr>
          <p:cNvSpPr txBox="1"/>
          <p:nvPr/>
        </p:nvSpPr>
        <p:spPr>
          <a:xfrm>
            <a:off x="760770" y="1669500"/>
            <a:ext cx="983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Γράφος</a:t>
            </a:r>
            <a:endParaRPr lang="el-GR" sz="1400" b="1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38AD7E7-C279-45D9-99CC-C0CB162EE260}"/>
              </a:ext>
            </a:extLst>
          </p:cNvPr>
          <p:cNvCxnSpPr>
            <a:cxnSpLocks/>
            <a:endCxn id="67" idx="2"/>
          </p:cNvCxnSpPr>
          <p:nvPr/>
        </p:nvCxnSpPr>
        <p:spPr>
          <a:xfrm flipV="1">
            <a:off x="1354871" y="2668447"/>
            <a:ext cx="389307" cy="14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2">
            <a:extLst>
              <a:ext uri="{FF2B5EF4-FFF2-40B4-BE49-F238E27FC236}">
                <a16:creationId xmlns:a16="http://schemas.microsoft.com/office/drawing/2014/main" id="{DDA21CEE-5AEB-4491-92E6-11B64D2F233F}"/>
              </a:ext>
            </a:extLst>
          </p:cNvPr>
          <p:cNvSpPr txBox="1"/>
          <p:nvPr/>
        </p:nvSpPr>
        <p:spPr>
          <a:xfrm>
            <a:off x="2565485" y="1990782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2</a:t>
            </a:r>
            <a:endParaRPr lang="el-GR" sz="2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64" name="1">
            <a:extLst>
              <a:ext uri="{FF2B5EF4-FFF2-40B4-BE49-F238E27FC236}">
                <a16:creationId xmlns:a16="http://schemas.microsoft.com/office/drawing/2014/main" id="{1F9A5B2F-D5FC-4E7D-AA66-400A933C9B43}"/>
              </a:ext>
            </a:extLst>
          </p:cNvPr>
          <p:cNvSpPr txBox="1"/>
          <p:nvPr/>
        </p:nvSpPr>
        <p:spPr>
          <a:xfrm>
            <a:off x="1744178" y="2432018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entury Gothic" panose="020B0502020202020204" pitchFamily="34" charset="0"/>
              </a:rPr>
              <a:t>1</a:t>
            </a:r>
            <a:endParaRPr lang="el-GR" sz="2400" b="1" dirty="0">
              <a:latin typeface="Century Gothic" panose="020B0502020202020204" pitchFamily="34" charset="0"/>
            </a:endParaRPr>
          </a:p>
        </p:txBody>
      </p:sp>
      <p:sp>
        <p:nvSpPr>
          <p:cNvPr id="66" name="Κ2">
            <a:extLst>
              <a:ext uri="{FF2B5EF4-FFF2-40B4-BE49-F238E27FC236}">
                <a16:creationId xmlns:a16="http://schemas.microsoft.com/office/drawing/2014/main" id="{9B1FB520-E407-4C27-B266-3D4ACA87453F}"/>
              </a:ext>
            </a:extLst>
          </p:cNvPr>
          <p:cNvSpPr/>
          <p:nvPr/>
        </p:nvSpPr>
        <p:spPr>
          <a:xfrm>
            <a:off x="2565485" y="2011211"/>
            <a:ext cx="432000" cy="432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67" name="Κ1">
            <a:extLst>
              <a:ext uri="{FF2B5EF4-FFF2-40B4-BE49-F238E27FC236}">
                <a16:creationId xmlns:a16="http://schemas.microsoft.com/office/drawing/2014/main" id="{E209618C-682F-4BC0-A161-1AB4367F1ABA}"/>
              </a:ext>
            </a:extLst>
          </p:cNvPr>
          <p:cNvSpPr/>
          <p:nvPr/>
        </p:nvSpPr>
        <p:spPr>
          <a:xfrm>
            <a:off x="1744178" y="2452447"/>
            <a:ext cx="432000" cy="43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solidFill>
                <a:schemeClr val="tx1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6C4BB2A-175B-46E8-91C8-3E0541BF1727}"/>
              </a:ext>
            </a:extLst>
          </p:cNvPr>
          <p:cNvCxnSpPr>
            <a:cxnSpLocks/>
            <a:stCxn id="67" idx="7"/>
            <a:endCxn id="63" idx="1"/>
          </p:cNvCxnSpPr>
          <p:nvPr/>
        </p:nvCxnSpPr>
        <p:spPr>
          <a:xfrm flipV="1">
            <a:off x="2112913" y="2221615"/>
            <a:ext cx="452572" cy="2940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0">
            <a:extLst>
              <a:ext uri="{FF2B5EF4-FFF2-40B4-BE49-F238E27FC236}">
                <a16:creationId xmlns:a16="http://schemas.microsoft.com/office/drawing/2014/main" id="{1958ACBD-6F6E-4896-A467-1B434464A6C8}"/>
              </a:ext>
            </a:extLst>
          </p:cNvPr>
          <p:cNvSpPr txBox="1"/>
          <p:nvPr/>
        </p:nvSpPr>
        <p:spPr>
          <a:xfrm>
            <a:off x="922871" y="2452447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0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72" name="Κ0">
            <a:extLst>
              <a:ext uri="{FF2B5EF4-FFF2-40B4-BE49-F238E27FC236}">
                <a16:creationId xmlns:a16="http://schemas.microsoft.com/office/drawing/2014/main" id="{DCF52C0A-1036-4270-98B4-1BF0B1420E6A}"/>
              </a:ext>
            </a:extLst>
          </p:cNvPr>
          <p:cNvSpPr/>
          <p:nvPr/>
        </p:nvSpPr>
        <p:spPr>
          <a:xfrm>
            <a:off x="922871" y="2472876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solidFill>
                <a:schemeClr val="tx1"/>
              </a:solidFill>
            </a:endParaRPr>
          </a:p>
        </p:txBody>
      </p:sp>
      <p:sp>
        <p:nvSpPr>
          <p:cNvPr id="73" name="Content Placeholder 7">
            <a:extLst>
              <a:ext uri="{FF2B5EF4-FFF2-40B4-BE49-F238E27FC236}">
                <a16:creationId xmlns:a16="http://schemas.microsoft.com/office/drawing/2014/main" id="{D6DB3261-8435-4323-8606-3B46B1F92CB9}"/>
              </a:ext>
            </a:extLst>
          </p:cNvPr>
          <p:cNvSpPr txBox="1">
            <a:spLocks/>
          </p:cNvSpPr>
          <p:nvPr/>
        </p:nvSpPr>
        <p:spPr>
          <a:xfrm>
            <a:off x="3676441" y="1938873"/>
            <a:ext cx="2028030" cy="140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VERTICES = 3</a:t>
            </a:r>
            <a:endParaRPr lang="el-G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edges = 2</a:t>
            </a:r>
            <a:endParaRPr lang="el-G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j = 1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adVertex</a:t>
            </a: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 = 2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Century Gothic" panose="020B0502020202020204" pitchFamily="34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ACA89FF-2F25-4807-A777-EB37BC7397DB}"/>
              </a:ext>
            </a:extLst>
          </p:cNvPr>
          <p:cNvCxnSpPr>
            <a:cxnSpLocks/>
          </p:cNvCxnSpPr>
          <p:nvPr/>
        </p:nvCxnSpPr>
        <p:spPr>
          <a:xfrm>
            <a:off x="8056410" y="2803037"/>
            <a:ext cx="475976" cy="1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BB0B486-BC9B-4A36-AB17-050D38C2C2B5}"/>
              </a:ext>
            </a:extLst>
          </p:cNvPr>
          <p:cNvSpPr txBox="1"/>
          <p:nvPr/>
        </p:nvSpPr>
        <p:spPr>
          <a:xfrm>
            <a:off x="8529472" y="2682017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  <p:graphicFrame>
        <p:nvGraphicFramePr>
          <p:cNvPr id="76" name="Table 5">
            <a:extLst>
              <a:ext uri="{FF2B5EF4-FFF2-40B4-BE49-F238E27FC236}">
                <a16:creationId xmlns:a16="http://schemas.microsoft.com/office/drawing/2014/main" id="{FA446A20-C452-4834-9EFD-3AC80F592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534330"/>
              </p:ext>
            </p:extLst>
          </p:nvPr>
        </p:nvGraphicFramePr>
        <p:xfrm>
          <a:off x="7579877" y="2638305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7396DE2-3DCC-436F-8FB0-36A327675B5C}"/>
              </a:ext>
            </a:extLst>
          </p:cNvPr>
          <p:cNvCxnSpPr>
            <a:cxnSpLocks/>
          </p:cNvCxnSpPr>
          <p:nvPr/>
        </p:nvCxnSpPr>
        <p:spPr>
          <a:xfrm>
            <a:off x="8055744" y="2431519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e 5">
            <a:extLst>
              <a:ext uri="{FF2B5EF4-FFF2-40B4-BE49-F238E27FC236}">
                <a16:creationId xmlns:a16="http://schemas.microsoft.com/office/drawing/2014/main" id="{AC27B0C9-42CF-4587-9D41-BCB863651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497051"/>
              </p:ext>
            </p:extLst>
          </p:nvPr>
        </p:nvGraphicFramePr>
        <p:xfrm>
          <a:off x="7579878" y="2264378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DBA89F7-87A6-4FD7-BF97-D7F7DC15068F}"/>
              </a:ext>
            </a:extLst>
          </p:cNvPr>
          <p:cNvCxnSpPr>
            <a:cxnSpLocks/>
          </p:cNvCxnSpPr>
          <p:nvPr/>
        </p:nvCxnSpPr>
        <p:spPr>
          <a:xfrm>
            <a:off x="7105415" y="2427359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3E77DE2-5489-4B67-A07B-112F6A9A833C}"/>
              </a:ext>
            </a:extLst>
          </p:cNvPr>
          <p:cNvCxnSpPr>
            <a:cxnSpLocks/>
          </p:cNvCxnSpPr>
          <p:nvPr/>
        </p:nvCxnSpPr>
        <p:spPr>
          <a:xfrm>
            <a:off x="6095839" y="2808234"/>
            <a:ext cx="2372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FD0A6AB-DC13-4A83-ADE6-153DD55A7B7A}"/>
              </a:ext>
            </a:extLst>
          </p:cNvPr>
          <p:cNvSpPr txBox="1"/>
          <p:nvPr/>
        </p:nvSpPr>
        <p:spPr>
          <a:xfrm>
            <a:off x="5887502" y="2668447"/>
            <a:ext cx="23054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i</a:t>
            </a:r>
            <a:endParaRPr lang="el-GR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ACCC882-8E7D-417E-8F65-107BDE00029E}"/>
              </a:ext>
            </a:extLst>
          </p:cNvPr>
          <p:cNvSpPr txBox="1"/>
          <p:nvPr/>
        </p:nvSpPr>
        <p:spPr>
          <a:xfrm>
            <a:off x="7155423" y="1669500"/>
            <a:ext cx="2968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Λίστες Γειτονικών Κορυφών</a:t>
            </a:r>
            <a:endParaRPr lang="el-GR" sz="1400" b="1" dirty="0"/>
          </a:p>
        </p:txBody>
      </p:sp>
      <p:graphicFrame>
        <p:nvGraphicFramePr>
          <p:cNvPr id="84" name="Table 5">
            <a:extLst>
              <a:ext uri="{FF2B5EF4-FFF2-40B4-BE49-F238E27FC236}">
                <a16:creationId xmlns:a16="http://schemas.microsoft.com/office/drawing/2014/main" id="{B4C45576-B6C2-4105-92DC-F8825F0EF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159997"/>
              </p:ext>
            </p:extLst>
          </p:nvPr>
        </p:nvGraphicFramePr>
        <p:xfrm>
          <a:off x="6333070" y="2255641"/>
          <a:ext cx="8788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031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6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511240"/>
                  </a:ext>
                </a:extLst>
              </a:tr>
            </a:tbl>
          </a:graphicData>
        </a:graphic>
      </p:graphicFrame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43A3883-961E-4BEE-BE1D-AF882A9C8B0E}"/>
              </a:ext>
            </a:extLst>
          </p:cNvPr>
          <p:cNvCxnSpPr>
            <a:cxnSpLocks/>
          </p:cNvCxnSpPr>
          <p:nvPr/>
        </p:nvCxnSpPr>
        <p:spPr>
          <a:xfrm>
            <a:off x="7105415" y="2797193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765E28F-A2C8-4854-8AF3-C87004AC0BCD}"/>
              </a:ext>
            </a:extLst>
          </p:cNvPr>
          <p:cNvSpPr txBox="1"/>
          <p:nvPr/>
        </p:nvSpPr>
        <p:spPr>
          <a:xfrm>
            <a:off x="8529472" y="2291459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29443335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AFD3EDA2-B393-47E7-B2AC-59B61FF85E5D}"/>
              </a:ext>
            </a:extLst>
          </p:cNvPr>
          <p:cNvSpPr txBox="1"/>
          <p:nvPr/>
        </p:nvSpPr>
        <p:spPr>
          <a:xfrm>
            <a:off x="688342" y="4240946"/>
            <a:ext cx="11289457" cy="1990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Για κάθε </a:t>
            </a:r>
            <a:r>
              <a:rPr lang="el-GR" altLang="el-GR" sz="1400" dirty="0">
                <a:latin typeface="Century Gothic" panose="020B0502020202020204" pitchFamily="34" charset="0"/>
              </a:rPr>
              <a:t>κόμβο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του πίνακα 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Εκχώρησε στο πεδίο κορυφής του </a:t>
            </a:r>
            <a:r>
              <a:rPr lang="el-GR" altLang="el-GR" sz="1400" dirty="0">
                <a:latin typeface="Century Gothic" panose="020B0502020202020204" pitchFamily="34" charset="0"/>
              </a:rPr>
              <a:t>κόμβου την κορυφή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και στο πεδίο δείκτη βάλε </a:t>
            </a:r>
            <a:r>
              <a:rPr lang="en-US" altLang="el-GR" sz="1400" dirty="0">
                <a:latin typeface="Century Gothic" panose="020B0502020202020204" pitchFamily="34" charset="0"/>
              </a:rPr>
              <a:t>NULL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1</a:t>
            </a:r>
            <a:r>
              <a:rPr lang="el-GR" altLang="el-GR" sz="1400" u="sng" dirty="0">
                <a:latin typeface="Century Gothic" panose="020B0502020202020204" pitchFamily="34" charset="0"/>
              </a:rPr>
              <a:t>.2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Διάβασε τον αριθμό ακμών της κορυφής.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1.3 </a:t>
            </a:r>
            <a:r>
              <a:rPr lang="el-GR" altLang="el-GR" sz="1400" dirty="0">
                <a:latin typeface="Century Gothic" panose="020B0502020202020204" pitchFamily="34" charset="0"/>
              </a:rPr>
              <a:t>– Για κάθε ακμή: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1.3.1 </a:t>
            </a:r>
            <a:r>
              <a:rPr lang="el-GR" altLang="el-GR" sz="1400" dirty="0">
                <a:latin typeface="Century Gothic" panose="020B0502020202020204" pitchFamily="34" charset="0"/>
              </a:rPr>
              <a:t>– Διάβασε τη γειτονική κορυφή.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1.3.2 </a:t>
            </a:r>
            <a:r>
              <a:rPr lang="el-GR" altLang="el-GR" sz="1400" dirty="0">
                <a:latin typeface="Century Gothic" panose="020B0502020202020204" pitchFamily="34" charset="0"/>
              </a:rPr>
              <a:t>– Δημιούργησε κόμβο για τη γειτονική κορυφή και σύνδεσέ τον με τη λίστα.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2"/>
            <a:ext cx="10817118" cy="964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 με χρήση Λιστών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</a:t>
            </a:r>
            <a:r>
              <a:rPr lang="en-US" sz="1050" dirty="0">
                <a:latin typeface="Century Gothic" panose="020B0502020202020204" pitchFamily="34" charset="0"/>
              </a:rPr>
              <a:t>7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26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l-GR" sz="1400" dirty="0">
                <a:latin typeface="Century Gothic" panose="020B0502020202020204" pitchFamily="34" charset="0"/>
              </a:rPr>
              <a:t>Αναπαράσταση Γράφου με Λίστες Γειτονικών Κορυφών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DF8A75-DAD0-4217-993F-1300B999D9E9}"/>
              </a:ext>
            </a:extLst>
          </p:cNvPr>
          <p:cNvSpPr txBox="1"/>
          <p:nvPr/>
        </p:nvSpPr>
        <p:spPr>
          <a:xfrm>
            <a:off x="760770" y="1669500"/>
            <a:ext cx="983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Γράφος</a:t>
            </a:r>
            <a:endParaRPr lang="el-GR" sz="1400" b="1" dirty="0"/>
          </a:p>
        </p:txBody>
      </p:sp>
      <p:sp>
        <p:nvSpPr>
          <p:cNvPr id="38" name="Content Placeholder 7">
            <a:extLst>
              <a:ext uri="{FF2B5EF4-FFF2-40B4-BE49-F238E27FC236}">
                <a16:creationId xmlns:a16="http://schemas.microsoft.com/office/drawing/2014/main" id="{9EF01C88-8701-41A4-A287-9C2B48851ADD}"/>
              </a:ext>
            </a:extLst>
          </p:cNvPr>
          <p:cNvSpPr txBox="1">
            <a:spLocks/>
          </p:cNvSpPr>
          <p:nvPr/>
        </p:nvSpPr>
        <p:spPr>
          <a:xfrm>
            <a:off x="7974598" y="5923512"/>
            <a:ext cx="3226512" cy="35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insert(graph, </a:t>
            </a:r>
            <a:r>
              <a:rPr lang="en-US" sz="1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, </a:t>
            </a:r>
            <a:r>
              <a:rPr lang="en-US" sz="1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adVertex</a:t>
            </a: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)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46" name="Table 5">
            <a:extLst>
              <a:ext uri="{FF2B5EF4-FFF2-40B4-BE49-F238E27FC236}">
                <a16:creationId xmlns:a16="http://schemas.microsoft.com/office/drawing/2014/main" id="{BF827D3E-E5FE-4ECE-8253-61885E75E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118123"/>
              </p:ext>
            </p:extLst>
          </p:nvPr>
        </p:nvGraphicFramePr>
        <p:xfrm>
          <a:off x="8529472" y="2637437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2A8FADF-57D5-4759-A8FD-8D26697C0A20}"/>
              </a:ext>
            </a:extLst>
          </p:cNvPr>
          <p:cNvCxnSpPr>
            <a:cxnSpLocks/>
          </p:cNvCxnSpPr>
          <p:nvPr/>
        </p:nvCxnSpPr>
        <p:spPr>
          <a:xfrm>
            <a:off x="8977073" y="2803037"/>
            <a:ext cx="504908" cy="20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20D70CC-8A5D-40C8-92A2-3E17EECBCBDF}"/>
              </a:ext>
            </a:extLst>
          </p:cNvPr>
          <p:cNvSpPr txBox="1"/>
          <p:nvPr/>
        </p:nvSpPr>
        <p:spPr>
          <a:xfrm>
            <a:off x="9481981" y="2670763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solidFill>
                  <a:srgbClr val="FF0000"/>
                </a:solidFill>
                <a:latin typeface="Century Gothic" panose="020B0502020202020204" pitchFamily="34" charset="0"/>
              </a:rPr>
              <a:t>NULL</a:t>
            </a:r>
            <a:endParaRPr lang="el-GR" sz="1200" dirty="0">
              <a:solidFill>
                <a:srgbClr val="FF0000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B2E10D6-7A19-4F0D-911C-0280FA55DFAD}"/>
              </a:ext>
            </a:extLst>
          </p:cNvPr>
          <p:cNvCxnSpPr>
            <a:cxnSpLocks/>
            <a:endCxn id="59" idx="2"/>
          </p:cNvCxnSpPr>
          <p:nvPr/>
        </p:nvCxnSpPr>
        <p:spPr>
          <a:xfrm flipV="1">
            <a:off x="1354871" y="2668447"/>
            <a:ext cx="389307" cy="14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2">
            <a:extLst>
              <a:ext uri="{FF2B5EF4-FFF2-40B4-BE49-F238E27FC236}">
                <a16:creationId xmlns:a16="http://schemas.microsoft.com/office/drawing/2014/main" id="{5FCC5AF9-94EE-4D3A-AB10-6A6A21E9EB56}"/>
              </a:ext>
            </a:extLst>
          </p:cNvPr>
          <p:cNvSpPr txBox="1"/>
          <p:nvPr/>
        </p:nvSpPr>
        <p:spPr>
          <a:xfrm>
            <a:off x="2565485" y="1990782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entury Gothic" panose="020B0502020202020204" pitchFamily="34" charset="0"/>
              </a:rPr>
              <a:t>2</a:t>
            </a:r>
            <a:endParaRPr lang="el-GR" sz="2400" b="1" dirty="0">
              <a:latin typeface="Century Gothic" panose="020B0502020202020204" pitchFamily="34" charset="0"/>
            </a:endParaRPr>
          </a:p>
        </p:txBody>
      </p:sp>
      <p:sp>
        <p:nvSpPr>
          <p:cNvPr id="56" name="1">
            <a:extLst>
              <a:ext uri="{FF2B5EF4-FFF2-40B4-BE49-F238E27FC236}">
                <a16:creationId xmlns:a16="http://schemas.microsoft.com/office/drawing/2014/main" id="{8C8927F7-078F-4C1D-8A70-6713E86081A7}"/>
              </a:ext>
            </a:extLst>
          </p:cNvPr>
          <p:cNvSpPr txBox="1"/>
          <p:nvPr/>
        </p:nvSpPr>
        <p:spPr>
          <a:xfrm>
            <a:off x="1744178" y="2432018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entury Gothic" panose="020B0502020202020204" pitchFamily="34" charset="0"/>
              </a:rPr>
              <a:t>1</a:t>
            </a:r>
            <a:endParaRPr lang="el-GR" sz="2400" b="1" dirty="0">
              <a:latin typeface="Century Gothic" panose="020B0502020202020204" pitchFamily="34" charset="0"/>
            </a:endParaRPr>
          </a:p>
        </p:txBody>
      </p:sp>
      <p:sp>
        <p:nvSpPr>
          <p:cNvPr id="58" name="Κ2">
            <a:extLst>
              <a:ext uri="{FF2B5EF4-FFF2-40B4-BE49-F238E27FC236}">
                <a16:creationId xmlns:a16="http://schemas.microsoft.com/office/drawing/2014/main" id="{0A03E543-BFFD-4B6A-AE5B-A83943E66C8C}"/>
              </a:ext>
            </a:extLst>
          </p:cNvPr>
          <p:cNvSpPr/>
          <p:nvPr/>
        </p:nvSpPr>
        <p:spPr>
          <a:xfrm>
            <a:off x="2565485" y="2011211"/>
            <a:ext cx="432000" cy="43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59" name="Κ1">
            <a:extLst>
              <a:ext uri="{FF2B5EF4-FFF2-40B4-BE49-F238E27FC236}">
                <a16:creationId xmlns:a16="http://schemas.microsoft.com/office/drawing/2014/main" id="{A66B2139-1F0D-46E3-A707-080CD382F2BA}"/>
              </a:ext>
            </a:extLst>
          </p:cNvPr>
          <p:cNvSpPr/>
          <p:nvPr/>
        </p:nvSpPr>
        <p:spPr>
          <a:xfrm>
            <a:off x="1744178" y="2452447"/>
            <a:ext cx="432000" cy="43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solidFill>
                <a:schemeClr val="tx1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B5ED75B-284C-4E9C-9AEC-E06A2B53369C}"/>
              </a:ext>
            </a:extLst>
          </p:cNvPr>
          <p:cNvCxnSpPr>
            <a:cxnSpLocks/>
            <a:stCxn id="59" idx="7"/>
            <a:endCxn id="55" idx="1"/>
          </p:cNvCxnSpPr>
          <p:nvPr/>
        </p:nvCxnSpPr>
        <p:spPr>
          <a:xfrm flipV="1">
            <a:off x="2112913" y="2221615"/>
            <a:ext cx="452572" cy="2940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0">
            <a:extLst>
              <a:ext uri="{FF2B5EF4-FFF2-40B4-BE49-F238E27FC236}">
                <a16:creationId xmlns:a16="http://schemas.microsoft.com/office/drawing/2014/main" id="{2DEA0873-7405-4732-AC95-8E551EBBB95F}"/>
              </a:ext>
            </a:extLst>
          </p:cNvPr>
          <p:cNvSpPr txBox="1"/>
          <p:nvPr/>
        </p:nvSpPr>
        <p:spPr>
          <a:xfrm>
            <a:off x="922871" y="2452447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0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64" name="Κ0">
            <a:extLst>
              <a:ext uri="{FF2B5EF4-FFF2-40B4-BE49-F238E27FC236}">
                <a16:creationId xmlns:a16="http://schemas.microsoft.com/office/drawing/2014/main" id="{800448A3-77A7-4AD8-ADC2-D959D0F6213B}"/>
              </a:ext>
            </a:extLst>
          </p:cNvPr>
          <p:cNvSpPr/>
          <p:nvPr/>
        </p:nvSpPr>
        <p:spPr>
          <a:xfrm>
            <a:off x="922871" y="2472876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solidFill>
                <a:schemeClr val="tx1"/>
              </a:solidFill>
            </a:endParaRPr>
          </a:p>
        </p:txBody>
      </p:sp>
      <p:sp>
        <p:nvSpPr>
          <p:cNvPr id="65" name="Content Placeholder 7">
            <a:extLst>
              <a:ext uri="{FF2B5EF4-FFF2-40B4-BE49-F238E27FC236}">
                <a16:creationId xmlns:a16="http://schemas.microsoft.com/office/drawing/2014/main" id="{2621CB53-FC8E-45F4-9768-970387367356}"/>
              </a:ext>
            </a:extLst>
          </p:cNvPr>
          <p:cNvSpPr txBox="1">
            <a:spLocks/>
          </p:cNvSpPr>
          <p:nvPr/>
        </p:nvSpPr>
        <p:spPr>
          <a:xfrm>
            <a:off x="3676441" y="1938873"/>
            <a:ext cx="2028030" cy="140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VERTICES = 3</a:t>
            </a:r>
            <a:endParaRPr lang="el-G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edges = 2</a:t>
            </a:r>
            <a:endParaRPr lang="el-G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j = 1</a:t>
            </a:r>
          </a:p>
          <a:p>
            <a:pPr marL="0" indent="0">
              <a:buNone/>
            </a:pPr>
            <a:r>
              <a:rPr lang="en-US" sz="1400" dirty="0" err="1">
                <a:latin typeface="Century Gothic" panose="020B0502020202020204" pitchFamily="34" charset="0"/>
              </a:rPr>
              <a:t>adVertex</a:t>
            </a:r>
            <a:r>
              <a:rPr lang="en-US" sz="1400" dirty="0">
                <a:latin typeface="Century Gothic" panose="020B0502020202020204" pitchFamily="34" charset="0"/>
              </a:rPr>
              <a:t> = 2</a:t>
            </a:r>
            <a:endParaRPr lang="el-G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Century Gothic" panose="020B0502020202020204" pitchFamily="34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D537F17-CEE9-45DE-9E9A-DE73B9779785}"/>
              </a:ext>
            </a:extLst>
          </p:cNvPr>
          <p:cNvCxnSpPr>
            <a:cxnSpLocks/>
          </p:cNvCxnSpPr>
          <p:nvPr/>
        </p:nvCxnSpPr>
        <p:spPr>
          <a:xfrm>
            <a:off x="8056410" y="2803037"/>
            <a:ext cx="475976" cy="1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Table 5">
            <a:extLst>
              <a:ext uri="{FF2B5EF4-FFF2-40B4-BE49-F238E27FC236}">
                <a16:creationId xmlns:a16="http://schemas.microsoft.com/office/drawing/2014/main" id="{95DACF65-3068-4266-B055-28BC0C572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324498"/>
              </p:ext>
            </p:extLst>
          </p:nvPr>
        </p:nvGraphicFramePr>
        <p:xfrm>
          <a:off x="7579877" y="2638305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DB962C8-AC65-4165-9571-84B4DDBD94D5}"/>
              </a:ext>
            </a:extLst>
          </p:cNvPr>
          <p:cNvCxnSpPr>
            <a:cxnSpLocks/>
          </p:cNvCxnSpPr>
          <p:nvPr/>
        </p:nvCxnSpPr>
        <p:spPr>
          <a:xfrm>
            <a:off x="8055744" y="2431519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Table 5">
            <a:extLst>
              <a:ext uri="{FF2B5EF4-FFF2-40B4-BE49-F238E27FC236}">
                <a16:creationId xmlns:a16="http://schemas.microsoft.com/office/drawing/2014/main" id="{23B8D2A1-19A6-4961-A28C-483FE3D1E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955287"/>
              </p:ext>
            </p:extLst>
          </p:nvPr>
        </p:nvGraphicFramePr>
        <p:xfrm>
          <a:off x="7579878" y="2264378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77E039E-2D52-4181-AB65-EE01E8C1D1A1}"/>
              </a:ext>
            </a:extLst>
          </p:cNvPr>
          <p:cNvCxnSpPr>
            <a:cxnSpLocks/>
          </p:cNvCxnSpPr>
          <p:nvPr/>
        </p:nvCxnSpPr>
        <p:spPr>
          <a:xfrm>
            <a:off x="7105415" y="2427359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38E0EAA-B037-4C17-8259-0D69AA07A89C}"/>
              </a:ext>
            </a:extLst>
          </p:cNvPr>
          <p:cNvCxnSpPr>
            <a:cxnSpLocks/>
          </p:cNvCxnSpPr>
          <p:nvPr/>
        </p:nvCxnSpPr>
        <p:spPr>
          <a:xfrm>
            <a:off x="6095839" y="2808234"/>
            <a:ext cx="2372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29D9847-50A9-414F-B719-E449B0F18AD0}"/>
              </a:ext>
            </a:extLst>
          </p:cNvPr>
          <p:cNvSpPr txBox="1"/>
          <p:nvPr/>
        </p:nvSpPr>
        <p:spPr>
          <a:xfrm>
            <a:off x="5887502" y="2668447"/>
            <a:ext cx="23054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i</a:t>
            </a:r>
            <a:endParaRPr lang="el-GR" sz="1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0A2D5EA-DAE4-4F41-801F-3D4FB6004F03}"/>
              </a:ext>
            </a:extLst>
          </p:cNvPr>
          <p:cNvSpPr txBox="1"/>
          <p:nvPr/>
        </p:nvSpPr>
        <p:spPr>
          <a:xfrm>
            <a:off x="7155423" y="1669500"/>
            <a:ext cx="2968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Λίστες Γειτονικών Κορυφών</a:t>
            </a:r>
            <a:endParaRPr lang="el-GR" sz="1400" b="1" dirty="0"/>
          </a:p>
        </p:txBody>
      </p:sp>
      <p:graphicFrame>
        <p:nvGraphicFramePr>
          <p:cNvPr id="75" name="Table 5">
            <a:extLst>
              <a:ext uri="{FF2B5EF4-FFF2-40B4-BE49-F238E27FC236}">
                <a16:creationId xmlns:a16="http://schemas.microsoft.com/office/drawing/2014/main" id="{4E72513F-F9DF-4889-B092-B5E55B021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281353"/>
              </p:ext>
            </p:extLst>
          </p:nvPr>
        </p:nvGraphicFramePr>
        <p:xfrm>
          <a:off x="6333070" y="2255641"/>
          <a:ext cx="8788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031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6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511240"/>
                  </a:ext>
                </a:extLst>
              </a:tr>
            </a:tbl>
          </a:graphicData>
        </a:graphic>
      </p:graphicFrame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8628B05-0312-4F62-9677-509527DDD41E}"/>
              </a:ext>
            </a:extLst>
          </p:cNvPr>
          <p:cNvCxnSpPr>
            <a:cxnSpLocks/>
          </p:cNvCxnSpPr>
          <p:nvPr/>
        </p:nvCxnSpPr>
        <p:spPr>
          <a:xfrm>
            <a:off x="7105415" y="2797193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400D2FC-9681-4167-AD5C-826A7D49D26C}"/>
              </a:ext>
            </a:extLst>
          </p:cNvPr>
          <p:cNvSpPr txBox="1"/>
          <p:nvPr/>
        </p:nvSpPr>
        <p:spPr>
          <a:xfrm>
            <a:off x="8529472" y="2291459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15424951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AFD3EDA2-B393-47E7-B2AC-59B61FF85E5D}"/>
              </a:ext>
            </a:extLst>
          </p:cNvPr>
          <p:cNvSpPr txBox="1"/>
          <p:nvPr/>
        </p:nvSpPr>
        <p:spPr>
          <a:xfrm>
            <a:off x="688342" y="4240946"/>
            <a:ext cx="11289457" cy="1990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Για κάθε </a:t>
            </a:r>
            <a:r>
              <a:rPr lang="el-GR" altLang="el-GR" sz="1400" dirty="0">
                <a:latin typeface="Century Gothic" panose="020B0502020202020204" pitchFamily="34" charset="0"/>
              </a:rPr>
              <a:t>κόμβο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του πίνακα 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Εκχώρησε στο πεδίο κορυφής του </a:t>
            </a:r>
            <a:r>
              <a:rPr lang="el-GR" altLang="el-GR" sz="1400" dirty="0">
                <a:latin typeface="Century Gothic" panose="020B0502020202020204" pitchFamily="34" charset="0"/>
              </a:rPr>
              <a:t>κόμβου την κορυφή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και στο πεδίο δείκτη βάλε </a:t>
            </a:r>
            <a:r>
              <a:rPr lang="en-US" altLang="el-GR" sz="1400" dirty="0">
                <a:latin typeface="Century Gothic" panose="020B0502020202020204" pitchFamily="34" charset="0"/>
              </a:rPr>
              <a:t>NULL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1</a:t>
            </a:r>
            <a:r>
              <a:rPr lang="el-GR" altLang="el-GR" sz="1400" u="sng" dirty="0">
                <a:latin typeface="Century Gothic" panose="020B0502020202020204" pitchFamily="34" charset="0"/>
              </a:rPr>
              <a:t>.2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Διάβασε τον αριθμό ακμών της κορυφής.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1.3 </a:t>
            </a:r>
            <a:r>
              <a:rPr lang="el-GR" altLang="el-GR" sz="1400" dirty="0">
                <a:latin typeface="Century Gothic" panose="020B0502020202020204" pitchFamily="34" charset="0"/>
              </a:rPr>
              <a:t>– Για κάθε ακμή: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1.3.1 </a:t>
            </a:r>
            <a:r>
              <a:rPr lang="el-GR" altLang="el-GR" sz="1400" dirty="0">
                <a:latin typeface="Century Gothic" panose="020B0502020202020204" pitchFamily="34" charset="0"/>
              </a:rPr>
              <a:t>– Διάβασε τη γειτονική κορυφή.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1.3.2 </a:t>
            </a:r>
            <a:r>
              <a:rPr lang="el-GR" altLang="el-GR" sz="1400" dirty="0">
                <a:latin typeface="Century Gothic" panose="020B0502020202020204" pitchFamily="34" charset="0"/>
              </a:rPr>
              <a:t>– Δημιούργησε κόμβο για τη γειτονική κορυφή και σύνδεσέ τον με τη λίστα.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2"/>
            <a:ext cx="10817118" cy="964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 με χρήση Λιστών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18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26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l-GR" sz="1400" dirty="0">
                <a:latin typeface="Century Gothic" panose="020B0502020202020204" pitchFamily="34" charset="0"/>
              </a:rPr>
              <a:t>Αναπαράσταση Γράφου με Λίστες Γειτονικών Κορυφών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DF8A75-DAD0-4217-993F-1300B999D9E9}"/>
              </a:ext>
            </a:extLst>
          </p:cNvPr>
          <p:cNvSpPr txBox="1"/>
          <p:nvPr/>
        </p:nvSpPr>
        <p:spPr>
          <a:xfrm>
            <a:off x="760770" y="1669500"/>
            <a:ext cx="983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Γράφος</a:t>
            </a:r>
            <a:endParaRPr lang="el-GR" sz="1400" b="1" dirty="0"/>
          </a:p>
        </p:txBody>
      </p:sp>
      <p:sp>
        <p:nvSpPr>
          <p:cNvPr id="56" name="Content Placeholder 7">
            <a:extLst>
              <a:ext uri="{FF2B5EF4-FFF2-40B4-BE49-F238E27FC236}">
                <a16:creationId xmlns:a16="http://schemas.microsoft.com/office/drawing/2014/main" id="{FB2C9795-75D9-4161-8AD4-452D8B420E6C}"/>
              </a:ext>
            </a:extLst>
          </p:cNvPr>
          <p:cNvSpPr txBox="1">
            <a:spLocks/>
          </p:cNvSpPr>
          <p:nvPr/>
        </p:nvSpPr>
        <p:spPr>
          <a:xfrm>
            <a:off x="2953344" y="5293625"/>
            <a:ext cx="3226512" cy="35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j &lt; edges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7" name="Picture 56" descr="Wrong. I love the springtime, and you love the… | by Scott Gardiner | Poets  Unlimited | Medium">
            <a:extLst>
              <a:ext uri="{FF2B5EF4-FFF2-40B4-BE49-F238E27FC236}">
                <a16:creationId xmlns:a16="http://schemas.microsoft.com/office/drawing/2014/main" id="{B12D175B-69C2-429E-8A33-CCEDE428D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831" y="5339460"/>
            <a:ext cx="225641" cy="22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3155158-2E26-4029-AF4B-66D4F50E7C5A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1354871" y="2668447"/>
            <a:ext cx="389307" cy="14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2">
            <a:extLst>
              <a:ext uri="{FF2B5EF4-FFF2-40B4-BE49-F238E27FC236}">
                <a16:creationId xmlns:a16="http://schemas.microsoft.com/office/drawing/2014/main" id="{8BE86007-E0AF-469C-81A7-10D0ED96DFEF}"/>
              </a:ext>
            </a:extLst>
          </p:cNvPr>
          <p:cNvSpPr txBox="1"/>
          <p:nvPr/>
        </p:nvSpPr>
        <p:spPr>
          <a:xfrm>
            <a:off x="2565485" y="1990782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2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61" name="1">
            <a:extLst>
              <a:ext uri="{FF2B5EF4-FFF2-40B4-BE49-F238E27FC236}">
                <a16:creationId xmlns:a16="http://schemas.microsoft.com/office/drawing/2014/main" id="{F3260381-4399-4169-B44A-54E09B8C5C6F}"/>
              </a:ext>
            </a:extLst>
          </p:cNvPr>
          <p:cNvSpPr txBox="1"/>
          <p:nvPr/>
        </p:nvSpPr>
        <p:spPr>
          <a:xfrm>
            <a:off x="1744178" y="2432018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entury Gothic" panose="020B0502020202020204" pitchFamily="34" charset="0"/>
              </a:rPr>
              <a:t>1</a:t>
            </a:r>
            <a:endParaRPr lang="el-GR" sz="2400" b="1" dirty="0">
              <a:latin typeface="Century Gothic" panose="020B0502020202020204" pitchFamily="34" charset="0"/>
            </a:endParaRPr>
          </a:p>
        </p:txBody>
      </p:sp>
      <p:sp>
        <p:nvSpPr>
          <p:cNvPr id="63" name="Κ2">
            <a:extLst>
              <a:ext uri="{FF2B5EF4-FFF2-40B4-BE49-F238E27FC236}">
                <a16:creationId xmlns:a16="http://schemas.microsoft.com/office/drawing/2014/main" id="{B5434064-1318-4A13-9E8B-5476C85EB4B9}"/>
              </a:ext>
            </a:extLst>
          </p:cNvPr>
          <p:cNvSpPr/>
          <p:nvPr/>
        </p:nvSpPr>
        <p:spPr>
          <a:xfrm>
            <a:off x="2565485" y="2011211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64" name="Κ1">
            <a:extLst>
              <a:ext uri="{FF2B5EF4-FFF2-40B4-BE49-F238E27FC236}">
                <a16:creationId xmlns:a16="http://schemas.microsoft.com/office/drawing/2014/main" id="{B7E4A109-976D-40D6-86B9-60891B4FC496}"/>
              </a:ext>
            </a:extLst>
          </p:cNvPr>
          <p:cNvSpPr/>
          <p:nvPr/>
        </p:nvSpPr>
        <p:spPr>
          <a:xfrm>
            <a:off x="1744178" y="2452447"/>
            <a:ext cx="432000" cy="43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F5A5F5B-B5CF-4444-B144-29F269ECA6C4}"/>
              </a:ext>
            </a:extLst>
          </p:cNvPr>
          <p:cNvCxnSpPr>
            <a:cxnSpLocks/>
            <a:stCxn id="64" idx="7"/>
            <a:endCxn id="60" idx="1"/>
          </p:cNvCxnSpPr>
          <p:nvPr/>
        </p:nvCxnSpPr>
        <p:spPr>
          <a:xfrm flipV="1">
            <a:off x="2112913" y="2221615"/>
            <a:ext cx="452572" cy="294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0">
            <a:extLst>
              <a:ext uri="{FF2B5EF4-FFF2-40B4-BE49-F238E27FC236}">
                <a16:creationId xmlns:a16="http://schemas.microsoft.com/office/drawing/2014/main" id="{48E2EA2C-312B-405D-88E0-4AD47C5F7B91}"/>
              </a:ext>
            </a:extLst>
          </p:cNvPr>
          <p:cNvSpPr txBox="1"/>
          <p:nvPr/>
        </p:nvSpPr>
        <p:spPr>
          <a:xfrm>
            <a:off x="922871" y="2452447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0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69" name="Κ0">
            <a:extLst>
              <a:ext uri="{FF2B5EF4-FFF2-40B4-BE49-F238E27FC236}">
                <a16:creationId xmlns:a16="http://schemas.microsoft.com/office/drawing/2014/main" id="{F4FEDA33-4126-4A4D-85F5-297611BBA6E3}"/>
              </a:ext>
            </a:extLst>
          </p:cNvPr>
          <p:cNvSpPr/>
          <p:nvPr/>
        </p:nvSpPr>
        <p:spPr>
          <a:xfrm>
            <a:off x="922871" y="2472876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solidFill>
                <a:schemeClr val="tx1"/>
              </a:solidFill>
            </a:endParaRPr>
          </a:p>
        </p:txBody>
      </p:sp>
      <p:sp>
        <p:nvSpPr>
          <p:cNvPr id="71" name="Content Placeholder 7">
            <a:extLst>
              <a:ext uri="{FF2B5EF4-FFF2-40B4-BE49-F238E27FC236}">
                <a16:creationId xmlns:a16="http://schemas.microsoft.com/office/drawing/2014/main" id="{8522D12A-AE5A-432E-8472-668A991AE380}"/>
              </a:ext>
            </a:extLst>
          </p:cNvPr>
          <p:cNvSpPr txBox="1">
            <a:spLocks/>
          </p:cNvSpPr>
          <p:nvPr/>
        </p:nvSpPr>
        <p:spPr>
          <a:xfrm>
            <a:off x="3676441" y="1938873"/>
            <a:ext cx="2028030" cy="140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VERTICES = 3</a:t>
            </a:r>
            <a:endParaRPr lang="el-G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edges = 2</a:t>
            </a:r>
            <a:endParaRPr lang="el-G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j = 2</a:t>
            </a:r>
            <a:endParaRPr lang="el-G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Century Gothic" panose="020B0502020202020204" pitchFamily="34" charset="0"/>
            </a:endParaRPr>
          </a:p>
        </p:txBody>
      </p:sp>
      <p:graphicFrame>
        <p:nvGraphicFramePr>
          <p:cNvPr id="72" name="Table 5">
            <a:extLst>
              <a:ext uri="{FF2B5EF4-FFF2-40B4-BE49-F238E27FC236}">
                <a16:creationId xmlns:a16="http://schemas.microsoft.com/office/drawing/2014/main" id="{49FB5DC6-F403-4E4E-937C-7C274E1C8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076608"/>
              </p:ext>
            </p:extLst>
          </p:nvPr>
        </p:nvGraphicFramePr>
        <p:xfrm>
          <a:off x="8529472" y="2637437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7D4C087-AF45-45A1-B167-9BEE7DD4E30C}"/>
              </a:ext>
            </a:extLst>
          </p:cNvPr>
          <p:cNvCxnSpPr>
            <a:cxnSpLocks/>
          </p:cNvCxnSpPr>
          <p:nvPr/>
        </p:nvCxnSpPr>
        <p:spPr>
          <a:xfrm>
            <a:off x="8977073" y="2803037"/>
            <a:ext cx="504908" cy="2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38B734E-C7C3-4529-9C42-3D7172504701}"/>
              </a:ext>
            </a:extLst>
          </p:cNvPr>
          <p:cNvSpPr txBox="1"/>
          <p:nvPr/>
        </p:nvSpPr>
        <p:spPr>
          <a:xfrm>
            <a:off x="9481981" y="2670763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5462B21-8B99-40CA-A78C-189458ECCD42}"/>
              </a:ext>
            </a:extLst>
          </p:cNvPr>
          <p:cNvCxnSpPr>
            <a:cxnSpLocks/>
          </p:cNvCxnSpPr>
          <p:nvPr/>
        </p:nvCxnSpPr>
        <p:spPr>
          <a:xfrm>
            <a:off x="8056410" y="2803037"/>
            <a:ext cx="475976" cy="1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Table 5">
            <a:extLst>
              <a:ext uri="{FF2B5EF4-FFF2-40B4-BE49-F238E27FC236}">
                <a16:creationId xmlns:a16="http://schemas.microsoft.com/office/drawing/2014/main" id="{16C39A15-57AF-4D45-90BA-13E9FF0C8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540424"/>
              </p:ext>
            </p:extLst>
          </p:nvPr>
        </p:nvGraphicFramePr>
        <p:xfrm>
          <a:off x="7579877" y="2638305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E92CF8E-24CF-4717-B0ED-C463389E7B3E}"/>
              </a:ext>
            </a:extLst>
          </p:cNvPr>
          <p:cNvCxnSpPr>
            <a:cxnSpLocks/>
          </p:cNvCxnSpPr>
          <p:nvPr/>
        </p:nvCxnSpPr>
        <p:spPr>
          <a:xfrm>
            <a:off x="8055744" y="2431519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e 5">
            <a:extLst>
              <a:ext uri="{FF2B5EF4-FFF2-40B4-BE49-F238E27FC236}">
                <a16:creationId xmlns:a16="http://schemas.microsoft.com/office/drawing/2014/main" id="{C57AA05B-2AD0-4CD2-A009-61F4937D4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590817"/>
              </p:ext>
            </p:extLst>
          </p:nvPr>
        </p:nvGraphicFramePr>
        <p:xfrm>
          <a:off x="7579878" y="2264378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6A5A8D5-1977-41CD-8BC6-13E6E7A59E16}"/>
              </a:ext>
            </a:extLst>
          </p:cNvPr>
          <p:cNvCxnSpPr>
            <a:cxnSpLocks/>
          </p:cNvCxnSpPr>
          <p:nvPr/>
        </p:nvCxnSpPr>
        <p:spPr>
          <a:xfrm>
            <a:off x="7105415" y="2427359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3436C08-E741-49F4-B19A-F6D1634A455C}"/>
              </a:ext>
            </a:extLst>
          </p:cNvPr>
          <p:cNvCxnSpPr>
            <a:cxnSpLocks/>
          </p:cNvCxnSpPr>
          <p:nvPr/>
        </p:nvCxnSpPr>
        <p:spPr>
          <a:xfrm>
            <a:off x="6095839" y="2808234"/>
            <a:ext cx="2372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68DD19D-3666-4857-B724-E058AFC1F1B5}"/>
              </a:ext>
            </a:extLst>
          </p:cNvPr>
          <p:cNvSpPr txBox="1"/>
          <p:nvPr/>
        </p:nvSpPr>
        <p:spPr>
          <a:xfrm>
            <a:off x="5887502" y="2668447"/>
            <a:ext cx="23054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i</a:t>
            </a:r>
            <a:endParaRPr lang="el-GR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91530A8-4217-4975-833E-7419B19654B3}"/>
              </a:ext>
            </a:extLst>
          </p:cNvPr>
          <p:cNvSpPr txBox="1"/>
          <p:nvPr/>
        </p:nvSpPr>
        <p:spPr>
          <a:xfrm>
            <a:off x="7155423" y="1669500"/>
            <a:ext cx="2968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Λίστες Γειτονικών Κορυφών</a:t>
            </a:r>
            <a:endParaRPr lang="el-GR" sz="1400" b="1" dirty="0"/>
          </a:p>
        </p:txBody>
      </p:sp>
      <p:graphicFrame>
        <p:nvGraphicFramePr>
          <p:cNvPr id="84" name="Table 5">
            <a:extLst>
              <a:ext uri="{FF2B5EF4-FFF2-40B4-BE49-F238E27FC236}">
                <a16:creationId xmlns:a16="http://schemas.microsoft.com/office/drawing/2014/main" id="{CFC556D3-9651-4299-BCDB-9992DFE45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229724"/>
              </p:ext>
            </p:extLst>
          </p:nvPr>
        </p:nvGraphicFramePr>
        <p:xfrm>
          <a:off x="6333070" y="2255641"/>
          <a:ext cx="8788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031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6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511240"/>
                  </a:ext>
                </a:extLst>
              </a:tr>
            </a:tbl>
          </a:graphicData>
        </a:graphic>
      </p:graphicFrame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8803C8D-AE56-415D-BF79-5344770AC1E6}"/>
              </a:ext>
            </a:extLst>
          </p:cNvPr>
          <p:cNvCxnSpPr>
            <a:cxnSpLocks/>
          </p:cNvCxnSpPr>
          <p:nvPr/>
        </p:nvCxnSpPr>
        <p:spPr>
          <a:xfrm>
            <a:off x="7105415" y="2797193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38576586-9BF5-4C96-B785-2A577D2307E2}"/>
              </a:ext>
            </a:extLst>
          </p:cNvPr>
          <p:cNvSpPr txBox="1"/>
          <p:nvPr/>
        </p:nvSpPr>
        <p:spPr>
          <a:xfrm>
            <a:off x="8529472" y="2291459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42728068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AFD3EDA2-B393-47E7-B2AC-59B61FF85E5D}"/>
              </a:ext>
            </a:extLst>
          </p:cNvPr>
          <p:cNvSpPr txBox="1"/>
          <p:nvPr/>
        </p:nvSpPr>
        <p:spPr>
          <a:xfrm>
            <a:off x="688342" y="4240946"/>
            <a:ext cx="11289457" cy="1990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Για κάθε </a:t>
            </a:r>
            <a:r>
              <a:rPr lang="el-GR" altLang="el-GR" sz="1400" dirty="0">
                <a:latin typeface="Century Gothic" panose="020B0502020202020204" pitchFamily="34" charset="0"/>
              </a:rPr>
              <a:t>κόμβο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του πίνακα 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Εκχώρησε στο πεδίο κορυφής του </a:t>
            </a:r>
            <a:r>
              <a:rPr lang="el-GR" altLang="el-GR" sz="1400" dirty="0">
                <a:latin typeface="Century Gothic" panose="020B0502020202020204" pitchFamily="34" charset="0"/>
              </a:rPr>
              <a:t>κόμβου την κορυφή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και στο πεδίο δείκτη βάλε </a:t>
            </a:r>
            <a:r>
              <a:rPr lang="en-US" altLang="el-GR" sz="1400" dirty="0">
                <a:latin typeface="Century Gothic" panose="020B0502020202020204" pitchFamily="34" charset="0"/>
              </a:rPr>
              <a:t>NULL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1</a:t>
            </a:r>
            <a:r>
              <a:rPr lang="el-GR" altLang="el-GR" sz="1400" u="sng" dirty="0">
                <a:latin typeface="Century Gothic" panose="020B0502020202020204" pitchFamily="34" charset="0"/>
              </a:rPr>
              <a:t>.2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Διάβασε τον αριθμό ακμών της κορυφής.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1.3 </a:t>
            </a:r>
            <a:r>
              <a:rPr lang="el-GR" altLang="el-GR" sz="1400" dirty="0">
                <a:latin typeface="Century Gothic" panose="020B0502020202020204" pitchFamily="34" charset="0"/>
              </a:rPr>
              <a:t>– Για κάθε ακμή: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1.3.1 </a:t>
            </a:r>
            <a:r>
              <a:rPr lang="el-GR" altLang="el-GR" sz="1400" dirty="0">
                <a:latin typeface="Century Gothic" panose="020B0502020202020204" pitchFamily="34" charset="0"/>
              </a:rPr>
              <a:t>– Διάβασε τη γειτονική κορυφή.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1.3.2 </a:t>
            </a:r>
            <a:r>
              <a:rPr lang="el-GR" altLang="el-GR" sz="1400" dirty="0">
                <a:latin typeface="Century Gothic" panose="020B0502020202020204" pitchFamily="34" charset="0"/>
              </a:rPr>
              <a:t>– Δημιούργησε κόμβο για τη γειτονική κορυφή και σύνδεσέ τον με τη λίστα.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2"/>
            <a:ext cx="10817118" cy="964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 με χρήση Λιστών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19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26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l-GR" sz="1400" dirty="0">
                <a:latin typeface="Century Gothic" panose="020B0502020202020204" pitchFamily="34" charset="0"/>
              </a:rPr>
              <a:t>Αναπαράσταση Γράφου με Λίστες Γειτονικών Κορυφών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DF8A75-DAD0-4217-993F-1300B999D9E9}"/>
              </a:ext>
            </a:extLst>
          </p:cNvPr>
          <p:cNvSpPr txBox="1"/>
          <p:nvPr/>
        </p:nvSpPr>
        <p:spPr>
          <a:xfrm>
            <a:off x="760770" y="1669500"/>
            <a:ext cx="983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Γράφος</a:t>
            </a:r>
            <a:endParaRPr lang="el-GR" sz="1400" b="1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3155158-2E26-4029-AF4B-66D4F50E7C5A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1354871" y="2668447"/>
            <a:ext cx="389307" cy="14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2">
            <a:extLst>
              <a:ext uri="{FF2B5EF4-FFF2-40B4-BE49-F238E27FC236}">
                <a16:creationId xmlns:a16="http://schemas.microsoft.com/office/drawing/2014/main" id="{8BE86007-E0AF-469C-81A7-10D0ED96DFEF}"/>
              </a:ext>
            </a:extLst>
          </p:cNvPr>
          <p:cNvSpPr txBox="1"/>
          <p:nvPr/>
        </p:nvSpPr>
        <p:spPr>
          <a:xfrm>
            <a:off x="2565485" y="1990782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2</a:t>
            </a:r>
            <a:endParaRPr lang="el-GR" sz="2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61" name="1">
            <a:extLst>
              <a:ext uri="{FF2B5EF4-FFF2-40B4-BE49-F238E27FC236}">
                <a16:creationId xmlns:a16="http://schemas.microsoft.com/office/drawing/2014/main" id="{F3260381-4399-4169-B44A-54E09B8C5C6F}"/>
              </a:ext>
            </a:extLst>
          </p:cNvPr>
          <p:cNvSpPr txBox="1"/>
          <p:nvPr/>
        </p:nvSpPr>
        <p:spPr>
          <a:xfrm>
            <a:off x="1744178" y="2432018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1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63" name="Κ2">
            <a:extLst>
              <a:ext uri="{FF2B5EF4-FFF2-40B4-BE49-F238E27FC236}">
                <a16:creationId xmlns:a16="http://schemas.microsoft.com/office/drawing/2014/main" id="{B5434064-1318-4A13-9E8B-5476C85EB4B9}"/>
              </a:ext>
            </a:extLst>
          </p:cNvPr>
          <p:cNvSpPr/>
          <p:nvPr/>
        </p:nvSpPr>
        <p:spPr>
          <a:xfrm>
            <a:off x="2565485" y="2011211"/>
            <a:ext cx="432000" cy="432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64" name="Κ1">
            <a:extLst>
              <a:ext uri="{FF2B5EF4-FFF2-40B4-BE49-F238E27FC236}">
                <a16:creationId xmlns:a16="http://schemas.microsoft.com/office/drawing/2014/main" id="{B7E4A109-976D-40D6-86B9-60891B4FC496}"/>
              </a:ext>
            </a:extLst>
          </p:cNvPr>
          <p:cNvSpPr/>
          <p:nvPr/>
        </p:nvSpPr>
        <p:spPr>
          <a:xfrm>
            <a:off x="1744178" y="2452447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F5A5F5B-B5CF-4444-B144-29F269ECA6C4}"/>
              </a:ext>
            </a:extLst>
          </p:cNvPr>
          <p:cNvCxnSpPr>
            <a:cxnSpLocks/>
            <a:stCxn id="64" idx="7"/>
            <a:endCxn id="60" idx="1"/>
          </p:cNvCxnSpPr>
          <p:nvPr/>
        </p:nvCxnSpPr>
        <p:spPr>
          <a:xfrm flipV="1">
            <a:off x="2112913" y="2221615"/>
            <a:ext cx="452572" cy="294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0">
            <a:extLst>
              <a:ext uri="{FF2B5EF4-FFF2-40B4-BE49-F238E27FC236}">
                <a16:creationId xmlns:a16="http://schemas.microsoft.com/office/drawing/2014/main" id="{48E2EA2C-312B-405D-88E0-4AD47C5F7B91}"/>
              </a:ext>
            </a:extLst>
          </p:cNvPr>
          <p:cNvSpPr txBox="1"/>
          <p:nvPr/>
        </p:nvSpPr>
        <p:spPr>
          <a:xfrm>
            <a:off x="922871" y="2452447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0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69" name="Κ0">
            <a:extLst>
              <a:ext uri="{FF2B5EF4-FFF2-40B4-BE49-F238E27FC236}">
                <a16:creationId xmlns:a16="http://schemas.microsoft.com/office/drawing/2014/main" id="{F4FEDA33-4126-4A4D-85F5-297611BBA6E3}"/>
              </a:ext>
            </a:extLst>
          </p:cNvPr>
          <p:cNvSpPr/>
          <p:nvPr/>
        </p:nvSpPr>
        <p:spPr>
          <a:xfrm>
            <a:off x="922871" y="2472876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solidFill>
                <a:schemeClr val="tx1"/>
              </a:solidFill>
            </a:endParaRPr>
          </a:p>
        </p:txBody>
      </p:sp>
      <p:sp>
        <p:nvSpPr>
          <p:cNvPr id="36" name="Content Placeholder 7">
            <a:extLst>
              <a:ext uri="{FF2B5EF4-FFF2-40B4-BE49-F238E27FC236}">
                <a16:creationId xmlns:a16="http://schemas.microsoft.com/office/drawing/2014/main" id="{AA0B8DA6-436A-498A-A5E4-DCC94F738C4A}"/>
              </a:ext>
            </a:extLst>
          </p:cNvPr>
          <p:cNvSpPr txBox="1">
            <a:spLocks/>
          </p:cNvSpPr>
          <p:nvPr/>
        </p:nvSpPr>
        <p:spPr>
          <a:xfrm>
            <a:off x="3922352" y="4322737"/>
            <a:ext cx="1340562" cy="35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 &lt; VERTICES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8" name="Picture 4" descr="As right as...">
            <a:extLst>
              <a:ext uri="{FF2B5EF4-FFF2-40B4-BE49-F238E27FC236}">
                <a16:creationId xmlns:a16="http://schemas.microsoft.com/office/drawing/2014/main" id="{D23B7393-6A88-42E5-BEEF-7D2D83442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49" y="4288047"/>
            <a:ext cx="276929" cy="26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ontent Placeholder 7">
            <a:extLst>
              <a:ext uri="{FF2B5EF4-FFF2-40B4-BE49-F238E27FC236}">
                <a16:creationId xmlns:a16="http://schemas.microsoft.com/office/drawing/2014/main" id="{39AF65FD-3E5C-4935-BF4F-DE1985A1A774}"/>
              </a:ext>
            </a:extLst>
          </p:cNvPr>
          <p:cNvSpPr txBox="1">
            <a:spLocks/>
          </p:cNvSpPr>
          <p:nvPr/>
        </p:nvSpPr>
        <p:spPr>
          <a:xfrm>
            <a:off x="3676441" y="1938873"/>
            <a:ext cx="2028030" cy="140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VERTICES = 3</a:t>
            </a:r>
            <a:endParaRPr lang="el-G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Century Gothic" panose="020B0502020202020204" pitchFamily="34" charset="0"/>
            </a:endParaRPr>
          </a:p>
        </p:txBody>
      </p:sp>
      <p:graphicFrame>
        <p:nvGraphicFramePr>
          <p:cNvPr id="48" name="Table 5">
            <a:extLst>
              <a:ext uri="{FF2B5EF4-FFF2-40B4-BE49-F238E27FC236}">
                <a16:creationId xmlns:a16="http://schemas.microsoft.com/office/drawing/2014/main" id="{D0C89EA1-B963-4B24-82EE-1FB879B17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589527"/>
              </p:ext>
            </p:extLst>
          </p:nvPr>
        </p:nvGraphicFramePr>
        <p:xfrm>
          <a:off x="8529472" y="2637437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FD3EF46-C785-4861-B22F-52F20D95B346}"/>
              </a:ext>
            </a:extLst>
          </p:cNvPr>
          <p:cNvCxnSpPr>
            <a:cxnSpLocks/>
          </p:cNvCxnSpPr>
          <p:nvPr/>
        </p:nvCxnSpPr>
        <p:spPr>
          <a:xfrm>
            <a:off x="8977073" y="2803037"/>
            <a:ext cx="504908" cy="2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C3E355D-EC0D-41BD-9327-C82342B7A428}"/>
              </a:ext>
            </a:extLst>
          </p:cNvPr>
          <p:cNvSpPr txBox="1"/>
          <p:nvPr/>
        </p:nvSpPr>
        <p:spPr>
          <a:xfrm>
            <a:off x="9481981" y="2670763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6D0BFCF-5679-473E-BA67-92CD49213947}"/>
              </a:ext>
            </a:extLst>
          </p:cNvPr>
          <p:cNvCxnSpPr>
            <a:cxnSpLocks/>
          </p:cNvCxnSpPr>
          <p:nvPr/>
        </p:nvCxnSpPr>
        <p:spPr>
          <a:xfrm>
            <a:off x="8056410" y="2803037"/>
            <a:ext cx="475976" cy="1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Table 5">
            <a:extLst>
              <a:ext uri="{FF2B5EF4-FFF2-40B4-BE49-F238E27FC236}">
                <a16:creationId xmlns:a16="http://schemas.microsoft.com/office/drawing/2014/main" id="{E8F5F6DA-3259-4DD3-AFED-246A294E2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213165"/>
              </p:ext>
            </p:extLst>
          </p:nvPr>
        </p:nvGraphicFramePr>
        <p:xfrm>
          <a:off x="7579877" y="2638305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E64A010-CD8E-41E8-B5AF-31B00C480D2E}"/>
              </a:ext>
            </a:extLst>
          </p:cNvPr>
          <p:cNvCxnSpPr>
            <a:cxnSpLocks/>
          </p:cNvCxnSpPr>
          <p:nvPr/>
        </p:nvCxnSpPr>
        <p:spPr>
          <a:xfrm>
            <a:off x="8055744" y="2431519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Table 5">
            <a:extLst>
              <a:ext uri="{FF2B5EF4-FFF2-40B4-BE49-F238E27FC236}">
                <a16:creationId xmlns:a16="http://schemas.microsoft.com/office/drawing/2014/main" id="{20609A1E-5438-4AA9-A226-524164FCE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656431"/>
              </p:ext>
            </p:extLst>
          </p:nvPr>
        </p:nvGraphicFramePr>
        <p:xfrm>
          <a:off x="7579878" y="2264378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A4E0DBC-AD64-4555-92FD-CDAF31ED24AC}"/>
              </a:ext>
            </a:extLst>
          </p:cNvPr>
          <p:cNvCxnSpPr>
            <a:cxnSpLocks/>
          </p:cNvCxnSpPr>
          <p:nvPr/>
        </p:nvCxnSpPr>
        <p:spPr>
          <a:xfrm>
            <a:off x="7105415" y="2427359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8470DFD-A641-4026-B2C2-FB7DC3EF38D3}"/>
              </a:ext>
            </a:extLst>
          </p:cNvPr>
          <p:cNvCxnSpPr>
            <a:cxnSpLocks/>
          </p:cNvCxnSpPr>
          <p:nvPr/>
        </p:nvCxnSpPr>
        <p:spPr>
          <a:xfrm>
            <a:off x="6095839" y="3163134"/>
            <a:ext cx="23723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BBA8F6F-773D-4FEC-9D7E-2D7A81FE612B}"/>
              </a:ext>
            </a:extLst>
          </p:cNvPr>
          <p:cNvSpPr txBox="1"/>
          <p:nvPr/>
        </p:nvSpPr>
        <p:spPr>
          <a:xfrm>
            <a:off x="5887502" y="3023347"/>
            <a:ext cx="23054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i</a:t>
            </a:r>
            <a:endParaRPr lang="el-GR" sz="1400" dirty="0">
              <a:solidFill>
                <a:srgbClr val="FF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1753CA4-CFCA-4E20-BF76-CEF28F6F8999}"/>
              </a:ext>
            </a:extLst>
          </p:cNvPr>
          <p:cNvSpPr txBox="1"/>
          <p:nvPr/>
        </p:nvSpPr>
        <p:spPr>
          <a:xfrm>
            <a:off x="7155423" y="1669500"/>
            <a:ext cx="2968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Λίστες Γειτονικών Κορυφών</a:t>
            </a:r>
            <a:endParaRPr lang="el-GR" sz="1400" b="1" dirty="0"/>
          </a:p>
        </p:txBody>
      </p:sp>
      <p:graphicFrame>
        <p:nvGraphicFramePr>
          <p:cNvPr id="77" name="Table 5">
            <a:extLst>
              <a:ext uri="{FF2B5EF4-FFF2-40B4-BE49-F238E27FC236}">
                <a16:creationId xmlns:a16="http://schemas.microsoft.com/office/drawing/2014/main" id="{EE30889D-4D34-4787-A696-2DA5258C3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926328"/>
              </p:ext>
            </p:extLst>
          </p:nvPr>
        </p:nvGraphicFramePr>
        <p:xfrm>
          <a:off x="6333070" y="2255641"/>
          <a:ext cx="8788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031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6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511240"/>
                  </a:ext>
                </a:extLst>
              </a:tr>
            </a:tbl>
          </a:graphicData>
        </a:graphic>
      </p:graphicFrame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B0D318D-592C-4879-8315-A8988B0B84BE}"/>
              </a:ext>
            </a:extLst>
          </p:cNvPr>
          <p:cNvCxnSpPr>
            <a:cxnSpLocks/>
          </p:cNvCxnSpPr>
          <p:nvPr/>
        </p:nvCxnSpPr>
        <p:spPr>
          <a:xfrm>
            <a:off x="7105415" y="2797193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6A74357-9359-454A-9A9E-71A99A8EA598}"/>
              </a:ext>
            </a:extLst>
          </p:cNvPr>
          <p:cNvSpPr txBox="1"/>
          <p:nvPr/>
        </p:nvSpPr>
        <p:spPr>
          <a:xfrm>
            <a:off x="8529472" y="2291459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130806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2"/>
            <a:ext cx="10817118" cy="964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 με χρήση Πίνακα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1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22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l-GR" sz="1400" dirty="0">
                <a:latin typeface="Century Gothic" panose="020B0502020202020204" pitchFamily="34" charset="0"/>
              </a:rPr>
              <a:t>Αναπαράσταση Γράφου με χρήση Δυσδιάστατου Πίνακα</a:t>
            </a:r>
          </a:p>
        </p:txBody>
      </p:sp>
      <p:sp>
        <p:nvSpPr>
          <p:cNvPr id="17" name="E">
            <a:extLst>
              <a:ext uri="{FF2B5EF4-FFF2-40B4-BE49-F238E27FC236}">
                <a16:creationId xmlns:a16="http://schemas.microsoft.com/office/drawing/2014/main" id="{87804DAB-FE7F-49A5-9C0E-8751344F5319}"/>
              </a:ext>
            </a:extLst>
          </p:cNvPr>
          <p:cNvSpPr txBox="1"/>
          <p:nvPr/>
        </p:nvSpPr>
        <p:spPr>
          <a:xfrm>
            <a:off x="3558652" y="2478373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4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5" name="D">
            <a:extLst>
              <a:ext uri="{FF2B5EF4-FFF2-40B4-BE49-F238E27FC236}">
                <a16:creationId xmlns:a16="http://schemas.microsoft.com/office/drawing/2014/main" id="{28B6F055-12AE-48AD-BA82-9358025E8DEE}"/>
              </a:ext>
            </a:extLst>
          </p:cNvPr>
          <p:cNvSpPr txBox="1"/>
          <p:nvPr/>
        </p:nvSpPr>
        <p:spPr>
          <a:xfrm>
            <a:off x="2737344" y="2930725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3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3" name="C">
            <a:extLst>
              <a:ext uri="{FF2B5EF4-FFF2-40B4-BE49-F238E27FC236}">
                <a16:creationId xmlns:a16="http://schemas.microsoft.com/office/drawing/2014/main" id="{C0F3EA00-B0FE-41E7-BA96-CA04BD8975C2}"/>
              </a:ext>
            </a:extLst>
          </p:cNvPr>
          <p:cNvSpPr txBox="1"/>
          <p:nvPr/>
        </p:nvSpPr>
        <p:spPr>
          <a:xfrm>
            <a:off x="2737344" y="2069780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2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1" name="B">
            <a:extLst>
              <a:ext uri="{FF2B5EF4-FFF2-40B4-BE49-F238E27FC236}">
                <a16:creationId xmlns:a16="http://schemas.microsoft.com/office/drawing/2014/main" id="{A047D92E-9C5A-471E-AE19-D60244C2A75F}"/>
              </a:ext>
            </a:extLst>
          </p:cNvPr>
          <p:cNvSpPr txBox="1"/>
          <p:nvPr/>
        </p:nvSpPr>
        <p:spPr>
          <a:xfrm>
            <a:off x="1916037" y="2511016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1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3" name="A">
            <a:extLst>
              <a:ext uri="{FF2B5EF4-FFF2-40B4-BE49-F238E27FC236}">
                <a16:creationId xmlns:a16="http://schemas.microsoft.com/office/drawing/2014/main" id="{6FEE3E4F-A1CB-48CC-9467-2CF4C09DFEE2}"/>
              </a:ext>
            </a:extLst>
          </p:cNvPr>
          <p:cNvSpPr txBox="1"/>
          <p:nvPr/>
        </p:nvSpPr>
        <p:spPr>
          <a:xfrm>
            <a:off x="1094730" y="2531445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0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6" name="KE">
            <a:extLst>
              <a:ext uri="{FF2B5EF4-FFF2-40B4-BE49-F238E27FC236}">
                <a16:creationId xmlns:a16="http://schemas.microsoft.com/office/drawing/2014/main" id="{5D385EFE-9538-4641-B59A-CE59A05C1AD6}"/>
              </a:ext>
            </a:extLst>
          </p:cNvPr>
          <p:cNvSpPr/>
          <p:nvPr/>
        </p:nvSpPr>
        <p:spPr>
          <a:xfrm>
            <a:off x="3558652" y="2498802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4" name="KD">
            <a:extLst>
              <a:ext uri="{FF2B5EF4-FFF2-40B4-BE49-F238E27FC236}">
                <a16:creationId xmlns:a16="http://schemas.microsoft.com/office/drawing/2014/main" id="{2CB87120-081A-4268-8333-F0A16CA860E6}"/>
              </a:ext>
            </a:extLst>
          </p:cNvPr>
          <p:cNvSpPr/>
          <p:nvPr/>
        </p:nvSpPr>
        <p:spPr>
          <a:xfrm>
            <a:off x="2737344" y="2951154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2" name="ΚC">
            <a:extLst>
              <a:ext uri="{FF2B5EF4-FFF2-40B4-BE49-F238E27FC236}">
                <a16:creationId xmlns:a16="http://schemas.microsoft.com/office/drawing/2014/main" id="{3E5B011D-EC2D-4A8D-9218-816941926AAE}"/>
              </a:ext>
            </a:extLst>
          </p:cNvPr>
          <p:cNvSpPr/>
          <p:nvPr/>
        </p:nvSpPr>
        <p:spPr>
          <a:xfrm>
            <a:off x="2737344" y="2090209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0" name="ΚΒ">
            <a:extLst>
              <a:ext uri="{FF2B5EF4-FFF2-40B4-BE49-F238E27FC236}">
                <a16:creationId xmlns:a16="http://schemas.microsoft.com/office/drawing/2014/main" id="{B25C6874-20D9-4FF7-A803-8C8BAB5A1335}"/>
              </a:ext>
            </a:extLst>
          </p:cNvPr>
          <p:cNvSpPr/>
          <p:nvPr/>
        </p:nvSpPr>
        <p:spPr>
          <a:xfrm>
            <a:off x="1916037" y="2531445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2" name="ΚΑ">
            <a:extLst>
              <a:ext uri="{FF2B5EF4-FFF2-40B4-BE49-F238E27FC236}">
                <a16:creationId xmlns:a16="http://schemas.microsoft.com/office/drawing/2014/main" id="{860FD5DA-179C-443F-B556-BB5D88D19CC7}"/>
              </a:ext>
            </a:extLst>
          </p:cNvPr>
          <p:cNvSpPr/>
          <p:nvPr/>
        </p:nvSpPr>
        <p:spPr>
          <a:xfrm>
            <a:off x="1094730" y="2551874"/>
            <a:ext cx="432000" cy="432000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DE9EA5-5424-44D0-A875-283E66FF5E5D}"/>
              </a:ext>
            </a:extLst>
          </p:cNvPr>
          <p:cNvCxnSpPr>
            <a:cxnSpLocks/>
            <a:stCxn id="3" idx="3"/>
            <a:endCxn id="10" idx="2"/>
          </p:cNvCxnSpPr>
          <p:nvPr/>
        </p:nvCxnSpPr>
        <p:spPr>
          <a:xfrm flipV="1">
            <a:off x="1526730" y="2747445"/>
            <a:ext cx="389307" cy="14833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97205B8-FDA7-4229-9DCC-9FA3D452A993}"/>
              </a:ext>
            </a:extLst>
          </p:cNvPr>
          <p:cNvCxnSpPr>
            <a:cxnSpLocks/>
            <a:stCxn id="10" idx="7"/>
            <a:endCxn id="13" idx="1"/>
          </p:cNvCxnSpPr>
          <p:nvPr/>
        </p:nvCxnSpPr>
        <p:spPr>
          <a:xfrm flipV="1">
            <a:off x="2284772" y="2300613"/>
            <a:ext cx="452572" cy="294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9E1969-7D04-4A95-97A8-F4C01D49BEAD}"/>
              </a:ext>
            </a:extLst>
          </p:cNvPr>
          <p:cNvCxnSpPr>
            <a:cxnSpLocks/>
            <a:stCxn id="10" idx="5"/>
            <a:endCxn id="15" idx="1"/>
          </p:cNvCxnSpPr>
          <p:nvPr/>
        </p:nvCxnSpPr>
        <p:spPr>
          <a:xfrm>
            <a:off x="2284772" y="2900180"/>
            <a:ext cx="452572" cy="2613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F93C312-2110-41FA-919C-73F699FBE66E}"/>
              </a:ext>
            </a:extLst>
          </p:cNvPr>
          <p:cNvCxnSpPr>
            <a:cxnSpLocks/>
            <a:stCxn id="10" idx="6"/>
            <a:endCxn id="17" idx="1"/>
          </p:cNvCxnSpPr>
          <p:nvPr/>
        </p:nvCxnSpPr>
        <p:spPr>
          <a:xfrm flipV="1">
            <a:off x="2348037" y="2709206"/>
            <a:ext cx="1210615" cy="382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98490C3-C027-48F9-96C5-6AA7A7AA131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169344" y="2300613"/>
            <a:ext cx="454570" cy="2774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728D634-3921-4A21-8F0E-2F46FC1C46E7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169344" y="2878633"/>
            <a:ext cx="454570" cy="2829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1DF8A75-DAD0-4217-993F-1300B999D9E9}"/>
              </a:ext>
            </a:extLst>
          </p:cNvPr>
          <p:cNvSpPr txBox="1"/>
          <p:nvPr/>
        </p:nvSpPr>
        <p:spPr>
          <a:xfrm>
            <a:off x="760770" y="1669500"/>
            <a:ext cx="983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Γράφος</a:t>
            </a:r>
            <a:endParaRPr lang="el-GR" sz="14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87D52D-03B6-4CA9-864F-89F65324239F}"/>
              </a:ext>
            </a:extLst>
          </p:cNvPr>
          <p:cNvSpPr txBox="1"/>
          <p:nvPr/>
        </p:nvSpPr>
        <p:spPr>
          <a:xfrm>
            <a:off x="7198460" y="1140212"/>
            <a:ext cx="2968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Δυσδιάστατος Πίνακας</a:t>
            </a:r>
            <a:endParaRPr lang="el-GR" sz="1400" b="1" dirty="0"/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5393EC2A-43C8-4DAE-B105-9B973B7E5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863959"/>
              </p:ext>
            </p:extLst>
          </p:nvPr>
        </p:nvGraphicFramePr>
        <p:xfrm>
          <a:off x="7262677" y="1437301"/>
          <a:ext cx="2472565" cy="22473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006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10271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1008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91198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91198">
                  <a:extLst>
                    <a:ext uri="{9D8B030D-6E8A-4147-A177-3AD203B41FA5}">
                      <a16:colId xmlns:a16="http://schemas.microsoft.com/office/drawing/2014/main" val="3154550072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6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51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99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73007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32ACAE4-E267-469D-89C2-FA8B7D871D17}"/>
              </a:ext>
            </a:extLst>
          </p:cNvPr>
          <p:cNvSpPr txBox="1"/>
          <p:nvPr/>
        </p:nvSpPr>
        <p:spPr>
          <a:xfrm>
            <a:off x="760770" y="4481444"/>
            <a:ext cx="11289457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Διάβασε το πλήθος των ακμών.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kumimoji="0" lang="el-GR" alt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Αρχικοποίησε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τον δυσδιάστατο πίνακα βάζοντας τον αριθμό 0 σε κελί.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αριθμό ακμής: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Διάβασε τις δύο γειτονικές κορυφές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v1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v2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3.2 </a:t>
            </a:r>
            <a:r>
              <a:rPr lang="el-GR" altLang="el-GR" sz="1400" dirty="0">
                <a:latin typeface="Century Gothic" panose="020B0502020202020204" pitchFamily="34" charset="0"/>
              </a:rPr>
              <a:t>– Εκχώρησε τον αριθμό 1 στις θέσεις (</a:t>
            </a:r>
            <a:r>
              <a:rPr lang="en-US" altLang="el-GR" sz="1400" dirty="0">
                <a:latin typeface="Century Gothic" panose="020B0502020202020204" pitchFamily="34" charset="0"/>
              </a:rPr>
              <a:t>v1, v2) </a:t>
            </a:r>
            <a:r>
              <a:rPr lang="el-GR" altLang="el-GR" sz="1400" dirty="0">
                <a:latin typeface="Century Gothic" panose="020B0502020202020204" pitchFamily="34" charset="0"/>
              </a:rPr>
              <a:t>και (</a:t>
            </a:r>
            <a:r>
              <a:rPr lang="en-US" altLang="el-GR" sz="1400" dirty="0">
                <a:latin typeface="Century Gothic" panose="020B0502020202020204" pitchFamily="34" charset="0"/>
              </a:rPr>
              <a:t>v2, v1)</a:t>
            </a:r>
            <a:r>
              <a:rPr lang="el-GR" altLang="el-GR" sz="1400" dirty="0">
                <a:latin typeface="Century Gothic" panose="020B0502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552739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AFD3EDA2-B393-47E7-B2AC-59B61FF85E5D}"/>
              </a:ext>
            </a:extLst>
          </p:cNvPr>
          <p:cNvSpPr txBox="1"/>
          <p:nvPr/>
        </p:nvSpPr>
        <p:spPr>
          <a:xfrm>
            <a:off x="688342" y="4240946"/>
            <a:ext cx="11289457" cy="1990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Για κάθε </a:t>
            </a:r>
            <a:r>
              <a:rPr lang="el-GR" altLang="el-GR" sz="1400" dirty="0">
                <a:latin typeface="Century Gothic" panose="020B0502020202020204" pitchFamily="34" charset="0"/>
              </a:rPr>
              <a:t>κόμβο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του πίνακα 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1.1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Εκχώρησε στο πεδίο κορυφής του </a:t>
            </a:r>
            <a:r>
              <a:rPr lang="el-GR" altLang="el-GR" sz="1400" dirty="0">
                <a:latin typeface="Century Gothic" panose="020B0502020202020204" pitchFamily="34" charset="0"/>
              </a:rPr>
              <a:t>κόμβου την κορυφή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και στο πεδίο δείκτη βάλε </a:t>
            </a:r>
            <a:r>
              <a:rPr lang="en-US" altLang="el-GR" sz="1400" dirty="0">
                <a:latin typeface="Century Gothic" panose="020B0502020202020204" pitchFamily="34" charset="0"/>
              </a:rPr>
              <a:t>NULL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1</a:t>
            </a:r>
            <a:r>
              <a:rPr lang="el-GR" altLang="el-GR" sz="1400" u="sng" dirty="0">
                <a:latin typeface="Century Gothic" panose="020B0502020202020204" pitchFamily="34" charset="0"/>
              </a:rPr>
              <a:t>.2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Διάβασε τον αριθμό ακμών της κορυφής.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1.3 </a:t>
            </a:r>
            <a:r>
              <a:rPr lang="el-GR" altLang="el-GR" sz="1400" dirty="0">
                <a:latin typeface="Century Gothic" panose="020B0502020202020204" pitchFamily="34" charset="0"/>
              </a:rPr>
              <a:t>– Για κάθε ακμή: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1.3.1 </a:t>
            </a:r>
            <a:r>
              <a:rPr lang="el-GR" altLang="el-GR" sz="1400" dirty="0">
                <a:latin typeface="Century Gothic" panose="020B0502020202020204" pitchFamily="34" charset="0"/>
              </a:rPr>
              <a:t>– Διάβασε τη γειτονική κορυφή.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1.3.2 </a:t>
            </a:r>
            <a:r>
              <a:rPr lang="el-GR" altLang="el-GR" sz="1400" dirty="0">
                <a:latin typeface="Century Gothic" panose="020B0502020202020204" pitchFamily="34" charset="0"/>
              </a:rPr>
              <a:t>– Δημιούργησε κόμβο για τη γειτονική κορυφή και σύνδεσέ τον με τη λίστα.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2"/>
            <a:ext cx="10817118" cy="964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 με χρήση Λιστών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20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26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l-GR" sz="1400" dirty="0">
                <a:latin typeface="Century Gothic" panose="020B0502020202020204" pitchFamily="34" charset="0"/>
              </a:rPr>
              <a:t>Αναπαράσταση Γράφου με Λίστες Γειτονικών Κορυφών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DF8A75-DAD0-4217-993F-1300B999D9E9}"/>
              </a:ext>
            </a:extLst>
          </p:cNvPr>
          <p:cNvSpPr txBox="1"/>
          <p:nvPr/>
        </p:nvSpPr>
        <p:spPr>
          <a:xfrm>
            <a:off x="760770" y="1669500"/>
            <a:ext cx="983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Γράφος</a:t>
            </a:r>
            <a:endParaRPr lang="el-GR" sz="1400" b="1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3155158-2E26-4029-AF4B-66D4F50E7C5A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1354871" y="2668447"/>
            <a:ext cx="389307" cy="14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2">
            <a:extLst>
              <a:ext uri="{FF2B5EF4-FFF2-40B4-BE49-F238E27FC236}">
                <a16:creationId xmlns:a16="http://schemas.microsoft.com/office/drawing/2014/main" id="{8BE86007-E0AF-469C-81A7-10D0ED96DFEF}"/>
              </a:ext>
            </a:extLst>
          </p:cNvPr>
          <p:cNvSpPr txBox="1"/>
          <p:nvPr/>
        </p:nvSpPr>
        <p:spPr>
          <a:xfrm>
            <a:off x="2565485" y="1990782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entury Gothic" panose="020B0502020202020204" pitchFamily="34" charset="0"/>
              </a:rPr>
              <a:t>2</a:t>
            </a:r>
            <a:endParaRPr lang="el-GR" sz="2400" b="1" dirty="0">
              <a:latin typeface="Century Gothic" panose="020B0502020202020204" pitchFamily="34" charset="0"/>
            </a:endParaRPr>
          </a:p>
        </p:txBody>
      </p:sp>
      <p:sp>
        <p:nvSpPr>
          <p:cNvPr id="61" name="1">
            <a:extLst>
              <a:ext uri="{FF2B5EF4-FFF2-40B4-BE49-F238E27FC236}">
                <a16:creationId xmlns:a16="http://schemas.microsoft.com/office/drawing/2014/main" id="{F3260381-4399-4169-B44A-54E09B8C5C6F}"/>
              </a:ext>
            </a:extLst>
          </p:cNvPr>
          <p:cNvSpPr txBox="1"/>
          <p:nvPr/>
        </p:nvSpPr>
        <p:spPr>
          <a:xfrm>
            <a:off x="1744178" y="2432018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1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63" name="Κ2">
            <a:extLst>
              <a:ext uri="{FF2B5EF4-FFF2-40B4-BE49-F238E27FC236}">
                <a16:creationId xmlns:a16="http://schemas.microsoft.com/office/drawing/2014/main" id="{B5434064-1318-4A13-9E8B-5476C85EB4B9}"/>
              </a:ext>
            </a:extLst>
          </p:cNvPr>
          <p:cNvSpPr/>
          <p:nvPr/>
        </p:nvSpPr>
        <p:spPr>
          <a:xfrm>
            <a:off x="2565485" y="2011211"/>
            <a:ext cx="432000" cy="43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64" name="Κ1">
            <a:extLst>
              <a:ext uri="{FF2B5EF4-FFF2-40B4-BE49-F238E27FC236}">
                <a16:creationId xmlns:a16="http://schemas.microsoft.com/office/drawing/2014/main" id="{B7E4A109-976D-40D6-86B9-60891B4FC496}"/>
              </a:ext>
            </a:extLst>
          </p:cNvPr>
          <p:cNvSpPr/>
          <p:nvPr/>
        </p:nvSpPr>
        <p:spPr>
          <a:xfrm>
            <a:off x="1744178" y="2452447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F5A5F5B-B5CF-4444-B144-29F269ECA6C4}"/>
              </a:ext>
            </a:extLst>
          </p:cNvPr>
          <p:cNvCxnSpPr>
            <a:cxnSpLocks/>
            <a:stCxn id="64" idx="7"/>
            <a:endCxn id="60" idx="1"/>
          </p:cNvCxnSpPr>
          <p:nvPr/>
        </p:nvCxnSpPr>
        <p:spPr>
          <a:xfrm flipV="1">
            <a:off x="2112913" y="2221615"/>
            <a:ext cx="452572" cy="294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0">
            <a:extLst>
              <a:ext uri="{FF2B5EF4-FFF2-40B4-BE49-F238E27FC236}">
                <a16:creationId xmlns:a16="http://schemas.microsoft.com/office/drawing/2014/main" id="{48E2EA2C-312B-405D-88E0-4AD47C5F7B91}"/>
              </a:ext>
            </a:extLst>
          </p:cNvPr>
          <p:cNvSpPr txBox="1"/>
          <p:nvPr/>
        </p:nvSpPr>
        <p:spPr>
          <a:xfrm>
            <a:off x="922871" y="2452447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0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69" name="Κ0">
            <a:extLst>
              <a:ext uri="{FF2B5EF4-FFF2-40B4-BE49-F238E27FC236}">
                <a16:creationId xmlns:a16="http://schemas.microsoft.com/office/drawing/2014/main" id="{F4FEDA33-4126-4A4D-85F5-297611BBA6E3}"/>
              </a:ext>
            </a:extLst>
          </p:cNvPr>
          <p:cNvSpPr/>
          <p:nvPr/>
        </p:nvSpPr>
        <p:spPr>
          <a:xfrm>
            <a:off x="922871" y="2472876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solidFill>
                <a:schemeClr val="tx1"/>
              </a:solidFill>
            </a:endParaRPr>
          </a:p>
        </p:txBody>
      </p:sp>
      <p:sp>
        <p:nvSpPr>
          <p:cNvPr id="50" name="Content Placeholder 7">
            <a:extLst>
              <a:ext uri="{FF2B5EF4-FFF2-40B4-BE49-F238E27FC236}">
                <a16:creationId xmlns:a16="http://schemas.microsoft.com/office/drawing/2014/main" id="{4FAAB402-E4E3-4E7D-B94C-45C5E888FB7F}"/>
              </a:ext>
            </a:extLst>
          </p:cNvPr>
          <p:cNvSpPr txBox="1">
            <a:spLocks/>
          </p:cNvSpPr>
          <p:nvPr/>
        </p:nvSpPr>
        <p:spPr>
          <a:xfrm>
            <a:off x="8965488" y="4609357"/>
            <a:ext cx="3226512" cy="88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graph[</a:t>
            </a:r>
            <a:r>
              <a:rPr lang="en-US" sz="1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].vertex = </a:t>
            </a:r>
            <a:r>
              <a:rPr lang="en-US" sz="1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;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graph[</a:t>
            </a:r>
            <a:r>
              <a:rPr lang="en-US" sz="1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].next = NULL;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53" name="Content Placeholder 7">
            <a:extLst>
              <a:ext uri="{FF2B5EF4-FFF2-40B4-BE49-F238E27FC236}">
                <a16:creationId xmlns:a16="http://schemas.microsoft.com/office/drawing/2014/main" id="{972FD79D-5682-43C9-B977-922DC3F8FCFE}"/>
              </a:ext>
            </a:extLst>
          </p:cNvPr>
          <p:cNvSpPr txBox="1">
            <a:spLocks/>
          </p:cNvSpPr>
          <p:nvPr/>
        </p:nvSpPr>
        <p:spPr>
          <a:xfrm>
            <a:off x="3676441" y="1938873"/>
            <a:ext cx="2028030" cy="140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VERTICES = 3</a:t>
            </a:r>
            <a:endParaRPr lang="el-G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Century Gothic" panose="020B0502020202020204" pitchFamily="34" charset="0"/>
            </a:endParaRPr>
          </a:p>
        </p:txBody>
      </p:sp>
      <p:graphicFrame>
        <p:nvGraphicFramePr>
          <p:cNvPr id="54" name="Table 5">
            <a:extLst>
              <a:ext uri="{FF2B5EF4-FFF2-40B4-BE49-F238E27FC236}">
                <a16:creationId xmlns:a16="http://schemas.microsoft.com/office/drawing/2014/main" id="{0859D401-DD52-46CF-8237-0B353D9B8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454068"/>
              </p:ext>
            </p:extLst>
          </p:nvPr>
        </p:nvGraphicFramePr>
        <p:xfrm>
          <a:off x="8529472" y="2637437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2663075-D469-4094-8854-8BB36D329332}"/>
              </a:ext>
            </a:extLst>
          </p:cNvPr>
          <p:cNvCxnSpPr>
            <a:cxnSpLocks/>
          </p:cNvCxnSpPr>
          <p:nvPr/>
        </p:nvCxnSpPr>
        <p:spPr>
          <a:xfrm>
            <a:off x="8977073" y="2803037"/>
            <a:ext cx="504908" cy="2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220BD25-7CB9-4ACB-953B-749413978915}"/>
              </a:ext>
            </a:extLst>
          </p:cNvPr>
          <p:cNvSpPr txBox="1"/>
          <p:nvPr/>
        </p:nvSpPr>
        <p:spPr>
          <a:xfrm>
            <a:off x="9481981" y="2670763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321C8AB-E6E6-47E9-A4CA-347D5CA82083}"/>
              </a:ext>
            </a:extLst>
          </p:cNvPr>
          <p:cNvCxnSpPr>
            <a:cxnSpLocks/>
          </p:cNvCxnSpPr>
          <p:nvPr/>
        </p:nvCxnSpPr>
        <p:spPr>
          <a:xfrm>
            <a:off x="8056410" y="2803037"/>
            <a:ext cx="475976" cy="1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Table 5">
            <a:extLst>
              <a:ext uri="{FF2B5EF4-FFF2-40B4-BE49-F238E27FC236}">
                <a16:creationId xmlns:a16="http://schemas.microsoft.com/office/drawing/2014/main" id="{6F5AE340-535D-4B60-8A33-D58950AF5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67636"/>
              </p:ext>
            </p:extLst>
          </p:nvPr>
        </p:nvGraphicFramePr>
        <p:xfrm>
          <a:off x="7579877" y="2638305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5AEAD8B-2DFA-4E1B-A528-4C54CA40182F}"/>
              </a:ext>
            </a:extLst>
          </p:cNvPr>
          <p:cNvCxnSpPr>
            <a:cxnSpLocks/>
          </p:cNvCxnSpPr>
          <p:nvPr/>
        </p:nvCxnSpPr>
        <p:spPr>
          <a:xfrm>
            <a:off x="8055744" y="2431519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Table 5">
            <a:extLst>
              <a:ext uri="{FF2B5EF4-FFF2-40B4-BE49-F238E27FC236}">
                <a16:creationId xmlns:a16="http://schemas.microsoft.com/office/drawing/2014/main" id="{54835D3A-9C30-4CD5-BAC2-FB68AB973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107299"/>
              </p:ext>
            </p:extLst>
          </p:nvPr>
        </p:nvGraphicFramePr>
        <p:xfrm>
          <a:off x="7579878" y="2264378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C756803-26A0-4CF6-AAEC-C032CC4C94F3}"/>
              </a:ext>
            </a:extLst>
          </p:cNvPr>
          <p:cNvCxnSpPr>
            <a:cxnSpLocks/>
          </p:cNvCxnSpPr>
          <p:nvPr/>
        </p:nvCxnSpPr>
        <p:spPr>
          <a:xfrm>
            <a:off x="7105415" y="2427359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B2C2FD5-2EAD-45F4-9556-052AF74932D3}"/>
              </a:ext>
            </a:extLst>
          </p:cNvPr>
          <p:cNvCxnSpPr>
            <a:cxnSpLocks/>
          </p:cNvCxnSpPr>
          <p:nvPr/>
        </p:nvCxnSpPr>
        <p:spPr>
          <a:xfrm>
            <a:off x="6095839" y="3163134"/>
            <a:ext cx="2372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A1E6174-5FF8-4E3D-B588-B51761A341F9}"/>
              </a:ext>
            </a:extLst>
          </p:cNvPr>
          <p:cNvSpPr txBox="1"/>
          <p:nvPr/>
        </p:nvSpPr>
        <p:spPr>
          <a:xfrm>
            <a:off x="5887502" y="3023347"/>
            <a:ext cx="23054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i</a:t>
            </a:r>
            <a:endParaRPr lang="el-GR" sz="14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01A571B-CF23-41DD-A235-074C8076B0B8}"/>
              </a:ext>
            </a:extLst>
          </p:cNvPr>
          <p:cNvSpPr txBox="1"/>
          <p:nvPr/>
        </p:nvSpPr>
        <p:spPr>
          <a:xfrm>
            <a:off x="7155423" y="1669500"/>
            <a:ext cx="2968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Λίστες Γειτονικών Κορυφών</a:t>
            </a:r>
            <a:endParaRPr lang="el-GR" sz="1400" b="1" dirty="0"/>
          </a:p>
        </p:txBody>
      </p:sp>
      <p:graphicFrame>
        <p:nvGraphicFramePr>
          <p:cNvPr id="78" name="Table 5">
            <a:extLst>
              <a:ext uri="{FF2B5EF4-FFF2-40B4-BE49-F238E27FC236}">
                <a16:creationId xmlns:a16="http://schemas.microsoft.com/office/drawing/2014/main" id="{01505A0C-AF1C-4E5E-9B9A-12F7FBA74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869997"/>
              </p:ext>
            </p:extLst>
          </p:nvPr>
        </p:nvGraphicFramePr>
        <p:xfrm>
          <a:off x="6333070" y="2255641"/>
          <a:ext cx="8788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031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6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511240"/>
                  </a:ext>
                </a:extLst>
              </a:tr>
            </a:tbl>
          </a:graphicData>
        </a:graphic>
      </p:graphicFrame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6801206-406A-4E3F-8DFF-6BC9BB2E5B3D}"/>
              </a:ext>
            </a:extLst>
          </p:cNvPr>
          <p:cNvCxnSpPr>
            <a:cxnSpLocks/>
          </p:cNvCxnSpPr>
          <p:nvPr/>
        </p:nvCxnSpPr>
        <p:spPr>
          <a:xfrm>
            <a:off x="7105415" y="2797193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36036D3-5D08-4977-AF70-67718053FB1D}"/>
              </a:ext>
            </a:extLst>
          </p:cNvPr>
          <p:cNvSpPr txBox="1"/>
          <p:nvPr/>
        </p:nvSpPr>
        <p:spPr>
          <a:xfrm>
            <a:off x="8529472" y="2291459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C42B70D-B1AC-44F2-B01D-F86A24A89BDF}"/>
              </a:ext>
            </a:extLst>
          </p:cNvPr>
          <p:cNvCxnSpPr>
            <a:cxnSpLocks/>
          </p:cNvCxnSpPr>
          <p:nvPr/>
        </p:nvCxnSpPr>
        <p:spPr>
          <a:xfrm>
            <a:off x="7105415" y="3193374"/>
            <a:ext cx="504908" cy="20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CAE6EB8-50B9-4090-A654-5953D521456C}"/>
              </a:ext>
            </a:extLst>
          </p:cNvPr>
          <p:cNvSpPr txBox="1"/>
          <p:nvPr/>
        </p:nvSpPr>
        <p:spPr>
          <a:xfrm>
            <a:off x="7610323" y="3061100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solidFill>
                  <a:srgbClr val="FF0000"/>
                </a:solidFill>
                <a:latin typeface="Century Gothic" panose="020B0502020202020204" pitchFamily="34" charset="0"/>
              </a:rPr>
              <a:t>NULL</a:t>
            </a:r>
            <a:endParaRPr lang="el-G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7087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AFD3EDA2-B393-47E7-B2AC-59B61FF85E5D}"/>
              </a:ext>
            </a:extLst>
          </p:cNvPr>
          <p:cNvSpPr txBox="1"/>
          <p:nvPr/>
        </p:nvSpPr>
        <p:spPr>
          <a:xfrm>
            <a:off x="688342" y="4240946"/>
            <a:ext cx="11289457" cy="1990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Για κάθε </a:t>
            </a:r>
            <a:r>
              <a:rPr lang="el-GR" altLang="el-GR" sz="1400" dirty="0">
                <a:latin typeface="Century Gothic" panose="020B0502020202020204" pitchFamily="34" charset="0"/>
              </a:rPr>
              <a:t>κόμβο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του πίνακα 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Εκχώρησε στο πεδίο κορυφής του </a:t>
            </a:r>
            <a:r>
              <a:rPr lang="el-GR" altLang="el-GR" sz="1400" dirty="0">
                <a:latin typeface="Century Gothic" panose="020B0502020202020204" pitchFamily="34" charset="0"/>
              </a:rPr>
              <a:t>κόμβου την κορυφή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και στο πεδίο δείκτη βάλε </a:t>
            </a:r>
            <a:r>
              <a:rPr lang="en-US" altLang="el-GR" sz="1400" dirty="0">
                <a:latin typeface="Century Gothic" panose="020B0502020202020204" pitchFamily="34" charset="0"/>
              </a:rPr>
              <a:t>NULL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1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.2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Διάβασε τον αριθμό ακμών της κορυφής.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1.3 </a:t>
            </a:r>
            <a:r>
              <a:rPr lang="el-GR" altLang="el-GR" sz="1400" dirty="0">
                <a:latin typeface="Century Gothic" panose="020B0502020202020204" pitchFamily="34" charset="0"/>
              </a:rPr>
              <a:t>– Για κάθε ακμή: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1.3.1 </a:t>
            </a:r>
            <a:r>
              <a:rPr lang="el-GR" altLang="el-GR" sz="1400" dirty="0">
                <a:latin typeface="Century Gothic" panose="020B0502020202020204" pitchFamily="34" charset="0"/>
              </a:rPr>
              <a:t>– Διάβασε τη γειτονική κορυφή.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1.3.2 </a:t>
            </a:r>
            <a:r>
              <a:rPr lang="el-GR" altLang="el-GR" sz="1400" dirty="0">
                <a:latin typeface="Century Gothic" panose="020B0502020202020204" pitchFamily="34" charset="0"/>
              </a:rPr>
              <a:t>– Δημιούργησε κόμβο για τη γειτονική κορυφή και σύνδεσέ τον με τη λίστα.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2"/>
            <a:ext cx="10817118" cy="964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 με χρήση Λιστών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21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26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l-GR" sz="1400" dirty="0">
                <a:latin typeface="Century Gothic" panose="020B0502020202020204" pitchFamily="34" charset="0"/>
              </a:rPr>
              <a:t>Αναπαράσταση Γράφου με Λίστες Γειτονικών Κορυφών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DF8A75-DAD0-4217-993F-1300B999D9E9}"/>
              </a:ext>
            </a:extLst>
          </p:cNvPr>
          <p:cNvSpPr txBox="1"/>
          <p:nvPr/>
        </p:nvSpPr>
        <p:spPr>
          <a:xfrm>
            <a:off x="760770" y="1669500"/>
            <a:ext cx="983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Γράφος</a:t>
            </a:r>
            <a:endParaRPr lang="el-GR" sz="1400" b="1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3155158-2E26-4029-AF4B-66D4F50E7C5A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1354871" y="2668447"/>
            <a:ext cx="389307" cy="14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2">
            <a:extLst>
              <a:ext uri="{FF2B5EF4-FFF2-40B4-BE49-F238E27FC236}">
                <a16:creationId xmlns:a16="http://schemas.microsoft.com/office/drawing/2014/main" id="{8BE86007-E0AF-469C-81A7-10D0ED96DFEF}"/>
              </a:ext>
            </a:extLst>
          </p:cNvPr>
          <p:cNvSpPr txBox="1"/>
          <p:nvPr/>
        </p:nvSpPr>
        <p:spPr>
          <a:xfrm>
            <a:off x="2565485" y="1990782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entury Gothic" panose="020B0502020202020204" pitchFamily="34" charset="0"/>
              </a:rPr>
              <a:t>2</a:t>
            </a:r>
            <a:endParaRPr lang="el-GR" sz="2400" b="1" dirty="0">
              <a:latin typeface="Century Gothic" panose="020B0502020202020204" pitchFamily="34" charset="0"/>
            </a:endParaRPr>
          </a:p>
        </p:txBody>
      </p:sp>
      <p:sp>
        <p:nvSpPr>
          <p:cNvPr id="61" name="1">
            <a:extLst>
              <a:ext uri="{FF2B5EF4-FFF2-40B4-BE49-F238E27FC236}">
                <a16:creationId xmlns:a16="http://schemas.microsoft.com/office/drawing/2014/main" id="{F3260381-4399-4169-B44A-54E09B8C5C6F}"/>
              </a:ext>
            </a:extLst>
          </p:cNvPr>
          <p:cNvSpPr txBox="1"/>
          <p:nvPr/>
        </p:nvSpPr>
        <p:spPr>
          <a:xfrm>
            <a:off x="1744178" y="2432018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1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63" name="Κ2">
            <a:extLst>
              <a:ext uri="{FF2B5EF4-FFF2-40B4-BE49-F238E27FC236}">
                <a16:creationId xmlns:a16="http://schemas.microsoft.com/office/drawing/2014/main" id="{B5434064-1318-4A13-9E8B-5476C85EB4B9}"/>
              </a:ext>
            </a:extLst>
          </p:cNvPr>
          <p:cNvSpPr/>
          <p:nvPr/>
        </p:nvSpPr>
        <p:spPr>
          <a:xfrm>
            <a:off x="2565485" y="2011211"/>
            <a:ext cx="432000" cy="43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64" name="Κ1">
            <a:extLst>
              <a:ext uri="{FF2B5EF4-FFF2-40B4-BE49-F238E27FC236}">
                <a16:creationId xmlns:a16="http://schemas.microsoft.com/office/drawing/2014/main" id="{B7E4A109-976D-40D6-86B9-60891B4FC496}"/>
              </a:ext>
            </a:extLst>
          </p:cNvPr>
          <p:cNvSpPr/>
          <p:nvPr/>
        </p:nvSpPr>
        <p:spPr>
          <a:xfrm>
            <a:off x="1744178" y="2452447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F5A5F5B-B5CF-4444-B144-29F269ECA6C4}"/>
              </a:ext>
            </a:extLst>
          </p:cNvPr>
          <p:cNvCxnSpPr>
            <a:cxnSpLocks/>
            <a:stCxn id="64" idx="7"/>
            <a:endCxn id="60" idx="1"/>
          </p:cNvCxnSpPr>
          <p:nvPr/>
        </p:nvCxnSpPr>
        <p:spPr>
          <a:xfrm flipV="1">
            <a:off x="2112913" y="2221615"/>
            <a:ext cx="452572" cy="294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0">
            <a:extLst>
              <a:ext uri="{FF2B5EF4-FFF2-40B4-BE49-F238E27FC236}">
                <a16:creationId xmlns:a16="http://schemas.microsoft.com/office/drawing/2014/main" id="{48E2EA2C-312B-405D-88E0-4AD47C5F7B91}"/>
              </a:ext>
            </a:extLst>
          </p:cNvPr>
          <p:cNvSpPr txBox="1"/>
          <p:nvPr/>
        </p:nvSpPr>
        <p:spPr>
          <a:xfrm>
            <a:off x="922871" y="2452447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0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69" name="Κ0">
            <a:extLst>
              <a:ext uri="{FF2B5EF4-FFF2-40B4-BE49-F238E27FC236}">
                <a16:creationId xmlns:a16="http://schemas.microsoft.com/office/drawing/2014/main" id="{F4FEDA33-4126-4A4D-85F5-297611BBA6E3}"/>
              </a:ext>
            </a:extLst>
          </p:cNvPr>
          <p:cNvSpPr/>
          <p:nvPr/>
        </p:nvSpPr>
        <p:spPr>
          <a:xfrm>
            <a:off x="922871" y="2472876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2A3DEA-F4E0-47FF-9283-C1C28B95D940}"/>
              </a:ext>
            </a:extLst>
          </p:cNvPr>
          <p:cNvSpPr txBox="1"/>
          <p:nvPr/>
        </p:nvSpPr>
        <p:spPr>
          <a:xfrm>
            <a:off x="2194287" y="2222181"/>
            <a:ext cx="228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1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55" name="Content Placeholder 7">
            <a:extLst>
              <a:ext uri="{FF2B5EF4-FFF2-40B4-BE49-F238E27FC236}">
                <a16:creationId xmlns:a16="http://schemas.microsoft.com/office/drawing/2014/main" id="{4225EE3A-CBE1-4081-B182-1D4A1187336F}"/>
              </a:ext>
            </a:extLst>
          </p:cNvPr>
          <p:cNvSpPr txBox="1">
            <a:spLocks/>
          </p:cNvSpPr>
          <p:nvPr/>
        </p:nvSpPr>
        <p:spPr>
          <a:xfrm>
            <a:off x="3676441" y="1938873"/>
            <a:ext cx="2028030" cy="140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VERTICES = 3</a:t>
            </a:r>
            <a:endParaRPr lang="el-G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edges = 1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Century Gothic" panose="020B0502020202020204" pitchFamily="34" charset="0"/>
            </a:endParaRPr>
          </a:p>
        </p:txBody>
      </p:sp>
      <p:graphicFrame>
        <p:nvGraphicFramePr>
          <p:cNvPr id="56" name="Table 5">
            <a:extLst>
              <a:ext uri="{FF2B5EF4-FFF2-40B4-BE49-F238E27FC236}">
                <a16:creationId xmlns:a16="http://schemas.microsoft.com/office/drawing/2014/main" id="{C8295347-E0B2-4EC8-810A-CC552828E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573004"/>
              </p:ext>
            </p:extLst>
          </p:nvPr>
        </p:nvGraphicFramePr>
        <p:xfrm>
          <a:off x="8529472" y="2637437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7F7A344-121D-4D0D-8E6F-71D3E6653E2C}"/>
              </a:ext>
            </a:extLst>
          </p:cNvPr>
          <p:cNvCxnSpPr>
            <a:cxnSpLocks/>
          </p:cNvCxnSpPr>
          <p:nvPr/>
        </p:nvCxnSpPr>
        <p:spPr>
          <a:xfrm>
            <a:off x="8977073" y="2803037"/>
            <a:ext cx="504908" cy="2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CFCA2E1-FEE8-4057-BEDF-CE1A709BE780}"/>
              </a:ext>
            </a:extLst>
          </p:cNvPr>
          <p:cNvSpPr txBox="1"/>
          <p:nvPr/>
        </p:nvSpPr>
        <p:spPr>
          <a:xfrm>
            <a:off x="9481981" y="2670763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3755C5A-8CF7-40A3-94A9-31DCDEB9E305}"/>
              </a:ext>
            </a:extLst>
          </p:cNvPr>
          <p:cNvCxnSpPr>
            <a:cxnSpLocks/>
          </p:cNvCxnSpPr>
          <p:nvPr/>
        </p:nvCxnSpPr>
        <p:spPr>
          <a:xfrm>
            <a:off x="8056410" y="2803037"/>
            <a:ext cx="475976" cy="1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Table 5">
            <a:extLst>
              <a:ext uri="{FF2B5EF4-FFF2-40B4-BE49-F238E27FC236}">
                <a16:creationId xmlns:a16="http://schemas.microsoft.com/office/drawing/2014/main" id="{85DB0AD4-F9FA-4C9E-97D2-D9F366971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609377"/>
              </p:ext>
            </p:extLst>
          </p:nvPr>
        </p:nvGraphicFramePr>
        <p:xfrm>
          <a:off x="7579877" y="2638305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AB0C584-0EB4-4AAA-9C58-04F5765E439D}"/>
              </a:ext>
            </a:extLst>
          </p:cNvPr>
          <p:cNvCxnSpPr>
            <a:cxnSpLocks/>
          </p:cNvCxnSpPr>
          <p:nvPr/>
        </p:nvCxnSpPr>
        <p:spPr>
          <a:xfrm>
            <a:off x="8055744" y="2431519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Table 5">
            <a:extLst>
              <a:ext uri="{FF2B5EF4-FFF2-40B4-BE49-F238E27FC236}">
                <a16:creationId xmlns:a16="http://schemas.microsoft.com/office/drawing/2014/main" id="{276181E6-CC80-4950-96EB-70F36B7A5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965439"/>
              </p:ext>
            </p:extLst>
          </p:nvPr>
        </p:nvGraphicFramePr>
        <p:xfrm>
          <a:off x="7579878" y="2264378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05B712A-C2CB-4CAF-8579-3467CF1A4044}"/>
              </a:ext>
            </a:extLst>
          </p:cNvPr>
          <p:cNvCxnSpPr>
            <a:cxnSpLocks/>
          </p:cNvCxnSpPr>
          <p:nvPr/>
        </p:nvCxnSpPr>
        <p:spPr>
          <a:xfrm>
            <a:off x="7105415" y="2427359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D932751-CE0D-4EAF-9C33-7F183E577D95}"/>
              </a:ext>
            </a:extLst>
          </p:cNvPr>
          <p:cNvCxnSpPr>
            <a:cxnSpLocks/>
          </p:cNvCxnSpPr>
          <p:nvPr/>
        </p:nvCxnSpPr>
        <p:spPr>
          <a:xfrm>
            <a:off x="6095839" y="3163134"/>
            <a:ext cx="2372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ECAFAF90-9B7F-475D-AC14-9BF40D4566C0}"/>
              </a:ext>
            </a:extLst>
          </p:cNvPr>
          <p:cNvSpPr txBox="1"/>
          <p:nvPr/>
        </p:nvSpPr>
        <p:spPr>
          <a:xfrm>
            <a:off x="5887502" y="3023347"/>
            <a:ext cx="23054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i</a:t>
            </a:r>
            <a:endParaRPr lang="el-GR" sz="14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D3B196B-4971-4000-A2E1-4AD3A0503C4A}"/>
              </a:ext>
            </a:extLst>
          </p:cNvPr>
          <p:cNvSpPr txBox="1"/>
          <p:nvPr/>
        </p:nvSpPr>
        <p:spPr>
          <a:xfrm>
            <a:off x="7155423" y="1669500"/>
            <a:ext cx="2968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Λίστες Γειτονικών Κορυφών</a:t>
            </a:r>
            <a:endParaRPr lang="el-GR" sz="1400" b="1" dirty="0"/>
          </a:p>
        </p:txBody>
      </p:sp>
      <p:graphicFrame>
        <p:nvGraphicFramePr>
          <p:cNvPr id="80" name="Table 5">
            <a:extLst>
              <a:ext uri="{FF2B5EF4-FFF2-40B4-BE49-F238E27FC236}">
                <a16:creationId xmlns:a16="http://schemas.microsoft.com/office/drawing/2014/main" id="{E53C44C5-7284-40B0-8049-D1FAD67CC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695491"/>
              </p:ext>
            </p:extLst>
          </p:nvPr>
        </p:nvGraphicFramePr>
        <p:xfrm>
          <a:off x="6333070" y="2255641"/>
          <a:ext cx="8788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031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6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511240"/>
                  </a:ext>
                </a:extLst>
              </a:tr>
            </a:tbl>
          </a:graphicData>
        </a:graphic>
      </p:graphicFrame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CC25CF1-BDAB-451F-8FE4-A93CB77E9B20}"/>
              </a:ext>
            </a:extLst>
          </p:cNvPr>
          <p:cNvCxnSpPr>
            <a:cxnSpLocks/>
          </p:cNvCxnSpPr>
          <p:nvPr/>
        </p:nvCxnSpPr>
        <p:spPr>
          <a:xfrm>
            <a:off x="7105415" y="2797193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02060EC-AA7B-469A-B6C6-862698BE1675}"/>
              </a:ext>
            </a:extLst>
          </p:cNvPr>
          <p:cNvSpPr txBox="1"/>
          <p:nvPr/>
        </p:nvSpPr>
        <p:spPr>
          <a:xfrm>
            <a:off x="8529472" y="2291459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C253089-6028-4370-80BB-BAF730A20975}"/>
              </a:ext>
            </a:extLst>
          </p:cNvPr>
          <p:cNvCxnSpPr>
            <a:cxnSpLocks/>
          </p:cNvCxnSpPr>
          <p:nvPr/>
        </p:nvCxnSpPr>
        <p:spPr>
          <a:xfrm>
            <a:off x="7105415" y="3193374"/>
            <a:ext cx="504908" cy="2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1BE00A0-AA81-4BDB-87E7-C6FEB0545591}"/>
              </a:ext>
            </a:extLst>
          </p:cNvPr>
          <p:cNvSpPr txBox="1"/>
          <p:nvPr/>
        </p:nvSpPr>
        <p:spPr>
          <a:xfrm>
            <a:off x="7610323" y="3061100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9652572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AFD3EDA2-B393-47E7-B2AC-59B61FF85E5D}"/>
              </a:ext>
            </a:extLst>
          </p:cNvPr>
          <p:cNvSpPr txBox="1"/>
          <p:nvPr/>
        </p:nvSpPr>
        <p:spPr>
          <a:xfrm>
            <a:off x="688342" y="4240946"/>
            <a:ext cx="11289457" cy="1990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Για κάθε </a:t>
            </a:r>
            <a:r>
              <a:rPr lang="el-GR" altLang="el-GR" sz="1400" dirty="0">
                <a:latin typeface="Century Gothic" panose="020B0502020202020204" pitchFamily="34" charset="0"/>
              </a:rPr>
              <a:t>κόμβο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του πίνακα 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Εκχώρησε στο πεδίο κορυφής του </a:t>
            </a:r>
            <a:r>
              <a:rPr lang="el-GR" altLang="el-GR" sz="1400" dirty="0">
                <a:latin typeface="Century Gothic" panose="020B0502020202020204" pitchFamily="34" charset="0"/>
              </a:rPr>
              <a:t>κόμβου την κορυφή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και στο πεδίο δείκτη βάλε </a:t>
            </a:r>
            <a:r>
              <a:rPr lang="en-US" altLang="el-GR" sz="1400" dirty="0">
                <a:latin typeface="Century Gothic" panose="020B0502020202020204" pitchFamily="34" charset="0"/>
              </a:rPr>
              <a:t>NULL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1</a:t>
            </a:r>
            <a:r>
              <a:rPr lang="el-GR" altLang="el-GR" sz="1400" u="sng" dirty="0">
                <a:latin typeface="Century Gothic" panose="020B0502020202020204" pitchFamily="34" charset="0"/>
              </a:rPr>
              <a:t>.2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Διάβασε τον αριθμό ακμών της κορυφής.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1.3 </a:t>
            </a:r>
            <a:r>
              <a:rPr lang="el-GR" altLang="el-GR" sz="1400" dirty="0">
                <a:latin typeface="Century Gothic" panose="020B0502020202020204" pitchFamily="34" charset="0"/>
              </a:rPr>
              <a:t>– Για κάθε ακμή: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1.3.1 </a:t>
            </a:r>
            <a:r>
              <a:rPr lang="el-GR" altLang="el-GR" sz="1400" dirty="0">
                <a:latin typeface="Century Gothic" panose="020B0502020202020204" pitchFamily="34" charset="0"/>
              </a:rPr>
              <a:t>– Διάβασε τη γειτονική κορυφή.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1.3.2 </a:t>
            </a:r>
            <a:r>
              <a:rPr lang="el-GR" altLang="el-GR" sz="1400" dirty="0">
                <a:latin typeface="Century Gothic" panose="020B0502020202020204" pitchFamily="34" charset="0"/>
              </a:rPr>
              <a:t>– Δημιούργησε κόμβο για τη γειτονική κορυφή και σύνδεσέ τον με τη λίστα.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2"/>
            <a:ext cx="10817118" cy="964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 με χρήση Λιστών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22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26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l-GR" sz="1400" dirty="0">
                <a:latin typeface="Century Gothic" panose="020B0502020202020204" pitchFamily="34" charset="0"/>
              </a:rPr>
              <a:t>Αναπαράσταση Γράφου με Λίστες Γειτονικών Κορυφών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DF8A75-DAD0-4217-993F-1300B999D9E9}"/>
              </a:ext>
            </a:extLst>
          </p:cNvPr>
          <p:cNvSpPr txBox="1"/>
          <p:nvPr/>
        </p:nvSpPr>
        <p:spPr>
          <a:xfrm>
            <a:off x="760770" y="1669500"/>
            <a:ext cx="983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Γράφος</a:t>
            </a:r>
            <a:endParaRPr lang="el-GR" sz="1400" b="1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3155158-2E26-4029-AF4B-66D4F50E7C5A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1354871" y="2668447"/>
            <a:ext cx="389307" cy="14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2">
            <a:extLst>
              <a:ext uri="{FF2B5EF4-FFF2-40B4-BE49-F238E27FC236}">
                <a16:creationId xmlns:a16="http://schemas.microsoft.com/office/drawing/2014/main" id="{8BE86007-E0AF-469C-81A7-10D0ED96DFEF}"/>
              </a:ext>
            </a:extLst>
          </p:cNvPr>
          <p:cNvSpPr txBox="1"/>
          <p:nvPr/>
        </p:nvSpPr>
        <p:spPr>
          <a:xfrm>
            <a:off x="2565485" y="1990782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entury Gothic" panose="020B0502020202020204" pitchFamily="34" charset="0"/>
              </a:rPr>
              <a:t>2</a:t>
            </a:r>
            <a:endParaRPr lang="el-GR" sz="2400" b="1" dirty="0">
              <a:latin typeface="Century Gothic" panose="020B0502020202020204" pitchFamily="34" charset="0"/>
            </a:endParaRPr>
          </a:p>
        </p:txBody>
      </p:sp>
      <p:sp>
        <p:nvSpPr>
          <p:cNvPr id="61" name="1">
            <a:extLst>
              <a:ext uri="{FF2B5EF4-FFF2-40B4-BE49-F238E27FC236}">
                <a16:creationId xmlns:a16="http://schemas.microsoft.com/office/drawing/2014/main" id="{F3260381-4399-4169-B44A-54E09B8C5C6F}"/>
              </a:ext>
            </a:extLst>
          </p:cNvPr>
          <p:cNvSpPr txBox="1"/>
          <p:nvPr/>
        </p:nvSpPr>
        <p:spPr>
          <a:xfrm>
            <a:off x="1744178" y="2432018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1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63" name="Κ2">
            <a:extLst>
              <a:ext uri="{FF2B5EF4-FFF2-40B4-BE49-F238E27FC236}">
                <a16:creationId xmlns:a16="http://schemas.microsoft.com/office/drawing/2014/main" id="{B5434064-1318-4A13-9E8B-5476C85EB4B9}"/>
              </a:ext>
            </a:extLst>
          </p:cNvPr>
          <p:cNvSpPr/>
          <p:nvPr/>
        </p:nvSpPr>
        <p:spPr>
          <a:xfrm>
            <a:off x="2565485" y="2011211"/>
            <a:ext cx="432000" cy="43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64" name="Κ1">
            <a:extLst>
              <a:ext uri="{FF2B5EF4-FFF2-40B4-BE49-F238E27FC236}">
                <a16:creationId xmlns:a16="http://schemas.microsoft.com/office/drawing/2014/main" id="{B7E4A109-976D-40D6-86B9-60891B4FC496}"/>
              </a:ext>
            </a:extLst>
          </p:cNvPr>
          <p:cNvSpPr/>
          <p:nvPr/>
        </p:nvSpPr>
        <p:spPr>
          <a:xfrm>
            <a:off x="1744178" y="2452447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F5A5F5B-B5CF-4444-B144-29F269ECA6C4}"/>
              </a:ext>
            </a:extLst>
          </p:cNvPr>
          <p:cNvCxnSpPr>
            <a:cxnSpLocks/>
            <a:stCxn id="64" idx="7"/>
            <a:endCxn id="60" idx="1"/>
          </p:cNvCxnSpPr>
          <p:nvPr/>
        </p:nvCxnSpPr>
        <p:spPr>
          <a:xfrm flipV="1">
            <a:off x="2112913" y="2221615"/>
            <a:ext cx="452572" cy="2940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0">
            <a:extLst>
              <a:ext uri="{FF2B5EF4-FFF2-40B4-BE49-F238E27FC236}">
                <a16:creationId xmlns:a16="http://schemas.microsoft.com/office/drawing/2014/main" id="{48E2EA2C-312B-405D-88E0-4AD47C5F7B91}"/>
              </a:ext>
            </a:extLst>
          </p:cNvPr>
          <p:cNvSpPr txBox="1"/>
          <p:nvPr/>
        </p:nvSpPr>
        <p:spPr>
          <a:xfrm>
            <a:off x="922871" y="2452447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0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69" name="Κ0">
            <a:extLst>
              <a:ext uri="{FF2B5EF4-FFF2-40B4-BE49-F238E27FC236}">
                <a16:creationId xmlns:a16="http://schemas.microsoft.com/office/drawing/2014/main" id="{F4FEDA33-4126-4A4D-85F5-297611BBA6E3}"/>
              </a:ext>
            </a:extLst>
          </p:cNvPr>
          <p:cNvSpPr/>
          <p:nvPr/>
        </p:nvSpPr>
        <p:spPr>
          <a:xfrm>
            <a:off x="922871" y="2472876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solidFill>
                <a:schemeClr val="tx1"/>
              </a:solidFill>
            </a:endParaRPr>
          </a:p>
        </p:txBody>
      </p:sp>
      <p:sp>
        <p:nvSpPr>
          <p:cNvPr id="50" name="Content Placeholder 7">
            <a:extLst>
              <a:ext uri="{FF2B5EF4-FFF2-40B4-BE49-F238E27FC236}">
                <a16:creationId xmlns:a16="http://schemas.microsoft.com/office/drawing/2014/main" id="{92E2E405-8D85-47C4-9C1B-0E2BFA85FA7C}"/>
              </a:ext>
            </a:extLst>
          </p:cNvPr>
          <p:cNvSpPr txBox="1">
            <a:spLocks/>
          </p:cNvSpPr>
          <p:nvPr/>
        </p:nvSpPr>
        <p:spPr>
          <a:xfrm>
            <a:off x="2953344" y="5293625"/>
            <a:ext cx="3226512" cy="35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Ορίζω μετρητή το </a:t>
            </a: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j.	j &lt; edges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5" name="Picture 4" descr="As right as...">
            <a:extLst>
              <a:ext uri="{FF2B5EF4-FFF2-40B4-BE49-F238E27FC236}">
                <a16:creationId xmlns:a16="http://schemas.microsoft.com/office/drawing/2014/main" id="{746A3605-8D5D-4BB9-972B-42C29DAB2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778" y="5297480"/>
            <a:ext cx="276929" cy="26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Content Placeholder 7">
            <a:extLst>
              <a:ext uri="{FF2B5EF4-FFF2-40B4-BE49-F238E27FC236}">
                <a16:creationId xmlns:a16="http://schemas.microsoft.com/office/drawing/2014/main" id="{331116B7-D142-4287-820B-B67E15474FC0}"/>
              </a:ext>
            </a:extLst>
          </p:cNvPr>
          <p:cNvSpPr txBox="1">
            <a:spLocks/>
          </p:cNvSpPr>
          <p:nvPr/>
        </p:nvSpPr>
        <p:spPr>
          <a:xfrm>
            <a:off x="3676441" y="1938873"/>
            <a:ext cx="2028030" cy="140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VERTICES = 3</a:t>
            </a:r>
            <a:endParaRPr lang="el-G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edges = 1</a:t>
            </a:r>
            <a:endParaRPr lang="el-G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j = 0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Century Gothic" panose="020B0502020202020204" pitchFamily="34" charset="0"/>
            </a:endParaRPr>
          </a:p>
        </p:txBody>
      </p:sp>
      <p:graphicFrame>
        <p:nvGraphicFramePr>
          <p:cNvPr id="57" name="Table 5">
            <a:extLst>
              <a:ext uri="{FF2B5EF4-FFF2-40B4-BE49-F238E27FC236}">
                <a16:creationId xmlns:a16="http://schemas.microsoft.com/office/drawing/2014/main" id="{868F324C-A86B-4E15-A376-4466D5670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469278"/>
              </p:ext>
            </p:extLst>
          </p:nvPr>
        </p:nvGraphicFramePr>
        <p:xfrm>
          <a:off x="8529472" y="2637437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E601584-4113-4D61-87A5-19160D346D93}"/>
              </a:ext>
            </a:extLst>
          </p:cNvPr>
          <p:cNvCxnSpPr>
            <a:cxnSpLocks/>
          </p:cNvCxnSpPr>
          <p:nvPr/>
        </p:nvCxnSpPr>
        <p:spPr>
          <a:xfrm>
            <a:off x="8977073" y="2803037"/>
            <a:ext cx="504908" cy="2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FA64029-088C-4D5D-9B8F-9E1CBE95AFE0}"/>
              </a:ext>
            </a:extLst>
          </p:cNvPr>
          <p:cNvSpPr txBox="1"/>
          <p:nvPr/>
        </p:nvSpPr>
        <p:spPr>
          <a:xfrm>
            <a:off x="9481981" y="2670763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EC82F5B-3265-4612-8D98-2750964DD561}"/>
              </a:ext>
            </a:extLst>
          </p:cNvPr>
          <p:cNvCxnSpPr>
            <a:cxnSpLocks/>
          </p:cNvCxnSpPr>
          <p:nvPr/>
        </p:nvCxnSpPr>
        <p:spPr>
          <a:xfrm>
            <a:off x="8056410" y="2803037"/>
            <a:ext cx="475976" cy="1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 5">
            <a:extLst>
              <a:ext uri="{FF2B5EF4-FFF2-40B4-BE49-F238E27FC236}">
                <a16:creationId xmlns:a16="http://schemas.microsoft.com/office/drawing/2014/main" id="{56B3246F-7A03-4C12-AEB4-9BB243B4E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081258"/>
              </p:ext>
            </p:extLst>
          </p:nvPr>
        </p:nvGraphicFramePr>
        <p:xfrm>
          <a:off x="7579877" y="2638305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E670958-6209-471B-9067-06ED7625D59E}"/>
              </a:ext>
            </a:extLst>
          </p:cNvPr>
          <p:cNvCxnSpPr>
            <a:cxnSpLocks/>
          </p:cNvCxnSpPr>
          <p:nvPr/>
        </p:nvCxnSpPr>
        <p:spPr>
          <a:xfrm>
            <a:off x="8055744" y="2431519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Table 5">
            <a:extLst>
              <a:ext uri="{FF2B5EF4-FFF2-40B4-BE49-F238E27FC236}">
                <a16:creationId xmlns:a16="http://schemas.microsoft.com/office/drawing/2014/main" id="{A656E83A-0732-4A7F-A0B4-A25E52982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303936"/>
              </p:ext>
            </p:extLst>
          </p:nvPr>
        </p:nvGraphicFramePr>
        <p:xfrm>
          <a:off x="7579878" y="2264378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D8187BB-5424-47A5-8CAE-6341BFA245D7}"/>
              </a:ext>
            </a:extLst>
          </p:cNvPr>
          <p:cNvCxnSpPr>
            <a:cxnSpLocks/>
          </p:cNvCxnSpPr>
          <p:nvPr/>
        </p:nvCxnSpPr>
        <p:spPr>
          <a:xfrm>
            <a:off x="7105415" y="2427359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A39A0DA-63AA-454A-8254-528D4CED3829}"/>
              </a:ext>
            </a:extLst>
          </p:cNvPr>
          <p:cNvCxnSpPr>
            <a:cxnSpLocks/>
          </p:cNvCxnSpPr>
          <p:nvPr/>
        </p:nvCxnSpPr>
        <p:spPr>
          <a:xfrm>
            <a:off x="6095839" y="3163134"/>
            <a:ext cx="2372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0C8C35F-566E-41CD-AD5B-FCE711F8FF51}"/>
              </a:ext>
            </a:extLst>
          </p:cNvPr>
          <p:cNvSpPr txBox="1"/>
          <p:nvPr/>
        </p:nvSpPr>
        <p:spPr>
          <a:xfrm>
            <a:off x="5887502" y="3023347"/>
            <a:ext cx="23054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i</a:t>
            </a:r>
            <a:endParaRPr lang="el-GR" sz="1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67E8678-EAF5-4E41-BEF5-319B27544713}"/>
              </a:ext>
            </a:extLst>
          </p:cNvPr>
          <p:cNvSpPr txBox="1"/>
          <p:nvPr/>
        </p:nvSpPr>
        <p:spPr>
          <a:xfrm>
            <a:off x="7155423" y="1669500"/>
            <a:ext cx="2968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Λίστες Γειτονικών Κορυφών</a:t>
            </a:r>
            <a:endParaRPr lang="el-GR" sz="1400" b="1" dirty="0"/>
          </a:p>
        </p:txBody>
      </p:sp>
      <p:graphicFrame>
        <p:nvGraphicFramePr>
          <p:cNvPr id="81" name="Table 5">
            <a:extLst>
              <a:ext uri="{FF2B5EF4-FFF2-40B4-BE49-F238E27FC236}">
                <a16:creationId xmlns:a16="http://schemas.microsoft.com/office/drawing/2014/main" id="{598DD606-6D14-4916-B426-9D92D034D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54305"/>
              </p:ext>
            </p:extLst>
          </p:nvPr>
        </p:nvGraphicFramePr>
        <p:xfrm>
          <a:off x="6333070" y="2255641"/>
          <a:ext cx="8788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031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6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511240"/>
                  </a:ext>
                </a:extLst>
              </a:tr>
            </a:tbl>
          </a:graphicData>
        </a:graphic>
      </p:graphicFrame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FB40A24-7A80-4B95-9E24-9BAD89A93527}"/>
              </a:ext>
            </a:extLst>
          </p:cNvPr>
          <p:cNvCxnSpPr>
            <a:cxnSpLocks/>
          </p:cNvCxnSpPr>
          <p:nvPr/>
        </p:nvCxnSpPr>
        <p:spPr>
          <a:xfrm>
            <a:off x="7105415" y="2797193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55CEFBF4-9595-464A-8369-AB9958AD66F3}"/>
              </a:ext>
            </a:extLst>
          </p:cNvPr>
          <p:cNvSpPr txBox="1"/>
          <p:nvPr/>
        </p:nvSpPr>
        <p:spPr>
          <a:xfrm>
            <a:off x="8529472" y="2291459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B413C1F-D008-4698-9EE6-930E6DE7B388}"/>
              </a:ext>
            </a:extLst>
          </p:cNvPr>
          <p:cNvCxnSpPr>
            <a:cxnSpLocks/>
          </p:cNvCxnSpPr>
          <p:nvPr/>
        </p:nvCxnSpPr>
        <p:spPr>
          <a:xfrm>
            <a:off x="7105415" y="3193374"/>
            <a:ext cx="504908" cy="2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32F2C2E-1C92-40A3-BBB2-D825215B0446}"/>
              </a:ext>
            </a:extLst>
          </p:cNvPr>
          <p:cNvSpPr txBox="1"/>
          <p:nvPr/>
        </p:nvSpPr>
        <p:spPr>
          <a:xfrm>
            <a:off x="7610323" y="3061100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27739518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AFD3EDA2-B393-47E7-B2AC-59B61FF85E5D}"/>
              </a:ext>
            </a:extLst>
          </p:cNvPr>
          <p:cNvSpPr txBox="1"/>
          <p:nvPr/>
        </p:nvSpPr>
        <p:spPr>
          <a:xfrm>
            <a:off x="688342" y="4240946"/>
            <a:ext cx="11289457" cy="1990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Για κάθε </a:t>
            </a:r>
            <a:r>
              <a:rPr lang="el-GR" altLang="el-GR" sz="1400" dirty="0">
                <a:latin typeface="Century Gothic" panose="020B0502020202020204" pitchFamily="34" charset="0"/>
              </a:rPr>
              <a:t>κόμβο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του πίνακα 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Εκχώρησε στο πεδίο κορυφής του </a:t>
            </a:r>
            <a:r>
              <a:rPr lang="el-GR" altLang="el-GR" sz="1400" dirty="0">
                <a:latin typeface="Century Gothic" panose="020B0502020202020204" pitchFamily="34" charset="0"/>
              </a:rPr>
              <a:t>κόμβου την κορυφή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και στο πεδίο δείκτη βάλε </a:t>
            </a:r>
            <a:r>
              <a:rPr lang="en-US" altLang="el-GR" sz="1400" dirty="0">
                <a:latin typeface="Century Gothic" panose="020B0502020202020204" pitchFamily="34" charset="0"/>
              </a:rPr>
              <a:t>NULL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1</a:t>
            </a:r>
            <a:r>
              <a:rPr lang="el-GR" altLang="el-GR" sz="1400" u="sng" dirty="0">
                <a:latin typeface="Century Gothic" panose="020B0502020202020204" pitchFamily="34" charset="0"/>
              </a:rPr>
              <a:t>.2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Διάβασε τον αριθμό ακμών της κορυφής.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1.3 </a:t>
            </a:r>
            <a:r>
              <a:rPr lang="el-GR" altLang="el-GR" sz="1400" dirty="0">
                <a:latin typeface="Century Gothic" panose="020B0502020202020204" pitchFamily="34" charset="0"/>
              </a:rPr>
              <a:t>– Για κάθε ακμή: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1.3.1 </a:t>
            </a:r>
            <a:r>
              <a:rPr lang="el-GR" altLang="el-GR" sz="1400" dirty="0">
                <a:latin typeface="Century Gothic" panose="020B0502020202020204" pitchFamily="34" charset="0"/>
              </a:rPr>
              <a:t>– Διάβασε τη γειτονική κορυφή.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1.3.2 </a:t>
            </a:r>
            <a:r>
              <a:rPr lang="el-GR" altLang="el-GR" sz="1400" dirty="0">
                <a:latin typeface="Century Gothic" panose="020B0502020202020204" pitchFamily="34" charset="0"/>
              </a:rPr>
              <a:t>– Δημιούργησε κόμβο για τη γειτονική κορυφή και σύνδεσέ τον με τη λίστα.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2"/>
            <a:ext cx="10817118" cy="964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 με χρήση Λιστών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23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26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l-GR" sz="1400" dirty="0">
                <a:latin typeface="Century Gothic" panose="020B0502020202020204" pitchFamily="34" charset="0"/>
              </a:rPr>
              <a:t>Αναπαράσταση Γράφου με Λίστες Γειτονικών Κορυφών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DF8A75-DAD0-4217-993F-1300B999D9E9}"/>
              </a:ext>
            </a:extLst>
          </p:cNvPr>
          <p:cNvSpPr txBox="1"/>
          <p:nvPr/>
        </p:nvSpPr>
        <p:spPr>
          <a:xfrm>
            <a:off x="760770" y="1669500"/>
            <a:ext cx="983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Γράφος</a:t>
            </a:r>
            <a:endParaRPr lang="el-GR" sz="1400" b="1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3155158-2E26-4029-AF4B-66D4F50E7C5A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1354871" y="2668447"/>
            <a:ext cx="389307" cy="14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2">
            <a:extLst>
              <a:ext uri="{FF2B5EF4-FFF2-40B4-BE49-F238E27FC236}">
                <a16:creationId xmlns:a16="http://schemas.microsoft.com/office/drawing/2014/main" id="{8BE86007-E0AF-469C-81A7-10D0ED96DFEF}"/>
              </a:ext>
            </a:extLst>
          </p:cNvPr>
          <p:cNvSpPr txBox="1"/>
          <p:nvPr/>
        </p:nvSpPr>
        <p:spPr>
          <a:xfrm>
            <a:off x="2565485" y="1990782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entury Gothic" panose="020B0502020202020204" pitchFamily="34" charset="0"/>
              </a:rPr>
              <a:t>2</a:t>
            </a:r>
            <a:endParaRPr lang="el-GR" sz="2400" b="1" dirty="0">
              <a:latin typeface="Century Gothic" panose="020B0502020202020204" pitchFamily="34" charset="0"/>
            </a:endParaRPr>
          </a:p>
        </p:txBody>
      </p:sp>
      <p:sp>
        <p:nvSpPr>
          <p:cNvPr id="61" name="1">
            <a:extLst>
              <a:ext uri="{FF2B5EF4-FFF2-40B4-BE49-F238E27FC236}">
                <a16:creationId xmlns:a16="http://schemas.microsoft.com/office/drawing/2014/main" id="{F3260381-4399-4169-B44A-54E09B8C5C6F}"/>
              </a:ext>
            </a:extLst>
          </p:cNvPr>
          <p:cNvSpPr txBox="1"/>
          <p:nvPr/>
        </p:nvSpPr>
        <p:spPr>
          <a:xfrm>
            <a:off x="1744178" y="2432018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1</a:t>
            </a:r>
            <a:endParaRPr lang="el-GR" sz="2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63" name="Κ2">
            <a:extLst>
              <a:ext uri="{FF2B5EF4-FFF2-40B4-BE49-F238E27FC236}">
                <a16:creationId xmlns:a16="http://schemas.microsoft.com/office/drawing/2014/main" id="{B5434064-1318-4A13-9E8B-5476C85EB4B9}"/>
              </a:ext>
            </a:extLst>
          </p:cNvPr>
          <p:cNvSpPr/>
          <p:nvPr/>
        </p:nvSpPr>
        <p:spPr>
          <a:xfrm>
            <a:off x="2565485" y="2011211"/>
            <a:ext cx="432000" cy="43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64" name="Κ1">
            <a:extLst>
              <a:ext uri="{FF2B5EF4-FFF2-40B4-BE49-F238E27FC236}">
                <a16:creationId xmlns:a16="http://schemas.microsoft.com/office/drawing/2014/main" id="{B7E4A109-976D-40D6-86B9-60891B4FC496}"/>
              </a:ext>
            </a:extLst>
          </p:cNvPr>
          <p:cNvSpPr/>
          <p:nvPr/>
        </p:nvSpPr>
        <p:spPr>
          <a:xfrm>
            <a:off x="1744178" y="2452447"/>
            <a:ext cx="432000" cy="432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solidFill>
                <a:srgbClr val="FF0000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F5A5F5B-B5CF-4444-B144-29F269ECA6C4}"/>
              </a:ext>
            </a:extLst>
          </p:cNvPr>
          <p:cNvCxnSpPr>
            <a:cxnSpLocks/>
            <a:stCxn id="64" idx="7"/>
            <a:endCxn id="60" idx="1"/>
          </p:cNvCxnSpPr>
          <p:nvPr/>
        </p:nvCxnSpPr>
        <p:spPr>
          <a:xfrm flipV="1">
            <a:off x="2112913" y="2221615"/>
            <a:ext cx="452572" cy="2940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0">
            <a:extLst>
              <a:ext uri="{FF2B5EF4-FFF2-40B4-BE49-F238E27FC236}">
                <a16:creationId xmlns:a16="http://schemas.microsoft.com/office/drawing/2014/main" id="{48E2EA2C-312B-405D-88E0-4AD47C5F7B91}"/>
              </a:ext>
            </a:extLst>
          </p:cNvPr>
          <p:cNvSpPr txBox="1"/>
          <p:nvPr/>
        </p:nvSpPr>
        <p:spPr>
          <a:xfrm>
            <a:off x="922871" y="2452447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0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69" name="Κ0">
            <a:extLst>
              <a:ext uri="{FF2B5EF4-FFF2-40B4-BE49-F238E27FC236}">
                <a16:creationId xmlns:a16="http://schemas.microsoft.com/office/drawing/2014/main" id="{F4FEDA33-4126-4A4D-85F5-297611BBA6E3}"/>
              </a:ext>
            </a:extLst>
          </p:cNvPr>
          <p:cNvSpPr/>
          <p:nvPr/>
        </p:nvSpPr>
        <p:spPr>
          <a:xfrm>
            <a:off x="922871" y="2472876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solidFill>
                <a:schemeClr val="tx1"/>
              </a:solidFill>
            </a:endParaRPr>
          </a:p>
        </p:txBody>
      </p:sp>
      <p:sp>
        <p:nvSpPr>
          <p:cNvPr id="53" name="Content Placeholder 7">
            <a:extLst>
              <a:ext uri="{FF2B5EF4-FFF2-40B4-BE49-F238E27FC236}">
                <a16:creationId xmlns:a16="http://schemas.microsoft.com/office/drawing/2014/main" id="{2C4DF997-A046-467F-8212-54B80B33F5A0}"/>
              </a:ext>
            </a:extLst>
          </p:cNvPr>
          <p:cNvSpPr txBox="1">
            <a:spLocks/>
          </p:cNvSpPr>
          <p:nvPr/>
        </p:nvSpPr>
        <p:spPr>
          <a:xfrm>
            <a:off x="3676441" y="1938873"/>
            <a:ext cx="2028030" cy="140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VERTICES = 3</a:t>
            </a:r>
            <a:endParaRPr lang="el-G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edges = 1</a:t>
            </a:r>
            <a:endParaRPr lang="el-G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j = 0</a:t>
            </a:r>
            <a:endParaRPr lang="el-G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adVertex</a:t>
            </a: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 = 1</a:t>
            </a:r>
            <a:endParaRPr lang="en-US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Century Gothic" panose="020B0502020202020204" pitchFamily="34" charset="0"/>
            </a:endParaRPr>
          </a:p>
        </p:txBody>
      </p:sp>
      <p:graphicFrame>
        <p:nvGraphicFramePr>
          <p:cNvPr id="54" name="Table 5">
            <a:extLst>
              <a:ext uri="{FF2B5EF4-FFF2-40B4-BE49-F238E27FC236}">
                <a16:creationId xmlns:a16="http://schemas.microsoft.com/office/drawing/2014/main" id="{3548F853-9301-4F75-85D8-3F140DFEA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01177"/>
              </p:ext>
            </p:extLst>
          </p:nvPr>
        </p:nvGraphicFramePr>
        <p:xfrm>
          <a:off x="8529472" y="2637437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9172432-4287-454F-9D57-D064220A787E}"/>
              </a:ext>
            </a:extLst>
          </p:cNvPr>
          <p:cNvCxnSpPr>
            <a:cxnSpLocks/>
          </p:cNvCxnSpPr>
          <p:nvPr/>
        </p:nvCxnSpPr>
        <p:spPr>
          <a:xfrm>
            <a:off x="8977073" y="2803037"/>
            <a:ext cx="504908" cy="2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5798ACC-0A68-4716-A8D3-DD817D4E699E}"/>
              </a:ext>
            </a:extLst>
          </p:cNvPr>
          <p:cNvSpPr txBox="1"/>
          <p:nvPr/>
        </p:nvSpPr>
        <p:spPr>
          <a:xfrm>
            <a:off x="9481981" y="2670763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B7BAFF0-E9C5-4932-A8D7-6D719B32BAC1}"/>
              </a:ext>
            </a:extLst>
          </p:cNvPr>
          <p:cNvCxnSpPr>
            <a:cxnSpLocks/>
          </p:cNvCxnSpPr>
          <p:nvPr/>
        </p:nvCxnSpPr>
        <p:spPr>
          <a:xfrm>
            <a:off x="8056410" y="2803037"/>
            <a:ext cx="475976" cy="1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Table 5">
            <a:extLst>
              <a:ext uri="{FF2B5EF4-FFF2-40B4-BE49-F238E27FC236}">
                <a16:creationId xmlns:a16="http://schemas.microsoft.com/office/drawing/2014/main" id="{32A4B9B2-952B-4868-8140-894713911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248996"/>
              </p:ext>
            </p:extLst>
          </p:nvPr>
        </p:nvGraphicFramePr>
        <p:xfrm>
          <a:off x="7579877" y="2638305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5866F2F-3C34-4B43-885E-B261D3FEF7DF}"/>
              </a:ext>
            </a:extLst>
          </p:cNvPr>
          <p:cNvCxnSpPr>
            <a:cxnSpLocks/>
          </p:cNvCxnSpPr>
          <p:nvPr/>
        </p:nvCxnSpPr>
        <p:spPr>
          <a:xfrm>
            <a:off x="8055744" y="2431519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 5">
            <a:extLst>
              <a:ext uri="{FF2B5EF4-FFF2-40B4-BE49-F238E27FC236}">
                <a16:creationId xmlns:a16="http://schemas.microsoft.com/office/drawing/2014/main" id="{6AC98D4B-5D1C-41C1-B3D0-E60288943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177145"/>
              </p:ext>
            </p:extLst>
          </p:nvPr>
        </p:nvGraphicFramePr>
        <p:xfrm>
          <a:off x="7579878" y="2264378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1F51D2C-D0B0-4C8C-8864-83C5169574A3}"/>
              </a:ext>
            </a:extLst>
          </p:cNvPr>
          <p:cNvCxnSpPr>
            <a:cxnSpLocks/>
          </p:cNvCxnSpPr>
          <p:nvPr/>
        </p:nvCxnSpPr>
        <p:spPr>
          <a:xfrm>
            <a:off x="7105415" y="2427359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6183D67-3EB1-4A55-BC53-929B659A486E}"/>
              </a:ext>
            </a:extLst>
          </p:cNvPr>
          <p:cNvCxnSpPr>
            <a:cxnSpLocks/>
          </p:cNvCxnSpPr>
          <p:nvPr/>
        </p:nvCxnSpPr>
        <p:spPr>
          <a:xfrm>
            <a:off x="6095839" y="3163134"/>
            <a:ext cx="2372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125533D-06CF-4EBE-BF40-3074E28461ED}"/>
              </a:ext>
            </a:extLst>
          </p:cNvPr>
          <p:cNvSpPr txBox="1"/>
          <p:nvPr/>
        </p:nvSpPr>
        <p:spPr>
          <a:xfrm>
            <a:off x="5887502" y="3023347"/>
            <a:ext cx="23054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i</a:t>
            </a:r>
            <a:endParaRPr lang="el-GR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36FE550-44D0-4A60-A613-FD0ABC8EBDF5}"/>
              </a:ext>
            </a:extLst>
          </p:cNvPr>
          <p:cNvSpPr txBox="1"/>
          <p:nvPr/>
        </p:nvSpPr>
        <p:spPr>
          <a:xfrm>
            <a:off x="7155423" y="1669500"/>
            <a:ext cx="2968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Λίστες Γειτονικών Κορυφών</a:t>
            </a:r>
            <a:endParaRPr lang="el-GR" sz="1400" b="1" dirty="0"/>
          </a:p>
        </p:txBody>
      </p:sp>
      <p:graphicFrame>
        <p:nvGraphicFramePr>
          <p:cNvPr id="79" name="Table 5">
            <a:extLst>
              <a:ext uri="{FF2B5EF4-FFF2-40B4-BE49-F238E27FC236}">
                <a16:creationId xmlns:a16="http://schemas.microsoft.com/office/drawing/2014/main" id="{C18203CD-4811-4756-8ACD-B7345F725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473182"/>
              </p:ext>
            </p:extLst>
          </p:nvPr>
        </p:nvGraphicFramePr>
        <p:xfrm>
          <a:off x="6333070" y="2255641"/>
          <a:ext cx="8788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031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6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511240"/>
                  </a:ext>
                </a:extLst>
              </a:tr>
            </a:tbl>
          </a:graphicData>
        </a:graphic>
      </p:graphicFrame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8935AA4-4ACB-4FF3-BC4B-3EA17618A3DD}"/>
              </a:ext>
            </a:extLst>
          </p:cNvPr>
          <p:cNvCxnSpPr>
            <a:cxnSpLocks/>
          </p:cNvCxnSpPr>
          <p:nvPr/>
        </p:nvCxnSpPr>
        <p:spPr>
          <a:xfrm>
            <a:off x="7105415" y="2797193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A78BA87-4F0C-4E5F-AC6A-ED7E7F8D82EE}"/>
              </a:ext>
            </a:extLst>
          </p:cNvPr>
          <p:cNvSpPr txBox="1"/>
          <p:nvPr/>
        </p:nvSpPr>
        <p:spPr>
          <a:xfrm>
            <a:off x="8529472" y="2291459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5FA27C2-6FFB-467C-B9CB-58B8438E352A}"/>
              </a:ext>
            </a:extLst>
          </p:cNvPr>
          <p:cNvCxnSpPr>
            <a:cxnSpLocks/>
          </p:cNvCxnSpPr>
          <p:nvPr/>
        </p:nvCxnSpPr>
        <p:spPr>
          <a:xfrm>
            <a:off x="7105415" y="3193374"/>
            <a:ext cx="504908" cy="2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4C36ED68-64EB-4B9B-A7BB-B484617B759D}"/>
              </a:ext>
            </a:extLst>
          </p:cNvPr>
          <p:cNvSpPr txBox="1"/>
          <p:nvPr/>
        </p:nvSpPr>
        <p:spPr>
          <a:xfrm>
            <a:off x="7610323" y="3061100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33606362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AFD3EDA2-B393-47E7-B2AC-59B61FF85E5D}"/>
              </a:ext>
            </a:extLst>
          </p:cNvPr>
          <p:cNvSpPr txBox="1"/>
          <p:nvPr/>
        </p:nvSpPr>
        <p:spPr>
          <a:xfrm>
            <a:off x="688342" y="4240946"/>
            <a:ext cx="11289457" cy="1990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Για κάθε </a:t>
            </a:r>
            <a:r>
              <a:rPr lang="el-GR" altLang="el-GR" sz="1400" dirty="0">
                <a:latin typeface="Century Gothic" panose="020B0502020202020204" pitchFamily="34" charset="0"/>
              </a:rPr>
              <a:t>κόμβο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του πίνακα 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Εκχώρησε στο πεδίο κορυφής του </a:t>
            </a:r>
            <a:r>
              <a:rPr lang="el-GR" altLang="el-GR" sz="1400" dirty="0">
                <a:latin typeface="Century Gothic" panose="020B0502020202020204" pitchFamily="34" charset="0"/>
              </a:rPr>
              <a:t>κόμβου την κορυφή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και στο πεδίο δείκτη βάλε </a:t>
            </a:r>
            <a:r>
              <a:rPr lang="en-US" altLang="el-GR" sz="1400" dirty="0">
                <a:latin typeface="Century Gothic" panose="020B0502020202020204" pitchFamily="34" charset="0"/>
              </a:rPr>
              <a:t>NULL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1</a:t>
            </a:r>
            <a:r>
              <a:rPr lang="el-GR" altLang="el-GR" sz="1400" u="sng" dirty="0">
                <a:latin typeface="Century Gothic" panose="020B0502020202020204" pitchFamily="34" charset="0"/>
              </a:rPr>
              <a:t>.2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Διάβασε τον αριθμό ακμών της κορυφής.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1.3 </a:t>
            </a:r>
            <a:r>
              <a:rPr lang="el-GR" altLang="el-GR" sz="1400" dirty="0">
                <a:latin typeface="Century Gothic" panose="020B0502020202020204" pitchFamily="34" charset="0"/>
              </a:rPr>
              <a:t>– Για κάθε ακμή: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1.3.1 </a:t>
            </a:r>
            <a:r>
              <a:rPr lang="el-GR" altLang="el-GR" sz="1400" dirty="0">
                <a:latin typeface="Century Gothic" panose="020B0502020202020204" pitchFamily="34" charset="0"/>
              </a:rPr>
              <a:t>– Διάβασε τη γειτονική κορυφή.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1.3.2 </a:t>
            </a:r>
            <a:r>
              <a:rPr lang="el-GR" altLang="el-GR" sz="1400" dirty="0">
                <a:latin typeface="Century Gothic" panose="020B0502020202020204" pitchFamily="34" charset="0"/>
              </a:rPr>
              <a:t>– Δημιούργησε κόμβο για τη γειτονική κορυφή και σύνδεσέ τον με τη λίστα.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2"/>
            <a:ext cx="10817118" cy="964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 με χρήση Λιστών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24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26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l-GR" sz="1400" dirty="0">
                <a:latin typeface="Century Gothic" panose="020B0502020202020204" pitchFamily="34" charset="0"/>
              </a:rPr>
              <a:t>Αναπαράσταση Γράφου με Λίστες Γειτονικών Κορυφών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DF8A75-DAD0-4217-993F-1300B999D9E9}"/>
              </a:ext>
            </a:extLst>
          </p:cNvPr>
          <p:cNvSpPr txBox="1"/>
          <p:nvPr/>
        </p:nvSpPr>
        <p:spPr>
          <a:xfrm>
            <a:off x="760770" y="1669500"/>
            <a:ext cx="983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Γράφος</a:t>
            </a:r>
            <a:endParaRPr lang="el-GR" sz="1400" b="1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3155158-2E26-4029-AF4B-66D4F50E7C5A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1354871" y="2668447"/>
            <a:ext cx="389307" cy="14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2">
            <a:extLst>
              <a:ext uri="{FF2B5EF4-FFF2-40B4-BE49-F238E27FC236}">
                <a16:creationId xmlns:a16="http://schemas.microsoft.com/office/drawing/2014/main" id="{8BE86007-E0AF-469C-81A7-10D0ED96DFEF}"/>
              </a:ext>
            </a:extLst>
          </p:cNvPr>
          <p:cNvSpPr txBox="1"/>
          <p:nvPr/>
        </p:nvSpPr>
        <p:spPr>
          <a:xfrm>
            <a:off x="2565485" y="1990782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entury Gothic" panose="020B0502020202020204" pitchFamily="34" charset="0"/>
              </a:rPr>
              <a:t>2</a:t>
            </a:r>
            <a:endParaRPr lang="el-GR" sz="2400" b="1" dirty="0">
              <a:latin typeface="Century Gothic" panose="020B0502020202020204" pitchFamily="34" charset="0"/>
            </a:endParaRPr>
          </a:p>
        </p:txBody>
      </p:sp>
      <p:sp>
        <p:nvSpPr>
          <p:cNvPr id="61" name="1">
            <a:extLst>
              <a:ext uri="{FF2B5EF4-FFF2-40B4-BE49-F238E27FC236}">
                <a16:creationId xmlns:a16="http://schemas.microsoft.com/office/drawing/2014/main" id="{F3260381-4399-4169-B44A-54E09B8C5C6F}"/>
              </a:ext>
            </a:extLst>
          </p:cNvPr>
          <p:cNvSpPr txBox="1"/>
          <p:nvPr/>
        </p:nvSpPr>
        <p:spPr>
          <a:xfrm>
            <a:off x="1744178" y="2432018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entury Gothic" panose="020B0502020202020204" pitchFamily="34" charset="0"/>
              </a:rPr>
              <a:t>1</a:t>
            </a:r>
            <a:endParaRPr lang="el-GR" sz="2400" b="1" dirty="0">
              <a:latin typeface="Century Gothic" panose="020B0502020202020204" pitchFamily="34" charset="0"/>
            </a:endParaRPr>
          </a:p>
        </p:txBody>
      </p:sp>
      <p:sp>
        <p:nvSpPr>
          <p:cNvPr id="63" name="Κ2">
            <a:extLst>
              <a:ext uri="{FF2B5EF4-FFF2-40B4-BE49-F238E27FC236}">
                <a16:creationId xmlns:a16="http://schemas.microsoft.com/office/drawing/2014/main" id="{B5434064-1318-4A13-9E8B-5476C85EB4B9}"/>
              </a:ext>
            </a:extLst>
          </p:cNvPr>
          <p:cNvSpPr/>
          <p:nvPr/>
        </p:nvSpPr>
        <p:spPr>
          <a:xfrm>
            <a:off x="2565485" y="2011211"/>
            <a:ext cx="432000" cy="43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64" name="Κ1">
            <a:extLst>
              <a:ext uri="{FF2B5EF4-FFF2-40B4-BE49-F238E27FC236}">
                <a16:creationId xmlns:a16="http://schemas.microsoft.com/office/drawing/2014/main" id="{B7E4A109-976D-40D6-86B9-60891B4FC496}"/>
              </a:ext>
            </a:extLst>
          </p:cNvPr>
          <p:cNvSpPr/>
          <p:nvPr/>
        </p:nvSpPr>
        <p:spPr>
          <a:xfrm>
            <a:off x="1744178" y="2452447"/>
            <a:ext cx="432000" cy="43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solidFill>
                <a:srgbClr val="FF0000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F5A5F5B-B5CF-4444-B144-29F269ECA6C4}"/>
              </a:ext>
            </a:extLst>
          </p:cNvPr>
          <p:cNvCxnSpPr>
            <a:cxnSpLocks/>
            <a:stCxn id="64" idx="7"/>
            <a:endCxn id="60" idx="1"/>
          </p:cNvCxnSpPr>
          <p:nvPr/>
        </p:nvCxnSpPr>
        <p:spPr>
          <a:xfrm flipV="1">
            <a:off x="2112913" y="2221615"/>
            <a:ext cx="452572" cy="2940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0">
            <a:extLst>
              <a:ext uri="{FF2B5EF4-FFF2-40B4-BE49-F238E27FC236}">
                <a16:creationId xmlns:a16="http://schemas.microsoft.com/office/drawing/2014/main" id="{48E2EA2C-312B-405D-88E0-4AD47C5F7B91}"/>
              </a:ext>
            </a:extLst>
          </p:cNvPr>
          <p:cNvSpPr txBox="1"/>
          <p:nvPr/>
        </p:nvSpPr>
        <p:spPr>
          <a:xfrm>
            <a:off x="922871" y="2452447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0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69" name="Κ0">
            <a:extLst>
              <a:ext uri="{FF2B5EF4-FFF2-40B4-BE49-F238E27FC236}">
                <a16:creationId xmlns:a16="http://schemas.microsoft.com/office/drawing/2014/main" id="{F4FEDA33-4126-4A4D-85F5-297611BBA6E3}"/>
              </a:ext>
            </a:extLst>
          </p:cNvPr>
          <p:cNvSpPr/>
          <p:nvPr/>
        </p:nvSpPr>
        <p:spPr>
          <a:xfrm>
            <a:off x="922871" y="2472876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solidFill>
                <a:schemeClr val="tx1"/>
              </a:solidFill>
            </a:endParaRPr>
          </a:p>
        </p:txBody>
      </p:sp>
      <p:sp>
        <p:nvSpPr>
          <p:cNvPr id="50" name="Content Placeholder 7">
            <a:extLst>
              <a:ext uri="{FF2B5EF4-FFF2-40B4-BE49-F238E27FC236}">
                <a16:creationId xmlns:a16="http://schemas.microsoft.com/office/drawing/2014/main" id="{1B31E94C-521C-4BCD-8543-7DC6BBE0B43E}"/>
              </a:ext>
            </a:extLst>
          </p:cNvPr>
          <p:cNvSpPr txBox="1">
            <a:spLocks/>
          </p:cNvSpPr>
          <p:nvPr/>
        </p:nvSpPr>
        <p:spPr>
          <a:xfrm>
            <a:off x="7974598" y="5923512"/>
            <a:ext cx="3226512" cy="35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insert(graph, </a:t>
            </a:r>
            <a:r>
              <a:rPr lang="en-US" sz="1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, </a:t>
            </a:r>
            <a:r>
              <a:rPr lang="en-US" sz="1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adVertex</a:t>
            </a: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)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53" name="Table 5">
            <a:extLst>
              <a:ext uri="{FF2B5EF4-FFF2-40B4-BE49-F238E27FC236}">
                <a16:creationId xmlns:a16="http://schemas.microsoft.com/office/drawing/2014/main" id="{F4933BD4-071A-46D4-B904-304BF6BC7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193185"/>
              </p:ext>
            </p:extLst>
          </p:nvPr>
        </p:nvGraphicFramePr>
        <p:xfrm>
          <a:off x="7579877" y="3015197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5044804-C657-4526-B3C2-9883AA2ECC09}"/>
              </a:ext>
            </a:extLst>
          </p:cNvPr>
          <p:cNvCxnSpPr>
            <a:cxnSpLocks/>
          </p:cNvCxnSpPr>
          <p:nvPr/>
        </p:nvCxnSpPr>
        <p:spPr>
          <a:xfrm>
            <a:off x="8055744" y="3182155"/>
            <a:ext cx="476641" cy="20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84C67F3-9EAC-454E-B9F6-0E18CD431AA5}"/>
              </a:ext>
            </a:extLst>
          </p:cNvPr>
          <p:cNvSpPr txBox="1"/>
          <p:nvPr/>
        </p:nvSpPr>
        <p:spPr>
          <a:xfrm>
            <a:off x="8529471" y="3040016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solidFill>
                  <a:srgbClr val="FF0000"/>
                </a:solidFill>
                <a:latin typeface="Century Gothic" panose="020B0502020202020204" pitchFamily="34" charset="0"/>
              </a:rPr>
              <a:t>NULL</a:t>
            </a:r>
            <a:endParaRPr lang="el-GR" sz="1200" dirty="0">
              <a:solidFill>
                <a:srgbClr val="FF0000"/>
              </a:solidFill>
            </a:endParaRPr>
          </a:p>
        </p:txBody>
      </p:sp>
      <p:sp>
        <p:nvSpPr>
          <p:cNvPr id="56" name="Content Placeholder 7">
            <a:extLst>
              <a:ext uri="{FF2B5EF4-FFF2-40B4-BE49-F238E27FC236}">
                <a16:creationId xmlns:a16="http://schemas.microsoft.com/office/drawing/2014/main" id="{50536E84-8308-48AF-A5F0-50A1C04AB74A}"/>
              </a:ext>
            </a:extLst>
          </p:cNvPr>
          <p:cNvSpPr txBox="1">
            <a:spLocks/>
          </p:cNvSpPr>
          <p:nvPr/>
        </p:nvSpPr>
        <p:spPr>
          <a:xfrm>
            <a:off x="3676441" y="1938873"/>
            <a:ext cx="2028030" cy="140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VERTICES = 3</a:t>
            </a:r>
            <a:endParaRPr lang="el-G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edges = 1</a:t>
            </a:r>
            <a:endParaRPr lang="el-G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j = 0</a:t>
            </a:r>
            <a:endParaRPr lang="el-G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entury Gothic" panose="020B0502020202020204" pitchFamily="34" charset="0"/>
              </a:rPr>
              <a:t>adVertex</a:t>
            </a:r>
            <a:r>
              <a:rPr lang="en-US" sz="1400" dirty="0">
                <a:latin typeface="Century Gothic" panose="020B0502020202020204" pitchFamily="34" charset="0"/>
              </a:rPr>
              <a:t> = 1</a:t>
            </a:r>
          </a:p>
          <a:p>
            <a:pPr marL="0" indent="0">
              <a:buNone/>
            </a:pPr>
            <a:endParaRPr lang="en-US" sz="1400" dirty="0">
              <a:latin typeface="Century Gothic" panose="020B0502020202020204" pitchFamily="34" charset="0"/>
            </a:endParaRPr>
          </a:p>
        </p:txBody>
      </p:sp>
      <p:graphicFrame>
        <p:nvGraphicFramePr>
          <p:cNvPr id="57" name="Table 5">
            <a:extLst>
              <a:ext uri="{FF2B5EF4-FFF2-40B4-BE49-F238E27FC236}">
                <a16:creationId xmlns:a16="http://schemas.microsoft.com/office/drawing/2014/main" id="{29F0EBEE-BFDA-464F-A8EC-3D5DB52D2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14568"/>
              </p:ext>
            </p:extLst>
          </p:nvPr>
        </p:nvGraphicFramePr>
        <p:xfrm>
          <a:off x="8529472" y="2637437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39C1CFC-8D66-4E8B-9536-82EACEBD4675}"/>
              </a:ext>
            </a:extLst>
          </p:cNvPr>
          <p:cNvCxnSpPr>
            <a:cxnSpLocks/>
          </p:cNvCxnSpPr>
          <p:nvPr/>
        </p:nvCxnSpPr>
        <p:spPr>
          <a:xfrm>
            <a:off x="8977073" y="2803037"/>
            <a:ext cx="504908" cy="2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123260B-4C29-4A0B-B40D-EFC12C832119}"/>
              </a:ext>
            </a:extLst>
          </p:cNvPr>
          <p:cNvSpPr txBox="1"/>
          <p:nvPr/>
        </p:nvSpPr>
        <p:spPr>
          <a:xfrm>
            <a:off x="9481981" y="2670763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84027E3-25D4-4327-A811-482CA7F7A22F}"/>
              </a:ext>
            </a:extLst>
          </p:cNvPr>
          <p:cNvCxnSpPr>
            <a:cxnSpLocks/>
          </p:cNvCxnSpPr>
          <p:nvPr/>
        </p:nvCxnSpPr>
        <p:spPr>
          <a:xfrm>
            <a:off x="8056410" y="2803037"/>
            <a:ext cx="475976" cy="1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 5">
            <a:extLst>
              <a:ext uri="{FF2B5EF4-FFF2-40B4-BE49-F238E27FC236}">
                <a16:creationId xmlns:a16="http://schemas.microsoft.com/office/drawing/2014/main" id="{12A6BE4C-DEE9-4EEF-A0BA-EB773C536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756028"/>
              </p:ext>
            </p:extLst>
          </p:nvPr>
        </p:nvGraphicFramePr>
        <p:xfrm>
          <a:off x="7579877" y="2638305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C609482-0FEB-46E8-A489-3DF20525724B}"/>
              </a:ext>
            </a:extLst>
          </p:cNvPr>
          <p:cNvCxnSpPr>
            <a:cxnSpLocks/>
          </p:cNvCxnSpPr>
          <p:nvPr/>
        </p:nvCxnSpPr>
        <p:spPr>
          <a:xfrm>
            <a:off x="8055744" y="2431519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Table 5">
            <a:extLst>
              <a:ext uri="{FF2B5EF4-FFF2-40B4-BE49-F238E27FC236}">
                <a16:creationId xmlns:a16="http://schemas.microsoft.com/office/drawing/2014/main" id="{8BC8EBF8-593D-4DE1-96D6-190355335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592430"/>
              </p:ext>
            </p:extLst>
          </p:nvPr>
        </p:nvGraphicFramePr>
        <p:xfrm>
          <a:off x="7579878" y="2264378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D6BB6EF-4B3E-439C-8AF4-4E75AC8D5B45}"/>
              </a:ext>
            </a:extLst>
          </p:cNvPr>
          <p:cNvCxnSpPr>
            <a:cxnSpLocks/>
          </p:cNvCxnSpPr>
          <p:nvPr/>
        </p:nvCxnSpPr>
        <p:spPr>
          <a:xfrm>
            <a:off x="7105415" y="2427359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910A30D-7989-4DB8-BD37-C32130828210}"/>
              </a:ext>
            </a:extLst>
          </p:cNvPr>
          <p:cNvCxnSpPr>
            <a:cxnSpLocks/>
          </p:cNvCxnSpPr>
          <p:nvPr/>
        </p:nvCxnSpPr>
        <p:spPr>
          <a:xfrm>
            <a:off x="6095839" y="3163134"/>
            <a:ext cx="2372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E6E8B02-68CD-4293-9BB7-80BBF3CBFB2F}"/>
              </a:ext>
            </a:extLst>
          </p:cNvPr>
          <p:cNvSpPr txBox="1"/>
          <p:nvPr/>
        </p:nvSpPr>
        <p:spPr>
          <a:xfrm>
            <a:off x="5887502" y="3023347"/>
            <a:ext cx="23054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i</a:t>
            </a:r>
            <a:endParaRPr lang="el-GR" sz="1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41A2A8-F5D8-4B27-A070-C3DEC82CD2B2}"/>
              </a:ext>
            </a:extLst>
          </p:cNvPr>
          <p:cNvSpPr txBox="1"/>
          <p:nvPr/>
        </p:nvSpPr>
        <p:spPr>
          <a:xfrm>
            <a:off x="7155423" y="1669500"/>
            <a:ext cx="2968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Λίστες Γειτονικών Κορυφών</a:t>
            </a:r>
            <a:endParaRPr lang="el-GR" sz="1400" b="1" dirty="0"/>
          </a:p>
        </p:txBody>
      </p:sp>
      <p:graphicFrame>
        <p:nvGraphicFramePr>
          <p:cNvPr id="81" name="Table 5">
            <a:extLst>
              <a:ext uri="{FF2B5EF4-FFF2-40B4-BE49-F238E27FC236}">
                <a16:creationId xmlns:a16="http://schemas.microsoft.com/office/drawing/2014/main" id="{766D7935-8BB0-4B41-98BA-92B2AA02E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436244"/>
              </p:ext>
            </p:extLst>
          </p:nvPr>
        </p:nvGraphicFramePr>
        <p:xfrm>
          <a:off x="6333070" y="2255641"/>
          <a:ext cx="8788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031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6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511240"/>
                  </a:ext>
                </a:extLst>
              </a:tr>
            </a:tbl>
          </a:graphicData>
        </a:graphic>
      </p:graphicFrame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47E0388-7331-45F4-A55D-BF1ED83C8584}"/>
              </a:ext>
            </a:extLst>
          </p:cNvPr>
          <p:cNvCxnSpPr>
            <a:cxnSpLocks/>
          </p:cNvCxnSpPr>
          <p:nvPr/>
        </p:nvCxnSpPr>
        <p:spPr>
          <a:xfrm>
            <a:off x="7105415" y="2797193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D3B9522-B967-48D5-BA2D-9B6B1DEBC37A}"/>
              </a:ext>
            </a:extLst>
          </p:cNvPr>
          <p:cNvSpPr txBox="1"/>
          <p:nvPr/>
        </p:nvSpPr>
        <p:spPr>
          <a:xfrm>
            <a:off x="8529472" y="2291459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EB42A4A-44B5-4E87-8CD2-2AEF688DAF1A}"/>
              </a:ext>
            </a:extLst>
          </p:cNvPr>
          <p:cNvCxnSpPr>
            <a:cxnSpLocks/>
          </p:cNvCxnSpPr>
          <p:nvPr/>
        </p:nvCxnSpPr>
        <p:spPr>
          <a:xfrm>
            <a:off x="7105415" y="3193374"/>
            <a:ext cx="4744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2442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AFD3EDA2-B393-47E7-B2AC-59B61FF85E5D}"/>
              </a:ext>
            </a:extLst>
          </p:cNvPr>
          <p:cNvSpPr txBox="1"/>
          <p:nvPr/>
        </p:nvSpPr>
        <p:spPr>
          <a:xfrm>
            <a:off x="688342" y="4240946"/>
            <a:ext cx="11289457" cy="1990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Για κάθε </a:t>
            </a:r>
            <a:r>
              <a:rPr lang="el-GR" altLang="el-GR" sz="1400" dirty="0">
                <a:latin typeface="Century Gothic" panose="020B0502020202020204" pitchFamily="34" charset="0"/>
              </a:rPr>
              <a:t>κόμβο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του πίνακα 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Εκχώρησε στο πεδίο κορυφής του </a:t>
            </a:r>
            <a:r>
              <a:rPr lang="el-GR" altLang="el-GR" sz="1400" dirty="0">
                <a:latin typeface="Century Gothic" panose="020B0502020202020204" pitchFamily="34" charset="0"/>
              </a:rPr>
              <a:t>κόμβου την κορυφή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και στο πεδίο δείκτη βάλε </a:t>
            </a:r>
            <a:r>
              <a:rPr lang="en-US" altLang="el-GR" sz="1400" dirty="0">
                <a:latin typeface="Century Gothic" panose="020B0502020202020204" pitchFamily="34" charset="0"/>
              </a:rPr>
              <a:t>NULL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1</a:t>
            </a:r>
            <a:r>
              <a:rPr lang="el-GR" altLang="el-GR" sz="1400" u="sng" dirty="0">
                <a:latin typeface="Century Gothic" panose="020B0502020202020204" pitchFamily="34" charset="0"/>
              </a:rPr>
              <a:t>.2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Διάβασε τον αριθμό ακμών της κορυφής.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1.3 </a:t>
            </a:r>
            <a:r>
              <a:rPr lang="el-GR" altLang="el-GR" sz="1400" dirty="0">
                <a:latin typeface="Century Gothic" panose="020B0502020202020204" pitchFamily="34" charset="0"/>
              </a:rPr>
              <a:t>– Για κάθε ακμή: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1.3.1 </a:t>
            </a:r>
            <a:r>
              <a:rPr lang="el-GR" altLang="el-GR" sz="1400" dirty="0">
                <a:latin typeface="Century Gothic" panose="020B0502020202020204" pitchFamily="34" charset="0"/>
              </a:rPr>
              <a:t>– Διάβασε τη γειτονική κορυφή.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Βήμα 1.3.2 </a:t>
            </a:r>
            <a:r>
              <a:rPr lang="el-GR" altLang="el-GR" sz="1400" dirty="0">
                <a:latin typeface="Century Gothic" panose="020B0502020202020204" pitchFamily="34" charset="0"/>
              </a:rPr>
              <a:t>– Δημιούργησε κόμβο για τη γειτονική κορυφή και σύνδεσέ τον με τη λίστα.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2"/>
            <a:ext cx="10817118" cy="964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 με χρήση Λιστών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25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26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l-GR" sz="1400" dirty="0">
                <a:latin typeface="Century Gothic" panose="020B0502020202020204" pitchFamily="34" charset="0"/>
              </a:rPr>
              <a:t>Αναπαράσταση Γράφου με Λίστες Γειτονικών Κορυφών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DF8A75-DAD0-4217-993F-1300B999D9E9}"/>
              </a:ext>
            </a:extLst>
          </p:cNvPr>
          <p:cNvSpPr txBox="1"/>
          <p:nvPr/>
        </p:nvSpPr>
        <p:spPr>
          <a:xfrm>
            <a:off x="760770" y="1669500"/>
            <a:ext cx="983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Γράφος</a:t>
            </a:r>
            <a:endParaRPr lang="el-GR" sz="1400" b="1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3155158-2E26-4029-AF4B-66D4F50E7C5A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1354871" y="2668447"/>
            <a:ext cx="389307" cy="14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2">
            <a:extLst>
              <a:ext uri="{FF2B5EF4-FFF2-40B4-BE49-F238E27FC236}">
                <a16:creationId xmlns:a16="http://schemas.microsoft.com/office/drawing/2014/main" id="{8BE86007-E0AF-469C-81A7-10D0ED96DFEF}"/>
              </a:ext>
            </a:extLst>
          </p:cNvPr>
          <p:cNvSpPr txBox="1"/>
          <p:nvPr/>
        </p:nvSpPr>
        <p:spPr>
          <a:xfrm>
            <a:off x="2565485" y="1990782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entury Gothic" panose="020B0502020202020204" pitchFamily="34" charset="0"/>
              </a:rPr>
              <a:t>2</a:t>
            </a:r>
            <a:endParaRPr lang="el-GR" sz="2400" b="1" dirty="0">
              <a:latin typeface="Century Gothic" panose="020B0502020202020204" pitchFamily="34" charset="0"/>
            </a:endParaRPr>
          </a:p>
        </p:txBody>
      </p:sp>
      <p:sp>
        <p:nvSpPr>
          <p:cNvPr id="61" name="1">
            <a:extLst>
              <a:ext uri="{FF2B5EF4-FFF2-40B4-BE49-F238E27FC236}">
                <a16:creationId xmlns:a16="http://schemas.microsoft.com/office/drawing/2014/main" id="{F3260381-4399-4169-B44A-54E09B8C5C6F}"/>
              </a:ext>
            </a:extLst>
          </p:cNvPr>
          <p:cNvSpPr txBox="1"/>
          <p:nvPr/>
        </p:nvSpPr>
        <p:spPr>
          <a:xfrm>
            <a:off x="1744178" y="2432018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1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63" name="Κ2">
            <a:extLst>
              <a:ext uri="{FF2B5EF4-FFF2-40B4-BE49-F238E27FC236}">
                <a16:creationId xmlns:a16="http://schemas.microsoft.com/office/drawing/2014/main" id="{B5434064-1318-4A13-9E8B-5476C85EB4B9}"/>
              </a:ext>
            </a:extLst>
          </p:cNvPr>
          <p:cNvSpPr/>
          <p:nvPr/>
        </p:nvSpPr>
        <p:spPr>
          <a:xfrm>
            <a:off x="2565485" y="2011211"/>
            <a:ext cx="432000" cy="43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64" name="Κ1">
            <a:extLst>
              <a:ext uri="{FF2B5EF4-FFF2-40B4-BE49-F238E27FC236}">
                <a16:creationId xmlns:a16="http://schemas.microsoft.com/office/drawing/2014/main" id="{B7E4A109-976D-40D6-86B9-60891B4FC496}"/>
              </a:ext>
            </a:extLst>
          </p:cNvPr>
          <p:cNvSpPr/>
          <p:nvPr/>
        </p:nvSpPr>
        <p:spPr>
          <a:xfrm>
            <a:off x="1744178" y="2452447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solidFill>
                <a:srgbClr val="FF0000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F5A5F5B-B5CF-4444-B144-29F269ECA6C4}"/>
              </a:ext>
            </a:extLst>
          </p:cNvPr>
          <p:cNvCxnSpPr>
            <a:cxnSpLocks/>
            <a:stCxn id="64" idx="7"/>
            <a:endCxn id="60" idx="1"/>
          </p:cNvCxnSpPr>
          <p:nvPr/>
        </p:nvCxnSpPr>
        <p:spPr>
          <a:xfrm flipV="1">
            <a:off x="2112913" y="2221615"/>
            <a:ext cx="452572" cy="294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0">
            <a:extLst>
              <a:ext uri="{FF2B5EF4-FFF2-40B4-BE49-F238E27FC236}">
                <a16:creationId xmlns:a16="http://schemas.microsoft.com/office/drawing/2014/main" id="{48E2EA2C-312B-405D-88E0-4AD47C5F7B91}"/>
              </a:ext>
            </a:extLst>
          </p:cNvPr>
          <p:cNvSpPr txBox="1"/>
          <p:nvPr/>
        </p:nvSpPr>
        <p:spPr>
          <a:xfrm>
            <a:off x="922871" y="2452447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0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69" name="Κ0">
            <a:extLst>
              <a:ext uri="{FF2B5EF4-FFF2-40B4-BE49-F238E27FC236}">
                <a16:creationId xmlns:a16="http://schemas.microsoft.com/office/drawing/2014/main" id="{F4FEDA33-4126-4A4D-85F5-297611BBA6E3}"/>
              </a:ext>
            </a:extLst>
          </p:cNvPr>
          <p:cNvSpPr/>
          <p:nvPr/>
        </p:nvSpPr>
        <p:spPr>
          <a:xfrm>
            <a:off x="922871" y="2472876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solidFill>
                <a:schemeClr val="tx1"/>
              </a:solidFill>
            </a:endParaRPr>
          </a:p>
        </p:txBody>
      </p:sp>
      <p:sp>
        <p:nvSpPr>
          <p:cNvPr id="38" name="Content Placeholder 7">
            <a:extLst>
              <a:ext uri="{FF2B5EF4-FFF2-40B4-BE49-F238E27FC236}">
                <a16:creationId xmlns:a16="http://schemas.microsoft.com/office/drawing/2014/main" id="{0C4BD7B3-5A68-447E-91A2-A2F4BCDC4C27}"/>
              </a:ext>
            </a:extLst>
          </p:cNvPr>
          <p:cNvSpPr txBox="1">
            <a:spLocks/>
          </p:cNvSpPr>
          <p:nvPr/>
        </p:nvSpPr>
        <p:spPr>
          <a:xfrm>
            <a:off x="2953344" y="5293625"/>
            <a:ext cx="3226512" cy="35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j &lt; edges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8" name="Picture 47" descr="Wrong. I love the springtime, and you love the… | by Scott Gardiner | Poets  Unlimited | Medium">
            <a:extLst>
              <a:ext uri="{FF2B5EF4-FFF2-40B4-BE49-F238E27FC236}">
                <a16:creationId xmlns:a16="http://schemas.microsoft.com/office/drawing/2014/main" id="{0D7BB2CD-A9A6-4B88-99C9-DE851FD8B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831" y="5339460"/>
            <a:ext cx="225641" cy="22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Content Placeholder 7">
            <a:extLst>
              <a:ext uri="{FF2B5EF4-FFF2-40B4-BE49-F238E27FC236}">
                <a16:creationId xmlns:a16="http://schemas.microsoft.com/office/drawing/2014/main" id="{F5221356-25AE-4962-B890-13E6FE7C28A8}"/>
              </a:ext>
            </a:extLst>
          </p:cNvPr>
          <p:cNvSpPr txBox="1">
            <a:spLocks/>
          </p:cNvSpPr>
          <p:nvPr/>
        </p:nvSpPr>
        <p:spPr>
          <a:xfrm>
            <a:off x="3676441" y="1938873"/>
            <a:ext cx="2028030" cy="140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VERTICES = 3</a:t>
            </a:r>
            <a:endParaRPr lang="el-G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edges = 1</a:t>
            </a:r>
            <a:endParaRPr lang="el-G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j = 1</a:t>
            </a:r>
            <a:endParaRPr lang="el-G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Century Gothic" panose="020B0502020202020204" pitchFamily="34" charset="0"/>
            </a:endParaRPr>
          </a:p>
        </p:txBody>
      </p:sp>
      <p:graphicFrame>
        <p:nvGraphicFramePr>
          <p:cNvPr id="57" name="Table 5">
            <a:extLst>
              <a:ext uri="{FF2B5EF4-FFF2-40B4-BE49-F238E27FC236}">
                <a16:creationId xmlns:a16="http://schemas.microsoft.com/office/drawing/2014/main" id="{4008A5C1-8AFF-4F16-9A1E-468790DC1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111738"/>
              </p:ext>
            </p:extLst>
          </p:nvPr>
        </p:nvGraphicFramePr>
        <p:xfrm>
          <a:off x="7579877" y="3015197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06DB4B0-FA90-40D5-B382-CAA893452C71}"/>
              </a:ext>
            </a:extLst>
          </p:cNvPr>
          <p:cNvCxnSpPr>
            <a:cxnSpLocks/>
          </p:cNvCxnSpPr>
          <p:nvPr/>
        </p:nvCxnSpPr>
        <p:spPr>
          <a:xfrm>
            <a:off x="8055744" y="3182155"/>
            <a:ext cx="476641" cy="2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D307D67-9EF4-4B4C-AEF1-ED3BCC7B8B7B}"/>
              </a:ext>
            </a:extLst>
          </p:cNvPr>
          <p:cNvSpPr txBox="1"/>
          <p:nvPr/>
        </p:nvSpPr>
        <p:spPr>
          <a:xfrm>
            <a:off x="8529471" y="3040016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  <p:graphicFrame>
        <p:nvGraphicFramePr>
          <p:cNvPr id="72" name="Table 5">
            <a:extLst>
              <a:ext uri="{FF2B5EF4-FFF2-40B4-BE49-F238E27FC236}">
                <a16:creationId xmlns:a16="http://schemas.microsoft.com/office/drawing/2014/main" id="{1C00B15D-1AB1-4809-B0C5-C57BC1529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142779"/>
              </p:ext>
            </p:extLst>
          </p:nvPr>
        </p:nvGraphicFramePr>
        <p:xfrm>
          <a:off x="8529472" y="2637437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0A6921B-638F-4B17-BE17-A7C4CD2A9B6E}"/>
              </a:ext>
            </a:extLst>
          </p:cNvPr>
          <p:cNvCxnSpPr>
            <a:cxnSpLocks/>
          </p:cNvCxnSpPr>
          <p:nvPr/>
        </p:nvCxnSpPr>
        <p:spPr>
          <a:xfrm>
            <a:off x="8977073" y="2803037"/>
            <a:ext cx="504908" cy="2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8D0446D-7A32-4B83-A48B-13AAD0E0B9C1}"/>
              </a:ext>
            </a:extLst>
          </p:cNvPr>
          <p:cNvSpPr txBox="1"/>
          <p:nvPr/>
        </p:nvSpPr>
        <p:spPr>
          <a:xfrm>
            <a:off x="9481981" y="2670763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500DE1B-17FF-45AE-A139-FEBC155D2778}"/>
              </a:ext>
            </a:extLst>
          </p:cNvPr>
          <p:cNvCxnSpPr>
            <a:cxnSpLocks/>
          </p:cNvCxnSpPr>
          <p:nvPr/>
        </p:nvCxnSpPr>
        <p:spPr>
          <a:xfrm>
            <a:off x="8056410" y="2803037"/>
            <a:ext cx="475976" cy="1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Table 5">
            <a:extLst>
              <a:ext uri="{FF2B5EF4-FFF2-40B4-BE49-F238E27FC236}">
                <a16:creationId xmlns:a16="http://schemas.microsoft.com/office/drawing/2014/main" id="{DB9A7530-EE42-4D16-80C7-31140F4E0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127896"/>
              </p:ext>
            </p:extLst>
          </p:nvPr>
        </p:nvGraphicFramePr>
        <p:xfrm>
          <a:off x="7579877" y="2638305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1B83E77-CECC-4070-87E9-02A120C747D2}"/>
              </a:ext>
            </a:extLst>
          </p:cNvPr>
          <p:cNvCxnSpPr>
            <a:cxnSpLocks/>
          </p:cNvCxnSpPr>
          <p:nvPr/>
        </p:nvCxnSpPr>
        <p:spPr>
          <a:xfrm>
            <a:off x="8055744" y="2431519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e 5">
            <a:extLst>
              <a:ext uri="{FF2B5EF4-FFF2-40B4-BE49-F238E27FC236}">
                <a16:creationId xmlns:a16="http://schemas.microsoft.com/office/drawing/2014/main" id="{1871298D-E17E-4E24-BEE7-3D171B2AD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745884"/>
              </p:ext>
            </p:extLst>
          </p:nvPr>
        </p:nvGraphicFramePr>
        <p:xfrm>
          <a:off x="7579878" y="2264378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B63D92B-CB0B-4DA2-96B6-AA5382ABACA4}"/>
              </a:ext>
            </a:extLst>
          </p:cNvPr>
          <p:cNvCxnSpPr>
            <a:cxnSpLocks/>
          </p:cNvCxnSpPr>
          <p:nvPr/>
        </p:nvCxnSpPr>
        <p:spPr>
          <a:xfrm>
            <a:off x="7105415" y="2427359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507AF72-EF10-40F1-9DD2-488F8CEEBFF1}"/>
              </a:ext>
            </a:extLst>
          </p:cNvPr>
          <p:cNvCxnSpPr>
            <a:cxnSpLocks/>
          </p:cNvCxnSpPr>
          <p:nvPr/>
        </p:nvCxnSpPr>
        <p:spPr>
          <a:xfrm>
            <a:off x="6095839" y="3163134"/>
            <a:ext cx="2372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0BE845F-9591-4777-9DB1-827A310E4A57}"/>
              </a:ext>
            </a:extLst>
          </p:cNvPr>
          <p:cNvSpPr txBox="1"/>
          <p:nvPr/>
        </p:nvSpPr>
        <p:spPr>
          <a:xfrm>
            <a:off x="5887502" y="3023347"/>
            <a:ext cx="23054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i</a:t>
            </a:r>
            <a:endParaRPr lang="el-GR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0E66F6-BFFE-49EF-BFD5-8EB3150E202F}"/>
              </a:ext>
            </a:extLst>
          </p:cNvPr>
          <p:cNvSpPr txBox="1"/>
          <p:nvPr/>
        </p:nvSpPr>
        <p:spPr>
          <a:xfrm>
            <a:off x="7155423" y="1669500"/>
            <a:ext cx="2968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Λίστες Γειτονικών Κορυφών</a:t>
            </a:r>
            <a:endParaRPr lang="el-GR" sz="1400" b="1" dirty="0"/>
          </a:p>
        </p:txBody>
      </p:sp>
      <p:graphicFrame>
        <p:nvGraphicFramePr>
          <p:cNvPr id="84" name="Table 5">
            <a:extLst>
              <a:ext uri="{FF2B5EF4-FFF2-40B4-BE49-F238E27FC236}">
                <a16:creationId xmlns:a16="http://schemas.microsoft.com/office/drawing/2014/main" id="{298F26C9-F148-46CE-8FCE-23BF81DA3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087180"/>
              </p:ext>
            </p:extLst>
          </p:nvPr>
        </p:nvGraphicFramePr>
        <p:xfrm>
          <a:off x="6333070" y="2255641"/>
          <a:ext cx="8788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031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6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511240"/>
                  </a:ext>
                </a:extLst>
              </a:tr>
            </a:tbl>
          </a:graphicData>
        </a:graphic>
      </p:graphicFrame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CED62A5-149E-493B-A84D-5AA496053F08}"/>
              </a:ext>
            </a:extLst>
          </p:cNvPr>
          <p:cNvCxnSpPr>
            <a:cxnSpLocks/>
          </p:cNvCxnSpPr>
          <p:nvPr/>
        </p:nvCxnSpPr>
        <p:spPr>
          <a:xfrm>
            <a:off x="7105415" y="2797193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07A4FE92-FC9A-44F8-92D3-A4C59A116110}"/>
              </a:ext>
            </a:extLst>
          </p:cNvPr>
          <p:cNvSpPr txBox="1"/>
          <p:nvPr/>
        </p:nvSpPr>
        <p:spPr>
          <a:xfrm>
            <a:off x="8529472" y="2291459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1C411F0-6F71-403F-863A-DBED2E7141C8}"/>
              </a:ext>
            </a:extLst>
          </p:cNvPr>
          <p:cNvCxnSpPr>
            <a:cxnSpLocks/>
          </p:cNvCxnSpPr>
          <p:nvPr/>
        </p:nvCxnSpPr>
        <p:spPr>
          <a:xfrm>
            <a:off x="7105415" y="3193374"/>
            <a:ext cx="4744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0017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AFD3EDA2-B393-47E7-B2AC-59B61FF85E5D}"/>
              </a:ext>
            </a:extLst>
          </p:cNvPr>
          <p:cNvSpPr txBox="1"/>
          <p:nvPr/>
        </p:nvSpPr>
        <p:spPr>
          <a:xfrm>
            <a:off x="688342" y="4240946"/>
            <a:ext cx="11289457" cy="1990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Για κάθε </a:t>
            </a:r>
            <a:r>
              <a:rPr lang="el-GR" altLang="el-GR" sz="1400" dirty="0">
                <a:latin typeface="Century Gothic" panose="020B0502020202020204" pitchFamily="34" charset="0"/>
              </a:rPr>
              <a:t>κόμβο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του πίνακα 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Εκχώρησε στο πεδίο κορυφής του </a:t>
            </a:r>
            <a:r>
              <a:rPr lang="el-GR" altLang="el-GR" sz="1400" dirty="0">
                <a:latin typeface="Century Gothic" panose="020B0502020202020204" pitchFamily="34" charset="0"/>
              </a:rPr>
              <a:t>κόμβου την κορυφή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και στο πεδίο δείκτη βάλε </a:t>
            </a:r>
            <a:r>
              <a:rPr lang="en-US" altLang="el-GR" sz="1400" dirty="0">
                <a:latin typeface="Century Gothic" panose="020B0502020202020204" pitchFamily="34" charset="0"/>
              </a:rPr>
              <a:t>NULL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1</a:t>
            </a:r>
            <a:r>
              <a:rPr lang="el-GR" altLang="el-GR" sz="1400" u="sng" dirty="0">
                <a:latin typeface="Century Gothic" panose="020B0502020202020204" pitchFamily="34" charset="0"/>
              </a:rPr>
              <a:t>.2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Διάβασε τον αριθμό ακμών της κορυφής.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1.3 </a:t>
            </a:r>
            <a:r>
              <a:rPr lang="el-GR" altLang="el-GR" sz="1400" dirty="0">
                <a:latin typeface="Century Gothic" panose="020B0502020202020204" pitchFamily="34" charset="0"/>
              </a:rPr>
              <a:t>– Για κάθε ακμή: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1.3.1 </a:t>
            </a:r>
            <a:r>
              <a:rPr lang="el-GR" altLang="el-GR" sz="1400" dirty="0">
                <a:latin typeface="Century Gothic" panose="020B0502020202020204" pitchFamily="34" charset="0"/>
              </a:rPr>
              <a:t>– Διάβασε τη γειτονική κορυφή.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1.3.2 </a:t>
            </a:r>
            <a:r>
              <a:rPr lang="el-GR" altLang="el-GR" sz="1400" dirty="0">
                <a:latin typeface="Century Gothic" panose="020B0502020202020204" pitchFamily="34" charset="0"/>
              </a:rPr>
              <a:t>– Δημιούργησε κόμβο για τη γειτονική κορυφή και σύνδεσέ τον με τη λίστα.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2"/>
            <a:ext cx="10817118" cy="964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 με χρήση Λιστών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26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26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l-GR" sz="1400" dirty="0">
                <a:latin typeface="Century Gothic" panose="020B0502020202020204" pitchFamily="34" charset="0"/>
              </a:rPr>
              <a:t>Αναπαράσταση Γράφου με Λίστες Γειτονικών Κορυφών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DF8A75-DAD0-4217-993F-1300B999D9E9}"/>
              </a:ext>
            </a:extLst>
          </p:cNvPr>
          <p:cNvSpPr txBox="1"/>
          <p:nvPr/>
        </p:nvSpPr>
        <p:spPr>
          <a:xfrm>
            <a:off x="760770" y="1669500"/>
            <a:ext cx="983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Γράφος</a:t>
            </a:r>
            <a:endParaRPr lang="el-GR" sz="1400" b="1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3155158-2E26-4029-AF4B-66D4F50E7C5A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1354871" y="2668447"/>
            <a:ext cx="389307" cy="14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2">
            <a:extLst>
              <a:ext uri="{FF2B5EF4-FFF2-40B4-BE49-F238E27FC236}">
                <a16:creationId xmlns:a16="http://schemas.microsoft.com/office/drawing/2014/main" id="{8BE86007-E0AF-469C-81A7-10D0ED96DFEF}"/>
              </a:ext>
            </a:extLst>
          </p:cNvPr>
          <p:cNvSpPr txBox="1"/>
          <p:nvPr/>
        </p:nvSpPr>
        <p:spPr>
          <a:xfrm>
            <a:off x="2565485" y="1990782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2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61" name="1">
            <a:extLst>
              <a:ext uri="{FF2B5EF4-FFF2-40B4-BE49-F238E27FC236}">
                <a16:creationId xmlns:a16="http://schemas.microsoft.com/office/drawing/2014/main" id="{F3260381-4399-4169-B44A-54E09B8C5C6F}"/>
              </a:ext>
            </a:extLst>
          </p:cNvPr>
          <p:cNvSpPr txBox="1"/>
          <p:nvPr/>
        </p:nvSpPr>
        <p:spPr>
          <a:xfrm>
            <a:off x="1744178" y="2432018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1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63" name="Κ2">
            <a:extLst>
              <a:ext uri="{FF2B5EF4-FFF2-40B4-BE49-F238E27FC236}">
                <a16:creationId xmlns:a16="http://schemas.microsoft.com/office/drawing/2014/main" id="{B5434064-1318-4A13-9E8B-5476C85EB4B9}"/>
              </a:ext>
            </a:extLst>
          </p:cNvPr>
          <p:cNvSpPr/>
          <p:nvPr/>
        </p:nvSpPr>
        <p:spPr>
          <a:xfrm>
            <a:off x="2565485" y="2011211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64" name="Κ1">
            <a:extLst>
              <a:ext uri="{FF2B5EF4-FFF2-40B4-BE49-F238E27FC236}">
                <a16:creationId xmlns:a16="http://schemas.microsoft.com/office/drawing/2014/main" id="{B7E4A109-976D-40D6-86B9-60891B4FC496}"/>
              </a:ext>
            </a:extLst>
          </p:cNvPr>
          <p:cNvSpPr/>
          <p:nvPr/>
        </p:nvSpPr>
        <p:spPr>
          <a:xfrm>
            <a:off x="1744178" y="2452447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solidFill>
                <a:srgbClr val="FF0000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F5A5F5B-B5CF-4444-B144-29F269ECA6C4}"/>
              </a:ext>
            </a:extLst>
          </p:cNvPr>
          <p:cNvCxnSpPr>
            <a:cxnSpLocks/>
            <a:stCxn id="64" idx="7"/>
            <a:endCxn id="60" idx="1"/>
          </p:cNvCxnSpPr>
          <p:nvPr/>
        </p:nvCxnSpPr>
        <p:spPr>
          <a:xfrm flipV="1">
            <a:off x="2112913" y="2221615"/>
            <a:ext cx="452572" cy="294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0">
            <a:extLst>
              <a:ext uri="{FF2B5EF4-FFF2-40B4-BE49-F238E27FC236}">
                <a16:creationId xmlns:a16="http://schemas.microsoft.com/office/drawing/2014/main" id="{48E2EA2C-312B-405D-88E0-4AD47C5F7B91}"/>
              </a:ext>
            </a:extLst>
          </p:cNvPr>
          <p:cNvSpPr txBox="1"/>
          <p:nvPr/>
        </p:nvSpPr>
        <p:spPr>
          <a:xfrm>
            <a:off x="922871" y="2452447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0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69" name="Κ0">
            <a:extLst>
              <a:ext uri="{FF2B5EF4-FFF2-40B4-BE49-F238E27FC236}">
                <a16:creationId xmlns:a16="http://schemas.microsoft.com/office/drawing/2014/main" id="{F4FEDA33-4126-4A4D-85F5-297611BBA6E3}"/>
              </a:ext>
            </a:extLst>
          </p:cNvPr>
          <p:cNvSpPr/>
          <p:nvPr/>
        </p:nvSpPr>
        <p:spPr>
          <a:xfrm>
            <a:off x="922871" y="2472876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solidFill>
                <a:schemeClr val="tx1"/>
              </a:solidFill>
            </a:endParaRPr>
          </a:p>
        </p:txBody>
      </p:sp>
      <p:sp>
        <p:nvSpPr>
          <p:cNvPr id="50" name="Content Placeholder 7">
            <a:extLst>
              <a:ext uri="{FF2B5EF4-FFF2-40B4-BE49-F238E27FC236}">
                <a16:creationId xmlns:a16="http://schemas.microsoft.com/office/drawing/2014/main" id="{3CAEEE7A-0117-47D0-980C-6EE5F8AD13AC}"/>
              </a:ext>
            </a:extLst>
          </p:cNvPr>
          <p:cNvSpPr txBox="1">
            <a:spLocks/>
          </p:cNvSpPr>
          <p:nvPr/>
        </p:nvSpPr>
        <p:spPr>
          <a:xfrm>
            <a:off x="3896707" y="4333930"/>
            <a:ext cx="1340562" cy="35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 &lt; VERTICES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6" name="Picture 55" descr="Wrong. I love the springtime, and you love the… | by Scott Gardiner | Poets  Unlimited | Medium">
            <a:extLst>
              <a:ext uri="{FF2B5EF4-FFF2-40B4-BE49-F238E27FC236}">
                <a16:creationId xmlns:a16="http://schemas.microsoft.com/office/drawing/2014/main" id="{4970B099-BDE8-424F-8F6E-97076D4BD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48" y="4339931"/>
            <a:ext cx="225641" cy="22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ontent Placeholder 7">
            <a:extLst>
              <a:ext uri="{FF2B5EF4-FFF2-40B4-BE49-F238E27FC236}">
                <a16:creationId xmlns:a16="http://schemas.microsoft.com/office/drawing/2014/main" id="{42B841AE-8DFF-4F7B-A5D4-01C297112F9C}"/>
              </a:ext>
            </a:extLst>
          </p:cNvPr>
          <p:cNvSpPr txBox="1">
            <a:spLocks/>
          </p:cNvSpPr>
          <p:nvPr/>
        </p:nvSpPr>
        <p:spPr>
          <a:xfrm>
            <a:off x="3676441" y="1938873"/>
            <a:ext cx="2028030" cy="140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VERTICES = 3</a:t>
            </a:r>
            <a:endParaRPr lang="el-G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Century Gothic" panose="020B0502020202020204" pitchFamily="34" charset="0"/>
            </a:endParaRPr>
          </a:p>
        </p:txBody>
      </p:sp>
      <p:graphicFrame>
        <p:nvGraphicFramePr>
          <p:cNvPr id="71" name="Table 5">
            <a:extLst>
              <a:ext uri="{FF2B5EF4-FFF2-40B4-BE49-F238E27FC236}">
                <a16:creationId xmlns:a16="http://schemas.microsoft.com/office/drawing/2014/main" id="{CB7E879D-AFA5-45A8-9164-7C26D8866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929415"/>
              </p:ext>
            </p:extLst>
          </p:nvPr>
        </p:nvGraphicFramePr>
        <p:xfrm>
          <a:off x="7579877" y="3015197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3FB1181-78FE-42E9-89DB-B0B21CAFE968}"/>
              </a:ext>
            </a:extLst>
          </p:cNvPr>
          <p:cNvCxnSpPr>
            <a:cxnSpLocks/>
          </p:cNvCxnSpPr>
          <p:nvPr/>
        </p:nvCxnSpPr>
        <p:spPr>
          <a:xfrm>
            <a:off x="8055744" y="3182155"/>
            <a:ext cx="476641" cy="2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6728EC63-F38C-410E-B3CD-0E2708B3E702}"/>
              </a:ext>
            </a:extLst>
          </p:cNvPr>
          <p:cNvSpPr txBox="1"/>
          <p:nvPr/>
        </p:nvSpPr>
        <p:spPr>
          <a:xfrm>
            <a:off x="8529471" y="3040016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  <p:graphicFrame>
        <p:nvGraphicFramePr>
          <p:cNvPr id="77" name="Table 5">
            <a:extLst>
              <a:ext uri="{FF2B5EF4-FFF2-40B4-BE49-F238E27FC236}">
                <a16:creationId xmlns:a16="http://schemas.microsoft.com/office/drawing/2014/main" id="{F206EB37-7BAF-4EBF-95DD-758E81FF8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138555"/>
              </p:ext>
            </p:extLst>
          </p:nvPr>
        </p:nvGraphicFramePr>
        <p:xfrm>
          <a:off x="8529472" y="2637437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A98C22C-7E45-43AF-895E-617925D8D566}"/>
              </a:ext>
            </a:extLst>
          </p:cNvPr>
          <p:cNvCxnSpPr>
            <a:cxnSpLocks/>
          </p:cNvCxnSpPr>
          <p:nvPr/>
        </p:nvCxnSpPr>
        <p:spPr>
          <a:xfrm>
            <a:off x="8977073" y="2803037"/>
            <a:ext cx="504908" cy="2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F6765C1-E6BA-4046-80D6-5B1A515911C1}"/>
              </a:ext>
            </a:extLst>
          </p:cNvPr>
          <p:cNvSpPr txBox="1"/>
          <p:nvPr/>
        </p:nvSpPr>
        <p:spPr>
          <a:xfrm>
            <a:off x="9481981" y="2670763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DE15EA1-B212-4469-96AA-881E63B09034}"/>
              </a:ext>
            </a:extLst>
          </p:cNvPr>
          <p:cNvCxnSpPr>
            <a:cxnSpLocks/>
          </p:cNvCxnSpPr>
          <p:nvPr/>
        </p:nvCxnSpPr>
        <p:spPr>
          <a:xfrm>
            <a:off x="8056410" y="2803037"/>
            <a:ext cx="475976" cy="1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Table 5">
            <a:extLst>
              <a:ext uri="{FF2B5EF4-FFF2-40B4-BE49-F238E27FC236}">
                <a16:creationId xmlns:a16="http://schemas.microsoft.com/office/drawing/2014/main" id="{55977EBD-6759-4701-B4FC-90DEE29BD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041439"/>
              </p:ext>
            </p:extLst>
          </p:nvPr>
        </p:nvGraphicFramePr>
        <p:xfrm>
          <a:off x="7579877" y="2638305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DAAB993-150F-4104-B40D-714D8F4D26F7}"/>
              </a:ext>
            </a:extLst>
          </p:cNvPr>
          <p:cNvCxnSpPr>
            <a:cxnSpLocks/>
          </p:cNvCxnSpPr>
          <p:nvPr/>
        </p:nvCxnSpPr>
        <p:spPr>
          <a:xfrm>
            <a:off x="8055744" y="2431519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e 5">
            <a:extLst>
              <a:ext uri="{FF2B5EF4-FFF2-40B4-BE49-F238E27FC236}">
                <a16:creationId xmlns:a16="http://schemas.microsoft.com/office/drawing/2014/main" id="{134CED79-3093-47B6-96CC-30BE1B267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725214"/>
              </p:ext>
            </p:extLst>
          </p:nvPr>
        </p:nvGraphicFramePr>
        <p:xfrm>
          <a:off x="7579878" y="2264378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46B1019-A5D9-4C2D-9813-EF5406050E87}"/>
              </a:ext>
            </a:extLst>
          </p:cNvPr>
          <p:cNvCxnSpPr>
            <a:cxnSpLocks/>
          </p:cNvCxnSpPr>
          <p:nvPr/>
        </p:nvCxnSpPr>
        <p:spPr>
          <a:xfrm>
            <a:off x="7105415" y="2427359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4D9C5CB-E2D9-4574-835A-A2DB4E5757E1}"/>
              </a:ext>
            </a:extLst>
          </p:cNvPr>
          <p:cNvCxnSpPr>
            <a:cxnSpLocks/>
          </p:cNvCxnSpPr>
          <p:nvPr/>
        </p:nvCxnSpPr>
        <p:spPr>
          <a:xfrm>
            <a:off x="6095839" y="3625092"/>
            <a:ext cx="23723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43EB9CF6-D445-4EEE-9385-CCFDF208EA32}"/>
              </a:ext>
            </a:extLst>
          </p:cNvPr>
          <p:cNvSpPr txBox="1"/>
          <p:nvPr/>
        </p:nvSpPr>
        <p:spPr>
          <a:xfrm>
            <a:off x="5887502" y="3485305"/>
            <a:ext cx="23054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i</a:t>
            </a:r>
            <a:endParaRPr lang="el-GR" sz="1400" dirty="0">
              <a:solidFill>
                <a:srgbClr val="FF000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A114912-9312-43D6-B451-1868B980A7D9}"/>
              </a:ext>
            </a:extLst>
          </p:cNvPr>
          <p:cNvSpPr txBox="1"/>
          <p:nvPr/>
        </p:nvSpPr>
        <p:spPr>
          <a:xfrm>
            <a:off x="7155423" y="1669500"/>
            <a:ext cx="2968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Λίστες Γειτονικών Κορυφών</a:t>
            </a:r>
            <a:endParaRPr lang="el-GR" sz="1400" b="1" dirty="0"/>
          </a:p>
        </p:txBody>
      </p:sp>
      <p:graphicFrame>
        <p:nvGraphicFramePr>
          <p:cNvPr id="89" name="Table 5">
            <a:extLst>
              <a:ext uri="{FF2B5EF4-FFF2-40B4-BE49-F238E27FC236}">
                <a16:creationId xmlns:a16="http://schemas.microsoft.com/office/drawing/2014/main" id="{0C46DBD3-85C4-4FF5-AF43-F98D1B8D9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755777"/>
              </p:ext>
            </p:extLst>
          </p:nvPr>
        </p:nvGraphicFramePr>
        <p:xfrm>
          <a:off x="6333070" y="2255641"/>
          <a:ext cx="8788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031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6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511240"/>
                  </a:ext>
                </a:extLst>
              </a:tr>
            </a:tbl>
          </a:graphicData>
        </a:graphic>
      </p:graphicFrame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FC740E-3F73-4B7B-945F-2FC64F33C7C4}"/>
              </a:ext>
            </a:extLst>
          </p:cNvPr>
          <p:cNvCxnSpPr>
            <a:cxnSpLocks/>
          </p:cNvCxnSpPr>
          <p:nvPr/>
        </p:nvCxnSpPr>
        <p:spPr>
          <a:xfrm>
            <a:off x="7105415" y="2797193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BED9479-ABB1-4BDC-AE77-A561605CC7D0}"/>
              </a:ext>
            </a:extLst>
          </p:cNvPr>
          <p:cNvSpPr txBox="1"/>
          <p:nvPr/>
        </p:nvSpPr>
        <p:spPr>
          <a:xfrm>
            <a:off x="8529472" y="2291459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D092293-AEC0-46F9-A56F-77F0A2DBC40F}"/>
              </a:ext>
            </a:extLst>
          </p:cNvPr>
          <p:cNvCxnSpPr>
            <a:cxnSpLocks/>
          </p:cNvCxnSpPr>
          <p:nvPr/>
        </p:nvCxnSpPr>
        <p:spPr>
          <a:xfrm>
            <a:off x="7105415" y="3193374"/>
            <a:ext cx="4744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1904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Κώδικας</a:t>
            </a:r>
            <a:r>
              <a:rPr lang="en-US" sz="1800" u="sng" dirty="0">
                <a:latin typeface="Century Gothic" panose="020B0502020202020204" pitchFamily="34" charset="0"/>
              </a:rPr>
              <a:t> </a:t>
            </a:r>
            <a:r>
              <a:rPr lang="el-GR" sz="1800" u="sng" dirty="0">
                <a:latin typeface="Century Gothic" panose="020B0502020202020204" pitchFamily="34" charset="0"/>
              </a:rPr>
              <a:t>για την αναπαράσταση γράφου με λίστα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71E9CD-16C0-4629-9571-2291D8438AA8}"/>
              </a:ext>
            </a:extLst>
          </p:cNvPr>
          <p:cNvSpPr txBox="1"/>
          <p:nvPr/>
        </p:nvSpPr>
        <p:spPr>
          <a:xfrm>
            <a:off x="745681" y="1171459"/>
            <a:ext cx="6198044" cy="4736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readGraph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(node *graph) {</a:t>
            </a:r>
            <a:endParaRPr lang="el-G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l-G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j,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adjacentVertex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edges,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insertReturnValue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VERTICES; 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l-G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graph[</a:t>
            </a:r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].vertex = </a:t>
            </a:r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l-GR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graph[</a:t>
            </a:r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].next = NULL;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l-G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l-G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number of edges for vertex %d: ", </a:t>
            </a:r>
            <a:r>
              <a:rPr lang="en-US" sz="12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12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d",&amp;edges</a:t>
            </a: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l-G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for(j = 0; j &lt; edges;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l-GR" sz="12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l-G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adjacent vertex: ");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adjacentVertex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insertReturnValue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insert(graph,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adjacentVertex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(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insertReturnValue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1)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l-GR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1;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l-GR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l-GR" sz="12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l-G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l-G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6B61FF-3C0C-42B5-8C9B-6FBD8C9E1F8F}"/>
              </a:ext>
            </a:extLst>
          </p:cNvPr>
          <p:cNvSpPr txBox="1"/>
          <p:nvPr/>
        </p:nvSpPr>
        <p:spPr>
          <a:xfrm>
            <a:off x="7258239" y="1787492"/>
            <a:ext cx="4638486" cy="3283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chemeClr val="accent1"/>
                </a:solidFill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Για κάθε </a:t>
            </a:r>
            <a:r>
              <a:rPr lang="el-GR" altLang="el-GR" sz="1400" dirty="0">
                <a:latin typeface="Century Gothic" panose="020B0502020202020204" pitchFamily="34" charset="0"/>
              </a:rPr>
              <a:t>κόμβο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του πίνακα 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solidFill>
                  <a:srgbClr val="7030A0"/>
                </a:solidFill>
                <a:latin typeface="Century Gothic" panose="020B0502020202020204" pitchFamily="34" charset="0"/>
              </a:rPr>
              <a:t>Βήμα 1.1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Εκχώρησε στο πεδίο κορυφής του 	</a:t>
            </a:r>
            <a:r>
              <a:rPr lang="el-GR" altLang="el-GR" sz="1400" dirty="0">
                <a:latin typeface="Century Gothic" panose="020B0502020202020204" pitchFamily="34" charset="0"/>
              </a:rPr>
              <a:t>κόμβου την κορυφή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και στο πεδίο δείκτη 	βάλε </a:t>
            </a:r>
            <a:r>
              <a:rPr lang="en-US" altLang="el-GR" sz="1400" dirty="0">
                <a:latin typeface="Century Gothic" panose="020B0502020202020204" pitchFamily="34" charset="0"/>
              </a:rPr>
              <a:t>NULL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chemeClr val="accent2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entury Gothic" panose="020B0502020202020204" pitchFamily="34" charset="0"/>
              </a:rPr>
              <a:t> 1</a:t>
            </a:r>
            <a:r>
              <a:rPr lang="el-GR" altLang="el-GR" sz="1400" u="sng" dirty="0">
                <a:solidFill>
                  <a:schemeClr val="accent2"/>
                </a:solidFill>
                <a:latin typeface="Century Gothic" panose="020B0502020202020204" pitchFamily="34" charset="0"/>
              </a:rPr>
              <a:t>.2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Διάβασε τον αριθμό ακμών της 	κορυφής.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Βήμα 1.3 </a:t>
            </a:r>
            <a:r>
              <a:rPr lang="el-GR" altLang="el-GR" sz="1400" dirty="0">
                <a:latin typeface="Century Gothic" panose="020B0502020202020204" pitchFamily="34" charset="0"/>
              </a:rPr>
              <a:t>– Για κάθε ακμή: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Βήμα 1.3.1 </a:t>
            </a:r>
            <a:r>
              <a:rPr lang="el-GR" altLang="el-GR" sz="1400" dirty="0">
                <a:latin typeface="Century Gothic" panose="020B0502020202020204" pitchFamily="34" charset="0"/>
              </a:rPr>
              <a:t>– Διάβασε τη γειτονική κορυφή.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Βήμα 1.3.2 </a:t>
            </a:r>
            <a:r>
              <a:rPr lang="el-GR" altLang="el-GR" sz="1400" dirty="0">
                <a:latin typeface="Century Gothic" panose="020B0502020202020204" pitchFamily="34" charset="0"/>
              </a:rPr>
              <a:t>– Δημιούργησε κόμβο για τη γειτονική 	κορυφή και σύνδεσέ τον με τη λίστα.</a:t>
            </a:r>
          </a:p>
        </p:txBody>
      </p:sp>
    </p:spTree>
    <p:extLst>
      <p:ext uri="{BB962C8B-B14F-4D97-AF65-F5344CB8AC3E}">
        <p14:creationId xmlns:p14="http://schemas.microsoft.com/office/powerpoint/2010/main" val="14336517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AFD3EDA2-B393-47E7-B2AC-59B61FF85E5D}"/>
              </a:ext>
            </a:extLst>
          </p:cNvPr>
          <p:cNvSpPr txBox="1"/>
          <p:nvPr/>
        </p:nvSpPr>
        <p:spPr>
          <a:xfrm>
            <a:off x="688341" y="3507524"/>
            <a:ext cx="11289457" cy="2959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Δημιούργησε νέο κόμβο.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Εκχώρησε στην κορυφή του νέου </a:t>
            </a:r>
            <a:r>
              <a:rPr lang="el-GR" altLang="el-GR" sz="1400" dirty="0">
                <a:latin typeface="Century Gothic" panose="020B0502020202020204" pitchFamily="34" charset="0"/>
              </a:rPr>
              <a:t>κόμβου την γειτονική κορυφή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και κάνε τον δείκτη </a:t>
            </a:r>
            <a:r>
              <a:rPr lang="en-US" altLang="el-GR" sz="1400" dirty="0">
                <a:latin typeface="Century Gothic" panose="020B0502020202020204" pitchFamily="34" charset="0"/>
              </a:rPr>
              <a:t>NULL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u="sng" dirty="0">
                <a:latin typeface="Century Gothic" panose="020B0502020202020204" pitchFamily="34" charset="0"/>
              </a:rPr>
              <a:t>3.1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η λίστα της κύριας κορυφής δεν έχει στοιχεία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: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</a:t>
            </a:r>
            <a:r>
              <a:rPr lang="en-US" altLang="el-GR" sz="1400" u="sng" dirty="0">
                <a:latin typeface="Century Gothic" panose="020B0502020202020204" pitchFamily="34" charset="0"/>
              </a:rPr>
              <a:t>3.1</a:t>
            </a:r>
            <a:r>
              <a:rPr lang="el-GR" altLang="el-GR" sz="1400" u="sng" dirty="0">
                <a:latin typeface="Century Gothic" panose="020B0502020202020204" pitchFamily="34" charset="0"/>
              </a:rPr>
              <a:t>.1 </a:t>
            </a:r>
            <a:r>
              <a:rPr lang="el-GR" altLang="el-GR" sz="1400" dirty="0">
                <a:latin typeface="Century Gothic" panose="020B0502020202020204" pitchFamily="34" charset="0"/>
              </a:rPr>
              <a:t>– Τότε τοποθέτησε τον νέο κόμβο μετά την κύρια κορυφή.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3.2</a:t>
            </a:r>
            <a:r>
              <a:rPr lang="en-US" altLang="el-GR" sz="1400" u="sng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– Αλλιώς: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3.2.1 </a:t>
            </a:r>
            <a:r>
              <a:rPr lang="el-GR" altLang="el-GR" sz="1400" dirty="0">
                <a:latin typeface="Century Gothic" panose="020B0502020202020204" pitchFamily="34" charset="0"/>
              </a:rPr>
              <a:t>– Κράτησε το τέλος της κύριας κορυφής χρησιμοποιώντας ένα δείκτη </a:t>
            </a:r>
            <a:r>
              <a:rPr lang="en-US" altLang="el-GR" sz="1400" dirty="0" err="1">
                <a:latin typeface="Century Gothic" panose="020B0502020202020204" pitchFamily="34" charset="0"/>
              </a:rPr>
              <a:t>ptr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3.2.2 </a:t>
            </a:r>
            <a:r>
              <a:rPr lang="el-GR" altLang="el-GR" sz="1400" dirty="0">
                <a:latin typeface="Century Gothic" panose="020B0502020202020204" pitchFamily="34" charset="0"/>
              </a:rPr>
              <a:t>– Όσο η λίστα της κύριας κορυφής περιέχει στοιχεία: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3.2.2.1 </a:t>
            </a:r>
            <a:r>
              <a:rPr lang="el-GR" altLang="el-GR" sz="1400" dirty="0">
                <a:latin typeface="Century Gothic" panose="020B0502020202020204" pitchFamily="34" charset="0"/>
              </a:rPr>
              <a:t>– Μετακίνησε το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n-US" altLang="el-GR" sz="1400" dirty="0" err="1">
                <a:latin typeface="Century Gothic" panose="020B0502020202020204" pitchFamily="34" charset="0"/>
              </a:rPr>
              <a:t>ptr</a:t>
            </a:r>
            <a:r>
              <a:rPr lang="el-GR" altLang="el-GR" sz="1400" dirty="0">
                <a:latin typeface="Century Gothic" panose="020B0502020202020204" pitchFamily="34" charset="0"/>
              </a:rPr>
              <a:t> στον επόμενο κόμβο.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3.2.3 </a:t>
            </a:r>
            <a:r>
              <a:rPr lang="el-GR" altLang="el-GR" sz="1400" dirty="0">
                <a:latin typeface="Century Gothic" panose="020B0502020202020204" pitchFamily="34" charset="0"/>
              </a:rPr>
              <a:t>– Τοποθέτησε τον νέο κόμβο στο τέλος του κόμβου όπου δείχνει ο </a:t>
            </a:r>
            <a:r>
              <a:rPr lang="en-US" altLang="el-GR" sz="1400" dirty="0" err="1">
                <a:latin typeface="Century Gothic" panose="020B0502020202020204" pitchFamily="34" charset="0"/>
              </a:rPr>
              <a:t>ptr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2"/>
            <a:ext cx="10817118" cy="9640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Δημιουργία και προσθήκη νέου κόμβου στη λίστα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1</a:t>
            </a:r>
            <a:r>
              <a:rPr lang="el-GR" sz="1050" dirty="0">
                <a:latin typeface="Century Gothic" panose="020B0502020202020204" pitchFamily="34" charset="0"/>
              </a:rPr>
              <a:t>/9)</a:t>
            </a:r>
          </a:p>
          <a:p>
            <a:pPr marL="0" indent="0">
              <a:buNone/>
            </a:pPr>
            <a:r>
              <a:rPr lang="el-GR" sz="1400" dirty="0">
                <a:latin typeface="Century Gothic" panose="020B0502020202020204" pitchFamily="34" charset="0"/>
              </a:rPr>
              <a:t>Επεξήγηση συνάρτησης </a:t>
            </a:r>
            <a:r>
              <a:rPr lang="en-US" sz="1400" dirty="0">
                <a:latin typeface="Century Gothic" panose="020B0502020202020204" pitchFamily="34" charset="0"/>
              </a:rPr>
              <a:t>insert</a:t>
            </a:r>
            <a:endParaRPr lang="el-G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l-GR" sz="1400" dirty="0">
                <a:latin typeface="Century Gothic" panose="020B0502020202020204" pitchFamily="34" charset="0"/>
              </a:rPr>
              <a:t>Π.χ. Θέλω να προσθέσω την κορυφή </a:t>
            </a:r>
            <a:r>
              <a:rPr lang="en-US" sz="1400" dirty="0">
                <a:latin typeface="Century Gothic" panose="020B0502020202020204" pitchFamily="34" charset="0"/>
              </a:rPr>
              <a:t>3</a:t>
            </a:r>
            <a:r>
              <a:rPr lang="el-GR" sz="1400" dirty="0">
                <a:latin typeface="Century Gothic" panose="020B0502020202020204" pitchFamily="34" charset="0"/>
              </a:rPr>
              <a:t> ως γειτονική κορυφή της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DF8A75-DAD0-4217-993F-1300B999D9E9}"/>
              </a:ext>
            </a:extLst>
          </p:cNvPr>
          <p:cNvSpPr txBox="1"/>
          <p:nvPr/>
        </p:nvSpPr>
        <p:spPr>
          <a:xfrm>
            <a:off x="760770" y="1669500"/>
            <a:ext cx="983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Γράφος</a:t>
            </a:r>
            <a:endParaRPr lang="el-GR" sz="1400" b="1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3155158-2E26-4029-AF4B-66D4F50E7C5A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1354871" y="2668447"/>
            <a:ext cx="389307" cy="14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2">
            <a:extLst>
              <a:ext uri="{FF2B5EF4-FFF2-40B4-BE49-F238E27FC236}">
                <a16:creationId xmlns:a16="http://schemas.microsoft.com/office/drawing/2014/main" id="{8BE86007-E0AF-469C-81A7-10D0ED96DFEF}"/>
              </a:ext>
            </a:extLst>
          </p:cNvPr>
          <p:cNvSpPr txBox="1"/>
          <p:nvPr/>
        </p:nvSpPr>
        <p:spPr>
          <a:xfrm>
            <a:off x="2565485" y="1990782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2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61" name="1">
            <a:extLst>
              <a:ext uri="{FF2B5EF4-FFF2-40B4-BE49-F238E27FC236}">
                <a16:creationId xmlns:a16="http://schemas.microsoft.com/office/drawing/2014/main" id="{F3260381-4399-4169-B44A-54E09B8C5C6F}"/>
              </a:ext>
            </a:extLst>
          </p:cNvPr>
          <p:cNvSpPr txBox="1"/>
          <p:nvPr/>
        </p:nvSpPr>
        <p:spPr>
          <a:xfrm>
            <a:off x="1744178" y="2432018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1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63" name="Κ2">
            <a:extLst>
              <a:ext uri="{FF2B5EF4-FFF2-40B4-BE49-F238E27FC236}">
                <a16:creationId xmlns:a16="http://schemas.microsoft.com/office/drawing/2014/main" id="{B5434064-1318-4A13-9E8B-5476C85EB4B9}"/>
              </a:ext>
            </a:extLst>
          </p:cNvPr>
          <p:cNvSpPr/>
          <p:nvPr/>
        </p:nvSpPr>
        <p:spPr>
          <a:xfrm>
            <a:off x="2565485" y="2011211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64" name="Κ1">
            <a:extLst>
              <a:ext uri="{FF2B5EF4-FFF2-40B4-BE49-F238E27FC236}">
                <a16:creationId xmlns:a16="http://schemas.microsoft.com/office/drawing/2014/main" id="{B7E4A109-976D-40D6-86B9-60891B4FC496}"/>
              </a:ext>
            </a:extLst>
          </p:cNvPr>
          <p:cNvSpPr/>
          <p:nvPr/>
        </p:nvSpPr>
        <p:spPr>
          <a:xfrm>
            <a:off x="1744178" y="2452447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solidFill>
                <a:srgbClr val="FF0000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F5A5F5B-B5CF-4444-B144-29F269ECA6C4}"/>
              </a:ext>
            </a:extLst>
          </p:cNvPr>
          <p:cNvCxnSpPr>
            <a:cxnSpLocks/>
            <a:stCxn id="64" idx="7"/>
            <a:endCxn id="60" idx="1"/>
          </p:cNvCxnSpPr>
          <p:nvPr/>
        </p:nvCxnSpPr>
        <p:spPr>
          <a:xfrm flipV="1">
            <a:off x="2112913" y="2221615"/>
            <a:ext cx="452572" cy="294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0">
            <a:extLst>
              <a:ext uri="{FF2B5EF4-FFF2-40B4-BE49-F238E27FC236}">
                <a16:creationId xmlns:a16="http://schemas.microsoft.com/office/drawing/2014/main" id="{48E2EA2C-312B-405D-88E0-4AD47C5F7B91}"/>
              </a:ext>
            </a:extLst>
          </p:cNvPr>
          <p:cNvSpPr txBox="1"/>
          <p:nvPr/>
        </p:nvSpPr>
        <p:spPr>
          <a:xfrm>
            <a:off x="922871" y="2452447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0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69" name="Κ0">
            <a:extLst>
              <a:ext uri="{FF2B5EF4-FFF2-40B4-BE49-F238E27FC236}">
                <a16:creationId xmlns:a16="http://schemas.microsoft.com/office/drawing/2014/main" id="{F4FEDA33-4126-4A4D-85F5-297611BBA6E3}"/>
              </a:ext>
            </a:extLst>
          </p:cNvPr>
          <p:cNvSpPr/>
          <p:nvPr/>
        </p:nvSpPr>
        <p:spPr>
          <a:xfrm>
            <a:off x="922871" y="2472876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solidFill>
                <a:schemeClr val="tx1"/>
              </a:solidFill>
            </a:endParaRPr>
          </a:p>
        </p:txBody>
      </p:sp>
      <p:sp>
        <p:nvSpPr>
          <p:cNvPr id="67" name="Content Placeholder 7">
            <a:extLst>
              <a:ext uri="{FF2B5EF4-FFF2-40B4-BE49-F238E27FC236}">
                <a16:creationId xmlns:a16="http://schemas.microsoft.com/office/drawing/2014/main" id="{42B841AE-8DFF-4F7B-A5D4-01C297112F9C}"/>
              </a:ext>
            </a:extLst>
          </p:cNvPr>
          <p:cNvSpPr txBox="1">
            <a:spLocks/>
          </p:cNvSpPr>
          <p:nvPr/>
        </p:nvSpPr>
        <p:spPr>
          <a:xfrm>
            <a:off x="3676441" y="1938873"/>
            <a:ext cx="2028030" cy="140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VERTICES = 4</a:t>
            </a:r>
            <a:endParaRPr lang="el-G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vertex </a:t>
            </a:r>
            <a:r>
              <a:rPr lang="el-GR" sz="1400" dirty="0">
                <a:latin typeface="Century Gothic" panose="020B0502020202020204" pitchFamily="34" charset="0"/>
              </a:rPr>
              <a:t>= 1</a:t>
            </a:r>
          </a:p>
          <a:p>
            <a:pPr marL="0" indent="0">
              <a:buNone/>
            </a:pPr>
            <a:r>
              <a:rPr lang="en-US" sz="1400" dirty="0" err="1">
                <a:latin typeface="Century Gothic" panose="020B0502020202020204" pitchFamily="34" charset="0"/>
              </a:rPr>
              <a:t>adVertex</a:t>
            </a:r>
            <a:r>
              <a:rPr lang="el-GR" sz="1400" dirty="0">
                <a:latin typeface="Century Gothic" panose="020B0502020202020204" pitchFamily="34" charset="0"/>
              </a:rPr>
              <a:t> = </a:t>
            </a:r>
            <a:r>
              <a:rPr lang="en-US" sz="1400" dirty="0">
                <a:latin typeface="Century Gothic" panose="020B0502020202020204" pitchFamily="34" charset="0"/>
              </a:rPr>
              <a:t>3</a:t>
            </a:r>
            <a:endParaRPr lang="el-GR" sz="1400" dirty="0">
              <a:latin typeface="Century Gothic" panose="020B0502020202020204" pitchFamily="34" charset="0"/>
            </a:endParaRPr>
          </a:p>
        </p:txBody>
      </p:sp>
      <p:graphicFrame>
        <p:nvGraphicFramePr>
          <p:cNvPr id="71" name="Table 5">
            <a:extLst>
              <a:ext uri="{FF2B5EF4-FFF2-40B4-BE49-F238E27FC236}">
                <a16:creationId xmlns:a16="http://schemas.microsoft.com/office/drawing/2014/main" id="{CB7E879D-AFA5-45A8-9164-7C26D8866A65}"/>
              </a:ext>
            </a:extLst>
          </p:cNvPr>
          <p:cNvGraphicFramePr>
            <a:graphicFrameLocks noGrp="1"/>
          </p:cNvGraphicFramePr>
          <p:nvPr/>
        </p:nvGraphicFramePr>
        <p:xfrm>
          <a:off x="7579877" y="3015197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3FB1181-78FE-42E9-89DB-B0B21CAFE968}"/>
              </a:ext>
            </a:extLst>
          </p:cNvPr>
          <p:cNvCxnSpPr>
            <a:cxnSpLocks/>
          </p:cNvCxnSpPr>
          <p:nvPr/>
        </p:nvCxnSpPr>
        <p:spPr>
          <a:xfrm>
            <a:off x="8055744" y="3182155"/>
            <a:ext cx="476641" cy="2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6728EC63-F38C-410E-B3CD-0E2708B3E702}"/>
              </a:ext>
            </a:extLst>
          </p:cNvPr>
          <p:cNvSpPr txBox="1"/>
          <p:nvPr/>
        </p:nvSpPr>
        <p:spPr>
          <a:xfrm>
            <a:off x="8529471" y="3040016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DE15EA1-B212-4469-96AA-881E63B09034}"/>
              </a:ext>
            </a:extLst>
          </p:cNvPr>
          <p:cNvCxnSpPr>
            <a:cxnSpLocks/>
          </p:cNvCxnSpPr>
          <p:nvPr/>
        </p:nvCxnSpPr>
        <p:spPr>
          <a:xfrm>
            <a:off x="8056410" y="2803037"/>
            <a:ext cx="475976" cy="1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Table 5">
            <a:extLst>
              <a:ext uri="{FF2B5EF4-FFF2-40B4-BE49-F238E27FC236}">
                <a16:creationId xmlns:a16="http://schemas.microsoft.com/office/drawing/2014/main" id="{55977EBD-6759-4701-B4FC-90DEE29BD0BD}"/>
              </a:ext>
            </a:extLst>
          </p:cNvPr>
          <p:cNvGraphicFramePr>
            <a:graphicFrameLocks noGrp="1"/>
          </p:cNvGraphicFramePr>
          <p:nvPr/>
        </p:nvGraphicFramePr>
        <p:xfrm>
          <a:off x="7579877" y="2638305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DAAB993-150F-4104-B40D-714D8F4D26F7}"/>
              </a:ext>
            </a:extLst>
          </p:cNvPr>
          <p:cNvCxnSpPr>
            <a:cxnSpLocks/>
          </p:cNvCxnSpPr>
          <p:nvPr/>
        </p:nvCxnSpPr>
        <p:spPr>
          <a:xfrm>
            <a:off x="8055744" y="2431519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e 5">
            <a:extLst>
              <a:ext uri="{FF2B5EF4-FFF2-40B4-BE49-F238E27FC236}">
                <a16:creationId xmlns:a16="http://schemas.microsoft.com/office/drawing/2014/main" id="{134CED79-3093-47B6-96CC-30BE1B267368}"/>
              </a:ext>
            </a:extLst>
          </p:cNvPr>
          <p:cNvGraphicFramePr>
            <a:graphicFrameLocks noGrp="1"/>
          </p:cNvGraphicFramePr>
          <p:nvPr/>
        </p:nvGraphicFramePr>
        <p:xfrm>
          <a:off x="7579878" y="2264378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46B1019-A5D9-4C2D-9813-EF5406050E87}"/>
              </a:ext>
            </a:extLst>
          </p:cNvPr>
          <p:cNvCxnSpPr>
            <a:cxnSpLocks/>
          </p:cNvCxnSpPr>
          <p:nvPr/>
        </p:nvCxnSpPr>
        <p:spPr>
          <a:xfrm>
            <a:off x="7105415" y="2427359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A114912-9312-43D6-B451-1868B980A7D9}"/>
              </a:ext>
            </a:extLst>
          </p:cNvPr>
          <p:cNvSpPr txBox="1"/>
          <p:nvPr/>
        </p:nvSpPr>
        <p:spPr>
          <a:xfrm>
            <a:off x="7155423" y="1669500"/>
            <a:ext cx="2968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Λίστα Γειτονικών Κορυφών</a:t>
            </a:r>
            <a:endParaRPr lang="el-GR" sz="1400" b="1" dirty="0"/>
          </a:p>
        </p:txBody>
      </p:sp>
      <p:graphicFrame>
        <p:nvGraphicFramePr>
          <p:cNvPr id="89" name="Table 5">
            <a:extLst>
              <a:ext uri="{FF2B5EF4-FFF2-40B4-BE49-F238E27FC236}">
                <a16:creationId xmlns:a16="http://schemas.microsoft.com/office/drawing/2014/main" id="{0C46DBD3-85C4-4FF5-AF43-F98D1B8D9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813548"/>
              </p:ext>
            </p:extLst>
          </p:nvPr>
        </p:nvGraphicFramePr>
        <p:xfrm>
          <a:off x="6333070" y="2255641"/>
          <a:ext cx="87889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031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6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51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983035"/>
                  </a:ext>
                </a:extLst>
              </a:tr>
            </a:tbl>
          </a:graphicData>
        </a:graphic>
      </p:graphicFrame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FC740E-3F73-4B7B-945F-2FC64F33C7C4}"/>
              </a:ext>
            </a:extLst>
          </p:cNvPr>
          <p:cNvCxnSpPr>
            <a:cxnSpLocks/>
          </p:cNvCxnSpPr>
          <p:nvPr/>
        </p:nvCxnSpPr>
        <p:spPr>
          <a:xfrm>
            <a:off x="7105415" y="2797193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BED9479-ABB1-4BDC-AE77-A561605CC7D0}"/>
              </a:ext>
            </a:extLst>
          </p:cNvPr>
          <p:cNvSpPr txBox="1"/>
          <p:nvPr/>
        </p:nvSpPr>
        <p:spPr>
          <a:xfrm>
            <a:off x="8529472" y="2291459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D092293-AEC0-46F9-A56F-77F0A2DBC40F}"/>
              </a:ext>
            </a:extLst>
          </p:cNvPr>
          <p:cNvCxnSpPr>
            <a:cxnSpLocks/>
          </p:cNvCxnSpPr>
          <p:nvPr/>
        </p:nvCxnSpPr>
        <p:spPr>
          <a:xfrm>
            <a:off x="7105415" y="3193374"/>
            <a:ext cx="4744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A614C22E-BD74-421E-BC58-5C42A1768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91157"/>
              </p:ext>
            </p:extLst>
          </p:nvPr>
        </p:nvGraphicFramePr>
        <p:xfrm>
          <a:off x="8529471" y="2638305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E4F0558-D9B7-4F6D-AA66-92CF6ABF8DBC}"/>
              </a:ext>
            </a:extLst>
          </p:cNvPr>
          <p:cNvCxnSpPr>
            <a:cxnSpLocks/>
          </p:cNvCxnSpPr>
          <p:nvPr/>
        </p:nvCxnSpPr>
        <p:spPr>
          <a:xfrm>
            <a:off x="8977072" y="2803905"/>
            <a:ext cx="504908" cy="2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C319F47-86CB-458C-B329-0CBB7ECF3AD2}"/>
              </a:ext>
            </a:extLst>
          </p:cNvPr>
          <p:cNvSpPr txBox="1"/>
          <p:nvPr/>
        </p:nvSpPr>
        <p:spPr>
          <a:xfrm>
            <a:off x="9481980" y="2671631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  <p:sp>
        <p:nvSpPr>
          <p:cNvPr id="41" name="2">
            <a:extLst>
              <a:ext uri="{FF2B5EF4-FFF2-40B4-BE49-F238E27FC236}">
                <a16:creationId xmlns:a16="http://schemas.microsoft.com/office/drawing/2014/main" id="{11D9AE78-4DEE-4A9C-8C83-0CC301CD1AFA}"/>
              </a:ext>
            </a:extLst>
          </p:cNvPr>
          <p:cNvSpPr txBox="1"/>
          <p:nvPr/>
        </p:nvSpPr>
        <p:spPr>
          <a:xfrm>
            <a:off x="2565485" y="2903204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3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42" name="Κ2">
            <a:extLst>
              <a:ext uri="{FF2B5EF4-FFF2-40B4-BE49-F238E27FC236}">
                <a16:creationId xmlns:a16="http://schemas.microsoft.com/office/drawing/2014/main" id="{E2238F2F-AB3C-4026-8C1C-B309B26F50F1}"/>
              </a:ext>
            </a:extLst>
          </p:cNvPr>
          <p:cNvSpPr/>
          <p:nvPr/>
        </p:nvSpPr>
        <p:spPr>
          <a:xfrm>
            <a:off x="2565485" y="2923633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6956198-722E-4114-B33A-AAACC978CFC2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2112913" y="2821182"/>
            <a:ext cx="452572" cy="3184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D12C99E-4C4F-4F66-B0C1-409162A6EC86}"/>
              </a:ext>
            </a:extLst>
          </p:cNvPr>
          <p:cNvCxnSpPr>
            <a:cxnSpLocks/>
          </p:cNvCxnSpPr>
          <p:nvPr/>
        </p:nvCxnSpPr>
        <p:spPr>
          <a:xfrm>
            <a:off x="7114293" y="3551911"/>
            <a:ext cx="4744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5">
            <a:extLst>
              <a:ext uri="{FF2B5EF4-FFF2-40B4-BE49-F238E27FC236}">
                <a16:creationId xmlns:a16="http://schemas.microsoft.com/office/drawing/2014/main" id="{D0372BC2-6456-4FAB-A60B-DB4426BFA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515211"/>
              </p:ext>
            </p:extLst>
          </p:nvPr>
        </p:nvGraphicFramePr>
        <p:xfrm>
          <a:off x="7578065" y="3390606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2E40A44-DA33-4A95-893E-A09308EB33C3}"/>
              </a:ext>
            </a:extLst>
          </p:cNvPr>
          <p:cNvCxnSpPr>
            <a:cxnSpLocks/>
          </p:cNvCxnSpPr>
          <p:nvPr/>
        </p:nvCxnSpPr>
        <p:spPr>
          <a:xfrm>
            <a:off x="8055744" y="3547454"/>
            <a:ext cx="476641" cy="2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2777E04-C822-4BD2-9A9A-B807914545AE}"/>
              </a:ext>
            </a:extLst>
          </p:cNvPr>
          <p:cNvSpPr txBox="1"/>
          <p:nvPr/>
        </p:nvSpPr>
        <p:spPr>
          <a:xfrm>
            <a:off x="8529471" y="3405315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31912411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AFD3EDA2-B393-47E7-B2AC-59B61FF85E5D}"/>
              </a:ext>
            </a:extLst>
          </p:cNvPr>
          <p:cNvSpPr txBox="1"/>
          <p:nvPr/>
        </p:nvSpPr>
        <p:spPr>
          <a:xfrm>
            <a:off x="688341" y="3507524"/>
            <a:ext cx="11289457" cy="2959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Δημιούργησε νέο κόμβο.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Εκχώρησε στην κορυφή του νέου </a:t>
            </a:r>
            <a:r>
              <a:rPr lang="el-GR" altLang="el-GR" sz="1400" dirty="0">
                <a:latin typeface="Century Gothic" panose="020B0502020202020204" pitchFamily="34" charset="0"/>
              </a:rPr>
              <a:t>κόμβου την γειτονική κορυφή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και κάνε τον δείκτη </a:t>
            </a:r>
            <a:r>
              <a:rPr lang="en-US" altLang="el-GR" sz="1400" dirty="0">
                <a:latin typeface="Century Gothic" panose="020B0502020202020204" pitchFamily="34" charset="0"/>
              </a:rPr>
              <a:t>NULL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u="sng" dirty="0">
                <a:latin typeface="Century Gothic" panose="020B0502020202020204" pitchFamily="34" charset="0"/>
              </a:rPr>
              <a:t>3.1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η λίστα της κύριας κορυφής δεν έχει στοιχεία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: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</a:t>
            </a:r>
            <a:r>
              <a:rPr lang="en-US" altLang="el-GR" sz="1400" u="sng" dirty="0">
                <a:latin typeface="Century Gothic" panose="020B0502020202020204" pitchFamily="34" charset="0"/>
              </a:rPr>
              <a:t>3.1</a:t>
            </a:r>
            <a:r>
              <a:rPr lang="el-GR" altLang="el-GR" sz="1400" u="sng" dirty="0">
                <a:latin typeface="Century Gothic" panose="020B0502020202020204" pitchFamily="34" charset="0"/>
              </a:rPr>
              <a:t>.1 </a:t>
            </a:r>
            <a:r>
              <a:rPr lang="el-GR" altLang="el-GR" sz="1400" dirty="0">
                <a:latin typeface="Century Gothic" panose="020B0502020202020204" pitchFamily="34" charset="0"/>
              </a:rPr>
              <a:t>– Τότε τοποθέτησε τον νέο κόμβο μετά την κύρια κορυφή.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3.2</a:t>
            </a:r>
            <a:r>
              <a:rPr lang="en-US" altLang="el-GR" sz="1400" u="sng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– Αλλιώς: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3.2.1 </a:t>
            </a:r>
            <a:r>
              <a:rPr lang="el-GR" altLang="el-GR" sz="1400" dirty="0">
                <a:latin typeface="Century Gothic" panose="020B0502020202020204" pitchFamily="34" charset="0"/>
              </a:rPr>
              <a:t>– Κράτησε το τέλος της κύριας κορυφής χρησιμοποιώντας ένα δείκτη </a:t>
            </a:r>
            <a:r>
              <a:rPr lang="en-US" altLang="el-GR" sz="1400" dirty="0" err="1">
                <a:latin typeface="Century Gothic" panose="020B0502020202020204" pitchFamily="34" charset="0"/>
              </a:rPr>
              <a:t>ptr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3.2.2 </a:t>
            </a:r>
            <a:r>
              <a:rPr lang="el-GR" altLang="el-GR" sz="1400" dirty="0">
                <a:latin typeface="Century Gothic" panose="020B0502020202020204" pitchFamily="34" charset="0"/>
              </a:rPr>
              <a:t>– Όσο η λίστα της κύριας κορυφής περιέχει στοιχεία: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3.2.2.1 </a:t>
            </a:r>
            <a:r>
              <a:rPr lang="el-GR" altLang="el-GR" sz="1400" dirty="0">
                <a:latin typeface="Century Gothic" panose="020B0502020202020204" pitchFamily="34" charset="0"/>
              </a:rPr>
              <a:t>– Μετακίνησε το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n-US" altLang="el-GR" sz="1400" dirty="0" err="1">
                <a:latin typeface="Century Gothic" panose="020B0502020202020204" pitchFamily="34" charset="0"/>
              </a:rPr>
              <a:t>ptr</a:t>
            </a:r>
            <a:r>
              <a:rPr lang="el-GR" altLang="el-GR" sz="1400" dirty="0">
                <a:latin typeface="Century Gothic" panose="020B0502020202020204" pitchFamily="34" charset="0"/>
              </a:rPr>
              <a:t> στον επόμενο κόμβο.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3.2.3 </a:t>
            </a:r>
            <a:r>
              <a:rPr lang="el-GR" altLang="el-GR" sz="1400" dirty="0">
                <a:latin typeface="Century Gothic" panose="020B0502020202020204" pitchFamily="34" charset="0"/>
              </a:rPr>
              <a:t>– Τοποθέτησε τον νέο κόμβο στο τέλος του κόμβου όπου δείχνει ο </a:t>
            </a:r>
            <a:r>
              <a:rPr lang="en-US" altLang="el-GR" sz="1400" dirty="0" err="1">
                <a:latin typeface="Century Gothic" panose="020B0502020202020204" pitchFamily="34" charset="0"/>
              </a:rPr>
              <a:t>ptr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2"/>
            <a:ext cx="10817118" cy="9640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Δημιουργία και προσθήκη νέου κόμβου στη λίστα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(2/9)</a:t>
            </a:r>
          </a:p>
          <a:p>
            <a:pPr marL="0" indent="0">
              <a:buNone/>
            </a:pPr>
            <a:r>
              <a:rPr lang="el-GR" sz="1400" dirty="0">
                <a:latin typeface="Century Gothic" panose="020B0502020202020204" pitchFamily="34" charset="0"/>
              </a:rPr>
              <a:t>Επεξήγηση συνάρτησης </a:t>
            </a:r>
            <a:r>
              <a:rPr lang="en-US" sz="1400" dirty="0">
                <a:latin typeface="Century Gothic" panose="020B0502020202020204" pitchFamily="34" charset="0"/>
              </a:rPr>
              <a:t>insert</a:t>
            </a:r>
            <a:endParaRPr lang="el-G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l-GR" sz="1400" dirty="0">
                <a:latin typeface="Century Gothic" panose="020B0502020202020204" pitchFamily="34" charset="0"/>
              </a:rPr>
              <a:t>Π.χ. Θέλω να προσθέσω την κορυφή </a:t>
            </a:r>
            <a:r>
              <a:rPr lang="en-US" sz="1400" dirty="0">
                <a:latin typeface="Century Gothic" panose="020B0502020202020204" pitchFamily="34" charset="0"/>
              </a:rPr>
              <a:t>3</a:t>
            </a:r>
            <a:r>
              <a:rPr lang="el-GR" sz="1400" dirty="0">
                <a:latin typeface="Century Gothic" panose="020B0502020202020204" pitchFamily="34" charset="0"/>
              </a:rPr>
              <a:t> ως γειτονική κορυφή της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DF8A75-DAD0-4217-993F-1300B999D9E9}"/>
              </a:ext>
            </a:extLst>
          </p:cNvPr>
          <p:cNvSpPr txBox="1"/>
          <p:nvPr/>
        </p:nvSpPr>
        <p:spPr>
          <a:xfrm>
            <a:off x="760770" y="1669500"/>
            <a:ext cx="983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Γράφος</a:t>
            </a:r>
            <a:endParaRPr lang="el-GR" sz="1400" b="1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3155158-2E26-4029-AF4B-66D4F50E7C5A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1354871" y="2668447"/>
            <a:ext cx="389307" cy="14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2">
            <a:extLst>
              <a:ext uri="{FF2B5EF4-FFF2-40B4-BE49-F238E27FC236}">
                <a16:creationId xmlns:a16="http://schemas.microsoft.com/office/drawing/2014/main" id="{8BE86007-E0AF-469C-81A7-10D0ED96DFEF}"/>
              </a:ext>
            </a:extLst>
          </p:cNvPr>
          <p:cNvSpPr txBox="1"/>
          <p:nvPr/>
        </p:nvSpPr>
        <p:spPr>
          <a:xfrm>
            <a:off x="2565485" y="1990782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2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61" name="1">
            <a:extLst>
              <a:ext uri="{FF2B5EF4-FFF2-40B4-BE49-F238E27FC236}">
                <a16:creationId xmlns:a16="http://schemas.microsoft.com/office/drawing/2014/main" id="{F3260381-4399-4169-B44A-54E09B8C5C6F}"/>
              </a:ext>
            </a:extLst>
          </p:cNvPr>
          <p:cNvSpPr txBox="1"/>
          <p:nvPr/>
        </p:nvSpPr>
        <p:spPr>
          <a:xfrm>
            <a:off x="1744178" y="2432018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1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63" name="Κ2">
            <a:extLst>
              <a:ext uri="{FF2B5EF4-FFF2-40B4-BE49-F238E27FC236}">
                <a16:creationId xmlns:a16="http://schemas.microsoft.com/office/drawing/2014/main" id="{B5434064-1318-4A13-9E8B-5476C85EB4B9}"/>
              </a:ext>
            </a:extLst>
          </p:cNvPr>
          <p:cNvSpPr/>
          <p:nvPr/>
        </p:nvSpPr>
        <p:spPr>
          <a:xfrm>
            <a:off x="2565485" y="2011211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64" name="Κ1">
            <a:extLst>
              <a:ext uri="{FF2B5EF4-FFF2-40B4-BE49-F238E27FC236}">
                <a16:creationId xmlns:a16="http://schemas.microsoft.com/office/drawing/2014/main" id="{B7E4A109-976D-40D6-86B9-60891B4FC496}"/>
              </a:ext>
            </a:extLst>
          </p:cNvPr>
          <p:cNvSpPr/>
          <p:nvPr/>
        </p:nvSpPr>
        <p:spPr>
          <a:xfrm>
            <a:off x="1744178" y="2452447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solidFill>
                <a:srgbClr val="FF0000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F5A5F5B-B5CF-4444-B144-29F269ECA6C4}"/>
              </a:ext>
            </a:extLst>
          </p:cNvPr>
          <p:cNvCxnSpPr>
            <a:cxnSpLocks/>
            <a:stCxn id="64" idx="7"/>
            <a:endCxn id="60" idx="1"/>
          </p:cNvCxnSpPr>
          <p:nvPr/>
        </p:nvCxnSpPr>
        <p:spPr>
          <a:xfrm flipV="1">
            <a:off x="2112913" y="2221615"/>
            <a:ext cx="452572" cy="294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0">
            <a:extLst>
              <a:ext uri="{FF2B5EF4-FFF2-40B4-BE49-F238E27FC236}">
                <a16:creationId xmlns:a16="http://schemas.microsoft.com/office/drawing/2014/main" id="{48E2EA2C-312B-405D-88E0-4AD47C5F7B91}"/>
              </a:ext>
            </a:extLst>
          </p:cNvPr>
          <p:cNvSpPr txBox="1"/>
          <p:nvPr/>
        </p:nvSpPr>
        <p:spPr>
          <a:xfrm>
            <a:off x="922871" y="2452447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0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69" name="Κ0">
            <a:extLst>
              <a:ext uri="{FF2B5EF4-FFF2-40B4-BE49-F238E27FC236}">
                <a16:creationId xmlns:a16="http://schemas.microsoft.com/office/drawing/2014/main" id="{F4FEDA33-4126-4A4D-85F5-297611BBA6E3}"/>
              </a:ext>
            </a:extLst>
          </p:cNvPr>
          <p:cNvSpPr/>
          <p:nvPr/>
        </p:nvSpPr>
        <p:spPr>
          <a:xfrm>
            <a:off x="922871" y="2472876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solidFill>
                <a:schemeClr val="tx1"/>
              </a:solidFill>
            </a:endParaRPr>
          </a:p>
        </p:txBody>
      </p:sp>
      <p:sp>
        <p:nvSpPr>
          <p:cNvPr id="67" name="Content Placeholder 7">
            <a:extLst>
              <a:ext uri="{FF2B5EF4-FFF2-40B4-BE49-F238E27FC236}">
                <a16:creationId xmlns:a16="http://schemas.microsoft.com/office/drawing/2014/main" id="{42B841AE-8DFF-4F7B-A5D4-01C297112F9C}"/>
              </a:ext>
            </a:extLst>
          </p:cNvPr>
          <p:cNvSpPr txBox="1">
            <a:spLocks/>
          </p:cNvSpPr>
          <p:nvPr/>
        </p:nvSpPr>
        <p:spPr>
          <a:xfrm>
            <a:off x="3676441" y="1938873"/>
            <a:ext cx="2028030" cy="140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VERTICES = 4</a:t>
            </a:r>
            <a:endParaRPr lang="el-G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vertex </a:t>
            </a:r>
            <a:r>
              <a:rPr lang="el-GR" sz="1400" dirty="0">
                <a:latin typeface="Century Gothic" panose="020B0502020202020204" pitchFamily="34" charset="0"/>
              </a:rPr>
              <a:t>= 1</a:t>
            </a:r>
          </a:p>
          <a:p>
            <a:pPr marL="0" indent="0">
              <a:buNone/>
            </a:pPr>
            <a:r>
              <a:rPr lang="en-US" sz="1400" dirty="0" err="1">
                <a:latin typeface="Century Gothic" panose="020B0502020202020204" pitchFamily="34" charset="0"/>
              </a:rPr>
              <a:t>adVertex</a:t>
            </a:r>
            <a:r>
              <a:rPr lang="el-GR" sz="1400" dirty="0">
                <a:latin typeface="Century Gothic" panose="020B0502020202020204" pitchFamily="34" charset="0"/>
              </a:rPr>
              <a:t> = </a:t>
            </a:r>
            <a:r>
              <a:rPr lang="en-US" sz="1400" dirty="0">
                <a:latin typeface="Century Gothic" panose="020B0502020202020204" pitchFamily="34" charset="0"/>
              </a:rPr>
              <a:t>3</a:t>
            </a:r>
            <a:endParaRPr lang="el-GR" sz="1400" dirty="0">
              <a:latin typeface="Century Gothic" panose="020B0502020202020204" pitchFamily="34" charset="0"/>
            </a:endParaRPr>
          </a:p>
        </p:txBody>
      </p:sp>
      <p:graphicFrame>
        <p:nvGraphicFramePr>
          <p:cNvPr id="71" name="Table 5">
            <a:extLst>
              <a:ext uri="{FF2B5EF4-FFF2-40B4-BE49-F238E27FC236}">
                <a16:creationId xmlns:a16="http://schemas.microsoft.com/office/drawing/2014/main" id="{CB7E879D-AFA5-45A8-9164-7C26D8866A65}"/>
              </a:ext>
            </a:extLst>
          </p:cNvPr>
          <p:cNvGraphicFramePr>
            <a:graphicFrameLocks noGrp="1"/>
          </p:cNvGraphicFramePr>
          <p:nvPr/>
        </p:nvGraphicFramePr>
        <p:xfrm>
          <a:off x="7579877" y="3015197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3FB1181-78FE-42E9-89DB-B0B21CAFE968}"/>
              </a:ext>
            </a:extLst>
          </p:cNvPr>
          <p:cNvCxnSpPr>
            <a:cxnSpLocks/>
          </p:cNvCxnSpPr>
          <p:nvPr/>
        </p:nvCxnSpPr>
        <p:spPr>
          <a:xfrm>
            <a:off x="8055744" y="3182155"/>
            <a:ext cx="476641" cy="2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6728EC63-F38C-410E-B3CD-0E2708B3E702}"/>
              </a:ext>
            </a:extLst>
          </p:cNvPr>
          <p:cNvSpPr txBox="1"/>
          <p:nvPr/>
        </p:nvSpPr>
        <p:spPr>
          <a:xfrm>
            <a:off x="8529471" y="3040016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  <p:graphicFrame>
        <p:nvGraphicFramePr>
          <p:cNvPr id="77" name="Table 5">
            <a:extLst>
              <a:ext uri="{FF2B5EF4-FFF2-40B4-BE49-F238E27FC236}">
                <a16:creationId xmlns:a16="http://schemas.microsoft.com/office/drawing/2014/main" id="{F206EB37-7BAF-4EBF-95DD-758E81FF8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010460"/>
              </p:ext>
            </p:extLst>
          </p:nvPr>
        </p:nvGraphicFramePr>
        <p:xfrm>
          <a:off x="10079087" y="2264378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DE15EA1-B212-4469-96AA-881E63B09034}"/>
              </a:ext>
            </a:extLst>
          </p:cNvPr>
          <p:cNvCxnSpPr>
            <a:cxnSpLocks/>
          </p:cNvCxnSpPr>
          <p:nvPr/>
        </p:nvCxnSpPr>
        <p:spPr>
          <a:xfrm>
            <a:off x="8056410" y="2803037"/>
            <a:ext cx="475976" cy="1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Table 5">
            <a:extLst>
              <a:ext uri="{FF2B5EF4-FFF2-40B4-BE49-F238E27FC236}">
                <a16:creationId xmlns:a16="http://schemas.microsoft.com/office/drawing/2014/main" id="{55977EBD-6759-4701-B4FC-90DEE29BD0BD}"/>
              </a:ext>
            </a:extLst>
          </p:cNvPr>
          <p:cNvGraphicFramePr>
            <a:graphicFrameLocks noGrp="1"/>
          </p:cNvGraphicFramePr>
          <p:nvPr/>
        </p:nvGraphicFramePr>
        <p:xfrm>
          <a:off x="7579877" y="2638305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DAAB993-150F-4104-B40D-714D8F4D26F7}"/>
              </a:ext>
            </a:extLst>
          </p:cNvPr>
          <p:cNvCxnSpPr>
            <a:cxnSpLocks/>
          </p:cNvCxnSpPr>
          <p:nvPr/>
        </p:nvCxnSpPr>
        <p:spPr>
          <a:xfrm>
            <a:off x="8055744" y="2431519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e 5">
            <a:extLst>
              <a:ext uri="{FF2B5EF4-FFF2-40B4-BE49-F238E27FC236}">
                <a16:creationId xmlns:a16="http://schemas.microsoft.com/office/drawing/2014/main" id="{134CED79-3093-47B6-96CC-30BE1B267368}"/>
              </a:ext>
            </a:extLst>
          </p:cNvPr>
          <p:cNvGraphicFramePr>
            <a:graphicFrameLocks noGrp="1"/>
          </p:cNvGraphicFramePr>
          <p:nvPr/>
        </p:nvGraphicFramePr>
        <p:xfrm>
          <a:off x="7579878" y="2264378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46B1019-A5D9-4C2D-9813-EF5406050E87}"/>
              </a:ext>
            </a:extLst>
          </p:cNvPr>
          <p:cNvCxnSpPr>
            <a:cxnSpLocks/>
          </p:cNvCxnSpPr>
          <p:nvPr/>
        </p:nvCxnSpPr>
        <p:spPr>
          <a:xfrm>
            <a:off x="7105415" y="2427359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A114912-9312-43D6-B451-1868B980A7D9}"/>
              </a:ext>
            </a:extLst>
          </p:cNvPr>
          <p:cNvSpPr txBox="1"/>
          <p:nvPr/>
        </p:nvSpPr>
        <p:spPr>
          <a:xfrm>
            <a:off x="7155423" y="1669500"/>
            <a:ext cx="2968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Λίστα Γειτονικών Κορυφών</a:t>
            </a:r>
            <a:endParaRPr lang="el-GR" sz="1400" b="1" dirty="0"/>
          </a:p>
        </p:txBody>
      </p:sp>
      <p:graphicFrame>
        <p:nvGraphicFramePr>
          <p:cNvPr id="89" name="Table 5">
            <a:extLst>
              <a:ext uri="{FF2B5EF4-FFF2-40B4-BE49-F238E27FC236}">
                <a16:creationId xmlns:a16="http://schemas.microsoft.com/office/drawing/2014/main" id="{0C46DBD3-85C4-4FF5-AF43-F98D1B8D9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438467"/>
              </p:ext>
            </p:extLst>
          </p:nvPr>
        </p:nvGraphicFramePr>
        <p:xfrm>
          <a:off x="6333070" y="2255641"/>
          <a:ext cx="87889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031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6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51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2191957"/>
                  </a:ext>
                </a:extLst>
              </a:tr>
            </a:tbl>
          </a:graphicData>
        </a:graphic>
      </p:graphicFrame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FC740E-3F73-4B7B-945F-2FC64F33C7C4}"/>
              </a:ext>
            </a:extLst>
          </p:cNvPr>
          <p:cNvCxnSpPr>
            <a:cxnSpLocks/>
          </p:cNvCxnSpPr>
          <p:nvPr/>
        </p:nvCxnSpPr>
        <p:spPr>
          <a:xfrm>
            <a:off x="7105415" y="2797193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BED9479-ABB1-4BDC-AE77-A561605CC7D0}"/>
              </a:ext>
            </a:extLst>
          </p:cNvPr>
          <p:cNvSpPr txBox="1"/>
          <p:nvPr/>
        </p:nvSpPr>
        <p:spPr>
          <a:xfrm>
            <a:off x="8529472" y="2291459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D092293-AEC0-46F9-A56F-77F0A2DBC40F}"/>
              </a:ext>
            </a:extLst>
          </p:cNvPr>
          <p:cNvCxnSpPr>
            <a:cxnSpLocks/>
          </p:cNvCxnSpPr>
          <p:nvPr/>
        </p:nvCxnSpPr>
        <p:spPr>
          <a:xfrm>
            <a:off x="7105415" y="3193374"/>
            <a:ext cx="4744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397D9A1-900F-4D09-8D4B-DC0296D9872F}"/>
              </a:ext>
            </a:extLst>
          </p:cNvPr>
          <p:cNvSpPr/>
          <p:nvPr/>
        </p:nvSpPr>
        <p:spPr>
          <a:xfrm>
            <a:off x="10079087" y="2264379"/>
            <a:ext cx="589859" cy="3352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3CD822-D48D-4C78-BFC3-9CB16FC34DE7}"/>
              </a:ext>
            </a:extLst>
          </p:cNvPr>
          <p:cNvCxnSpPr>
            <a:cxnSpLocks/>
          </p:cNvCxnSpPr>
          <p:nvPr/>
        </p:nvCxnSpPr>
        <p:spPr>
          <a:xfrm flipV="1">
            <a:off x="10450217" y="2264378"/>
            <a:ext cx="0" cy="33528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2">
            <a:extLst>
              <a:ext uri="{FF2B5EF4-FFF2-40B4-BE49-F238E27FC236}">
                <a16:creationId xmlns:a16="http://schemas.microsoft.com/office/drawing/2014/main" id="{313A017B-B237-41C3-9446-E5B0DBB0F13B}"/>
              </a:ext>
            </a:extLst>
          </p:cNvPr>
          <p:cNvSpPr txBox="1"/>
          <p:nvPr/>
        </p:nvSpPr>
        <p:spPr>
          <a:xfrm>
            <a:off x="2565485" y="2903204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3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35" name="Κ2">
            <a:extLst>
              <a:ext uri="{FF2B5EF4-FFF2-40B4-BE49-F238E27FC236}">
                <a16:creationId xmlns:a16="http://schemas.microsoft.com/office/drawing/2014/main" id="{9893CBB8-C235-4528-8703-570FF3321809}"/>
              </a:ext>
            </a:extLst>
          </p:cNvPr>
          <p:cNvSpPr/>
          <p:nvPr/>
        </p:nvSpPr>
        <p:spPr>
          <a:xfrm>
            <a:off x="2565485" y="2923633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7DC304F-D71F-4E5F-9C56-B2B21683765F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2112913" y="2821182"/>
            <a:ext cx="452572" cy="3184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15413076-B108-4760-AB06-1B1E24203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434521"/>
              </p:ext>
            </p:extLst>
          </p:nvPr>
        </p:nvGraphicFramePr>
        <p:xfrm>
          <a:off x="8529471" y="2638305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187ACE2-2FAA-4934-9BE7-8F128E602733}"/>
              </a:ext>
            </a:extLst>
          </p:cNvPr>
          <p:cNvCxnSpPr>
            <a:cxnSpLocks/>
          </p:cNvCxnSpPr>
          <p:nvPr/>
        </p:nvCxnSpPr>
        <p:spPr>
          <a:xfrm>
            <a:off x="8977072" y="2803905"/>
            <a:ext cx="504908" cy="2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4C0A72E-3381-415A-9299-1CC3BBF400E9}"/>
              </a:ext>
            </a:extLst>
          </p:cNvPr>
          <p:cNvSpPr txBox="1"/>
          <p:nvPr/>
        </p:nvSpPr>
        <p:spPr>
          <a:xfrm>
            <a:off x="9481980" y="2671631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AA39E64-6F48-4627-85B1-D4197EB52175}"/>
              </a:ext>
            </a:extLst>
          </p:cNvPr>
          <p:cNvCxnSpPr>
            <a:cxnSpLocks/>
          </p:cNvCxnSpPr>
          <p:nvPr/>
        </p:nvCxnSpPr>
        <p:spPr>
          <a:xfrm>
            <a:off x="7114293" y="3551911"/>
            <a:ext cx="4744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5">
            <a:extLst>
              <a:ext uri="{FF2B5EF4-FFF2-40B4-BE49-F238E27FC236}">
                <a16:creationId xmlns:a16="http://schemas.microsoft.com/office/drawing/2014/main" id="{EC4994C1-CCF6-49E8-BFA7-FAB075F0B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170284"/>
              </p:ext>
            </p:extLst>
          </p:nvPr>
        </p:nvGraphicFramePr>
        <p:xfrm>
          <a:off x="7578065" y="3390606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73EE6FF-4D47-40F8-8201-419741EAE326}"/>
              </a:ext>
            </a:extLst>
          </p:cNvPr>
          <p:cNvCxnSpPr>
            <a:cxnSpLocks/>
          </p:cNvCxnSpPr>
          <p:nvPr/>
        </p:nvCxnSpPr>
        <p:spPr>
          <a:xfrm>
            <a:off x="8055744" y="3547454"/>
            <a:ext cx="476641" cy="2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E60B903-F1A0-4760-9FD6-B78C184606CD}"/>
              </a:ext>
            </a:extLst>
          </p:cNvPr>
          <p:cNvSpPr txBox="1"/>
          <p:nvPr/>
        </p:nvSpPr>
        <p:spPr>
          <a:xfrm>
            <a:off x="8529471" y="3405315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1980884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2"/>
            <a:ext cx="10817118" cy="964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 με χρήση Πίνακα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2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22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l-GR" sz="1400" dirty="0">
                <a:latin typeface="Century Gothic" panose="020B0502020202020204" pitchFamily="34" charset="0"/>
              </a:rPr>
              <a:t>Αναπαράσταση Γράφου με χρήση Δυσδιάστατου Πίνακα</a:t>
            </a:r>
          </a:p>
        </p:txBody>
      </p:sp>
      <p:sp>
        <p:nvSpPr>
          <p:cNvPr id="17" name="E">
            <a:extLst>
              <a:ext uri="{FF2B5EF4-FFF2-40B4-BE49-F238E27FC236}">
                <a16:creationId xmlns:a16="http://schemas.microsoft.com/office/drawing/2014/main" id="{87804DAB-FE7F-49A5-9C0E-8751344F5319}"/>
              </a:ext>
            </a:extLst>
          </p:cNvPr>
          <p:cNvSpPr txBox="1"/>
          <p:nvPr/>
        </p:nvSpPr>
        <p:spPr>
          <a:xfrm>
            <a:off x="3558652" y="2478373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4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5" name="D">
            <a:extLst>
              <a:ext uri="{FF2B5EF4-FFF2-40B4-BE49-F238E27FC236}">
                <a16:creationId xmlns:a16="http://schemas.microsoft.com/office/drawing/2014/main" id="{28B6F055-12AE-48AD-BA82-9358025E8DEE}"/>
              </a:ext>
            </a:extLst>
          </p:cNvPr>
          <p:cNvSpPr txBox="1"/>
          <p:nvPr/>
        </p:nvSpPr>
        <p:spPr>
          <a:xfrm>
            <a:off x="2737344" y="2930725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3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3" name="C">
            <a:extLst>
              <a:ext uri="{FF2B5EF4-FFF2-40B4-BE49-F238E27FC236}">
                <a16:creationId xmlns:a16="http://schemas.microsoft.com/office/drawing/2014/main" id="{C0F3EA00-B0FE-41E7-BA96-CA04BD8975C2}"/>
              </a:ext>
            </a:extLst>
          </p:cNvPr>
          <p:cNvSpPr txBox="1"/>
          <p:nvPr/>
        </p:nvSpPr>
        <p:spPr>
          <a:xfrm>
            <a:off x="2737344" y="2069780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2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1" name="B">
            <a:extLst>
              <a:ext uri="{FF2B5EF4-FFF2-40B4-BE49-F238E27FC236}">
                <a16:creationId xmlns:a16="http://schemas.microsoft.com/office/drawing/2014/main" id="{A047D92E-9C5A-471E-AE19-D60244C2A75F}"/>
              </a:ext>
            </a:extLst>
          </p:cNvPr>
          <p:cNvSpPr txBox="1"/>
          <p:nvPr/>
        </p:nvSpPr>
        <p:spPr>
          <a:xfrm>
            <a:off x="1916037" y="2511016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1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3" name="A">
            <a:extLst>
              <a:ext uri="{FF2B5EF4-FFF2-40B4-BE49-F238E27FC236}">
                <a16:creationId xmlns:a16="http://schemas.microsoft.com/office/drawing/2014/main" id="{6FEE3E4F-A1CB-48CC-9467-2CF4C09DFEE2}"/>
              </a:ext>
            </a:extLst>
          </p:cNvPr>
          <p:cNvSpPr txBox="1"/>
          <p:nvPr/>
        </p:nvSpPr>
        <p:spPr>
          <a:xfrm>
            <a:off x="1094730" y="2531445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0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6" name="KE">
            <a:extLst>
              <a:ext uri="{FF2B5EF4-FFF2-40B4-BE49-F238E27FC236}">
                <a16:creationId xmlns:a16="http://schemas.microsoft.com/office/drawing/2014/main" id="{5D385EFE-9538-4641-B59A-CE59A05C1AD6}"/>
              </a:ext>
            </a:extLst>
          </p:cNvPr>
          <p:cNvSpPr/>
          <p:nvPr/>
        </p:nvSpPr>
        <p:spPr>
          <a:xfrm>
            <a:off x="3558652" y="2498802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4" name="KD">
            <a:extLst>
              <a:ext uri="{FF2B5EF4-FFF2-40B4-BE49-F238E27FC236}">
                <a16:creationId xmlns:a16="http://schemas.microsoft.com/office/drawing/2014/main" id="{2CB87120-081A-4268-8333-F0A16CA860E6}"/>
              </a:ext>
            </a:extLst>
          </p:cNvPr>
          <p:cNvSpPr/>
          <p:nvPr/>
        </p:nvSpPr>
        <p:spPr>
          <a:xfrm>
            <a:off x="2737344" y="2951154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2" name="ΚC">
            <a:extLst>
              <a:ext uri="{FF2B5EF4-FFF2-40B4-BE49-F238E27FC236}">
                <a16:creationId xmlns:a16="http://schemas.microsoft.com/office/drawing/2014/main" id="{3E5B011D-EC2D-4A8D-9218-816941926AAE}"/>
              </a:ext>
            </a:extLst>
          </p:cNvPr>
          <p:cNvSpPr/>
          <p:nvPr/>
        </p:nvSpPr>
        <p:spPr>
          <a:xfrm>
            <a:off x="2737344" y="2090209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0" name="ΚΒ">
            <a:extLst>
              <a:ext uri="{FF2B5EF4-FFF2-40B4-BE49-F238E27FC236}">
                <a16:creationId xmlns:a16="http://schemas.microsoft.com/office/drawing/2014/main" id="{B25C6874-20D9-4FF7-A803-8C8BAB5A1335}"/>
              </a:ext>
            </a:extLst>
          </p:cNvPr>
          <p:cNvSpPr/>
          <p:nvPr/>
        </p:nvSpPr>
        <p:spPr>
          <a:xfrm>
            <a:off x="1916037" y="2531445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2" name="ΚΑ">
            <a:extLst>
              <a:ext uri="{FF2B5EF4-FFF2-40B4-BE49-F238E27FC236}">
                <a16:creationId xmlns:a16="http://schemas.microsoft.com/office/drawing/2014/main" id="{860FD5DA-179C-443F-B556-BB5D88D19CC7}"/>
              </a:ext>
            </a:extLst>
          </p:cNvPr>
          <p:cNvSpPr/>
          <p:nvPr/>
        </p:nvSpPr>
        <p:spPr>
          <a:xfrm>
            <a:off x="1094730" y="2551874"/>
            <a:ext cx="432000" cy="432000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DE9EA5-5424-44D0-A875-283E66FF5E5D}"/>
              </a:ext>
            </a:extLst>
          </p:cNvPr>
          <p:cNvCxnSpPr>
            <a:cxnSpLocks/>
            <a:stCxn id="3" idx="3"/>
            <a:endCxn id="10" idx="2"/>
          </p:cNvCxnSpPr>
          <p:nvPr/>
        </p:nvCxnSpPr>
        <p:spPr>
          <a:xfrm flipV="1">
            <a:off x="1526730" y="2747445"/>
            <a:ext cx="389307" cy="14833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97205B8-FDA7-4229-9DCC-9FA3D452A993}"/>
              </a:ext>
            </a:extLst>
          </p:cNvPr>
          <p:cNvCxnSpPr>
            <a:cxnSpLocks/>
            <a:stCxn id="10" idx="7"/>
            <a:endCxn id="13" idx="1"/>
          </p:cNvCxnSpPr>
          <p:nvPr/>
        </p:nvCxnSpPr>
        <p:spPr>
          <a:xfrm flipV="1">
            <a:off x="2284772" y="2300613"/>
            <a:ext cx="452572" cy="294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9E1969-7D04-4A95-97A8-F4C01D49BEAD}"/>
              </a:ext>
            </a:extLst>
          </p:cNvPr>
          <p:cNvCxnSpPr>
            <a:cxnSpLocks/>
            <a:stCxn id="10" idx="5"/>
            <a:endCxn id="15" idx="1"/>
          </p:cNvCxnSpPr>
          <p:nvPr/>
        </p:nvCxnSpPr>
        <p:spPr>
          <a:xfrm>
            <a:off x="2284772" y="2900180"/>
            <a:ext cx="452572" cy="2613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F93C312-2110-41FA-919C-73F699FBE66E}"/>
              </a:ext>
            </a:extLst>
          </p:cNvPr>
          <p:cNvCxnSpPr>
            <a:cxnSpLocks/>
            <a:stCxn id="10" idx="6"/>
            <a:endCxn id="17" idx="1"/>
          </p:cNvCxnSpPr>
          <p:nvPr/>
        </p:nvCxnSpPr>
        <p:spPr>
          <a:xfrm flipV="1">
            <a:off x="2348037" y="2709206"/>
            <a:ext cx="1210615" cy="382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98490C3-C027-48F9-96C5-6AA7A7AA131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169344" y="2300613"/>
            <a:ext cx="454570" cy="2774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728D634-3921-4A21-8F0E-2F46FC1C46E7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169344" y="2878633"/>
            <a:ext cx="454570" cy="2829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1DF8A75-DAD0-4217-993F-1300B999D9E9}"/>
              </a:ext>
            </a:extLst>
          </p:cNvPr>
          <p:cNvSpPr txBox="1"/>
          <p:nvPr/>
        </p:nvSpPr>
        <p:spPr>
          <a:xfrm>
            <a:off x="760770" y="1669500"/>
            <a:ext cx="983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Γράφος</a:t>
            </a:r>
            <a:endParaRPr lang="el-GR" sz="14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87D52D-03B6-4CA9-864F-89F65324239F}"/>
              </a:ext>
            </a:extLst>
          </p:cNvPr>
          <p:cNvSpPr txBox="1"/>
          <p:nvPr/>
        </p:nvSpPr>
        <p:spPr>
          <a:xfrm>
            <a:off x="7198460" y="1140212"/>
            <a:ext cx="2968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Δυσδιάστατος Πίνακας</a:t>
            </a:r>
            <a:endParaRPr lang="el-GR" sz="1400" b="1" dirty="0"/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5393EC2A-43C8-4DAE-B105-9B973B7E5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540205"/>
              </p:ext>
            </p:extLst>
          </p:nvPr>
        </p:nvGraphicFramePr>
        <p:xfrm>
          <a:off x="7262677" y="1437301"/>
          <a:ext cx="2472565" cy="22473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006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10271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1008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91198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91198">
                  <a:extLst>
                    <a:ext uri="{9D8B030D-6E8A-4147-A177-3AD203B41FA5}">
                      <a16:colId xmlns:a16="http://schemas.microsoft.com/office/drawing/2014/main" val="3154550072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6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51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99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73007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32ACAE4-E267-469D-89C2-FA8B7D871D17}"/>
              </a:ext>
            </a:extLst>
          </p:cNvPr>
          <p:cNvSpPr txBox="1"/>
          <p:nvPr/>
        </p:nvSpPr>
        <p:spPr>
          <a:xfrm>
            <a:off x="760770" y="4481444"/>
            <a:ext cx="11289457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Διάβασε το πλήθος των ακμών.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kumimoji="0" lang="el-GR" alt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Αρχικοποίησε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τον δυσδιάστατο πίνακα βάζοντας τον αριθμό 0 σε κελί.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αριθμό ακμής: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Διάβασε τις δύο γειτονικές κορυφές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v1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v2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3.2 </a:t>
            </a:r>
            <a:r>
              <a:rPr lang="el-GR" altLang="el-GR" sz="1400" dirty="0">
                <a:latin typeface="Century Gothic" panose="020B0502020202020204" pitchFamily="34" charset="0"/>
              </a:rPr>
              <a:t>– Εκχώρησε τον αριθμό 1 στις θέσεις (</a:t>
            </a:r>
            <a:r>
              <a:rPr lang="en-US" altLang="el-GR" sz="1400" dirty="0">
                <a:latin typeface="Century Gothic" panose="020B0502020202020204" pitchFamily="34" charset="0"/>
              </a:rPr>
              <a:t>v1, v2) </a:t>
            </a:r>
            <a:r>
              <a:rPr lang="el-GR" altLang="el-GR" sz="1400" dirty="0">
                <a:latin typeface="Century Gothic" panose="020B0502020202020204" pitchFamily="34" charset="0"/>
              </a:rPr>
              <a:t>και (</a:t>
            </a:r>
            <a:r>
              <a:rPr lang="en-US" altLang="el-GR" sz="1400" dirty="0">
                <a:latin typeface="Century Gothic" panose="020B0502020202020204" pitchFamily="34" charset="0"/>
              </a:rPr>
              <a:t>v2, v1)</a:t>
            </a:r>
            <a:r>
              <a:rPr lang="el-GR" altLang="el-GR" sz="1400" dirty="0">
                <a:latin typeface="Century Gothic" panose="020B0502020202020204" pitchFamily="34" charset="0"/>
              </a:rPr>
              <a:t>. </a:t>
            </a:r>
          </a:p>
        </p:txBody>
      </p:sp>
      <p:sp>
        <p:nvSpPr>
          <p:cNvPr id="23" name="Content Placeholder 7">
            <a:extLst>
              <a:ext uri="{FF2B5EF4-FFF2-40B4-BE49-F238E27FC236}">
                <a16:creationId xmlns:a16="http://schemas.microsoft.com/office/drawing/2014/main" id="{352F908D-0250-4AAE-A4D9-8F52E4987EDC}"/>
              </a:ext>
            </a:extLst>
          </p:cNvPr>
          <p:cNvSpPr txBox="1">
            <a:spLocks/>
          </p:cNvSpPr>
          <p:nvPr/>
        </p:nvSpPr>
        <p:spPr>
          <a:xfrm>
            <a:off x="4421003" y="4559121"/>
            <a:ext cx="5070631" cy="35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edges = 6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819865-EE7F-4086-A0A9-391204B69E9D}"/>
              </a:ext>
            </a:extLst>
          </p:cNvPr>
          <p:cNvSpPr txBox="1"/>
          <p:nvPr/>
        </p:nvSpPr>
        <p:spPr>
          <a:xfrm>
            <a:off x="1562100" y="2608388"/>
            <a:ext cx="325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1</a:t>
            </a:r>
            <a:endParaRPr lang="el-GR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BC8718-8C13-4845-B5A1-DA464E666D1C}"/>
              </a:ext>
            </a:extLst>
          </p:cNvPr>
          <p:cNvSpPr txBox="1"/>
          <p:nvPr/>
        </p:nvSpPr>
        <p:spPr>
          <a:xfrm>
            <a:off x="2345836" y="2287823"/>
            <a:ext cx="325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2</a:t>
            </a:r>
            <a:endParaRPr lang="el-GR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C0B4B5-49E7-4E5D-A61E-3166E4434193}"/>
              </a:ext>
            </a:extLst>
          </p:cNvPr>
          <p:cNvSpPr txBox="1"/>
          <p:nvPr/>
        </p:nvSpPr>
        <p:spPr>
          <a:xfrm>
            <a:off x="2358799" y="2876980"/>
            <a:ext cx="325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3</a:t>
            </a:r>
            <a:endParaRPr lang="el-GR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00FB4D-B7D2-4ECD-B0A0-AC777A0D0230}"/>
              </a:ext>
            </a:extLst>
          </p:cNvPr>
          <p:cNvSpPr txBox="1"/>
          <p:nvPr/>
        </p:nvSpPr>
        <p:spPr>
          <a:xfrm>
            <a:off x="2757916" y="2581847"/>
            <a:ext cx="325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4</a:t>
            </a:r>
            <a:endParaRPr lang="el-GR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38986C-BC5B-4902-8E8A-EE49837C5604}"/>
              </a:ext>
            </a:extLst>
          </p:cNvPr>
          <p:cNvSpPr txBox="1"/>
          <p:nvPr/>
        </p:nvSpPr>
        <p:spPr>
          <a:xfrm>
            <a:off x="3190393" y="2254785"/>
            <a:ext cx="325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5</a:t>
            </a:r>
            <a:endParaRPr lang="el-GR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1718EB-8275-41DD-A0B5-C79E2A0AB4D8}"/>
              </a:ext>
            </a:extLst>
          </p:cNvPr>
          <p:cNvSpPr txBox="1"/>
          <p:nvPr/>
        </p:nvSpPr>
        <p:spPr>
          <a:xfrm>
            <a:off x="3218936" y="2853780"/>
            <a:ext cx="325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6</a:t>
            </a:r>
            <a:endParaRPr lang="el-GR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7589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AFD3EDA2-B393-47E7-B2AC-59B61FF85E5D}"/>
              </a:ext>
            </a:extLst>
          </p:cNvPr>
          <p:cNvSpPr txBox="1"/>
          <p:nvPr/>
        </p:nvSpPr>
        <p:spPr>
          <a:xfrm>
            <a:off x="688341" y="3507524"/>
            <a:ext cx="11289457" cy="2959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Δημιούργησε νέο κόμβο.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Εκχώρησε στην κορυφή του νέου </a:t>
            </a:r>
            <a:r>
              <a:rPr lang="el-GR" altLang="el-GR" sz="1400" dirty="0">
                <a:latin typeface="Century Gothic" panose="020B0502020202020204" pitchFamily="34" charset="0"/>
              </a:rPr>
              <a:t>κόμβου την γειτονική κορυφή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και κάνε τον δείκτη </a:t>
            </a:r>
            <a:r>
              <a:rPr lang="en-US" altLang="el-GR" sz="1400" dirty="0">
                <a:latin typeface="Century Gothic" panose="020B0502020202020204" pitchFamily="34" charset="0"/>
              </a:rPr>
              <a:t>NULL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u="sng" dirty="0">
                <a:latin typeface="Century Gothic" panose="020B0502020202020204" pitchFamily="34" charset="0"/>
              </a:rPr>
              <a:t>3.1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η λίστα της κύριας κορυφής δεν έχει στοιχεία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: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</a:t>
            </a:r>
            <a:r>
              <a:rPr lang="en-US" altLang="el-GR" sz="1400" u="sng" dirty="0">
                <a:latin typeface="Century Gothic" panose="020B0502020202020204" pitchFamily="34" charset="0"/>
              </a:rPr>
              <a:t>3.1</a:t>
            </a:r>
            <a:r>
              <a:rPr lang="el-GR" altLang="el-GR" sz="1400" u="sng" dirty="0">
                <a:latin typeface="Century Gothic" panose="020B0502020202020204" pitchFamily="34" charset="0"/>
              </a:rPr>
              <a:t>.1 </a:t>
            </a:r>
            <a:r>
              <a:rPr lang="el-GR" altLang="el-GR" sz="1400" dirty="0">
                <a:latin typeface="Century Gothic" panose="020B0502020202020204" pitchFamily="34" charset="0"/>
              </a:rPr>
              <a:t>– Τότε τοποθέτησε τον νέο κόμβο μετά την κύρια κορυφή.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3.2</a:t>
            </a:r>
            <a:r>
              <a:rPr lang="en-US" altLang="el-GR" sz="1400" u="sng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– Αλλιώς: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3.2.1 </a:t>
            </a:r>
            <a:r>
              <a:rPr lang="el-GR" altLang="el-GR" sz="1400" dirty="0">
                <a:latin typeface="Century Gothic" panose="020B0502020202020204" pitchFamily="34" charset="0"/>
              </a:rPr>
              <a:t>– Κράτησε το τέλος της κύριας κορυφής χρησιμοποιώντας ένα δείκτη </a:t>
            </a:r>
            <a:r>
              <a:rPr lang="en-US" altLang="el-GR" sz="1400" dirty="0" err="1">
                <a:latin typeface="Century Gothic" panose="020B0502020202020204" pitchFamily="34" charset="0"/>
              </a:rPr>
              <a:t>ptr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3.2.2 </a:t>
            </a:r>
            <a:r>
              <a:rPr lang="el-GR" altLang="el-GR" sz="1400" dirty="0">
                <a:latin typeface="Century Gothic" panose="020B0502020202020204" pitchFamily="34" charset="0"/>
              </a:rPr>
              <a:t>– Όσο η λίστα της κύριας κορυφής περιέχει στοιχεία: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3.2.2.1 </a:t>
            </a:r>
            <a:r>
              <a:rPr lang="el-GR" altLang="el-GR" sz="1400" dirty="0">
                <a:latin typeface="Century Gothic" panose="020B0502020202020204" pitchFamily="34" charset="0"/>
              </a:rPr>
              <a:t>– Μετακίνησε το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n-US" altLang="el-GR" sz="1400" dirty="0" err="1">
                <a:latin typeface="Century Gothic" panose="020B0502020202020204" pitchFamily="34" charset="0"/>
              </a:rPr>
              <a:t>ptr</a:t>
            </a:r>
            <a:r>
              <a:rPr lang="el-GR" altLang="el-GR" sz="1400" dirty="0">
                <a:latin typeface="Century Gothic" panose="020B0502020202020204" pitchFamily="34" charset="0"/>
              </a:rPr>
              <a:t> στον επόμενο κόμβο.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3.2.3 </a:t>
            </a:r>
            <a:r>
              <a:rPr lang="el-GR" altLang="el-GR" sz="1400" dirty="0">
                <a:latin typeface="Century Gothic" panose="020B0502020202020204" pitchFamily="34" charset="0"/>
              </a:rPr>
              <a:t>– Τοποθέτησε τον νέο κόμβο στο τέλος του κόμβου όπου δείχνει ο </a:t>
            </a:r>
            <a:r>
              <a:rPr lang="en-US" altLang="el-GR" sz="1400" dirty="0" err="1">
                <a:latin typeface="Century Gothic" panose="020B0502020202020204" pitchFamily="34" charset="0"/>
              </a:rPr>
              <a:t>ptr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2"/>
            <a:ext cx="10817118" cy="9640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Δημιουργία και προσθήκη νέου κόμβου στη λίστα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(3/9)</a:t>
            </a:r>
          </a:p>
          <a:p>
            <a:pPr marL="0" indent="0">
              <a:buNone/>
            </a:pPr>
            <a:r>
              <a:rPr lang="el-GR" sz="1400" dirty="0">
                <a:latin typeface="Century Gothic" panose="020B0502020202020204" pitchFamily="34" charset="0"/>
              </a:rPr>
              <a:t>Επεξήγηση συνάρτησης </a:t>
            </a:r>
            <a:r>
              <a:rPr lang="en-US" sz="1400" dirty="0">
                <a:latin typeface="Century Gothic" panose="020B0502020202020204" pitchFamily="34" charset="0"/>
              </a:rPr>
              <a:t>insert</a:t>
            </a:r>
            <a:endParaRPr lang="el-G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l-GR" sz="1400" dirty="0">
                <a:latin typeface="Century Gothic" panose="020B0502020202020204" pitchFamily="34" charset="0"/>
              </a:rPr>
              <a:t>Π.χ. Θέλω να προσθέσω την κορυφή </a:t>
            </a:r>
            <a:r>
              <a:rPr lang="en-US" sz="1400" dirty="0">
                <a:latin typeface="Century Gothic" panose="020B0502020202020204" pitchFamily="34" charset="0"/>
              </a:rPr>
              <a:t>3</a:t>
            </a:r>
            <a:r>
              <a:rPr lang="el-GR" sz="1400" dirty="0">
                <a:latin typeface="Century Gothic" panose="020B0502020202020204" pitchFamily="34" charset="0"/>
              </a:rPr>
              <a:t> ως γειτονική κορυφή της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DF8A75-DAD0-4217-993F-1300B999D9E9}"/>
              </a:ext>
            </a:extLst>
          </p:cNvPr>
          <p:cNvSpPr txBox="1"/>
          <p:nvPr/>
        </p:nvSpPr>
        <p:spPr>
          <a:xfrm>
            <a:off x="760770" y="1669500"/>
            <a:ext cx="983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Γράφος</a:t>
            </a:r>
            <a:endParaRPr lang="el-GR" sz="1400" b="1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3155158-2E26-4029-AF4B-66D4F50E7C5A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1354871" y="2668447"/>
            <a:ext cx="389307" cy="14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2">
            <a:extLst>
              <a:ext uri="{FF2B5EF4-FFF2-40B4-BE49-F238E27FC236}">
                <a16:creationId xmlns:a16="http://schemas.microsoft.com/office/drawing/2014/main" id="{8BE86007-E0AF-469C-81A7-10D0ED96DFEF}"/>
              </a:ext>
            </a:extLst>
          </p:cNvPr>
          <p:cNvSpPr txBox="1"/>
          <p:nvPr/>
        </p:nvSpPr>
        <p:spPr>
          <a:xfrm>
            <a:off x="2565485" y="1990782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2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61" name="1">
            <a:extLst>
              <a:ext uri="{FF2B5EF4-FFF2-40B4-BE49-F238E27FC236}">
                <a16:creationId xmlns:a16="http://schemas.microsoft.com/office/drawing/2014/main" id="{F3260381-4399-4169-B44A-54E09B8C5C6F}"/>
              </a:ext>
            </a:extLst>
          </p:cNvPr>
          <p:cNvSpPr txBox="1"/>
          <p:nvPr/>
        </p:nvSpPr>
        <p:spPr>
          <a:xfrm>
            <a:off x="1744178" y="2432018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1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63" name="Κ2">
            <a:extLst>
              <a:ext uri="{FF2B5EF4-FFF2-40B4-BE49-F238E27FC236}">
                <a16:creationId xmlns:a16="http://schemas.microsoft.com/office/drawing/2014/main" id="{B5434064-1318-4A13-9E8B-5476C85EB4B9}"/>
              </a:ext>
            </a:extLst>
          </p:cNvPr>
          <p:cNvSpPr/>
          <p:nvPr/>
        </p:nvSpPr>
        <p:spPr>
          <a:xfrm>
            <a:off x="2565485" y="2011211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64" name="Κ1">
            <a:extLst>
              <a:ext uri="{FF2B5EF4-FFF2-40B4-BE49-F238E27FC236}">
                <a16:creationId xmlns:a16="http://schemas.microsoft.com/office/drawing/2014/main" id="{B7E4A109-976D-40D6-86B9-60891B4FC496}"/>
              </a:ext>
            </a:extLst>
          </p:cNvPr>
          <p:cNvSpPr/>
          <p:nvPr/>
        </p:nvSpPr>
        <p:spPr>
          <a:xfrm>
            <a:off x="1744178" y="2452447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solidFill>
                <a:srgbClr val="FF0000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F5A5F5B-B5CF-4444-B144-29F269ECA6C4}"/>
              </a:ext>
            </a:extLst>
          </p:cNvPr>
          <p:cNvCxnSpPr>
            <a:cxnSpLocks/>
            <a:stCxn id="64" idx="7"/>
            <a:endCxn id="60" idx="1"/>
          </p:cNvCxnSpPr>
          <p:nvPr/>
        </p:nvCxnSpPr>
        <p:spPr>
          <a:xfrm flipV="1">
            <a:off x="2112913" y="2221615"/>
            <a:ext cx="452572" cy="294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0">
            <a:extLst>
              <a:ext uri="{FF2B5EF4-FFF2-40B4-BE49-F238E27FC236}">
                <a16:creationId xmlns:a16="http://schemas.microsoft.com/office/drawing/2014/main" id="{48E2EA2C-312B-405D-88E0-4AD47C5F7B91}"/>
              </a:ext>
            </a:extLst>
          </p:cNvPr>
          <p:cNvSpPr txBox="1"/>
          <p:nvPr/>
        </p:nvSpPr>
        <p:spPr>
          <a:xfrm>
            <a:off x="922871" y="2452447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0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69" name="Κ0">
            <a:extLst>
              <a:ext uri="{FF2B5EF4-FFF2-40B4-BE49-F238E27FC236}">
                <a16:creationId xmlns:a16="http://schemas.microsoft.com/office/drawing/2014/main" id="{F4FEDA33-4126-4A4D-85F5-297611BBA6E3}"/>
              </a:ext>
            </a:extLst>
          </p:cNvPr>
          <p:cNvSpPr/>
          <p:nvPr/>
        </p:nvSpPr>
        <p:spPr>
          <a:xfrm>
            <a:off x="922871" y="2472876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solidFill>
                <a:schemeClr val="tx1"/>
              </a:solidFill>
            </a:endParaRPr>
          </a:p>
        </p:txBody>
      </p:sp>
      <p:sp>
        <p:nvSpPr>
          <p:cNvPr id="67" name="Content Placeholder 7">
            <a:extLst>
              <a:ext uri="{FF2B5EF4-FFF2-40B4-BE49-F238E27FC236}">
                <a16:creationId xmlns:a16="http://schemas.microsoft.com/office/drawing/2014/main" id="{42B841AE-8DFF-4F7B-A5D4-01C297112F9C}"/>
              </a:ext>
            </a:extLst>
          </p:cNvPr>
          <p:cNvSpPr txBox="1">
            <a:spLocks/>
          </p:cNvSpPr>
          <p:nvPr/>
        </p:nvSpPr>
        <p:spPr>
          <a:xfrm>
            <a:off x="3676441" y="1938873"/>
            <a:ext cx="2028030" cy="140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VERTICES = 4</a:t>
            </a:r>
            <a:endParaRPr lang="el-G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vertex </a:t>
            </a:r>
            <a:r>
              <a:rPr lang="el-GR" sz="1400" dirty="0">
                <a:latin typeface="Century Gothic" panose="020B0502020202020204" pitchFamily="34" charset="0"/>
              </a:rPr>
              <a:t>= 1</a:t>
            </a:r>
          </a:p>
          <a:p>
            <a:pPr marL="0" indent="0">
              <a:buNone/>
            </a:pPr>
            <a:r>
              <a:rPr lang="en-US" sz="1400" dirty="0" err="1">
                <a:latin typeface="Century Gothic" panose="020B0502020202020204" pitchFamily="34" charset="0"/>
              </a:rPr>
              <a:t>adVertex</a:t>
            </a:r>
            <a:r>
              <a:rPr lang="el-GR" sz="1400" dirty="0">
                <a:latin typeface="Century Gothic" panose="020B0502020202020204" pitchFamily="34" charset="0"/>
              </a:rPr>
              <a:t> = </a:t>
            </a:r>
            <a:r>
              <a:rPr lang="en-US" sz="1400" dirty="0">
                <a:latin typeface="Century Gothic" panose="020B0502020202020204" pitchFamily="34" charset="0"/>
              </a:rPr>
              <a:t>3</a:t>
            </a:r>
            <a:endParaRPr lang="el-GR" sz="1400" dirty="0">
              <a:latin typeface="Century Gothic" panose="020B0502020202020204" pitchFamily="34" charset="0"/>
            </a:endParaRPr>
          </a:p>
        </p:txBody>
      </p:sp>
      <p:graphicFrame>
        <p:nvGraphicFramePr>
          <p:cNvPr id="71" name="Table 5">
            <a:extLst>
              <a:ext uri="{FF2B5EF4-FFF2-40B4-BE49-F238E27FC236}">
                <a16:creationId xmlns:a16="http://schemas.microsoft.com/office/drawing/2014/main" id="{CB7E879D-AFA5-45A8-9164-7C26D8866A65}"/>
              </a:ext>
            </a:extLst>
          </p:cNvPr>
          <p:cNvGraphicFramePr>
            <a:graphicFrameLocks noGrp="1"/>
          </p:cNvGraphicFramePr>
          <p:nvPr/>
        </p:nvGraphicFramePr>
        <p:xfrm>
          <a:off x="7579877" y="3015197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3FB1181-78FE-42E9-89DB-B0B21CAFE968}"/>
              </a:ext>
            </a:extLst>
          </p:cNvPr>
          <p:cNvCxnSpPr>
            <a:cxnSpLocks/>
          </p:cNvCxnSpPr>
          <p:nvPr/>
        </p:nvCxnSpPr>
        <p:spPr>
          <a:xfrm>
            <a:off x="8055744" y="3182155"/>
            <a:ext cx="476641" cy="2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6728EC63-F38C-410E-B3CD-0E2708B3E702}"/>
              </a:ext>
            </a:extLst>
          </p:cNvPr>
          <p:cNvSpPr txBox="1"/>
          <p:nvPr/>
        </p:nvSpPr>
        <p:spPr>
          <a:xfrm>
            <a:off x="8529471" y="3040016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  <p:graphicFrame>
        <p:nvGraphicFramePr>
          <p:cNvPr id="77" name="Table 5">
            <a:extLst>
              <a:ext uri="{FF2B5EF4-FFF2-40B4-BE49-F238E27FC236}">
                <a16:creationId xmlns:a16="http://schemas.microsoft.com/office/drawing/2014/main" id="{F206EB37-7BAF-4EBF-95DD-758E81FF8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335005"/>
              </p:ext>
            </p:extLst>
          </p:nvPr>
        </p:nvGraphicFramePr>
        <p:xfrm>
          <a:off x="10079087" y="2264378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A98C22C-7E45-43AF-895E-617925D8D566}"/>
              </a:ext>
            </a:extLst>
          </p:cNvPr>
          <p:cNvCxnSpPr>
            <a:cxnSpLocks/>
          </p:cNvCxnSpPr>
          <p:nvPr/>
        </p:nvCxnSpPr>
        <p:spPr>
          <a:xfrm>
            <a:off x="10526688" y="2429978"/>
            <a:ext cx="504908" cy="20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F6765C1-E6BA-4046-80D6-5B1A515911C1}"/>
              </a:ext>
            </a:extLst>
          </p:cNvPr>
          <p:cNvSpPr txBox="1"/>
          <p:nvPr/>
        </p:nvSpPr>
        <p:spPr>
          <a:xfrm>
            <a:off x="11031596" y="2297704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solidFill>
                  <a:srgbClr val="FF0000"/>
                </a:solidFill>
                <a:latin typeface="Century Gothic" panose="020B0502020202020204" pitchFamily="34" charset="0"/>
              </a:rPr>
              <a:t>NULL</a:t>
            </a:r>
            <a:endParaRPr lang="el-GR" sz="1200" dirty="0">
              <a:solidFill>
                <a:srgbClr val="FF0000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DE15EA1-B212-4469-96AA-881E63B09034}"/>
              </a:ext>
            </a:extLst>
          </p:cNvPr>
          <p:cNvCxnSpPr>
            <a:cxnSpLocks/>
          </p:cNvCxnSpPr>
          <p:nvPr/>
        </p:nvCxnSpPr>
        <p:spPr>
          <a:xfrm>
            <a:off x="8056410" y="2803037"/>
            <a:ext cx="475976" cy="1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Table 5">
            <a:extLst>
              <a:ext uri="{FF2B5EF4-FFF2-40B4-BE49-F238E27FC236}">
                <a16:creationId xmlns:a16="http://schemas.microsoft.com/office/drawing/2014/main" id="{55977EBD-6759-4701-B4FC-90DEE29BD0BD}"/>
              </a:ext>
            </a:extLst>
          </p:cNvPr>
          <p:cNvGraphicFramePr>
            <a:graphicFrameLocks noGrp="1"/>
          </p:cNvGraphicFramePr>
          <p:nvPr/>
        </p:nvGraphicFramePr>
        <p:xfrm>
          <a:off x="7579877" y="2638305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DAAB993-150F-4104-B40D-714D8F4D26F7}"/>
              </a:ext>
            </a:extLst>
          </p:cNvPr>
          <p:cNvCxnSpPr>
            <a:cxnSpLocks/>
          </p:cNvCxnSpPr>
          <p:nvPr/>
        </p:nvCxnSpPr>
        <p:spPr>
          <a:xfrm>
            <a:off x="8055744" y="2431519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e 5">
            <a:extLst>
              <a:ext uri="{FF2B5EF4-FFF2-40B4-BE49-F238E27FC236}">
                <a16:creationId xmlns:a16="http://schemas.microsoft.com/office/drawing/2014/main" id="{134CED79-3093-47B6-96CC-30BE1B267368}"/>
              </a:ext>
            </a:extLst>
          </p:cNvPr>
          <p:cNvGraphicFramePr>
            <a:graphicFrameLocks noGrp="1"/>
          </p:cNvGraphicFramePr>
          <p:nvPr/>
        </p:nvGraphicFramePr>
        <p:xfrm>
          <a:off x="7579878" y="2264378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46B1019-A5D9-4C2D-9813-EF5406050E87}"/>
              </a:ext>
            </a:extLst>
          </p:cNvPr>
          <p:cNvCxnSpPr>
            <a:cxnSpLocks/>
          </p:cNvCxnSpPr>
          <p:nvPr/>
        </p:nvCxnSpPr>
        <p:spPr>
          <a:xfrm>
            <a:off x="7105415" y="2427359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A114912-9312-43D6-B451-1868B980A7D9}"/>
              </a:ext>
            </a:extLst>
          </p:cNvPr>
          <p:cNvSpPr txBox="1"/>
          <p:nvPr/>
        </p:nvSpPr>
        <p:spPr>
          <a:xfrm>
            <a:off x="7155423" y="1669500"/>
            <a:ext cx="2968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Λίστα Γειτονικών Κορυφών</a:t>
            </a:r>
            <a:endParaRPr lang="el-GR" sz="1400" b="1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FC740E-3F73-4B7B-945F-2FC64F33C7C4}"/>
              </a:ext>
            </a:extLst>
          </p:cNvPr>
          <p:cNvCxnSpPr>
            <a:cxnSpLocks/>
          </p:cNvCxnSpPr>
          <p:nvPr/>
        </p:nvCxnSpPr>
        <p:spPr>
          <a:xfrm>
            <a:off x="7105415" y="2797193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BED9479-ABB1-4BDC-AE77-A561605CC7D0}"/>
              </a:ext>
            </a:extLst>
          </p:cNvPr>
          <p:cNvSpPr txBox="1"/>
          <p:nvPr/>
        </p:nvSpPr>
        <p:spPr>
          <a:xfrm>
            <a:off x="8529472" y="2291459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D092293-AEC0-46F9-A56F-77F0A2DBC40F}"/>
              </a:ext>
            </a:extLst>
          </p:cNvPr>
          <p:cNvCxnSpPr>
            <a:cxnSpLocks/>
          </p:cNvCxnSpPr>
          <p:nvPr/>
        </p:nvCxnSpPr>
        <p:spPr>
          <a:xfrm>
            <a:off x="7105415" y="3193374"/>
            <a:ext cx="4744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5">
            <a:extLst>
              <a:ext uri="{FF2B5EF4-FFF2-40B4-BE49-F238E27FC236}">
                <a16:creationId xmlns:a16="http://schemas.microsoft.com/office/drawing/2014/main" id="{39BAEB44-3FE5-4329-B44E-7991E2E53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549366"/>
              </p:ext>
            </p:extLst>
          </p:nvPr>
        </p:nvGraphicFramePr>
        <p:xfrm>
          <a:off x="8529471" y="2638305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87D3DDF-1FC8-4107-8372-4C14E62E08EB}"/>
              </a:ext>
            </a:extLst>
          </p:cNvPr>
          <p:cNvCxnSpPr>
            <a:cxnSpLocks/>
          </p:cNvCxnSpPr>
          <p:nvPr/>
        </p:nvCxnSpPr>
        <p:spPr>
          <a:xfrm>
            <a:off x="8977072" y="2803905"/>
            <a:ext cx="504908" cy="2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1A41B00-6EA2-41ED-8139-5891E533C924}"/>
              </a:ext>
            </a:extLst>
          </p:cNvPr>
          <p:cNvSpPr txBox="1"/>
          <p:nvPr/>
        </p:nvSpPr>
        <p:spPr>
          <a:xfrm>
            <a:off x="9481980" y="2671631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  <p:sp>
        <p:nvSpPr>
          <p:cNvPr id="35" name="2">
            <a:extLst>
              <a:ext uri="{FF2B5EF4-FFF2-40B4-BE49-F238E27FC236}">
                <a16:creationId xmlns:a16="http://schemas.microsoft.com/office/drawing/2014/main" id="{3195FC20-37FB-4311-9175-78E1F588191D}"/>
              </a:ext>
            </a:extLst>
          </p:cNvPr>
          <p:cNvSpPr txBox="1"/>
          <p:nvPr/>
        </p:nvSpPr>
        <p:spPr>
          <a:xfrm>
            <a:off x="2565485" y="2903204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3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36" name="Κ2">
            <a:extLst>
              <a:ext uri="{FF2B5EF4-FFF2-40B4-BE49-F238E27FC236}">
                <a16:creationId xmlns:a16="http://schemas.microsoft.com/office/drawing/2014/main" id="{BB01D5F2-B895-4E21-825C-279ABDC48A98}"/>
              </a:ext>
            </a:extLst>
          </p:cNvPr>
          <p:cNvSpPr/>
          <p:nvPr/>
        </p:nvSpPr>
        <p:spPr>
          <a:xfrm>
            <a:off x="2565485" y="2923633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5E09CEE-6287-4EF3-B796-B18C13CFB96D}"/>
              </a:ext>
            </a:extLst>
          </p:cNvPr>
          <p:cNvCxnSpPr>
            <a:cxnSpLocks/>
            <a:endCxn id="36" idx="2"/>
          </p:cNvCxnSpPr>
          <p:nvPr/>
        </p:nvCxnSpPr>
        <p:spPr>
          <a:xfrm>
            <a:off x="2112913" y="2821182"/>
            <a:ext cx="452572" cy="3184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D56A23CD-6EDB-432B-89BC-6999E8A27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074337"/>
              </p:ext>
            </p:extLst>
          </p:nvPr>
        </p:nvGraphicFramePr>
        <p:xfrm>
          <a:off x="6333070" y="2255641"/>
          <a:ext cx="87889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031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6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51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2191957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BF4EED-B91B-461D-A925-971962F7F9F7}"/>
              </a:ext>
            </a:extLst>
          </p:cNvPr>
          <p:cNvCxnSpPr>
            <a:cxnSpLocks/>
          </p:cNvCxnSpPr>
          <p:nvPr/>
        </p:nvCxnSpPr>
        <p:spPr>
          <a:xfrm>
            <a:off x="7114293" y="3551911"/>
            <a:ext cx="4744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5">
            <a:extLst>
              <a:ext uri="{FF2B5EF4-FFF2-40B4-BE49-F238E27FC236}">
                <a16:creationId xmlns:a16="http://schemas.microsoft.com/office/drawing/2014/main" id="{B1973986-96EC-49E3-8E33-C35E9A115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170284"/>
              </p:ext>
            </p:extLst>
          </p:nvPr>
        </p:nvGraphicFramePr>
        <p:xfrm>
          <a:off x="7578065" y="3390606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A9FED1C-D89B-47AF-958B-1AD0C3A8DACB}"/>
              </a:ext>
            </a:extLst>
          </p:cNvPr>
          <p:cNvCxnSpPr>
            <a:cxnSpLocks/>
          </p:cNvCxnSpPr>
          <p:nvPr/>
        </p:nvCxnSpPr>
        <p:spPr>
          <a:xfrm>
            <a:off x="8055744" y="3547454"/>
            <a:ext cx="476641" cy="2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E1B629A-E7E8-4AE1-AD4F-CBE5108D1129}"/>
              </a:ext>
            </a:extLst>
          </p:cNvPr>
          <p:cNvSpPr txBox="1"/>
          <p:nvPr/>
        </p:nvSpPr>
        <p:spPr>
          <a:xfrm>
            <a:off x="8529471" y="3405315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3645001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AFD3EDA2-B393-47E7-B2AC-59B61FF85E5D}"/>
              </a:ext>
            </a:extLst>
          </p:cNvPr>
          <p:cNvSpPr txBox="1"/>
          <p:nvPr/>
        </p:nvSpPr>
        <p:spPr>
          <a:xfrm>
            <a:off x="688341" y="3507524"/>
            <a:ext cx="11289457" cy="2959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Δημιούργησε νέο κόμβο.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Εκχώρησε στην κορυφή του νέου </a:t>
            </a:r>
            <a:r>
              <a:rPr lang="el-GR" altLang="el-GR" sz="1400" dirty="0">
                <a:latin typeface="Century Gothic" panose="020B0502020202020204" pitchFamily="34" charset="0"/>
              </a:rPr>
              <a:t>κόμβου την γειτονική κορυφή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και κάνε τον δείκτη </a:t>
            </a:r>
            <a:r>
              <a:rPr lang="en-US" altLang="el-GR" sz="1400" dirty="0">
                <a:latin typeface="Century Gothic" panose="020B0502020202020204" pitchFamily="34" charset="0"/>
              </a:rPr>
              <a:t>NULL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3.1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η λίστα της κύριας κορυφής δεν έχει στοιχεία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: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</a:t>
            </a:r>
            <a:r>
              <a:rPr lang="en-US" altLang="el-GR" sz="1400" u="sng" dirty="0">
                <a:latin typeface="Century Gothic" panose="020B0502020202020204" pitchFamily="34" charset="0"/>
              </a:rPr>
              <a:t>3.1</a:t>
            </a:r>
            <a:r>
              <a:rPr lang="el-GR" altLang="el-GR" sz="1400" u="sng" dirty="0">
                <a:latin typeface="Century Gothic" panose="020B0502020202020204" pitchFamily="34" charset="0"/>
              </a:rPr>
              <a:t>.1 </a:t>
            </a:r>
            <a:r>
              <a:rPr lang="el-GR" altLang="el-GR" sz="1400" dirty="0">
                <a:latin typeface="Century Gothic" panose="020B0502020202020204" pitchFamily="34" charset="0"/>
              </a:rPr>
              <a:t>– Τότε τοποθέτησε τον νέο κόμβο μετά την κύρια κορυφή.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3.2</a:t>
            </a:r>
            <a:r>
              <a:rPr lang="en-US" altLang="el-GR" sz="1400" u="sng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– Αλλιώς: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3.2.1 </a:t>
            </a:r>
            <a:r>
              <a:rPr lang="el-GR" altLang="el-GR" sz="1400" dirty="0">
                <a:latin typeface="Century Gothic" panose="020B0502020202020204" pitchFamily="34" charset="0"/>
              </a:rPr>
              <a:t>– Κράτησε το τέλος της κύριας κορυφής χρησιμοποιώντας ένα δείκτη </a:t>
            </a:r>
            <a:r>
              <a:rPr lang="en-US" altLang="el-GR" sz="1400" dirty="0" err="1">
                <a:latin typeface="Century Gothic" panose="020B0502020202020204" pitchFamily="34" charset="0"/>
              </a:rPr>
              <a:t>ptr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3.2.2 </a:t>
            </a:r>
            <a:r>
              <a:rPr lang="el-GR" altLang="el-GR" sz="1400" dirty="0">
                <a:latin typeface="Century Gothic" panose="020B0502020202020204" pitchFamily="34" charset="0"/>
              </a:rPr>
              <a:t>– Όσο η λίστα της κύριας κορυφής περιέχει στοιχεία: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3.2.2.1 </a:t>
            </a:r>
            <a:r>
              <a:rPr lang="el-GR" altLang="el-GR" sz="1400" dirty="0">
                <a:latin typeface="Century Gothic" panose="020B0502020202020204" pitchFamily="34" charset="0"/>
              </a:rPr>
              <a:t>– Μετακίνησε το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n-US" altLang="el-GR" sz="1400" dirty="0" err="1">
                <a:latin typeface="Century Gothic" panose="020B0502020202020204" pitchFamily="34" charset="0"/>
              </a:rPr>
              <a:t>ptr</a:t>
            </a:r>
            <a:r>
              <a:rPr lang="el-GR" altLang="el-GR" sz="1400" dirty="0">
                <a:latin typeface="Century Gothic" panose="020B0502020202020204" pitchFamily="34" charset="0"/>
              </a:rPr>
              <a:t> στον επόμενο κόμβο.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3.2.3 </a:t>
            </a:r>
            <a:r>
              <a:rPr lang="el-GR" altLang="el-GR" sz="1400" dirty="0">
                <a:latin typeface="Century Gothic" panose="020B0502020202020204" pitchFamily="34" charset="0"/>
              </a:rPr>
              <a:t>– Τοποθέτησε τον νέο κόμβο στο τέλος του κόμβου όπου δείχνει ο </a:t>
            </a:r>
            <a:r>
              <a:rPr lang="en-US" altLang="el-GR" sz="1400" dirty="0" err="1">
                <a:latin typeface="Century Gothic" panose="020B0502020202020204" pitchFamily="34" charset="0"/>
              </a:rPr>
              <a:t>ptr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2"/>
            <a:ext cx="10817118" cy="9640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Δημιουργία και προσθήκη νέου κόμβου στη λίστα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(4/9)</a:t>
            </a:r>
          </a:p>
          <a:p>
            <a:pPr marL="0" indent="0">
              <a:buNone/>
            </a:pPr>
            <a:r>
              <a:rPr lang="el-GR" sz="1400" dirty="0">
                <a:latin typeface="Century Gothic" panose="020B0502020202020204" pitchFamily="34" charset="0"/>
              </a:rPr>
              <a:t>Επεξήγηση συνάρτησης </a:t>
            </a:r>
            <a:r>
              <a:rPr lang="en-US" sz="1400" dirty="0">
                <a:latin typeface="Century Gothic" panose="020B0502020202020204" pitchFamily="34" charset="0"/>
              </a:rPr>
              <a:t>insert</a:t>
            </a:r>
            <a:endParaRPr lang="el-G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l-GR" sz="1400" dirty="0">
                <a:latin typeface="Century Gothic" panose="020B0502020202020204" pitchFamily="34" charset="0"/>
              </a:rPr>
              <a:t>Π.χ. Θέλω να προσθέσω την κορυφή </a:t>
            </a:r>
            <a:r>
              <a:rPr lang="en-US" sz="1400" dirty="0">
                <a:latin typeface="Century Gothic" panose="020B0502020202020204" pitchFamily="34" charset="0"/>
              </a:rPr>
              <a:t>3</a:t>
            </a:r>
            <a:r>
              <a:rPr lang="el-GR" sz="1400" dirty="0">
                <a:latin typeface="Century Gothic" panose="020B0502020202020204" pitchFamily="34" charset="0"/>
              </a:rPr>
              <a:t> ως γειτονική κορυφή της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DF8A75-DAD0-4217-993F-1300B999D9E9}"/>
              </a:ext>
            </a:extLst>
          </p:cNvPr>
          <p:cNvSpPr txBox="1"/>
          <p:nvPr/>
        </p:nvSpPr>
        <p:spPr>
          <a:xfrm>
            <a:off x="760770" y="1669500"/>
            <a:ext cx="983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Γράφος</a:t>
            </a:r>
            <a:endParaRPr lang="el-GR" sz="1400" b="1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3155158-2E26-4029-AF4B-66D4F50E7C5A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1354871" y="2668447"/>
            <a:ext cx="389307" cy="14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2">
            <a:extLst>
              <a:ext uri="{FF2B5EF4-FFF2-40B4-BE49-F238E27FC236}">
                <a16:creationId xmlns:a16="http://schemas.microsoft.com/office/drawing/2014/main" id="{8BE86007-E0AF-469C-81A7-10D0ED96DFEF}"/>
              </a:ext>
            </a:extLst>
          </p:cNvPr>
          <p:cNvSpPr txBox="1"/>
          <p:nvPr/>
        </p:nvSpPr>
        <p:spPr>
          <a:xfrm>
            <a:off x="2565485" y="1990782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2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61" name="1">
            <a:extLst>
              <a:ext uri="{FF2B5EF4-FFF2-40B4-BE49-F238E27FC236}">
                <a16:creationId xmlns:a16="http://schemas.microsoft.com/office/drawing/2014/main" id="{F3260381-4399-4169-B44A-54E09B8C5C6F}"/>
              </a:ext>
            </a:extLst>
          </p:cNvPr>
          <p:cNvSpPr txBox="1"/>
          <p:nvPr/>
        </p:nvSpPr>
        <p:spPr>
          <a:xfrm>
            <a:off x="1744178" y="2432018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1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63" name="Κ2">
            <a:extLst>
              <a:ext uri="{FF2B5EF4-FFF2-40B4-BE49-F238E27FC236}">
                <a16:creationId xmlns:a16="http://schemas.microsoft.com/office/drawing/2014/main" id="{B5434064-1318-4A13-9E8B-5476C85EB4B9}"/>
              </a:ext>
            </a:extLst>
          </p:cNvPr>
          <p:cNvSpPr/>
          <p:nvPr/>
        </p:nvSpPr>
        <p:spPr>
          <a:xfrm>
            <a:off x="2565485" y="2011211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64" name="Κ1">
            <a:extLst>
              <a:ext uri="{FF2B5EF4-FFF2-40B4-BE49-F238E27FC236}">
                <a16:creationId xmlns:a16="http://schemas.microsoft.com/office/drawing/2014/main" id="{B7E4A109-976D-40D6-86B9-60891B4FC496}"/>
              </a:ext>
            </a:extLst>
          </p:cNvPr>
          <p:cNvSpPr/>
          <p:nvPr/>
        </p:nvSpPr>
        <p:spPr>
          <a:xfrm>
            <a:off x="1744178" y="2452447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solidFill>
                <a:srgbClr val="FF0000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F5A5F5B-B5CF-4444-B144-29F269ECA6C4}"/>
              </a:ext>
            </a:extLst>
          </p:cNvPr>
          <p:cNvCxnSpPr>
            <a:cxnSpLocks/>
            <a:stCxn id="64" idx="7"/>
            <a:endCxn id="60" idx="1"/>
          </p:cNvCxnSpPr>
          <p:nvPr/>
        </p:nvCxnSpPr>
        <p:spPr>
          <a:xfrm flipV="1">
            <a:off x="2112913" y="2221615"/>
            <a:ext cx="452572" cy="294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0">
            <a:extLst>
              <a:ext uri="{FF2B5EF4-FFF2-40B4-BE49-F238E27FC236}">
                <a16:creationId xmlns:a16="http://schemas.microsoft.com/office/drawing/2014/main" id="{48E2EA2C-312B-405D-88E0-4AD47C5F7B91}"/>
              </a:ext>
            </a:extLst>
          </p:cNvPr>
          <p:cNvSpPr txBox="1"/>
          <p:nvPr/>
        </p:nvSpPr>
        <p:spPr>
          <a:xfrm>
            <a:off x="922871" y="2452447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0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69" name="Κ0">
            <a:extLst>
              <a:ext uri="{FF2B5EF4-FFF2-40B4-BE49-F238E27FC236}">
                <a16:creationId xmlns:a16="http://schemas.microsoft.com/office/drawing/2014/main" id="{F4FEDA33-4126-4A4D-85F5-297611BBA6E3}"/>
              </a:ext>
            </a:extLst>
          </p:cNvPr>
          <p:cNvSpPr/>
          <p:nvPr/>
        </p:nvSpPr>
        <p:spPr>
          <a:xfrm>
            <a:off x="922871" y="2472876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solidFill>
                <a:schemeClr val="tx1"/>
              </a:solidFill>
            </a:endParaRPr>
          </a:p>
        </p:txBody>
      </p:sp>
      <p:sp>
        <p:nvSpPr>
          <p:cNvPr id="67" name="Content Placeholder 7">
            <a:extLst>
              <a:ext uri="{FF2B5EF4-FFF2-40B4-BE49-F238E27FC236}">
                <a16:creationId xmlns:a16="http://schemas.microsoft.com/office/drawing/2014/main" id="{42B841AE-8DFF-4F7B-A5D4-01C297112F9C}"/>
              </a:ext>
            </a:extLst>
          </p:cNvPr>
          <p:cNvSpPr txBox="1">
            <a:spLocks/>
          </p:cNvSpPr>
          <p:nvPr/>
        </p:nvSpPr>
        <p:spPr>
          <a:xfrm>
            <a:off x="3676441" y="1938873"/>
            <a:ext cx="2028030" cy="140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VERTICES = 4</a:t>
            </a:r>
            <a:endParaRPr lang="el-G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vertex </a:t>
            </a:r>
            <a:r>
              <a:rPr lang="el-GR" sz="1400" dirty="0">
                <a:latin typeface="Century Gothic" panose="020B0502020202020204" pitchFamily="34" charset="0"/>
              </a:rPr>
              <a:t>= 1</a:t>
            </a:r>
          </a:p>
          <a:p>
            <a:pPr marL="0" indent="0">
              <a:buNone/>
            </a:pPr>
            <a:r>
              <a:rPr lang="en-US" sz="1400" dirty="0" err="1">
                <a:latin typeface="Century Gothic" panose="020B0502020202020204" pitchFamily="34" charset="0"/>
              </a:rPr>
              <a:t>adVertex</a:t>
            </a:r>
            <a:r>
              <a:rPr lang="el-GR" sz="1400" dirty="0">
                <a:latin typeface="Century Gothic" panose="020B0502020202020204" pitchFamily="34" charset="0"/>
              </a:rPr>
              <a:t> = </a:t>
            </a:r>
            <a:r>
              <a:rPr lang="en-US" sz="1400" dirty="0">
                <a:latin typeface="Century Gothic" panose="020B0502020202020204" pitchFamily="34" charset="0"/>
              </a:rPr>
              <a:t>3</a:t>
            </a:r>
            <a:endParaRPr lang="el-G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Century Gothic" panose="020B0502020202020204" pitchFamily="34" charset="0"/>
            </a:endParaRPr>
          </a:p>
        </p:txBody>
      </p:sp>
      <p:graphicFrame>
        <p:nvGraphicFramePr>
          <p:cNvPr id="71" name="Table 5">
            <a:extLst>
              <a:ext uri="{FF2B5EF4-FFF2-40B4-BE49-F238E27FC236}">
                <a16:creationId xmlns:a16="http://schemas.microsoft.com/office/drawing/2014/main" id="{CB7E879D-AFA5-45A8-9164-7C26D8866A65}"/>
              </a:ext>
            </a:extLst>
          </p:cNvPr>
          <p:cNvGraphicFramePr>
            <a:graphicFrameLocks noGrp="1"/>
          </p:cNvGraphicFramePr>
          <p:nvPr/>
        </p:nvGraphicFramePr>
        <p:xfrm>
          <a:off x="7579877" y="3015197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3FB1181-78FE-42E9-89DB-B0B21CAFE968}"/>
              </a:ext>
            </a:extLst>
          </p:cNvPr>
          <p:cNvCxnSpPr>
            <a:cxnSpLocks/>
          </p:cNvCxnSpPr>
          <p:nvPr/>
        </p:nvCxnSpPr>
        <p:spPr>
          <a:xfrm>
            <a:off x="8055744" y="3182155"/>
            <a:ext cx="476641" cy="2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6728EC63-F38C-410E-B3CD-0E2708B3E702}"/>
              </a:ext>
            </a:extLst>
          </p:cNvPr>
          <p:cNvSpPr txBox="1"/>
          <p:nvPr/>
        </p:nvSpPr>
        <p:spPr>
          <a:xfrm>
            <a:off x="8529471" y="3040016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DE15EA1-B212-4469-96AA-881E63B09034}"/>
              </a:ext>
            </a:extLst>
          </p:cNvPr>
          <p:cNvCxnSpPr>
            <a:cxnSpLocks/>
          </p:cNvCxnSpPr>
          <p:nvPr/>
        </p:nvCxnSpPr>
        <p:spPr>
          <a:xfrm>
            <a:off x="8056410" y="2803037"/>
            <a:ext cx="475976" cy="1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Table 5">
            <a:extLst>
              <a:ext uri="{FF2B5EF4-FFF2-40B4-BE49-F238E27FC236}">
                <a16:creationId xmlns:a16="http://schemas.microsoft.com/office/drawing/2014/main" id="{55977EBD-6759-4701-B4FC-90DEE29BD0BD}"/>
              </a:ext>
            </a:extLst>
          </p:cNvPr>
          <p:cNvGraphicFramePr>
            <a:graphicFrameLocks noGrp="1"/>
          </p:cNvGraphicFramePr>
          <p:nvPr/>
        </p:nvGraphicFramePr>
        <p:xfrm>
          <a:off x="7579877" y="2638305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DAAB993-150F-4104-B40D-714D8F4D26F7}"/>
              </a:ext>
            </a:extLst>
          </p:cNvPr>
          <p:cNvCxnSpPr>
            <a:cxnSpLocks/>
          </p:cNvCxnSpPr>
          <p:nvPr/>
        </p:nvCxnSpPr>
        <p:spPr>
          <a:xfrm>
            <a:off x="8055744" y="2431519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e 5">
            <a:extLst>
              <a:ext uri="{FF2B5EF4-FFF2-40B4-BE49-F238E27FC236}">
                <a16:creationId xmlns:a16="http://schemas.microsoft.com/office/drawing/2014/main" id="{134CED79-3093-47B6-96CC-30BE1B267368}"/>
              </a:ext>
            </a:extLst>
          </p:cNvPr>
          <p:cNvGraphicFramePr>
            <a:graphicFrameLocks noGrp="1"/>
          </p:cNvGraphicFramePr>
          <p:nvPr/>
        </p:nvGraphicFramePr>
        <p:xfrm>
          <a:off x="7579878" y="2264378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46B1019-A5D9-4C2D-9813-EF5406050E87}"/>
              </a:ext>
            </a:extLst>
          </p:cNvPr>
          <p:cNvCxnSpPr>
            <a:cxnSpLocks/>
          </p:cNvCxnSpPr>
          <p:nvPr/>
        </p:nvCxnSpPr>
        <p:spPr>
          <a:xfrm>
            <a:off x="7105415" y="2427359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A114912-9312-43D6-B451-1868B980A7D9}"/>
              </a:ext>
            </a:extLst>
          </p:cNvPr>
          <p:cNvSpPr txBox="1"/>
          <p:nvPr/>
        </p:nvSpPr>
        <p:spPr>
          <a:xfrm>
            <a:off x="7155423" y="1669500"/>
            <a:ext cx="2968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Λίστα Γειτονικών Κορυφών</a:t>
            </a:r>
            <a:endParaRPr lang="el-GR" sz="1400" b="1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FC740E-3F73-4B7B-945F-2FC64F33C7C4}"/>
              </a:ext>
            </a:extLst>
          </p:cNvPr>
          <p:cNvCxnSpPr>
            <a:cxnSpLocks/>
          </p:cNvCxnSpPr>
          <p:nvPr/>
        </p:nvCxnSpPr>
        <p:spPr>
          <a:xfrm>
            <a:off x="7105415" y="2797193"/>
            <a:ext cx="47446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BED9479-ABB1-4BDC-AE77-A561605CC7D0}"/>
              </a:ext>
            </a:extLst>
          </p:cNvPr>
          <p:cNvSpPr txBox="1"/>
          <p:nvPr/>
        </p:nvSpPr>
        <p:spPr>
          <a:xfrm>
            <a:off x="8529472" y="2291459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D092293-AEC0-46F9-A56F-77F0A2DBC40F}"/>
              </a:ext>
            </a:extLst>
          </p:cNvPr>
          <p:cNvCxnSpPr>
            <a:cxnSpLocks/>
          </p:cNvCxnSpPr>
          <p:nvPr/>
        </p:nvCxnSpPr>
        <p:spPr>
          <a:xfrm>
            <a:off x="7105415" y="3193374"/>
            <a:ext cx="4744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7">
            <a:extLst>
              <a:ext uri="{FF2B5EF4-FFF2-40B4-BE49-F238E27FC236}">
                <a16:creationId xmlns:a16="http://schemas.microsoft.com/office/drawing/2014/main" id="{C9C7104E-6124-44C1-8786-A190B2AD4826}"/>
              </a:ext>
            </a:extLst>
          </p:cNvPr>
          <p:cNvSpPr txBox="1">
            <a:spLocks/>
          </p:cNvSpPr>
          <p:nvPr/>
        </p:nvSpPr>
        <p:spPr>
          <a:xfrm>
            <a:off x="5871398" y="4245532"/>
            <a:ext cx="3539302" cy="35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graph[vertex].next == NULL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3" name="Picture 32" descr="Wrong. I love the springtime, and you love the… | by Scott Gardiner | Poets  Unlimited | Medium">
            <a:extLst>
              <a:ext uri="{FF2B5EF4-FFF2-40B4-BE49-F238E27FC236}">
                <a16:creationId xmlns:a16="http://schemas.microsoft.com/office/drawing/2014/main" id="{A1507C45-9AD9-4DAB-A0BF-DDDBD023B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454" y="4273961"/>
            <a:ext cx="225641" cy="22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4" name="Table 5">
            <a:extLst>
              <a:ext uri="{FF2B5EF4-FFF2-40B4-BE49-F238E27FC236}">
                <a16:creationId xmlns:a16="http://schemas.microsoft.com/office/drawing/2014/main" id="{7E08E8EF-9378-439A-A031-4583F5A477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645895"/>
              </p:ext>
            </p:extLst>
          </p:nvPr>
        </p:nvGraphicFramePr>
        <p:xfrm>
          <a:off x="8529471" y="2638305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4B685A4-A2D2-4377-A9B8-7200426A8CBA}"/>
              </a:ext>
            </a:extLst>
          </p:cNvPr>
          <p:cNvCxnSpPr>
            <a:cxnSpLocks/>
          </p:cNvCxnSpPr>
          <p:nvPr/>
        </p:nvCxnSpPr>
        <p:spPr>
          <a:xfrm>
            <a:off x="8977072" y="2803905"/>
            <a:ext cx="504908" cy="2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EF77A6F-6621-4365-ACB5-F34F84F648B7}"/>
              </a:ext>
            </a:extLst>
          </p:cNvPr>
          <p:cNvSpPr txBox="1"/>
          <p:nvPr/>
        </p:nvSpPr>
        <p:spPr>
          <a:xfrm>
            <a:off x="9481980" y="2671631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DA12E9D1-58B2-41FE-BA61-BE9DCF350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618891"/>
              </p:ext>
            </p:extLst>
          </p:nvPr>
        </p:nvGraphicFramePr>
        <p:xfrm>
          <a:off x="10079087" y="2264378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833C644-8957-4E1B-98A8-8C4024327F88}"/>
              </a:ext>
            </a:extLst>
          </p:cNvPr>
          <p:cNvCxnSpPr>
            <a:cxnSpLocks/>
          </p:cNvCxnSpPr>
          <p:nvPr/>
        </p:nvCxnSpPr>
        <p:spPr>
          <a:xfrm>
            <a:off x="10526688" y="2429978"/>
            <a:ext cx="504908" cy="2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0864846-B1C0-415B-A938-B31DA599AF1A}"/>
              </a:ext>
            </a:extLst>
          </p:cNvPr>
          <p:cNvSpPr txBox="1"/>
          <p:nvPr/>
        </p:nvSpPr>
        <p:spPr>
          <a:xfrm>
            <a:off x="11031596" y="2297704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  <p:sp>
        <p:nvSpPr>
          <p:cNvPr id="41" name="2">
            <a:extLst>
              <a:ext uri="{FF2B5EF4-FFF2-40B4-BE49-F238E27FC236}">
                <a16:creationId xmlns:a16="http://schemas.microsoft.com/office/drawing/2014/main" id="{ED513E92-019B-43BF-808B-555FBAD9CC99}"/>
              </a:ext>
            </a:extLst>
          </p:cNvPr>
          <p:cNvSpPr txBox="1"/>
          <p:nvPr/>
        </p:nvSpPr>
        <p:spPr>
          <a:xfrm>
            <a:off x="2565485" y="2903204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3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42" name="Κ2">
            <a:extLst>
              <a:ext uri="{FF2B5EF4-FFF2-40B4-BE49-F238E27FC236}">
                <a16:creationId xmlns:a16="http://schemas.microsoft.com/office/drawing/2014/main" id="{3944FEC5-E6D3-4C42-8005-9C58D7066E40}"/>
              </a:ext>
            </a:extLst>
          </p:cNvPr>
          <p:cNvSpPr/>
          <p:nvPr/>
        </p:nvSpPr>
        <p:spPr>
          <a:xfrm>
            <a:off x="2565485" y="2923633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43DC35B-D49B-4362-958C-8E9AE2F87C59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2112913" y="2821182"/>
            <a:ext cx="452572" cy="3184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5">
            <a:extLst>
              <a:ext uri="{FF2B5EF4-FFF2-40B4-BE49-F238E27FC236}">
                <a16:creationId xmlns:a16="http://schemas.microsoft.com/office/drawing/2014/main" id="{C36F68F9-E1EC-499A-BD50-5383F3009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074337"/>
              </p:ext>
            </p:extLst>
          </p:nvPr>
        </p:nvGraphicFramePr>
        <p:xfrm>
          <a:off x="6333070" y="2255641"/>
          <a:ext cx="87889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031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6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51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2191957"/>
                  </a:ext>
                </a:extLst>
              </a:tr>
            </a:tbl>
          </a:graphicData>
        </a:graphic>
      </p:graphicFrame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342B85F-3E82-47B2-A868-AD10EF08332C}"/>
              </a:ext>
            </a:extLst>
          </p:cNvPr>
          <p:cNvCxnSpPr>
            <a:cxnSpLocks/>
          </p:cNvCxnSpPr>
          <p:nvPr/>
        </p:nvCxnSpPr>
        <p:spPr>
          <a:xfrm>
            <a:off x="7114293" y="3551911"/>
            <a:ext cx="4744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5">
            <a:extLst>
              <a:ext uri="{FF2B5EF4-FFF2-40B4-BE49-F238E27FC236}">
                <a16:creationId xmlns:a16="http://schemas.microsoft.com/office/drawing/2014/main" id="{444CF231-F724-49F9-ADC7-5EEA2A91F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170284"/>
              </p:ext>
            </p:extLst>
          </p:nvPr>
        </p:nvGraphicFramePr>
        <p:xfrm>
          <a:off x="7578065" y="3390606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8F9AA2A-2D95-4B59-BED6-E82D01521DE9}"/>
              </a:ext>
            </a:extLst>
          </p:cNvPr>
          <p:cNvCxnSpPr>
            <a:cxnSpLocks/>
          </p:cNvCxnSpPr>
          <p:nvPr/>
        </p:nvCxnSpPr>
        <p:spPr>
          <a:xfrm>
            <a:off x="8055744" y="3547454"/>
            <a:ext cx="476641" cy="2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6A93A65-E1C8-4321-B126-2C319D04AAC9}"/>
              </a:ext>
            </a:extLst>
          </p:cNvPr>
          <p:cNvSpPr txBox="1"/>
          <p:nvPr/>
        </p:nvSpPr>
        <p:spPr>
          <a:xfrm>
            <a:off x="8529471" y="3405315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33248340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AFD3EDA2-B393-47E7-B2AC-59B61FF85E5D}"/>
              </a:ext>
            </a:extLst>
          </p:cNvPr>
          <p:cNvSpPr txBox="1"/>
          <p:nvPr/>
        </p:nvSpPr>
        <p:spPr>
          <a:xfrm>
            <a:off x="688341" y="3507524"/>
            <a:ext cx="11289457" cy="2959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Δημιούργησε νέο κόμβο.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Εκχώρησε στην κορυφή του νέου </a:t>
            </a:r>
            <a:r>
              <a:rPr lang="el-GR" altLang="el-GR" sz="1400" dirty="0">
                <a:latin typeface="Century Gothic" panose="020B0502020202020204" pitchFamily="34" charset="0"/>
              </a:rPr>
              <a:t>κόμβου την γειτονική κορυφή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και κάνε τον δείκτη </a:t>
            </a:r>
            <a:r>
              <a:rPr lang="en-US" altLang="el-GR" sz="1400" dirty="0">
                <a:latin typeface="Century Gothic" panose="020B0502020202020204" pitchFamily="34" charset="0"/>
              </a:rPr>
              <a:t>NULL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u="sng" dirty="0">
                <a:latin typeface="Century Gothic" panose="020B0502020202020204" pitchFamily="34" charset="0"/>
              </a:rPr>
              <a:t>3.1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η λίστα της κύριας κορυφής δεν έχει στοιχεία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: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</a:t>
            </a:r>
            <a:r>
              <a:rPr lang="en-US" altLang="el-GR" sz="1400" u="sng" dirty="0">
                <a:latin typeface="Century Gothic" panose="020B0502020202020204" pitchFamily="34" charset="0"/>
              </a:rPr>
              <a:t>3.1</a:t>
            </a:r>
            <a:r>
              <a:rPr lang="el-GR" altLang="el-GR" sz="1400" u="sng" dirty="0">
                <a:latin typeface="Century Gothic" panose="020B0502020202020204" pitchFamily="34" charset="0"/>
              </a:rPr>
              <a:t>.1 </a:t>
            </a:r>
            <a:r>
              <a:rPr lang="el-GR" altLang="el-GR" sz="1400" dirty="0">
                <a:latin typeface="Century Gothic" panose="020B0502020202020204" pitchFamily="34" charset="0"/>
              </a:rPr>
              <a:t>– Τότε τοποθέτησε τον νέο κόμβο μετά την κύρια κορυφή.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3.2</a:t>
            </a:r>
            <a:r>
              <a:rPr lang="en-US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– Αλλιώς: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3.2.1 </a:t>
            </a:r>
            <a:r>
              <a:rPr lang="el-GR" altLang="el-GR" sz="1400" dirty="0">
                <a:latin typeface="Century Gothic" panose="020B0502020202020204" pitchFamily="34" charset="0"/>
              </a:rPr>
              <a:t>– Κράτησε το τέλος της κύριας κορυφής χρησιμοποιώντας ένα δείκτη </a:t>
            </a:r>
            <a:r>
              <a:rPr lang="en-US" altLang="el-GR" sz="1400" dirty="0" err="1">
                <a:latin typeface="Century Gothic" panose="020B0502020202020204" pitchFamily="34" charset="0"/>
              </a:rPr>
              <a:t>ptr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3.2.2 </a:t>
            </a:r>
            <a:r>
              <a:rPr lang="el-GR" altLang="el-GR" sz="1400" dirty="0">
                <a:latin typeface="Century Gothic" panose="020B0502020202020204" pitchFamily="34" charset="0"/>
              </a:rPr>
              <a:t>– Όσο η λίστα της κύριας κορυφής περιέχει στοιχεία: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3.2.2.1 </a:t>
            </a:r>
            <a:r>
              <a:rPr lang="el-GR" altLang="el-GR" sz="1400" dirty="0">
                <a:latin typeface="Century Gothic" panose="020B0502020202020204" pitchFamily="34" charset="0"/>
              </a:rPr>
              <a:t>– Μετακίνησε το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n-US" altLang="el-GR" sz="1400" dirty="0" err="1">
                <a:latin typeface="Century Gothic" panose="020B0502020202020204" pitchFamily="34" charset="0"/>
              </a:rPr>
              <a:t>ptr</a:t>
            </a:r>
            <a:r>
              <a:rPr lang="el-GR" altLang="el-GR" sz="1400" dirty="0">
                <a:latin typeface="Century Gothic" panose="020B0502020202020204" pitchFamily="34" charset="0"/>
              </a:rPr>
              <a:t> στον επόμενο κόμβο.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3.2.3 </a:t>
            </a:r>
            <a:r>
              <a:rPr lang="el-GR" altLang="el-GR" sz="1400" dirty="0">
                <a:latin typeface="Century Gothic" panose="020B0502020202020204" pitchFamily="34" charset="0"/>
              </a:rPr>
              <a:t>– Τοποθέτησε τον νέο κόμβο στο τέλος του κόμβου όπου δείχνει ο </a:t>
            </a:r>
            <a:r>
              <a:rPr lang="en-US" altLang="el-GR" sz="1400" dirty="0" err="1">
                <a:latin typeface="Century Gothic" panose="020B0502020202020204" pitchFamily="34" charset="0"/>
              </a:rPr>
              <a:t>ptr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2"/>
            <a:ext cx="10817118" cy="9640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Δημιουργία και προσθήκη νέου κόμβου στη λίστα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5</a:t>
            </a:r>
            <a:r>
              <a:rPr lang="el-GR" sz="1050" dirty="0">
                <a:latin typeface="Century Gothic" panose="020B0502020202020204" pitchFamily="34" charset="0"/>
              </a:rPr>
              <a:t>/9)</a:t>
            </a:r>
          </a:p>
          <a:p>
            <a:pPr marL="0" indent="0">
              <a:buNone/>
            </a:pPr>
            <a:r>
              <a:rPr lang="el-GR" sz="1400" dirty="0">
                <a:latin typeface="Century Gothic" panose="020B0502020202020204" pitchFamily="34" charset="0"/>
              </a:rPr>
              <a:t>Επεξήγηση συνάρτησης </a:t>
            </a:r>
            <a:r>
              <a:rPr lang="en-US" sz="1400" dirty="0">
                <a:latin typeface="Century Gothic" panose="020B0502020202020204" pitchFamily="34" charset="0"/>
              </a:rPr>
              <a:t>insert</a:t>
            </a:r>
            <a:endParaRPr lang="el-G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l-GR" sz="1400" dirty="0">
                <a:latin typeface="Century Gothic" panose="020B0502020202020204" pitchFamily="34" charset="0"/>
              </a:rPr>
              <a:t>Π.χ. Θέλω να προσθέσω την κορυφή </a:t>
            </a:r>
            <a:r>
              <a:rPr lang="en-US" sz="1400" dirty="0">
                <a:latin typeface="Century Gothic" panose="020B0502020202020204" pitchFamily="34" charset="0"/>
              </a:rPr>
              <a:t>3</a:t>
            </a:r>
            <a:r>
              <a:rPr lang="el-GR" sz="1400" dirty="0">
                <a:latin typeface="Century Gothic" panose="020B0502020202020204" pitchFamily="34" charset="0"/>
              </a:rPr>
              <a:t> ως γειτονική κορυφή της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DF8A75-DAD0-4217-993F-1300B999D9E9}"/>
              </a:ext>
            </a:extLst>
          </p:cNvPr>
          <p:cNvSpPr txBox="1"/>
          <p:nvPr/>
        </p:nvSpPr>
        <p:spPr>
          <a:xfrm>
            <a:off x="760770" y="1669500"/>
            <a:ext cx="983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Γράφος</a:t>
            </a:r>
            <a:endParaRPr lang="el-GR" sz="1400" b="1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3155158-2E26-4029-AF4B-66D4F50E7C5A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1354871" y="2668447"/>
            <a:ext cx="389307" cy="14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2">
            <a:extLst>
              <a:ext uri="{FF2B5EF4-FFF2-40B4-BE49-F238E27FC236}">
                <a16:creationId xmlns:a16="http://schemas.microsoft.com/office/drawing/2014/main" id="{8BE86007-E0AF-469C-81A7-10D0ED96DFEF}"/>
              </a:ext>
            </a:extLst>
          </p:cNvPr>
          <p:cNvSpPr txBox="1"/>
          <p:nvPr/>
        </p:nvSpPr>
        <p:spPr>
          <a:xfrm>
            <a:off x="2565485" y="1990782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2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61" name="1">
            <a:extLst>
              <a:ext uri="{FF2B5EF4-FFF2-40B4-BE49-F238E27FC236}">
                <a16:creationId xmlns:a16="http://schemas.microsoft.com/office/drawing/2014/main" id="{F3260381-4399-4169-B44A-54E09B8C5C6F}"/>
              </a:ext>
            </a:extLst>
          </p:cNvPr>
          <p:cNvSpPr txBox="1"/>
          <p:nvPr/>
        </p:nvSpPr>
        <p:spPr>
          <a:xfrm>
            <a:off x="1744178" y="2432018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1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63" name="Κ2">
            <a:extLst>
              <a:ext uri="{FF2B5EF4-FFF2-40B4-BE49-F238E27FC236}">
                <a16:creationId xmlns:a16="http://schemas.microsoft.com/office/drawing/2014/main" id="{B5434064-1318-4A13-9E8B-5476C85EB4B9}"/>
              </a:ext>
            </a:extLst>
          </p:cNvPr>
          <p:cNvSpPr/>
          <p:nvPr/>
        </p:nvSpPr>
        <p:spPr>
          <a:xfrm>
            <a:off x="2565485" y="2011211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64" name="Κ1">
            <a:extLst>
              <a:ext uri="{FF2B5EF4-FFF2-40B4-BE49-F238E27FC236}">
                <a16:creationId xmlns:a16="http://schemas.microsoft.com/office/drawing/2014/main" id="{B7E4A109-976D-40D6-86B9-60891B4FC496}"/>
              </a:ext>
            </a:extLst>
          </p:cNvPr>
          <p:cNvSpPr/>
          <p:nvPr/>
        </p:nvSpPr>
        <p:spPr>
          <a:xfrm>
            <a:off x="1744178" y="2452447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solidFill>
                <a:srgbClr val="FF0000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F5A5F5B-B5CF-4444-B144-29F269ECA6C4}"/>
              </a:ext>
            </a:extLst>
          </p:cNvPr>
          <p:cNvCxnSpPr>
            <a:cxnSpLocks/>
            <a:stCxn id="64" idx="7"/>
            <a:endCxn id="60" idx="1"/>
          </p:cNvCxnSpPr>
          <p:nvPr/>
        </p:nvCxnSpPr>
        <p:spPr>
          <a:xfrm flipV="1">
            <a:off x="2112913" y="2221615"/>
            <a:ext cx="452572" cy="294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0">
            <a:extLst>
              <a:ext uri="{FF2B5EF4-FFF2-40B4-BE49-F238E27FC236}">
                <a16:creationId xmlns:a16="http://schemas.microsoft.com/office/drawing/2014/main" id="{48E2EA2C-312B-405D-88E0-4AD47C5F7B91}"/>
              </a:ext>
            </a:extLst>
          </p:cNvPr>
          <p:cNvSpPr txBox="1"/>
          <p:nvPr/>
        </p:nvSpPr>
        <p:spPr>
          <a:xfrm>
            <a:off x="922871" y="2452447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0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69" name="Κ0">
            <a:extLst>
              <a:ext uri="{FF2B5EF4-FFF2-40B4-BE49-F238E27FC236}">
                <a16:creationId xmlns:a16="http://schemas.microsoft.com/office/drawing/2014/main" id="{F4FEDA33-4126-4A4D-85F5-297611BBA6E3}"/>
              </a:ext>
            </a:extLst>
          </p:cNvPr>
          <p:cNvSpPr/>
          <p:nvPr/>
        </p:nvSpPr>
        <p:spPr>
          <a:xfrm>
            <a:off x="922871" y="2472876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solidFill>
                <a:schemeClr val="tx1"/>
              </a:solidFill>
            </a:endParaRPr>
          </a:p>
        </p:txBody>
      </p:sp>
      <p:sp>
        <p:nvSpPr>
          <p:cNvPr id="67" name="Content Placeholder 7">
            <a:extLst>
              <a:ext uri="{FF2B5EF4-FFF2-40B4-BE49-F238E27FC236}">
                <a16:creationId xmlns:a16="http://schemas.microsoft.com/office/drawing/2014/main" id="{42B841AE-8DFF-4F7B-A5D4-01C297112F9C}"/>
              </a:ext>
            </a:extLst>
          </p:cNvPr>
          <p:cNvSpPr txBox="1">
            <a:spLocks/>
          </p:cNvSpPr>
          <p:nvPr/>
        </p:nvSpPr>
        <p:spPr>
          <a:xfrm>
            <a:off x="3676441" y="1938873"/>
            <a:ext cx="2028030" cy="140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VERTICES = 4</a:t>
            </a:r>
            <a:endParaRPr lang="el-G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vertex </a:t>
            </a:r>
            <a:r>
              <a:rPr lang="el-GR" sz="1400" dirty="0">
                <a:latin typeface="Century Gothic" panose="020B0502020202020204" pitchFamily="34" charset="0"/>
              </a:rPr>
              <a:t>= 1</a:t>
            </a:r>
          </a:p>
          <a:p>
            <a:pPr marL="0" indent="0">
              <a:buNone/>
            </a:pPr>
            <a:r>
              <a:rPr lang="en-US" sz="1400" dirty="0" err="1">
                <a:latin typeface="Century Gothic" panose="020B0502020202020204" pitchFamily="34" charset="0"/>
              </a:rPr>
              <a:t>adVertex</a:t>
            </a:r>
            <a:r>
              <a:rPr lang="el-GR" sz="1400" dirty="0">
                <a:latin typeface="Century Gothic" panose="020B0502020202020204" pitchFamily="34" charset="0"/>
              </a:rPr>
              <a:t> = </a:t>
            </a:r>
            <a:r>
              <a:rPr lang="en-US" sz="1400" dirty="0">
                <a:latin typeface="Century Gothic" panose="020B0502020202020204" pitchFamily="34" charset="0"/>
              </a:rPr>
              <a:t>3</a:t>
            </a:r>
            <a:endParaRPr lang="el-G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Century Gothic" panose="020B0502020202020204" pitchFamily="34" charset="0"/>
            </a:endParaRPr>
          </a:p>
        </p:txBody>
      </p:sp>
      <p:graphicFrame>
        <p:nvGraphicFramePr>
          <p:cNvPr id="71" name="Table 5">
            <a:extLst>
              <a:ext uri="{FF2B5EF4-FFF2-40B4-BE49-F238E27FC236}">
                <a16:creationId xmlns:a16="http://schemas.microsoft.com/office/drawing/2014/main" id="{CB7E879D-AFA5-45A8-9164-7C26D8866A65}"/>
              </a:ext>
            </a:extLst>
          </p:cNvPr>
          <p:cNvGraphicFramePr>
            <a:graphicFrameLocks noGrp="1"/>
          </p:cNvGraphicFramePr>
          <p:nvPr/>
        </p:nvGraphicFramePr>
        <p:xfrm>
          <a:off x="7579877" y="3015197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3FB1181-78FE-42E9-89DB-B0B21CAFE968}"/>
              </a:ext>
            </a:extLst>
          </p:cNvPr>
          <p:cNvCxnSpPr>
            <a:cxnSpLocks/>
          </p:cNvCxnSpPr>
          <p:nvPr/>
        </p:nvCxnSpPr>
        <p:spPr>
          <a:xfrm>
            <a:off x="8055744" y="3182155"/>
            <a:ext cx="476641" cy="2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6728EC63-F38C-410E-B3CD-0E2708B3E702}"/>
              </a:ext>
            </a:extLst>
          </p:cNvPr>
          <p:cNvSpPr txBox="1"/>
          <p:nvPr/>
        </p:nvSpPr>
        <p:spPr>
          <a:xfrm>
            <a:off x="8529471" y="3040016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DE15EA1-B212-4469-96AA-881E63B09034}"/>
              </a:ext>
            </a:extLst>
          </p:cNvPr>
          <p:cNvCxnSpPr>
            <a:cxnSpLocks/>
          </p:cNvCxnSpPr>
          <p:nvPr/>
        </p:nvCxnSpPr>
        <p:spPr>
          <a:xfrm>
            <a:off x="8056410" y="2803037"/>
            <a:ext cx="475976" cy="1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Table 5">
            <a:extLst>
              <a:ext uri="{FF2B5EF4-FFF2-40B4-BE49-F238E27FC236}">
                <a16:creationId xmlns:a16="http://schemas.microsoft.com/office/drawing/2014/main" id="{55977EBD-6759-4701-B4FC-90DEE29BD0BD}"/>
              </a:ext>
            </a:extLst>
          </p:cNvPr>
          <p:cNvGraphicFramePr>
            <a:graphicFrameLocks noGrp="1"/>
          </p:cNvGraphicFramePr>
          <p:nvPr/>
        </p:nvGraphicFramePr>
        <p:xfrm>
          <a:off x="7579877" y="2638305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DAAB993-150F-4104-B40D-714D8F4D26F7}"/>
              </a:ext>
            </a:extLst>
          </p:cNvPr>
          <p:cNvCxnSpPr>
            <a:cxnSpLocks/>
          </p:cNvCxnSpPr>
          <p:nvPr/>
        </p:nvCxnSpPr>
        <p:spPr>
          <a:xfrm>
            <a:off x="8055744" y="2431519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e 5">
            <a:extLst>
              <a:ext uri="{FF2B5EF4-FFF2-40B4-BE49-F238E27FC236}">
                <a16:creationId xmlns:a16="http://schemas.microsoft.com/office/drawing/2014/main" id="{134CED79-3093-47B6-96CC-30BE1B267368}"/>
              </a:ext>
            </a:extLst>
          </p:cNvPr>
          <p:cNvGraphicFramePr>
            <a:graphicFrameLocks noGrp="1"/>
          </p:cNvGraphicFramePr>
          <p:nvPr/>
        </p:nvGraphicFramePr>
        <p:xfrm>
          <a:off x="7579878" y="2264378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46B1019-A5D9-4C2D-9813-EF5406050E87}"/>
              </a:ext>
            </a:extLst>
          </p:cNvPr>
          <p:cNvCxnSpPr>
            <a:cxnSpLocks/>
          </p:cNvCxnSpPr>
          <p:nvPr/>
        </p:nvCxnSpPr>
        <p:spPr>
          <a:xfrm>
            <a:off x="7105415" y="2427359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A114912-9312-43D6-B451-1868B980A7D9}"/>
              </a:ext>
            </a:extLst>
          </p:cNvPr>
          <p:cNvSpPr txBox="1"/>
          <p:nvPr/>
        </p:nvSpPr>
        <p:spPr>
          <a:xfrm>
            <a:off x="7155423" y="1669500"/>
            <a:ext cx="2968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Λίστα Γειτονικών Κορυφών</a:t>
            </a:r>
            <a:endParaRPr lang="el-GR" sz="1400" b="1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FC740E-3F73-4B7B-945F-2FC64F33C7C4}"/>
              </a:ext>
            </a:extLst>
          </p:cNvPr>
          <p:cNvCxnSpPr>
            <a:cxnSpLocks/>
          </p:cNvCxnSpPr>
          <p:nvPr/>
        </p:nvCxnSpPr>
        <p:spPr>
          <a:xfrm>
            <a:off x="7105415" y="2797193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BED9479-ABB1-4BDC-AE77-A561605CC7D0}"/>
              </a:ext>
            </a:extLst>
          </p:cNvPr>
          <p:cNvSpPr txBox="1"/>
          <p:nvPr/>
        </p:nvSpPr>
        <p:spPr>
          <a:xfrm>
            <a:off x="8529472" y="2291459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D092293-AEC0-46F9-A56F-77F0A2DBC40F}"/>
              </a:ext>
            </a:extLst>
          </p:cNvPr>
          <p:cNvCxnSpPr>
            <a:cxnSpLocks/>
          </p:cNvCxnSpPr>
          <p:nvPr/>
        </p:nvCxnSpPr>
        <p:spPr>
          <a:xfrm>
            <a:off x="7105415" y="3193374"/>
            <a:ext cx="4744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7">
            <a:extLst>
              <a:ext uri="{FF2B5EF4-FFF2-40B4-BE49-F238E27FC236}">
                <a16:creationId xmlns:a16="http://schemas.microsoft.com/office/drawing/2014/main" id="{C9C7104E-6124-44C1-8786-A190B2AD4826}"/>
              </a:ext>
            </a:extLst>
          </p:cNvPr>
          <p:cNvSpPr txBox="1">
            <a:spLocks/>
          </p:cNvSpPr>
          <p:nvPr/>
        </p:nvSpPr>
        <p:spPr>
          <a:xfrm>
            <a:off x="7874806" y="5188500"/>
            <a:ext cx="3539302" cy="35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Ορίζω δείκτη </a:t>
            </a:r>
            <a:r>
              <a:rPr lang="en-US" sz="1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ptr</a:t>
            </a: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 = graph[vertex].next 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BE298B-C69C-47E5-8926-E195B916DAA6}"/>
              </a:ext>
            </a:extLst>
          </p:cNvPr>
          <p:cNvSpPr txBox="1"/>
          <p:nvPr/>
        </p:nvSpPr>
        <p:spPr>
          <a:xfrm>
            <a:off x="7046218" y="3706272"/>
            <a:ext cx="6930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ptr</a:t>
            </a:r>
            <a:endParaRPr lang="el-GR" sz="1200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8286AA-BDD1-444D-9945-73DC2F38E327}"/>
              </a:ext>
            </a:extLst>
          </p:cNvPr>
          <p:cNvCxnSpPr>
            <a:cxnSpLocks/>
            <a:stCxn id="34" idx="0"/>
            <a:endCxn id="81" idx="1"/>
          </p:cNvCxnSpPr>
          <p:nvPr/>
        </p:nvCxnSpPr>
        <p:spPr>
          <a:xfrm flipV="1">
            <a:off x="7392734" y="2805945"/>
            <a:ext cx="187143" cy="9003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C1ECBD47-A97C-42CD-933B-F832543BE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077885"/>
              </p:ext>
            </p:extLst>
          </p:nvPr>
        </p:nvGraphicFramePr>
        <p:xfrm>
          <a:off x="8529471" y="2638305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042C2DC-00A9-4824-9823-53BDA1C484E9}"/>
              </a:ext>
            </a:extLst>
          </p:cNvPr>
          <p:cNvCxnSpPr>
            <a:cxnSpLocks/>
          </p:cNvCxnSpPr>
          <p:nvPr/>
        </p:nvCxnSpPr>
        <p:spPr>
          <a:xfrm>
            <a:off x="8977072" y="2803905"/>
            <a:ext cx="504908" cy="2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34441DD-98EA-4FB1-8FF8-63F8E4024827}"/>
              </a:ext>
            </a:extLst>
          </p:cNvPr>
          <p:cNvSpPr txBox="1"/>
          <p:nvPr/>
        </p:nvSpPr>
        <p:spPr>
          <a:xfrm>
            <a:off x="9481980" y="2671631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  <p:graphicFrame>
        <p:nvGraphicFramePr>
          <p:cNvPr id="42" name="Table 5">
            <a:extLst>
              <a:ext uri="{FF2B5EF4-FFF2-40B4-BE49-F238E27FC236}">
                <a16:creationId xmlns:a16="http://schemas.microsoft.com/office/drawing/2014/main" id="{8C3204CF-56E4-4051-BC6E-228537D2B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483324"/>
              </p:ext>
            </p:extLst>
          </p:nvPr>
        </p:nvGraphicFramePr>
        <p:xfrm>
          <a:off x="10079087" y="2264378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0F947C4-76BE-4709-B8D0-9DB2AA182A08}"/>
              </a:ext>
            </a:extLst>
          </p:cNvPr>
          <p:cNvCxnSpPr>
            <a:cxnSpLocks/>
          </p:cNvCxnSpPr>
          <p:nvPr/>
        </p:nvCxnSpPr>
        <p:spPr>
          <a:xfrm>
            <a:off x="10526688" y="2429978"/>
            <a:ext cx="504908" cy="2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FB5BFE1-E188-4C3E-BDAB-A459FB463584}"/>
              </a:ext>
            </a:extLst>
          </p:cNvPr>
          <p:cNvSpPr txBox="1"/>
          <p:nvPr/>
        </p:nvSpPr>
        <p:spPr>
          <a:xfrm>
            <a:off x="11031596" y="2297704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  <p:sp>
        <p:nvSpPr>
          <p:cNvPr id="45" name="2">
            <a:extLst>
              <a:ext uri="{FF2B5EF4-FFF2-40B4-BE49-F238E27FC236}">
                <a16:creationId xmlns:a16="http://schemas.microsoft.com/office/drawing/2014/main" id="{A62FDB60-96D8-4E93-B52B-A497F08A3A31}"/>
              </a:ext>
            </a:extLst>
          </p:cNvPr>
          <p:cNvSpPr txBox="1"/>
          <p:nvPr/>
        </p:nvSpPr>
        <p:spPr>
          <a:xfrm>
            <a:off x="2565485" y="2903204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3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46" name="Κ2">
            <a:extLst>
              <a:ext uri="{FF2B5EF4-FFF2-40B4-BE49-F238E27FC236}">
                <a16:creationId xmlns:a16="http://schemas.microsoft.com/office/drawing/2014/main" id="{B02424F7-6181-4114-8639-C6CC9BF612AF}"/>
              </a:ext>
            </a:extLst>
          </p:cNvPr>
          <p:cNvSpPr/>
          <p:nvPr/>
        </p:nvSpPr>
        <p:spPr>
          <a:xfrm>
            <a:off x="2565485" y="2923633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5DD5403-2E63-4851-AF9E-FCE5E509DB78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2112913" y="2821182"/>
            <a:ext cx="452572" cy="3184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5">
            <a:extLst>
              <a:ext uri="{FF2B5EF4-FFF2-40B4-BE49-F238E27FC236}">
                <a16:creationId xmlns:a16="http://schemas.microsoft.com/office/drawing/2014/main" id="{C34C6857-DB85-4D5C-8146-06A9030C9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074337"/>
              </p:ext>
            </p:extLst>
          </p:nvPr>
        </p:nvGraphicFramePr>
        <p:xfrm>
          <a:off x="6333070" y="2255641"/>
          <a:ext cx="87889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031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6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51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2191957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6300E18-CB64-4998-A457-376F8423770D}"/>
              </a:ext>
            </a:extLst>
          </p:cNvPr>
          <p:cNvCxnSpPr>
            <a:cxnSpLocks/>
          </p:cNvCxnSpPr>
          <p:nvPr/>
        </p:nvCxnSpPr>
        <p:spPr>
          <a:xfrm>
            <a:off x="7114293" y="3551911"/>
            <a:ext cx="4744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5">
            <a:extLst>
              <a:ext uri="{FF2B5EF4-FFF2-40B4-BE49-F238E27FC236}">
                <a16:creationId xmlns:a16="http://schemas.microsoft.com/office/drawing/2014/main" id="{1ECF6A5F-7E8B-4247-A4CA-D5CCEB84A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170284"/>
              </p:ext>
            </p:extLst>
          </p:nvPr>
        </p:nvGraphicFramePr>
        <p:xfrm>
          <a:off x="7578065" y="3390606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1971A36-9222-4C08-9E32-310B77C29A61}"/>
              </a:ext>
            </a:extLst>
          </p:cNvPr>
          <p:cNvCxnSpPr>
            <a:cxnSpLocks/>
          </p:cNvCxnSpPr>
          <p:nvPr/>
        </p:nvCxnSpPr>
        <p:spPr>
          <a:xfrm>
            <a:off x="8055744" y="3547454"/>
            <a:ext cx="476641" cy="2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5DE91CD-C694-4E49-BC1C-BEE39D321ED1}"/>
              </a:ext>
            </a:extLst>
          </p:cNvPr>
          <p:cNvSpPr txBox="1"/>
          <p:nvPr/>
        </p:nvSpPr>
        <p:spPr>
          <a:xfrm>
            <a:off x="8529471" y="3405315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24470431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AFD3EDA2-B393-47E7-B2AC-59B61FF85E5D}"/>
              </a:ext>
            </a:extLst>
          </p:cNvPr>
          <p:cNvSpPr txBox="1"/>
          <p:nvPr/>
        </p:nvSpPr>
        <p:spPr>
          <a:xfrm>
            <a:off x="688341" y="3507524"/>
            <a:ext cx="11289457" cy="2959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Δημιούργησε νέο κόμβο.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Εκχώρησε στην κορυφή του νέου </a:t>
            </a:r>
            <a:r>
              <a:rPr lang="el-GR" altLang="el-GR" sz="1400" dirty="0">
                <a:latin typeface="Century Gothic" panose="020B0502020202020204" pitchFamily="34" charset="0"/>
              </a:rPr>
              <a:t>κόμβου την γειτονική κορυφή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και κάνε τον δείκτη </a:t>
            </a:r>
            <a:r>
              <a:rPr lang="en-US" altLang="el-GR" sz="1400" dirty="0">
                <a:latin typeface="Century Gothic" panose="020B0502020202020204" pitchFamily="34" charset="0"/>
              </a:rPr>
              <a:t>NULL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u="sng" dirty="0">
                <a:latin typeface="Century Gothic" panose="020B0502020202020204" pitchFamily="34" charset="0"/>
              </a:rPr>
              <a:t>3.1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η λίστα της κύριας κορυφής δεν έχει στοιχεία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: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</a:t>
            </a:r>
            <a:r>
              <a:rPr lang="en-US" altLang="el-GR" sz="1400" u="sng" dirty="0">
                <a:latin typeface="Century Gothic" panose="020B0502020202020204" pitchFamily="34" charset="0"/>
              </a:rPr>
              <a:t>3.1</a:t>
            </a:r>
            <a:r>
              <a:rPr lang="el-GR" altLang="el-GR" sz="1400" u="sng" dirty="0">
                <a:latin typeface="Century Gothic" panose="020B0502020202020204" pitchFamily="34" charset="0"/>
              </a:rPr>
              <a:t>.1 </a:t>
            </a:r>
            <a:r>
              <a:rPr lang="el-GR" altLang="el-GR" sz="1400" dirty="0">
                <a:latin typeface="Century Gothic" panose="020B0502020202020204" pitchFamily="34" charset="0"/>
              </a:rPr>
              <a:t>– Τότε τοποθέτησε τον νέο κόμβο μετά την κύρια κορυφή.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3.2</a:t>
            </a:r>
            <a:r>
              <a:rPr lang="en-US" altLang="el-GR" sz="1400" u="sng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– Αλλιώς: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3.2.1 </a:t>
            </a:r>
            <a:r>
              <a:rPr lang="el-GR" altLang="el-GR" sz="1400" dirty="0">
                <a:latin typeface="Century Gothic" panose="020B0502020202020204" pitchFamily="34" charset="0"/>
              </a:rPr>
              <a:t>– Κράτησε το τέλος της κύριας κορυφής χρησιμοποιώντας ένα δείκτη </a:t>
            </a:r>
            <a:r>
              <a:rPr lang="en-US" altLang="el-GR" sz="1400" dirty="0" err="1">
                <a:latin typeface="Century Gothic" panose="020B0502020202020204" pitchFamily="34" charset="0"/>
              </a:rPr>
              <a:t>ptr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3.2.2 </a:t>
            </a:r>
            <a:r>
              <a:rPr lang="el-GR" altLang="el-GR" sz="1400" dirty="0">
                <a:latin typeface="Century Gothic" panose="020B0502020202020204" pitchFamily="34" charset="0"/>
              </a:rPr>
              <a:t>– Όσο η λίστα της κύριας κορυφής περιέχει στοιχεία: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3.2.2.1 </a:t>
            </a:r>
            <a:r>
              <a:rPr lang="el-GR" altLang="el-GR" sz="1400" dirty="0">
                <a:latin typeface="Century Gothic" panose="020B0502020202020204" pitchFamily="34" charset="0"/>
              </a:rPr>
              <a:t>– Μετακίνησε το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n-US" altLang="el-GR" sz="1400" dirty="0" err="1">
                <a:latin typeface="Century Gothic" panose="020B0502020202020204" pitchFamily="34" charset="0"/>
              </a:rPr>
              <a:t>ptr</a:t>
            </a:r>
            <a:r>
              <a:rPr lang="el-GR" altLang="el-GR" sz="1400" dirty="0">
                <a:latin typeface="Century Gothic" panose="020B0502020202020204" pitchFamily="34" charset="0"/>
              </a:rPr>
              <a:t> στον επόμενο κόμβο.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3.2.3 </a:t>
            </a:r>
            <a:r>
              <a:rPr lang="el-GR" altLang="el-GR" sz="1400" dirty="0">
                <a:latin typeface="Century Gothic" panose="020B0502020202020204" pitchFamily="34" charset="0"/>
              </a:rPr>
              <a:t>– Τοποθέτησε τον νέο κόμβο στο τέλος του κόμβου όπου δείχνει ο </a:t>
            </a:r>
            <a:r>
              <a:rPr lang="en-US" altLang="el-GR" sz="1400" dirty="0" err="1">
                <a:latin typeface="Century Gothic" panose="020B0502020202020204" pitchFamily="34" charset="0"/>
              </a:rPr>
              <a:t>ptr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2"/>
            <a:ext cx="10817118" cy="9640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Δημιουργία και προσθήκη νέου κόμβου στη λίστα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6</a:t>
            </a:r>
            <a:r>
              <a:rPr lang="el-GR" sz="1050" dirty="0">
                <a:latin typeface="Century Gothic" panose="020B0502020202020204" pitchFamily="34" charset="0"/>
              </a:rPr>
              <a:t>/9)</a:t>
            </a:r>
          </a:p>
          <a:p>
            <a:pPr marL="0" indent="0">
              <a:buNone/>
            </a:pPr>
            <a:r>
              <a:rPr lang="el-GR" sz="1400" dirty="0">
                <a:latin typeface="Century Gothic" panose="020B0502020202020204" pitchFamily="34" charset="0"/>
              </a:rPr>
              <a:t>Επεξήγηση συνάρτησης </a:t>
            </a:r>
            <a:r>
              <a:rPr lang="en-US" sz="1400" dirty="0">
                <a:latin typeface="Century Gothic" panose="020B0502020202020204" pitchFamily="34" charset="0"/>
              </a:rPr>
              <a:t>insert</a:t>
            </a:r>
            <a:endParaRPr lang="el-G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l-GR" sz="1400" dirty="0">
                <a:latin typeface="Century Gothic" panose="020B0502020202020204" pitchFamily="34" charset="0"/>
              </a:rPr>
              <a:t>Π.χ. Θέλω να προσθέσω την κορυφή </a:t>
            </a:r>
            <a:r>
              <a:rPr lang="en-US" sz="1400" dirty="0">
                <a:latin typeface="Century Gothic" panose="020B0502020202020204" pitchFamily="34" charset="0"/>
              </a:rPr>
              <a:t>3</a:t>
            </a:r>
            <a:r>
              <a:rPr lang="el-GR" sz="1400" dirty="0">
                <a:latin typeface="Century Gothic" panose="020B0502020202020204" pitchFamily="34" charset="0"/>
              </a:rPr>
              <a:t> ως γειτονική κορυφή της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DF8A75-DAD0-4217-993F-1300B999D9E9}"/>
              </a:ext>
            </a:extLst>
          </p:cNvPr>
          <p:cNvSpPr txBox="1"/>
          <p:nvPr/>
        </p:nvSpPr>
        <p:spPr>
          <a:xfrm>
            <a:off x="760770" y="1669500"/>
            <a:ext cx="983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Γράφος</a:t>
            </a:r>
            <a:endParaRPr lang="el-GR" sz="1400" b="1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3155158-2E26-4029-AF4B-66D4F50E7C5A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1354871" y="2668447"/>
            <a:ext cx="389307" cy="14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2">
            <a:extLst>
              <a:ext uri="{FF2B5EF4-FFF2-40B4-BE49-F238E27FC236}">
                <a16:creationId xmlns:a16="http://schemas.microsoft.com/office/drawing/2014/main" id="{8BE86007-E0AF-469C-81A7-10D0ED96DFEF}"/>
              </a:ext>
            </a:extLst>
          </p:cNvPr>
          <p:cNvSpPr txBox="1"/>
          <p:nvPr/>
        </p:nvSpPr>
        <p:spPr>
          <a:xfrm>
            <a:off x="2565485" y="1990782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2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61" name="1">
            <a:extLst>
              <a:ext uri="{FF2B5EF4-FFF2-40B4-BE49-F238E27FC236}">
                <a16:creationId xmlns:a16="http://schemas.microsoft.com/office/drawing/2014/main" id="{F3260381-4399-4169-B44A-54E09B8C5C6F}"/>
              </a:ext>
            </a:extLst>
          </p:cNvPr>
          <p:cNvSpPr txBox="1"/>
          <p:nvPr/>
        </p:nvSpPr>
        <p:spPr>
          <a:xfrm>
            <a:off x="1744178" y="2432018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1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63" name="Κ2">
            <a:extLst>
              <a:ext uri="{FF2B5EF4-FFF2-40B4-BE49-F238E27FC236}">
                <a16:creationId xmlns:a16="http://schemas.microsoft.com/office/drawing/2014/main" id="{B5434064-1318-4A13-9E8B-5476C85EB4B9}"/>
              </a:ext>
            </a:extLst>
          </p:cNvPr>
          <p:cNvSpPr/>
          <p:nvPr/>
        </p:nvSpPr>
        <p:spPr>
          <a:xfrm>
            <a:off x="2565485" y="2011211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64" name="Κ1">
            <a:extLst>
              <a:ext uri="{FF2B5EF4-FFF2-40B4-BE49-F238E27FC236}">
                <a16:creationId xmlns:a16="http://schemas.microsoft.com/office/drawing/2014/main" id="{B7E4A109-976D-40D6-86B9-60891B4FC496}"/>
              </a:ext>
            </a:extLst>
          </p:cNvPr>
          <p:cNvSpPr/>
          <p:nvPr/>
        </p:nvSpPr>
        <p:spPr>
          <a:xfrm>
            <a:off x="1744178" y="2452447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solidFill>
                <a:srgbClr val="FF0000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F5A5F5B-B5CF-4444-B144-29F269ECA6C4}"/>
              </a:ext>
            </a:extLst>
          </p:cNvPr>
          <p:cNvCxnSpPr>
            <a:cxnSpLocks/>
            <a:stCxn id="64" idx="7"/>
            <a:endCxn id="60" idx="1"/>
          </p:cNvCxnSpPr>
          <p:nvPr/>
        </p:nvCxnSpPr>
        <p:spPr>
          <a:xfrm flipV="1">
            <a:off x="2112913" y="2221615"/>
            <a:ext cx="452572" cy="294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0">
            <a:extLst>
              <a:ext uri="{FF2B5EF4-FFF2-40B4-BE49-F238E27FC236}">
                <a16:creationId xmlns:a16="http://schemas.microsoft.com/office/drawing/2014/main" id="{48E2EA2C-312B-405D-88E0-4AD47C5F7B91}"/>
              </a:ext>
            </a:extLst>
          </p:cNvPr>
          <p:cNvSpPr txBox="1"/>
          <p:nvPr/>
        </p:nvSpPr>
        <p:spPr>
          <a:xfrm>
            <a:off x="922871" y="2452447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0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69" name="Κ0">
            <a:extLst>
              <a:ext uri="{FF2B5EF4-FFF2-40B4-BE49-F238E27FC236}">
                <a16:creationId xmlns:a16="http://schemas.microsoft.com/office/drawing/2014/main" id="{F4FEDA33-4126-4A4D-85F5-297611BBA6E3}"/>
              </a:ext>
            </a:extLst>
          </p:cNvPr>
          <p:cNvSpPr/>
          <p:nvPr/>
        </p:nvSpPr>
        <p:spPr>
          <a:xfrm>
            <a:off x="922871" y="2472876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solidFill>
                <a:schemeClr val="tx1"/>
              </a:solidFill>
            </a:endParaRPr>
          </a:p>
        </p:txBody>
      </p:sp>
      <p:sp>
        <p:nvSpPr>
          <p:cNvPr id="67" name="Content Placeholder 7">
            <a:extLst>
              <a:ext uri="{FF2B5EF4-FFF2-40B4-BE49-F238E27FC236}">
                <a16:creationId xmlns:a16="http://schemas.microsoft.com/office/drawing/2014/main" id="{42B841AE-8DFF-4F7B-A5D4-01C297112F9C}"/>
              </a:ext>
            </a:extLst>
          </p:cNvPr>
          <p:cNvSpPr txBox="1">
            <a:spLocks/>
          </p:cNvSpPr>
          <p:nvPr/>
        </p:nvSpPr>
        <p:spPr>
          <a:xfrm>
            <a:off x="3676441" y="1938873"/>
            <a:ext cx="2028030" cy="140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VERTICES = 4</a:t>
            </a:r>
            <a:endParaRPr lang="el-G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vertex </a:t>
            </a:r>
            <a:r>
              <a:rPr lang="el-GR" sz="1400" dirty="0">
                <a:latin typeface="Century Gothic" panose="020B0502020202020204" pitchFamily="34" charset="0"/>
              </a:rPr>
              <a:t>= 1</a:t>
            </a:r>
          </a:p>
          <a:p>
            <a:pPr marL="0" indent="0">
              <a:buNone/>
            </a:pPr>
            <a:r>
              <a:rPr lang="en-US" sz="1400" dirty="0" err="1">
                <a:latin typeface="Century Gothic" panose="020B0502020202020204" pitchFamily="34" charset="0"/>
              </a:rPr>
              <a:t>adVertex</a:t>
            </a:r>
            <a:r>
              <a:rPr lang="el-GR" sz="1400" dirty="0">
                <a:latin typeface="Century Gothic" panose="020B0502020202020204" pitchFamily="34" charset="0"/>
              </a:rPr>
              <a:t> = </a:t>
            </a:r>
            <a:r>
              <a:rPr lang="en-US" sz="1400" dirty="0">
                <a:latin typeface="Century Gothic" panose="020B0502020202020204" pitchFamily="34" charset="0"/>
              </a:rPr>
              <a:t>3</a:t>
            </a:r>
            <a:endParaRPr lang="el-G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Century Gothic" panose="020B0502020202020204" pitchFamily="34" charset="0"/>
            </a:endParaRPr>
          </a:p>
        </p:txBody>
      </p:sp>
      <p:graphicFrame>
        <p:nvGraphicFramePr>
          <p:cNvPr id="71" name="Table 5">
            <a:extLst>
              <a:ext uri="{FF2B5EF4-FFF2-40B4-BE49-F238E27FC236}">
                <a16:creationId xmlns:a16="http://schemas.microsoft.com/office/drawing/2014/main" id="{CB7E879D-AFA5-45A8-9164-7C26D8866A65}"/>
              </a:ext>
            </a:extLst>
          </p:cNvPr>
          <p:cNvGraphicFramePr>
            <a:graphicFrameLocks noGrp="1"/>
          </p:cNvGraphicFramePr>
          <p:nvPr/>
        </p:nvGraphicFramePr>
        <p:xfrm>
          <a:off x="7579877" y="3015197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3FB1181-78FE-42E9-89DB-B0B21CAFE968}"/>
              </a:ext>
            </a:extLst>
          </p:cNvPr>
          <p:cNvCxnSpPr>
            <a:cxnSpLocks/>
          </p:cNvCxnSpPr>
          <p:nvPr/>
        </p:nvCxnSpPr>
        <p:spPr>
          <a:xfrm>
            <a:off x="8055744" y="3182155"/>
            <a:ext cx="476641" cy="2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6728EC63-F38C-410E-B3CD-0E2708B3E702}"/>
              </a:ext>
            </a:extLst>
          </p:cNvPr>
          <p:cNvSpPr txBox="1"/>
          <p:nvPr/>
        </p:nvSpPr>
        <p:spPr>
          <a:xfrm>
            <a:off x="8529471" y="3040016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  <p:graphicFrame>
        <p:nvGraphicFramePr>
          <p:cNvPr id="77" name="Table 5">
            <a:extLst>
              <a:ext uri="{FF2B5EF4-FFF2-40B4-BE49-F238E27FC236}">
                <a16:creationId xmlns:a16="http://schemas.microsoft.com/office/drawing/2014/main" id="{F206EB37-7BAF-4EBF-95DD-758E81FF8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936909"/>
              </p:ext>
            </p:extLst>
          </p:nvPr>
        </p:nvGraphicFramePr>
        <p:xfrm>
          <a:off x="8529471" y="2638305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A98C22C-7E45-43AF-895E-617925D8D566}"/>
              </a:ext>
            </a:extLst>
          </p:cNvPr>
          <p:cNvCxnSpPr>
            <a:cxnSpLocks/>
          </p:cNvCxnSpPr>
          <p:nvPr/>
        </p:nvCxnSpPr>
        <p:spPr>
          <a:xfrm>
            <a:off x="8977072" y="2803905"/>
            <a:ext cx="504908" cy="2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F6765C1-E6BA-4046-80D6-5B1A515911C1}"/>
              </a:ext>
            </a:extLst>
          </p:cNvPr>
          <p:cNvSpPr txBox="1"/>
          <p:nvPr/>
        </p:nvSpPr>
        <p:spPr>
          <a:xfrm>
            <a:off x="9481980" y="2671631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DE15EA1-B212-4469-96AA-881E63B09034}"/>
              </a:ext>
            </a:extLst>
          </p:cNvPr>
          <p:cNvCxnSpPr>
            <a:cxnSpLocks/>
          </p:cNvCxnSpPr>
          <p:nvPr/>
        </p:nvCxnSpPr>
        <p:spPr>
          <a:xfrm>
            <a:off x="8056410" y="2803037"/>
            <a:ext cx="475976" cy="13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Table 5">
            <a:extLst>
              <a:ext uri="{FF2B5EF4-FFF2-40B4-BE49-F238E27FC236}">
                <a16:creationId xmlns:a16="http://schemas.microsoft.com/office/drawing/2014/main" id="{55977EBD-6759-4701-B4FC-90DEE29BD0BD}"/>
              </a:ext>
            </a:extLst>
          </p:cNvPr>
          <p:cNvGraphicFramePr>
            <a:graphicFrameLocks noGrp="1"/>
          </p:cNvGraphicFramePr>
          <p:nvPr/>
        </p:nvGraphicFramePr>
        <p:xfrm>
          <a:off x="7579877" y="2638305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DAAB993-150F-4104-B40D-714D8F4D26F7}"/>
              </a:ext>
            </a:extLst>
          </p:cNvPr>
          <p:cNvCxnSpPr>
            <a:cxnSpLocks/>
          </p:cNvCxnSpPr>
          <p:nvPr/>
        </p:nvCxnSpPr>
        <p:spPr>
          <a:xfrm>
            <a:off x="8055744" y="2431519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e 5">
            <a:extLst>
              <a:ext uri="{FF2B5EF4-FFF2-40B4-BE49-F238E27FC236}">
                <a16:creationId xmlns:a16="http://schemas.microsoft.com/office/drawing/2014/main" id="{134CED79-3093-47B6-96CC-30BE1B267368}"/>
              </a:ext>
            </a:extLst>
          </p:cNvPr>
          <p:cNvGraphicFramePr>
            <a:graphicFrameLocks noGrp="1"/>
          </p:cNvGraphicFramePr>
          <p:nvPr/>
        </p:nvGraphicFramePr>
        <p:xfrm>
          <a:off x="7579878" y="2264378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46B1019-A5D9-4C2D-9813-EF5406050E87}"/>
              </a:ext>
            </a:extLst>
          </p:cNvPr>
          <p:cNvCxnSpPr>
            <a:cxnSpLocks/>
          </p:cNvCxnSpPr>
          <p:nvPr/>
        </p:nvCxnSpPr>
        <p:spPr>
          <a:xfrm>
            <a:off x="7105415" y="2427359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A114912-9312-43D6-B451-1868B980A7D9}"/>
              </a:ext>
            </a:extLst>
          </p:cNvPr>
          <p:cNvSpPr txBox="1"/>
          <p:nvPr/>
        </p:nvSpPr>
        <p:spPr>
          <a:xfrm>
            <a:off x="7155423" y="1669500"/>
            <a:ext cx="2968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Λίστα Γειτονικών Κορυφών</a:t>
            </a:r>
            <a:endParaRPr lang="el-GR" sz="1400" b="1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FC740E-3F73-4B7B-945F-2FC64F33C7C4}"/>
              </a:ext>
            </a:extLst>
          </p:cNvPr>
          <p:cNvCxnSpPr>
            <a:cxnSpLocks/>
          </p:cNvCxnSpPr>
          <p:nvPr/>
        </p:nvCxnSpPr>
        <p:spPr>
          <a:xfrm>
            <a:off x="7105415" y="2797193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BED9479-ABB1-4BDC-AE77-A561605CC7D0}"/>
              </a:ext>
            </a:extLst>
          </p:cNvPr>
          <p:cNvSpPr txBox="1"/>
          <p:nvPr/>
        </p:nvSpPr>
        <p:spPr>
          <a:xfrm>
            <a:off x="8529472" y="2291459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D092293-AEC0-46F9-A56F-77F0A2DBC40F}"/>
              </a:ext>
            </a:extLst>
          </p:cNvPr>
          <p:cNvCxnSpPr>
            <a:cxnSpLocks/>
          </p:cNvCxnSpPr>
          <p:nvPr/>
        </p:nvCxnSpPr>
        <p:spPr>
          <a:xfrm>
            <a:off x="7105415" y="3193374"/>
            <a:ext cx="4744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7">
            <a:extLst>
              <a:ext uri="{FF2B5EF4-FFF2-40B4-BE49-F238E27FC236}">
                <a16:creationId xmlns:a16="http://schemas.microsoft.com/office/drawing/2014/main" id="{C9C7104E-6124-44C1-8786-A190B2AD4826}"/>
              </a:ext>
            </a:extLst>
          </p:cNvPr>
          <p:cNvSpPr txBox="1">
            <a:spLocks/>
          </p:cNvSpPr>
          <p:nvPr/>
        </p:nvSpPr>
        <p:spPr>
          <a:xfrm>
            <a:off x="6105155" y="5524109"/>
            <a:ext cx="1733920" cy="35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ptr</a:t>
            </a: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-&gt;next != NULL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6" name="Picture 4" descr="As right as...">
            <a:extLst>
              <a:ext uri="{FF2B5EF4-FFF2-40B4-BE49-F238E27FC236}">
                <a16:creationId xmlns:a16="http://schemas.microsoft.com/office/drawing/2014/main" id="{CE7C4406-1167-4A33-8CE2-9A5A8939D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610" y="5524109"/>
            <a:ext cx="276929" cy="26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2">
            <a:extLst>
              <a:ext uri="{FF2B5EF4-FFF2-40B4-BE49-F238E27FC236}">
                <a16:creationId xmlns:a16="http://schemas.microsoft.com/office/drawing/2014/main" id="{2B1C792E-D50F-4038-A6FE-586EA4E4DD19}"/>
              </a:ext>
            </a:extLst>
          </p:cNvPr>
          <p:cNvSpPr txBox="1"/>
          <p:nvPr/>
        </p:nvSpPr>
        <p:spPr>
          <a:xfrm>
            <a:off x="2565485" y="2903204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3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39" name="Κ2">
            <a:extLst>
              <a:ext uri="{FF2B5EF4-FFF2-40B4-BE49-F238E27FC236}">
                <a16:creationId xmlns:a16="http://schemas.microsoft.com/office/drawing/2014/main" id="{22161B78-1FA8-4619-895E-10DC59263403}"/>
              </a:ext>
            </a:extLst>
          </p:cNvPr>
          <p:cNvSpPr/>
          <p:nvPr/>
        </p:nvSpPr>
        <p:spPr>
          <a:xfrm>
            <a:off x="2565485" y="2923633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8657370-0278-4EA9-ADF1-306A77A3BF73}"/>
              </a:ext>
            </a:extLst>
          </p:cNvPr>
          <p:cNvCxnSpPr>
            <a:cxnSpLocks/>
            <a:stCxn id="64" idx="5"/>
            <a:endCxn id="39" idx="2"/>
          </p:cNvCxnSpPr>
          <p:nvPr/>
        </p:nvCxnSpPr>
        <p:spPr>
          <a:xfrm>
            <a:off x="2112913" y="2821182"/>
            <a:ext cx="452572" cy="3184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5">
            <a:extLst>
              <a:ext uri="{FF2B5EF4-FFF2-40B4-BE49-F238E27FC236}">
                <a16:creationId xmlns:a16="http://schemas.microsoft.com/office/drawing/2014/main" id="{6AA86ABB-DB0E-4E99-8A06-D1295E96F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16332"/>
              </p:ext>
            </p:extLst>
          </p:nvPr>
        </p:nvGraphicFramePr>
        <p:xfrm>
          <a:off x="10079087" y="2264378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58FA651-0EA6-4C70-BF25-6F0985D179B5}"/>
              </a:ext>
            </a:extLst>
          </p:cNvPr>
          <p:cNvCxnSpPr>
            <a:cxnSpLocks/>
          </p:cNvCxnSpPr>
          <p:nvPr/>
        </p:nvCxnSpPr>
        <p:spPr>
          <a:xfrm>
            <a:off x="10526688" y="2429978"/>
            <a:ext cx="504908" cy="2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D42F92D-E88E-4FB9-B493-5B6062ED259D}"/>
              </a:ext>
            </a:extLst>
          </p:cNvPr>
          <p:cNvSpPr txBox="1"/>
          <p:nvPr/>
        </p:nvSpPr>
        <p:spPr>
          <a:xfrm>
            <a:off x="11031596" y="2297704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  <p:graphicFrame>
        <p:nvGraphicFramePr>
          <p:cNvPr id="41" name="Table 5">
            <a:extLst>
              <a:ext uri="{FF2B5EF4-FFF2-40B4-BE49-F238E27FC236}">
                <a16:creationId xmlns:a16="http://schemas.microsoft.com/office/drawing/2014/main" id="{B1DFCEB9-16CB-401C-AFFA-728BF59E9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074337"/>
              </p:ext>
            </p:extLst>
          </p:nvPr>
        </p:nvGraphicFramePr>
        <p:xfrm>
          <a:off x="6333070" y="2255641"/>
          <a:ext cx="87889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031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6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51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2191957"/>
                  </a:ext>
                </a:extLst>
              </a:tr>
            </a:tbl>
          </a:graphicData>
        </a:graphic>
      </p:graphicFrame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3C155E7-13E1-4D54-ABD7-A5628326AC9F}"/>
              </a:ext>
            </a:extLst>
          </p:cNvPr>
          <p:cNvCxnSpPr>
            <a:cxnSpLocks/>
          </p:cNvCxnSpPr>
          <p:nvPr/>
        </p:nvCxnSpPr>
        <p:spPr>
          <a:xfrm>
            <a:off x="7114293" y="3551911"/>
            <a:ext cx="4744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5">
            <a:extLst>
              <a:ext uri="{FF2B5EF4-FFF2-40B4-BE49-F238E27FC236}">
                <a16:creationId xmlns:a16="http://schemas.microsoft.com/office/drawing/2014/main" id="{25316F28-6CC0-48C8-A450-2A3F7A3650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170284"/>
              </p:ext>
            </p:extLst>
          </p:nvPr>
        </p:nvGraphicFramePr>
        <p:xfrm>
          <a:off x="7578065" y="3390606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6E677B6-703B-4B3E-8977-0781FE3E640D}"/>
              </a:ext>
            </a:extLst>
          </p:cNvPr>
          <p:cNvCxnSpPr>
            <a:cxnSpLocks/>
          </p:cNvCxnSpPr>
          <p:nvPr/>
        </p:nvCxnSpPr>
        <p:spPr>
          <a:xfrm>
            <a:off x="8055744" y="3547454"/>
            <a:ext cx="476641" cy="2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BB420E2-10F6-4C62-AB54-01B73719C728}"/>
              </a:ext>
            </a:extLst>
          </p:cNvPr>
          <p:cNvSpPr txBox="1"/>
          <p:nvPr/>
        </p:nvSpPr>
        <p:spPr>
          <a:xfrm>
            <a:off x="8529471" y="3405315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F506C3F-18D5-48D1-B24F-6E481883DCCE}"/>
              </a:ext>
            </a:extLst>
          </p:cNvPr>
          <p:cNvSpPr txBox="1"/>
          <p:nvPr/>
        </p:nvSpPr>
        <p:spPr>
          <a:xfrm>
            <a:off x="7046218" y="3706272"/>
            <a:ext cx="693032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el-GR" sz="1400" dirty="0" err="1">
                <a:latin typeface="Century Gothic" panose="020B0502020202020204" pitchFamily="34" charset="0"/>
              </a:rPr>
              <a:t>ptr</a:t>
            </a:r>
            <a:endParaRPr lang="el-GR" sz="12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BB2A398-EB34-47A1-938C-94DFFE348207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7392734" y="2805945"/>
            <a:ext cx="187143" cy="9003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7158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AFD3EDA2-B393-47E7-B2AC-59B61FF85E5D}"/>
              </a:ext>
            </a:extLst>
          </p:cNvPr>
          <p:cNvSpPr txBox="1"/>
          <p:nvPr/>
        </p:nvSpPr>
        <p:spPr>
          <a:xfrm>
            <a:off x="688341" y="3507524"/>
            <a:ext cx="11289457" cy="2959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Δημιούργησε νέο κόμβο.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Εκχώρησε στην κορυφή του νέου </a:t>
            </a:r>
            <a:r>
              <a:rPr lang="el-GR" altLang="el-GR" sz="1400" dirty="0">
                <a:latin typeface="Century Gothic" panose="020B0502020202020204" pitchFamily="34" charset="0"/>
              </a:rPr>
              <a:t>κόμβου την γειτονική κορυφή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και κάνε τον δείκτη </a:t>
            </a:r>
            <a:r>
              <a:rPr lang="en-US" altLang="el-GR" sz="1400" dirty="0">
                <a:latin typeface="Century Gothic" panose="020B0502020202020204" pitchFamily="34" charset="0"/>
              </a:rPr>
              <a:t>NULL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u="sng" dirty="0">
                <a:latin typeface="Century Gothic" panose="020B0502020202020204" pitchFamily="34" charset="0"/>
              </a:rPr>
              <a:t>3.1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η λίστα της κύριας κορυφής δεν έχει στοιχεία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: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</a:t>
            </a:r>
            <a:r>
              <a:rPr lang="en-US" altLang="el-GR" sz="1400" u="sng" dirty="0">
                <a:latin typeface="Century Gothic" panose="020B0502020202020204" pitchFamily="34" charset="0"/>
              </a:rPr>
              <a:t>3.1</a:t>
            </a:r>
            <a:r>
              <a:rPr lang="el-GR" altLang="el-GR" sz="1400" u="sng" dirty="0">
                <a:latin typeface="Century Gothic" panose="020B0502020202020204" pitchFamily="34" charset="0"/>
              </a:rPr>
              <a:t>.1 </a:t>
            </a:r>
            <a:r>
              <a:rPr lang="el-GR" altLang="el-GR" sz="1400" dirty="0">
                <a:latin typeface="Century Gothic" panose="020B0502020202020204" pitchFamily="34" charset="0"/>
              </a:rPr>
              <a:t>– Τότε τοποθέτησε τον νέο κόμβο μετά την κύρια κορυφή.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3.2</a:t>
            </a:r>
            <a:r>
              <a:rPr lang="en-US" altLang="el-GR" sz="1400" u="sng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– Αλλιώς: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3.2.1 </a:t>
            </a:r>
            <a:r>
              <a:rPr lang="el-GR" altLang="el-GR" sz="1400" dirty="0">
                <a:latin typeface="Century Gothic" panose="020B0502020202020204" pitchFamily="34" charset="0"/>
              </a:rPr>
              <a:t>– Κράτησε το τέλος της κύριας κορυφής χρησιμοποιώντας ένα δείκτη </a:t>
            </a:r>
            <a:r>
              <a:rPr lang="en-US" altLang="el-GR" sz="1400" dirty="0" err="1">
                <a:latin typeface="Century Gothic" panose="020B0502020202020204" pitchFamily="34" charset="0"/>
              </a:rPr>
              <a:t>ptr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3.2.2 </a:t>
            </a:r>
            <a:r>
              <a:rPr lang="el-GR" altLang="el-GR" sz="1400" dirty="0">
                <a:latin typeface="Century Gothic" panose="020B0502020202020204" pitchFamily="34" charset="0"/>
              </a:rPr>
              <a:t>– Όσο η λίστα της κύριας κορυφής περιέχει στοιχεία: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3.2.2.1 </a:t>
            </a:r>
            <a:r>
              <a:rPr lang="el-GR" altLang="el-GR" sz="1400" dirty="0">
                <a:latin typeface="Century Gothic" panose="020B0502020202020204" pitchFamily="34" charset="0"/>
              </a:rPr>
              <a:t>– Μετακίνησε το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n-US" altLang="el-GR" sz="1400" dirty="0" err="1">
                <a:latin typeface="Century Gothic" panose="020B0502020202020204" pitchFamily="34" charset="0"/>
              </a:rPr>
              <a:t>ptr</a:t>
            </a:r>
            <a:r>
              <a:rPr lang="el-GR" altLang="el-GR" sz="1400" dirty="0">
                <a:latin typeface="Century Gothic" panose="020B0502020202020204" pitchFamily="34" charset="0"/>
              </a:rPr>
              <a:t> στον επόμενο κόμβο.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3.2.3 </a:t>
            </a:r>
            <a:r>
              <a:rPr lang="el-GR" altLang="el-GR" sz="1400" dirty="0">
                <a:latin typeface="Century Gothic" panose="020B0502020202020204" pitchFamily="34" charset="0"/>
              </a:rPr>
              <a:t>– Τοποθέτησε τον νέο κόμβο στο τέλος του κόμβου όπου δείχνει ο </a:t>
            </a:r>
            <a:r>
              <a:rPr lang="en-US" altLang="el-GR" sz="1400" dirty="0" err="1">
                <a:latin typeface="Century Gothic" panose="020B0502020202020204" pitchFamily="34" charset="0"/>
              </a:rPr>
              <a:t>ptr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2"/>
            <a:ext cx="10817118" cy="9640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Δημιουργία και προσθήκη νέου κόμβου στη λίστα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7</a:t>
            </a:r>
            <a:r>
              <a:rPr lang="el-GR" sz="1050" dirty="0">
                <a:latin typeface="Century Gothic" panose="020B0502020202020204" pitchFamily="34" charset="0"/>
              </a:rPr>
              <a:t>/9)</a:t>
            </a:r>
          </a:p>
          <a:p>
            <a:pPr marL="0" indent="0">
              <a:buNone/>
            </a:pPr>
            <a:r>
              <a:rPr lang="el-GR" sz="1400" dirty="0">
                <a:latin typeface="Century Gothic" panose="020B0502020202020204" pitchFamily="34" charset="0"/>
              </a:rPr>
              <a:t>Επεξήγηση συνάρτησης </a:t>
            </a:r>
            <a:r>
              <a:rPr lang="en-US" sz="1400" dirty="0">
                <a:latin typeface="Century Gothic" panose="020B0502020202020204" pitchFamily="34" charset="0"/>
              </a:rPr>
              <a:t>insert</a:t>
            </a:r>
            <a:endParaRPr lang="el-G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l-GR" sz="1400" dirty="0">
                <a:latin typeface="Century Gothic" panose="020B0502020202020204" pitchFamily="34" charset="0"/>
              </a:rPr>
              <a:t>Π.χ. Θέλω να προσθέσω την κορυφή </a:t>
            </a:r>
            <a:r>
              <a:rPr lang="en-US" sz="1400" dirty="0">
                <a:latin typeface="Century Gothic" panose="020B0502020202020204" pitchFamily="34" charset="0"/>
              </a:rPr>
              <a:t>3</a:t>
            </a:r>
            <a:r>
              <a:rPr lang="el-GR" sz="1400" dirty="0">
                <a:latin typeface="Century Gothic" panose="020B0502020202020204" pitchFamily="34" charset="0"/>
              </a:rPr>
              <a:t> ως γειτονική κορυφή της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DF8A75-DAD0-4217-993F-1300B999D9E9}"/>
              </a:ext>
            </a:extLst>
          </p:cNvPr>
          <p:cNvSpPr txBox="1"/>
          <p:nvPr/>
        </p:nvSpPr>
        <p:spPr>
          <a:xfrm>
            <a:off x="760770" y="1669500"/>
            <a:ext cx="983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Γράφος</a:t>
            </a:r>
            <a:endParaRPr lang="el-GR" sz="1400" b="1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3155158-2E26-4029-AF4B-66D4F50E7C5A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1354871" y="2668447"/>
            <a:ext cx="389307" cy="14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2">
            <a:extLst>
              <a:ext uri="{FF2B5EF4-FFF2-40B4-BE49-F238E27FC236}">
                <a16:creationId xmlns:a16="http://schemas.microsoft.com/office/drawing/2014/main" id="{8BE86007-E0AF-469C-81A7-10D0ED96DFEF}"/>
              </a:ext>
            </a:extLst>
          </p:cNvPr>
          <p:cNvSpPr txBox="1"/>
          <p:nvPr/>
        </p:nvSpPr>
        <p:spPr>
          <a:xfrm>
            <a:off x="2565485" y="1990782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2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61" name="1">
            <a:extLst>
              <a:ext uri="{FF2B5EF4-FFF2-40B4-BE49-F238E27FC236}">
                <a16:creationId xmlns:a16="http://schemas.microsoft.com/office/drawing/2014/main" id="{F3260381-4399-4169-B44A-54E09B8C5C6F}"/>
              </a:ext>
            </a:extLst>
          </p:cNvPr>
          <p:cNvSpPr txBox="1"/>
          <p:nvPr/>
        </p:nvSpPr>
        <p:spPr>
          <a:xfrm>
            <a:off x="1744178" y="2432018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1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63" name="Κ2">
            <a:extLst>
              <a:ext uri="{FF2B5EF4-FFF2-40B4-BE49-F238E27FC236}">
                <a16:creationId xmlns:a16="http://schemas.microsoft.com/office/drawing/2014/main" id="{B5434064-1318-4A13-9E8B-5476C85EB4B9}"/>
              </a:ext>
            </a:extLst>
          </p:cNvPr>
          <p:cNvSpPr/>
          <p:nvPr/>
        </p:nvSpPr>
        <p:spPr>
          <a:xfrm>
            <a:off x="2565485" y="2011211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64" name="Κ1">
            <a:extLst>
              <a:ext uri="{FF2B5EF4-FFF2-40B4-BE49-F238E27FC236}">
                <a16:creationId xmlns:a16="http://schemas.microsoft.com/office/drawing/2014/main" id="{B7E4A109-976D-40D6-86B9-60891B4FC496}"/>
              </a:ext>
            </a:extLst>
          </p:cNvPr>
          <p:cNvSpPr/>
          <p:nvPr/>
        </p:nvSpPr>
        <p:spPr>
          <a:xfrm>
            <a:off x="1744178" y="2452447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solidFill>
                <a:srgbClr val="FF0000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F5A5F5B-B5CF-4444-B144-29F269ECA6C4}"/>
              </a:ext>
            </a:extLst>
          </p:cNvPr>
          <p:cNvCxnSpPr>
            <a:cxnSpLocks/>
            <a:stCxn id="64" idx="7"/>
            <a:endCxn id="60" idx="1"/>
          </p:cNvCxnSpPr>
          <p:nvPr/>
        </p:nvCxnSpPr>
        <p:spPr>
          <a:xfrm flipV="1">
            <a:off x="2112913" y="2221615"/>
            <a:ext cx="452572" cy="294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0">
            <a:extLst>
              <a:ext uri="{FF2B5EF4-FFF2-40B4-BE49-F238E27FC236}">
                <a16:creationId xmlns:a16="http://schemas.microsoft.com/office/drawing/2014/main" id="{48E2EA2C-312B-405D-88E0-4AD47C5F7B91}"/>
              </a:ext>
            </a:extLst>
          </p:cNvPr>
          <p:cNvSpPr txBox="1"/>
          <p:nvPr/>
        </p:nvSpPr>
        <p:spPr>
          <a:xfrm>
            <a:off x="922871" y="2452447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0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69" name="Κ0">
            <a:extLst>
              <a:ext uri="{FF2B5EF4-FFF2-40B4-BE49-F238E27FC236}">
                <a16:creationId xmlns:a16="http://schemas.microsoft.com/office/drawing/2014/main" id="{F4FEDA33-4126-4A4D-85F5-297611BBA6E3}"/>
              </a:ext>
            </a:extLst>
          </p:cNvPr>
          <p:cNvSpPr/>
          <p:nvPr/>
        </p:nvSpPr>
        <p:spPr>
          <a:xfrm>
            <a:off x="922871" y="2472876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solidFill>
                <a:schemeClr val="tx1"/>
              </a:solidFill>
            </a:endParaRPr>
          </a:p>
        </p:txBody>
      </p:sp>
      <p:sp>
        <p:nvSpPr>
          <p:cNvPr id="67" name="Content Placeholder 7">
            <a:extLst>
              <a:ext uri="{FF2B5EF4-FFF2-40B4-BE49-F238E27FC236}">
                <a16:creationId xmlns:a16="http://schemas.microsoft.com/office/drawing/2014/main" id="{42B841AE-8DFF-4F7B-A5D4-01C297112F9C}"/>
              </a:ext>
            </a:extLst>
          </p:cNvPr>
          <p:cNvSpPr txBox="1">
            <a:spLocks/>
          </p:cNvSpPr>
          <p:nvPr/>
        </p:nvSpPr>
        <p:spPr>
          <a:xfrm>
            <a:off x="3676441" y="1938873"/>
            <a:ext cx="2028030" cy="140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VERTICES = 4</a:t>
            </a:r>
            <a:endParaRPr lang="el-G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vertex </a:t>
            </a:r>
            <a:r>
              <a:rPr lang="el-GR" sz="1400" dirty="0">
                <a:latin typeface="Century Gothic" panose="020B0502020202020204" pitchFamily="34" charset="0"/>
              </a:rPr>
              <a:t>= 1</a:t>
            </a:r>
          </a:p>
          <a:p>
            <a:pPr marL="0" indent="0">
              <a:buNone/>
            </a:pPr>
            <a:r>
              <a:rPr lang="en-US" sz="1400" dirty="0" err="1">
                <a:latin typeface="Century Gothic" panose="020B0502020202020204" pitchFamily="34" charset="0"/>
              </a:rPr>
              <a:t>adVertex</a:t>
            </a:r>
            <a:r>
              <a:rPr lang="el-GR" sz="1400" dirty="0">
                <a:latin typeface="Century Gothic" panose="020B0502020202020204" pitchFamily="34" charset="0"/>
              </a:rPr>
              <a:t> = </a:t>
            </a:r>
            <a:r>
              <a:rPr lang="en-US" sz="1400" dirty="0">
                <a:latin typeface="Century Gothic" panose="020B0502020202020204" pitchFamily="34" charset="0"/>
              </a:rPr>
              <a:t>3</a:t>
            </a:r>
            <a:endParaRPr lang="el-G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Century Gothic" panose="020B0502020202020204" pitchFamily="34" charset="0"/>
            </a:endParaRPr>
          </a:p>
        </p:txBody>
      </p:sp>
      <p:graphicFrame>
        <p:nvGraphicFramePr>
          <p:cNvPr id="71" name="Table 5">
            <a:extLst>
              <a:ext uri="{FF2B5EF4-FFF2-40B4-BE49-F238E27FC236}">
                <a16:creationId xmlns:a16="http://schemas.microsoft.com/office/drawing/2014/main" id="{CB7E879D-AFA5-45A8-9164-7C26D8866A65}"/>
              </a:ext>
            </a:extLst>
          </p:cNvPr>
          <p:cNvGraphicFramePr>
            <a:graphicFrameLocks noGrp="1"/>
          </p:cNvGraphicFramePr>
          <p:nvPr/>
        </p:nvGraphicFramePr>
        <p:xfrm>
          <a:off x="7579877" y="3015197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3FB1181-78FE-42E9-89DB-B0B21CAFE968}"/>
              </a:ext>
            </a:extLst>
          </p:cNvPr>
          <p:cNvCxnSpPr>
            <a:cxnSpLocks/>
          </p:cNvCxnSpPr>
          <p:nvPr/>
        </p:nvCxnSpPr>
        <p:spPr>
          <a:xfrm>
            <a:off x="8055744" y="3182155"/>
            <a:ext cx="476641" cy="2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6728EC63-F38C-410E-B3CD-0E2708B3E702}"/>
              </a:ext>
            </a:extLst>
          </p:cNvPr>
          <p:cNvSpPr txBox="1"/>
          <p:nvPr/>
        </p:nvSpPr>
        <p:spPr>
          <a:xfrm>
            <a:off x="8529471" y="3040016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  <p:graphicFrame>
        <p:nvGraphicFramePr>
          <p:cNvPr id="77" name="Table 5">
            <a:extLst>
              <a:ext uri="{FF2B5EF4-FFF2-40B4-BE49-F238E27FC236}">
                <a16:creationId xmlns:a16="http://schemas.microsoft.com/office/drawing/2014/main" id="{F206EB37-7BAF-4EBF-95DD-758E81FF8DA8}"/>
              </a:ext>
            </a:extLst>
          </p:cNvPr>
          <p:cNvGraphicFramePr>
            <a:graphicFrameLocks noGrp="1"/>
          </p:cNvGraphicFramePr>
          <p:nvPr/>
        </p:nvGraphicFramePr>
        <p:xfrm>
          <a:off x="8529471" y="2638305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A98C22C-7E45-43AF-895E-617925D8D566}"/>
              </a:ext>
            </a:extLst>
          </p:cNvPr>
          <p:cNvCxnSpPr>
            <a:cxnSpLocks/>
          </p:cNvCxnSpPr>
          <p:nvPr/>
        </p:nvCxnSpPr>
        <p:spPr>
          <a:xfrm>
            <a:off x="8977072" y="2803905"/>
            <a:ext cx="504908" cy="2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F6765C1-E6BA-4046-80D6-5B1A515911C1}"/>
              </a:ext>
            </a:extLst>
          </p:cNvPr>
          <p:cNvSpPr txBox="1"/>
          <p:nvPr/>
        </p:nvSpPr>
        <p:spPr>
          <a:xfrm>
            <a:off x="9481980" y="2671631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DE15EA1-B212-4469-96AA-881E63B09034}"/>
              </a:ext>
            </a:extLst>
          </p:cNvPr>
          <p:cNvCxnSpPr>
            <a:cxnSpLocks/>
          </p:cNvCxnSpPr>
          <p:nvPr/>
        </p:nvCxnSpPr>
        <p:spPr>
          <a:xfrm>
            <a:off x="8056410" y="2803037"/>
            <a:ext cx="475976" cy="1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Table 5">
            <a:extLst>
              <a:ext uri="{FF2B5EF4-FFF2-40B4-BE49-F238E27FC236}">
                <a16:creationId xmlns:a16="http://schemas.microsoft.com/office/drawing/2014/main" id="{55977EBD-6759-4701-B4FC-90DEE29BD0BD}"/>
              </a:ext>
            </a:extLst>
          </p:cNvPr>
          <p:cNvGraphicFramePr>
            <a:graphicFrameLocks noGrp="1"/>
          </p:cNvGraphicFramePr>
          <p:nvPr/>
        </p:nvGraphicFramePr>
        <p:xfrm>
          <a:off x="7579877" y="2638305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DAAB993-150F-4104-B40D-714D8F4D26F7}"/>
              </a:ext>
            </a:extLst>
          </p:cNvPr>
          <p:cNvCxnSpPr>
            <a:cxnSpLocks/>
          </p:cNvCxnSpPr>
          <p:nvPr/>
        </p:nvCxnSpPr>
        <p:spPr>
          <a:xfrm>
            <a:off x="8055744" y="2431519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e 5">
            <a:extLst>
              <a:ext uri="{FF2B5EF4-FFF2-40B4-BE49-F238E27FC236}">
                <a16:creationId xmlns:a16="http://schemas.microsoft.com/office/drawing/2014/main" id="{134CED79-3093-47B6-96CC-30BE1B267368}"/>
              </a:ext>
            </a:extLst>
          </p:cNvPr>
          <p:cNvGraphicFramePr>
            <a:graphicFrameLocks noGrp="1"/>
          </p:cNvGraphicFramePr>
          <p:nvPr/>
        </p:nvGraphicFramePr>
        <p:xfrm>
          <a:off x="7579878" y="2264378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46B1019-A5D9-4C2D-9813-EF5406050E87}"/>
              </a:ext>
            </a:extLst>
          </p:cNvPr>
          <p:cNvCxnSpPr>
            <a:cxnSpLocks/>
          </p:cNvCxnSpPr>
          <p:nvPr/>
        </p:nvCxnSpPr>
        <p:spPr>
          <a:xfrm>
            <a:off x="7105415" y="2427359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A114912-9312-43D6-B451-1868B980A7D9}"/>
              </a:ext>
            </a:extLst>
          </p:cNvPr>
          <p:cNvSpPr txBox="1"/>
          <p:nvPr/>
        </p:nvSpPr>
        <p:spPr>
          <a:xfrm>
            <a:off x="7155423" y="1669500"/>
            <a:ext cx="2968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Λίστα Γειτονικών Κορυφών</a:t>
            </a:r>
            <a:endParaRPr lang="el-GR" sz="1400" b="1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FC740E-3F73-4B7B-945F-2FC64F33C7C4}"/>
              </a:ext>
            </a:extLst>
          </p:cNvPr>
          <p:cNvCxnSpPr>
            <a:cxnSpLocks/>
          </p:cNvCxnSpPr>
          <p:nvPr/>
        </p:nvCxnSpPr>
        <p:spPr>
          <a:xfrm>
            <a:off x="7105415" y="2797193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BED9479-ABB1-4BDC-AE77-A561605CC7D0}"/>
              </a:ext>
            </a:extLst>
          </p:cNvPr>
          <p:cNvSpPr txBox="1"/>
          <p:nvPr/>
        </p:nvSpPr>
        <p:spPr>
          <a:xfrm>
            <a:off x="8529472" y="2291459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D092293-AEC0-46F9-A56F-77F0A2DBC40F}"/>
              </a:ext>
            </a:extLst>
          </p:cNvPr>
          <p:cNvCxnSpPr>
            <a:cxnSpLocks/>
          </p:cNvCxnSpPr>
          <p:nvPr/>
        </p:nvCxnSpPr>
        <p:spPr>
          <a:xfrm>
            <a:off x="7105415" y="3193374"/>
            <a:ext cx="4744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8BE298B-C69C-47E5-8926-E195B916DAA6}"/>
              </a:ext>
            </a:extLst>
          </p:cNvPr>
          <p:cNvSpPr txBox="1"/>
          <p:nvPr/>
        </p:nvSpPr>
        <p:spPr>
          <a:xfrm>
            <a:off x="7946531" y="3680316"/>
            <a:ext cx="6930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ptr</a:t>
            </a:r>
            <a:endParaRPr lang="el-GR" sz="1200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8286AA-BDD1-444D-9945-73DC2F38E327}"/>
              </a:ext>
            </a:extLst>
          </p:cNvPr>
          <p:cNvCxnSpPr>
            <a:cxnSpLocks/>
            <a:stCxn id="34" idx="0"/>
            <a:endCxn id="77" idx="1"/>
          </p:cNvCxnSpPr>
          <p:nvPr/>
        </p:nvCxnSpPr>
        <p:spPr>
          <a:xfrm flipV="1">
            <a:off x="8293047" y="2805945"/>
            <a:ext cx="236424" cy="87437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2">
            <a:extLst>
              <a:ext uri="{FF2B5EF4-FFF2-40B4-BE49-F238E27FC236}">
                <a16:creationId xmlns:a16="http://schemas.microsoft.com/office/drawing/2014/main" id="{2B1C792E-D50F-4038-A6FE-586EA4E4DD19}"/>
              </a:ext>
            </a:extLst>
          </p:cNvPr>
          <p:cNvSpPr txBox="1"/>
          <p:nvPr/>
        </p:nvSpPr>
        <p:spPr>
          <a:xfrm>
            <a:off x="2565485" y="2903204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3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39" name="Κ2">
            <a:extLst>
              <a:ext uri="{FF2B5EF4-FFF2-40B4-BE49-F238E27FC236}">
                <a16:creationId xmlns:a16="http://schemas.microsoft.com/office/drawing/2014/main" id="{22161B78-1FA8-4619-895E-10DC59263403}"/>
              </a:ext>
            </a:extLst>
          </p:cNvPr>
          <p:cNvSpPr/>
          <p:nvPr/>
        </p:nvSpPr>
        <p:spPr>
          <a:xfrm>
            <a:off x="2565485" y="2923633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8657370-0278-4EA9-ADF1-306A77A3BF73}"/>
              </a:ext>
            </a:extLst>
          </p:cNvPr>
          <p:cNvCxnSpPr>
            <a:cxnSpLocks/>
            <a:stCxn id="64" idx="5"/>
            <a:endCxn id="39" idx="2"/>
          </p:cNvCxnSpPr>
          <p:nvPr/>
        </p:nvCxnSpPr>
        <p:spPr>
          <a:xfrm>
            <a:off x="2112913" y="2821182"/>
            <a:ext cx="452572" cy="3184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5">
            <a:extLst>
              <a:ext uri="{FF2B5EF4-FFF2-40B4-BE49-F238E27FC236}">
                <a16:creationId xmlns:a16="http://schemas.microsoft.com/office/drawing/2014/main" id="{6AA86ABB-DB0E-4E99-8A06-D1295E96F9CA}"/>
              </a:ext>
            </a:extLst>
          </p:cNvPr>
          <p:cNvGraphicFramePr>
            <a:graphicFrameLocks noGrp="1"/>
          </p:cNvGraphicFramePr>
          <p:nvPr/>
        </p:nvGraphicFramePr>
        <p:xfrm>
          <a:off x="10079087" y="2264378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58FA651-0EA6-4C70-BF25-6F0985D179B5}"/>
              </a:ext>
            </a:extLst>
          </p:cNvPr>
          <p:cNvCxnSpPr>
            <a:cxnSpLocks/>
          </p:cNvCxnSpPr>
          <p:nvPr/>
        </p:nvCxnSpPr>
        <p:spPr>
          <a:xfrm>
            <a:off x="10526688" y="2429978"/>
            <a:ext cx="504908" cy="2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D42F92D-E88E-4FB9-B493-5B6062ED259D}"/>
              </a:ext>
            </a:extLst>
          </p:cNvPr>
          <p:cNvSpPr txBox="1"/>
          <p:nvPr/>
        </p:nvSpPr>
        <p:spPr>
          <a:xfrm>
            <a:off x="11031596" y="2297704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  <p:graphicFrame>
        <p:nvGraphicFramePr>
          <p:cNvPr id="41" name="Table 5">
            <a:extLst>
              <a:ext uri="{FF2B5EF4-FFF2-40B4-BE49-F238E27FC236}">
                <a16:creationId xmlns:a16="http://schemas.microsoft.com/office/drawing/2014/main" id="{2CAB6D3B-DE45-43F6-88D4-3FF62ACA8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074337"/>
              </p:ext>
            </p:extLst>
          </p:nvPr>
        </p:nvGraphicFramePr>
        <p:xfrm>
          <a:off x="6333070" y="2255641"/>
          <a:ext cx="87889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031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6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51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2191957"/>
                  </a:ext>
                </a:extLst>
              </a:tr>
            </a:tbl>
          </a:graphicData>
        </a:graphic>
      </p:graphicFrame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944816-B8C4-4A12-8CBF-DB5B39ECCAC9}"/>
              </a:ext>
            </a:extLst>
          </p:cNvPr>
          <p:cNvCxnSpPr>
            <a:cxnSpLocks/>
          </p:cNvCxnSpPr>
          <p:nvPr/>
        </p:nvCxnSpPr>
        <p:spPr>
          <a:xfrm>
            <a:off x="7114293" y="3551911"/>
            <a:ext cx="4744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5">
            <a:extLst>
              <a:ext uri="{FF2B5EF4-FFF2-40B4-BE49-F238E27FC236}">
                <a16:creationId xmlns:a16="http://schemas.microsoft.com/office/drawing/2014/main" id="{29AD960D-FF80-463B-B4DC-CDBD48EBF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170284"/>
              </p:ext>
            </p:extLst>
          </p:nvPr>
        </p:nvGraphicFramePr>
        <p:xfrm>
          <a:off x="7578065" y="3390606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E9EB19-56B1-4653-A365-05E027715597}"/>
              </a:ext>
            </a:extLst>
          </p:cNvPr>
          <p:cNvCxnSpPr>
            <a:cxnSpLocks/>
          </p:cNvCxnSpPr>
          <p:nvPr/>
        </p:nvCxnSpPr>
        <p:spPr>
          <a:xfrm>
            <a:off x="8055744" y="3547454"/>
            <a:ext cx="476641" cy="2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22AF27B-08F3-473B-B2AB-25AB28B960D1}"/>
              </a:ext>
            </a:extLst>
          </p:cNvPr>
          <p:cNvSpPr txBox="1"/>
          <p:nvPr/>
        </p:nvSpPr>
        <p:spPr>
          <a:xfrm>
            <a:off x="8529471" y="3405315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13442581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AFD3EDA2-B393-47E7-B2AC-59B61FF85E5D}"/>
              </a:ext>
            </a:extLst>
          </p:cNvPr>
          <p:cNvSpPr txBox="1"/>
          <p:nvPr/>
        </p:nvSpPr>
        <p:spPr>
          <a:xfrm>
            <a:off x="688341" y="3507524"/>
            <a:ext cx="11289457" cy="2959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Δημιούργησε νέο κόμβο.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Εκχώρησε στην κορυφή του νέου </a:t>
            </a:r>
            <a:r>
              <a:rPr lang="el-GR" altLang="el-GR" sz="1400" dirty="0">
                <a:latin typeface="Century Gothic" panose="020B0502020202020204" pitchFamily="34" charset="0"/>
              </a:rPr>
              <a:t>κόμβου την γειτονική κορυφή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και κάνε τον δείκτη </a:t>
            </a:r>
            <a:r>
              <a:rPr lang="en-US" altLang="el-GR" sz="1400" dirty="0">
                <a:latin typeface="Century Gothic" panose="020B0502020202020204" pitchFamily="34" charset="0"/>
              </a:rPr>
              <a:t>NULL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u="sng" dirty="0">
                <a:latin typeface="Century Gothic" panose="020B0502020202020204" pitchFamily="34" charset="0"/>
              </a:rPr>
              <a:t>3.1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η λίστα της κύριας κορυφής δεν έχει στοιχεία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: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</a:t>
            </a:r>
            <a:r>
              <a:rPr lang="en-US" altLang="el-GR" sz="1400" u="sng" dirty="0">
                <a:latin typeface="Century Gothic" panose="020B0502020202020204" pitchFamily="34" charset="0"/>
              </a:rPr>
              <a:t>3.1</a:t>
            </a:r>
            <a:r>
              <a:rPr lang="el-GR" altLang="el-GR" sz="1400" u="sng" dirty="0">
                <a:latin typeface="Century Gothic" panose="020B0502020202020204" pitchFamily="34" charset="0"/>
              </a:rPr>
              <a:t>.1 </a:t>
            </a:r>
            <a:r>
              <a:rPr lang="el-GR" altLang="el-GR" sz="1400" dirty="0">
                <a:latin typeface="Century Gothic" panose="020B0502020202020204" pitchFamily="34" charset="0"/>
              </a:rPr>
              <a:t>– Τότε τοποθέτησε τον νέο κόμβο μετά την κύρια κορυφή.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3.2</a:t>
            </a:r>
            <a:r>
              <a:rPr lang="en-US" altLang="el-GR" sz="1400" u="sng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– Αλλιώς: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3.2.1 </a:t>
            </a:r>
            <a:r>
              <a:rPr lang="el-GR" altLang="el-GR" sz="1400" dirty="0">
                <a:latin typeface="Century Gothic" panose="020B0502020202020204" pitchFamily="34" charset="0"/>
              </a:rPr>
              <a:t>– Κράτησε το τέλος της κύριας κορυφής χρησιμοποιώντας ένα δείκτη </a:t>
            </a:r>
            <a:r>
              <a:rPr lang="en-US" altLang="el-GR" sz="1400" dirty="0" err="1">
                <a:latin typeface="Century Gothic" panose="020B0502020202020204" pitchFamily="34" charset="0"/>
              </a:rPr>
              <a:t>ptr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3.2.2 </a:t>
            </a:r>
            <a:r>
              <a:rPr lang="el-GR" altLang="el-GR" sz="1400" dirty="0">
                <a:latin typeface="Century Gothic" panose="020B0502020202020204" pitchFamily="34" charset="0"/>
              </a:rPr>
              <a:t>– Όσο η λίστα της κύριας κορυφής περιέχει στοιχεία: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Βήμα 3.2.2.1 </a:t>
            </a:r>
            <a:r>
              <a:rPr lang="el-GR" altLang="el-GR" sz="1400" dirty="0">
                <a:latin typeface="Century Gothic" panose="020B0502020202020204" pitchFamily="34" charset="0"/>
              </a:rPr>
              <a:t>– Μετακίνησε το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n-US" altLang="el-GR" sz="1400" dirty="0" err="1">
                <a:latin typeface="Century Gothic" panose="020B0502020202020204" pitchFamily="34" charset="0"/>
              </a:rPr>
              <a:t>ptr</a:t>
            </a:r>
            <a:r>
              <a:rPr lang="el-GR" altLang="el-GR" sz="1400" dirty="0">
                <a:latin typeface="Century Gothic" panose="020B0502020202020204" pitchFamily="34" charset="0"/>
              </a:rPr>
              <a:t> στον επόμενο κόμβο.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3.2.3 </a:t>
            </a:r>
            <a:r>
              <a:rPr lang="el-GR" altLang="el-GR" sz="1400" dirty="0">
                <a:latin typeface="Century Gothic" panose="020B0502020202020204" pitchFamily="34" charset="0"/>
              </a:rPr>
              <a:t>– Τοποθέτησε τον νέο κόμβο στο τέλος του κόμβου όπου δείχνει ο </a:t>
            </a:r>
            <a:r>
              <a:rPr lang="en-US" altLang="el-GR" sz="1400" dirty="0" err="1">
                <a:latin typeface="Century Gothic" panose="020B0502020202020204" pitchFamily="34" charset="0"/>
              </a:rPr>
              <a:t>ptr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2"/>
            <a:ext cx="10817118" cy="9640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Δημιουργία και προσθήκη νέου κόμβου στη λίστα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8</a:t>
            </a:r>
            <a:r>
              <a:rPr lang="el-GR" sz="1050" dirty="0">
                <a:latin typeface="Century Gothic" panose="020B0502020202020204" pitchFamily="34" charset="0"/>
              </a:rPr>
              <a:t>/9)</a:t>
            </a:r>
          </a:p>
          <a:p>
            <a:pPr marL="0" indent="0">
              <a:buNone/>
            </a:pPr>
            <a:r>
              <a:rPr lang="el-GR" sz="1400" dirty="0">
                <a:latin typeface="Century Gothic" panose="020B0502020202020204" pitchFamily="34" charset="0"/>
              </a:rPr>
              <a:t>Επεξήγηση συνάρτησης </a:t>
            </a:r>
            <a:r>
              <a:rPr lang="en-US" sz="1400" dirty="0">
                <a:latin typeface="Century Gothic" panose="020B0502020202020204" pitchFamily="34" charset="0"/>
              </a:rPr>
              <a:t>insert</a:t>
            </a:r>
            <a:endParaRPr lang="el-G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l-GR" sz="1400" dirty="0">
                <a:latin typeface="Century Gothic" panose="020B0502020202020204" pitchFamily="34" charset="0"/>
              </a:rPr>
              <a:t>Π.χ. Θέλω να προσθέσω την κορυφή </a:t>
            </a:r>
            <a:r>
              <a:rPr lang="en-US" sz="1400" dirty="0">
                <a:latin typeface="Century Gothic" panose="020B0502020202020204" pitchFamily="34" charset="0"/>
              </a:rPr>
              <a:t>3</a:t>
            </a:r>
            <a:r>
              <a:rPr lang="el-GR" sz="1400" dirty="0">
                <a:latin typeface="Century Gothic" panose="020B0502020202020204" pitchFamily="34" charset="0"/>
              </a:rPr>
              <a:t> ως γειτονική κορυφή της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DF8A75-DAD0-4217-993F-1300B999D9E9}"/>
              </a:ext>
            </a:extLst>
          </p:cNvPr>
          <p:cNvSpPr txBox="1"/>
          <p:nvPr/>
        </p:nvSpPr>
        <p:spPr>
          <a:xfrm>
            <a:off x="760770" y="1669500"/>
            <a:ext cx="983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Γράφος</a:t>
            </a:r>
            <a:endParaRPr lang="el-GR" sz="1400" b="1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3155158-2E26-4029-AF4B-66D4F50E7C5A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1354871" y="2668447"/>
            <a:ext cx="389307" cy="14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2">
            <a:extLst>
              <a:ext uri="{FF2B5EF4-FFF2-40B4-BE49-F238E27FC236}">
                <a16:creationId xmlns:a16="http://schemas.microsoft.com/office/drawing/2014/main" id="{8BE86007-E0AF-469C-81A7-10D0ED96DFEF}"/>
              </a:ext>
            </a:extLst>
          </p:cNvPr>
          <p:cNvSpPr txBox="1"/>
          <p:nvPr/>
        </p:nvSpPr>
        <p:spPr>
          <a:xfrm>
            <a:off x="2565485" y="1990782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2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61" name="1">
            <a:extLst>
              <a:ext uri="{FF2B5EF4-FFF2-40B4-BE49-F238E27FC236}">
                <a16:creationId xmlns:a16="http://schemas.microsoft.com/office/drawing/2014/main" id="{F3260381-4399-4169-B44A-54E09B8C5C6F}"/>
              </a:ext>
            </a:extLst>
          </p:cNvPr>
          <p:cNvSpPr txBox="1"/>
          <p:nvPr/>
        </p:nvSpPr>
        <p:spPr>
          <a:xfrm>
            <a:off x="1744178" y="2432018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1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63" name="Κ2">
            <a:extLst>
              <a:ext uri="{FF2B5EF4-FFF2-40B4-BE49-F238E27FC236}">
                <a16:creationId xmlns:a16="http://schemas.microsoft.com/office/drawing/2014/main" id="{B5434064-1318-4A13-9E8B-5476C85EB4B9}"/>
              </a:ext>
            </a:extLst>
          </p:cNvPr>
          <p:cNvSpPr/>
          <p:nvPr/>
        </p:nvSpPr>
        <p:spPr>
          <a:xfrm>
            <a:off x="2565485" y="2011211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64" name="Κ1">
            <a:extLst>
              <a:ext uri="{FF2B5EF4-FFF2-40B4-BE49-F238E27FC236}">
                <a16:creationId xmlns:a16="http://schemas.microsoft.com/office/drawing/2014/main" id="{B7E4A109-976D-40D6-86B9-60891B4FC496}"/>
              </a:ext>
            </a:extLst>
          </p:cNvPr>
          <p:cNvSpPr/>
          <p:nvPr/>
        </p:nvSpPr>
        <p:spPr>
          <a:xfrm>
            <a:off x="1744178" y="2452447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solidFill>
                <a:srgbClr val="FF0000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F5A5F5B-B5CF-4444-B144-29F269ECA6C4}"/>
              </a:ext>
            </a:extLst>
          </p:cNvPr>
          <p:cNvCxnSpPr>
            <a:cxnSpLocks/>
            <a:stCxn id="64" idx="7"/>
            <a:endCxn id="60" idx="1"/>
          </p:cNvCxnSpPr>
          <p:nvPr/>
        </p:nvCxnSpPr>
        <p:spPr>
          <a:xfrm flipV="1">
            <a:off x="2112913" y="2221615"/>
            <a:ext cx="452572" cy="294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0">
            <a:extLst>
              <a:ext uri="{FF2B5EF4-FFF2-40B4-BE49-F238E27FC236}">
                <a16:creationId xmlns:a16="http://schemas.microsoft.com/office/drawing/2014/main" id="{48E2EA2C-312B-405D-88E0-4AD47C5F7B91}"/>
              </a:ext>
            </a:extLst>
          </p:cNvPr>
          <p:cNvSpPr txBox="1"/>
          <p:nvPr/>
        </p:nvSpPr>
        <p:spPr>
          <a:xfrm>
            <a:off x="922871" y="2452447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0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69" name="Κ0">
            <a:extLst>
              <a:ext uri="{FF2B5EF4-FFF2-40B4-BE49-F238E27FC236}">
                <a16:creationId xmlns:a16="http://schemas.microsoft.com/office/drawing/2014/main" id="{F4FEDA33-4126-4A4D-85F5-297611BBA6E3}"/>
              </a:ext>
            </a:extLst>
          </p:cNvPr>
          <p:cNvSpPr/>
          <p:nvPr/>
        </p:nvSpPr>
        <p:spPr>
          <a:xfrm>
            <a:off x="922871" y="2472876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solidFill>
                <a:schemeClr val="tx1"/>
              </a:solidFill>
            </a:endParaRPr>
          </a:p>
        </p:txBody>
      </p:sp>
      <p:sp>
        <p:nvSpPr>
          <p:cNvPr id="67" name="Content Placeholder 7">
            <a:extLst>
              <a:ext uri="{FF2B5EF4-FFF2-40B4-BE49-F238E27FC236}">
                <a16:creationId xmlns:a16="http://schemas.microsoft.com/office/drawing/2014/main" id="{42B841AE-8DFF-4F7B-A5D4-01C297112F9C}"/>
              </a:ext>
            </a:extLst>
          </p:cNvPr>
          <p:cNvSpPr txBox="1">
            <a:spLocks/>
          </p:cNvSpPr>
          <p:nvPr/>
        </p:nvSpPr>
        <p:spPr>
          <a:xfrm>
            <a:off x="3676441" y="1938873"/>
            <a:ext cx="2028030" cy="140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VERTICES = 4</a:t>
            </a:r>
            <a:endParaRPr lang="el-G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vertex </a:t>
            </a:r>
            <a:r>
              <a:rPr lang="el-GR" sz="1400" dirty="0">
                <a:latin typeface="Century Gothic" panose="020B0502020202020204" pitchFamily="34" charset="0"/>
              </a:rPr>
              <a:t>= 1</a:t>
            </a:r>
          </a:p>
          <a:p>
            <a:pPr marL="0" indent="0">
              <a:buNone/>
            </a:pPr>
            <a:r>
              <a:rPr lang="en-US" sz="1400" dirty="0" err="1">
                <a:latin typeface="Century Gothic" panose="020B0502020202020204" pitchFamily="34" charset="0"/>
              </a:rPr>
              <a:t>adVertex</a:t>
            </a:r>
            <a:r>
              <a:rPr lang="el-GR" sz="1400" dirty="0">
                <a:latin typeface="Century Gothic" panose="020B0502020202020204" pitchFamily="34" charset="0"/>
              </a:rPr>
              <a:t> = </a:t>
            </a:r>
            <a:r>
              <a:rPr lang="en-US" sz="1400" dirty="0">
                <a:latin typeface="Century Gothic" panose="020B0502020202020204" pitchFamily="34" charset="0"/>
              </a:rPr>
              <a:t>3</a:t>
            </a:r>
            <a:endParaRPr lang="el-G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Century Gothic" panose="020B0502020202020204" pitchFamily="34" charset="0"/>
            </a:endParaRPr>
          </a:p>
        </p:txBody>
      </p:sp>
      <p:graphicFrame>
        <p:nvGraphicFramePr>
          <p:cNvPr id="71" name="Table 5">
            <a:extLst>
              <a:ext uri="{FF2B5EF4-FFF2-40B4-BE49-F238E27FC236}">
                <a16:creationId xmlns:a16="http://schemas.microsoft.com/office/drawing/2014/main" id="{CB7E879D-AFA5-45A8-9164-7C26D8866A65}"/>
              </a:ext>
            </a:extLst>
          </p:cNvPr>
          <p:cNvGraphicFramePr>
            <a:graphicFrameLocks noGrp="1"/>
          </p:cNvGraphicFramePr>
          <p:nvPr/>
        </p:nvGraphicFramePr>
        <p:xfrm>
          <a:off x="7579877" y="3015197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3FB1181-78FE-42E9-89DB-B0B21CAFE968}"/>
              </a:ext>
            </a:extLst>
          </p:cNvPr>
          <p:cNvCxnSpPr>
            <a:cxnSpLocks/>
          </p:cNvCxnSpPr>
          <p:nvPr/>
        </p:nvCxnSpPr>
        <p:spPr>
          <a:xfrm>
            <a:off x="8055744" y="3182155"/>
            <a:ext cx="476641" cy="2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6728EC63-F38C-410E-B3CD-0E2708B3E702}"/>
              </a:ext>
            </a:extLst>
          </p:cNvPr>
          <p:cNvSpPr txBox="1"/>
          <p:nvPr/>
        </p:nvSpPr>
        <p:spPr>
          <a:xfrm>
            <a:off x="8529471" y="3040016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  <p:graphicFrame>
        <p:nvGraphicFramePr>
          <p:cNvPr id="77" name="Table 5">
            <a:extLst>
              <a:ext uri="{FF2B5EF4-FFF2-40B4-BE49-F238E27FC236}">
                <a16:creationId xmlns:a16="http://schemas.microsoft.com/office/drawing/2014/main" id="{F206EB37-7BAF-4EBF-95DD-758E81FF8DA8}"/>
              </a:ext>
            </a:extLst>
          </p:cNvPr>
          <p:cNvGraphicFramePr>
            <a:graphicFrameLocks noGrp="1"/>
          </p:cNvGraphicFramePr>
          <p:nvPr/>
        </p:nvGraphicFramePr>
        <p:xfrm>
          <a:off x="8529471" y="2638305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A98C22C-7E45-43AF-895E-617925D8D566}"/>
              </a:ext>
            </a:extLst>
          </p:cNvPr>
          <p:cNvCxnSpPr>
            <a:cxnSpLocks/>
          </p:cNvCxnSpPr>
          <p:nvPr/>
        </p:nvCxnSpPr>
        <p:spPr>
          <a:xfrm>
            <a:off x="8977072" y="2803905"/>
            <a:ext cx="504908" cy="20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F6765C1-E6BA-4046-80D6-5B1A515911C1}"/>
              </a:ext>
            </a:extLst>
          </p:cNvPr>
          <p:cNvSpPr txBox="1"/>
          <p:nvPr/>
        </p:nvSpPr>
        <p:spPr>
          <a:xfrm>
            <a:off x="9481980" y="2671631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DE15EA1-B212-4469-96AA-881E63B09034}"/>
              </a:ext>
            </a:extLst>
          </p:cNvPr>
          <p:cNvCxnSpPr>
            <a:cxnSpLocks/>
          </p:cNvCxnSpPr>
          <p:nvPr/>
        </p:nvCxnSpPr>
        <p:spPr>
          <a:xfrm>
            <a:off x="8056410" y="2803037"/>
            <a:ext cx="475976" cy="1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Table 5">
            <a:extLst>
              <a:ext uri="{FF2B5EF4-FFF2-40B4-BE49-F238E27FC236}">
                <a16:creationId xmlns:a16="http://schemas.microsoft.com/office/drawing/2014/main" id="{55977EBD-6759-4701-B4FC-90DEE29BD0BD}"/>
              </a:ext>
            </a:extLst>
          </p:cNvPr>
          <p:cNvGraphicFramePr>
            <a:graphicFrameLocks noGrp="1"/>
          </p:cNvGraphicFramePr>
          <p:nvPr/>
        </p:nvGraphicFramePr>
        <p:xfrm>
          <a:off x="7579877" y="2638305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DAAB993-150F-4104-B40D-714D8F4D26F7}"/>
              </a:ext>
            </a:extLst>
          </p:cNvPr>
          <p:cNvCxnSpPr>
            <a:cxnSpLocks/>
          </p:cNvCxnSpPr>
          <p:nvPr/>
        </p:nvCxnSpPr>
        <p:spPr>
          <a:xfrm>
            <a:off x="8055744" y="2431519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e 5">
            <a:extLst>
              <a:ext uri="{FF2B5EF4-FFF2-40B4-BE49-F238E27FC236}">
                <a16:creationId xmlns:a16="http://schemas.microsoft.com/office/drawing/2014/main" id="{134CED79-3093-47B6-96CC-30BE1B267368}"/>
              </a:ext>
            </a:extLst>
          </p:cNvPr>
          <p:cNvGraphicFramePr>
            <a:graphicFrameLocks noGrp="1"/>
          </p:cNvGraphicFramePr>
          <p:nvPr/>
        </p:nvGraphicFramePr>
        <p:xfrm>
          <a:off x="7579878" y="2264378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46B1019-A5D9-4C2D-9813-EF5406050E87}"/>
              </a:ext>
            </a:extLst>
          </p:cNvPr>
          <p:cNvCxnSpPr>
            <a:cxnSpLocks/>
          </p:cNvCxnSpPr>
          <p:nvPr/>
        </p:nvCxnSpPr>
        <p:spPr>
          <a:xfrm>
            <a:off x="7105415" y="2427359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A114912-9312-43D6-B451-1868B980A7D9}"/>
              </a:ext>
            </a:extLst>
          </p:cNvPr>
          <p:cNvSpPr txBox="1"/>
          <p:nvPr/>
        </p:nvSpPr>
        <p:spPr>
          <a:xfrm>
            <a:off x="7155423" y="1669500"/>
            <a:ext cx="2968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Λίστα Γειτονικών Κορυφών</a:t>
            </a:r>
            <a:endParaRPr lang="el-GR" sz="1400" b="1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FC740E-3F73-4B7B-945F-2FC64F33C7C4}"/>
              </a:ext>
            </a:extLst>
          </p:cNvPr>
          <p:cNvCxnSpPr>
            <a:cxnSpLocks/>
          </p:cNvCxnSpPr>
          <p:nvPr/>
        </p:nvCxnSpPr>
        <p:spPr>
          <a:xfrm>
            <a:off x="7105415" y="2797193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BED9479-ABB1-4BDC-AE77-A561605CC7D0}"/>
              </a:ext>
            </a:extLst>
          </p:cNvPr>
          <p:cNvSpPr txBox="1"/>
          <p:nvPr/>
        </p:nvSpPr>
        <p:spPr>
          <a:xfrm>
            <a:off x="8529472" y="2291459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D092293-AEC0-46F9-A56F-77F0A2DBC40F}"/>
              </a:ext>
            </a:extLst>
          </p:cNvPr>
          <p:cNvCxnSpPr>
            <a:cxnSpLocks/>
          </p:cNvCxnSpPr>
          <p:nvPr/>
        </p:nvCxnSpPr>
        <p:spPr>
          <a:xfrm>
            <a:off x="7105415" y="3193374"/>
            <a:ext cx="4744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2">
            <a:extLst>
              <a:ext uri="{FF2B5EF4-FFF2-40B4-BE49-F238E27FC236}">
                <a16:creationId xmlns:a16="http://schemas.microsoft.com/office/drawing/2014/main" id="{2B1C792E-D50F-4038-A6FE-586EA4E4DD19}"/>
              </a:ext>
            </a:extLst>
          </p:cNvPr>
          <p:cNvSpPr txBox="1"/>
          <p:nvPr/>
        </p:nvSpPr>
        <p:spPr>
          <a:xfrm>
            <a:off x="2565485" y="2903204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3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39" name="Κ2">
            <a:extLst>
              <a:ext uri="{FF2B5EF4-FFF2-40B4-BE49-F238E27FC236}">
                <a16:creationId xmlns:a16="http://schemas.microsoft.com/office/drawing/2014/main" id="{22161B78-1FA8-4619-895E-10DC59263403}"/>
              </a:ext>
            </a:extLst>
          </p:cNvPr>
          <p:cNvSpPr/>
          <p:nvPr/>
        </p:nvSpPr>
        <p:spPr>
          <a:xfrm>
            <a:off x="2565485" y="2923633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8657370-0278-4EA9-ADF1-306A77A3BF73}"/>
              </a:ext>
            </a:extLst>
          </p:cNvPr>
          <p:cNvCxnSpPr>
            <a:cxnSpLocks/>
            <a:stCxn id="64" idx="5"/>
            <a:endCxn id="39" idx="2"/>
          </p:cNvCxnSpPr>
          <p:nvPr/>
        </p:nvCxnSpPr>
        <p:spPr>
          <a:xfrm>
            <a:off x="2112913" y="2821182"/>
            <a:ext cx="452572" cy="3184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5">
            <a:extLst>
              <a:ext uri="{FF2B5EF4-FFF2-40B4-BE49-F238E27FC236}">
                <a16:creationId xmlns:a16="http://schemas.microsoft.com/office/drawing/2014/main" id="{6AA86ABB-DB0E-4E99-8A06-D1295E96F9CA}"/>
              </a:ext>
            </a:extLst>
          </p:cNvPr>
          <p:cNvGraphicFramePr>
            <a:graphicFrameLocks noGrp="1"/>
          </p:cNvGraphicFramePr>
          <p:nvPr/>
        </p:nvGraphicFramePr>
        <p:xfrm>
          <a:off x="10079087" y="2264378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58FA651-0EA6-4C70-BF25-6F0985D179B5}"/>
              </a:ext>
            </a:extLst>
          </p:cNvPr>
          <p:cNvCxnSpPr>
            <a:cxnSpLocks/>
          </p:cNvCxnSpPr>
          <p:nvPr/>
        </p:nvCxnSpPr>
        <p:spPr>
          <a:xfrm>
            <a:off x="10526688" y="2429978"/>
            <a:ext cx="504908" cy="2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D42F92D-E88E-4FB9-B493-5B6062ED259D}"/>
              </a:ext>
            </a:extLst>
          </p:cNvPr>
          <p:cNvSpPr txBox="1"/>
          <p:nvPr/>
        </p:nvSpPr>
        <p:spPr>
          <a:xfrm>
            <a:off x="11031596" y="2297704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  <p:sp>
        <p:nvSpPr>
          <p:cNvPr id="41" name="Content Placeholder 7">
            <a:extLst>
              <a:ext uri="{FF2B5EF4-FFF2-40B4-BE49-F238E27FC236}">
                <a16:creationId xmlns:a16="http://schemas.microsoft.com/office/drawing/2014/main" id="{F4D7B368-737B-4840-A3FD-8AB003F12601}"/>
              </a:ext>
            </a:extLst>
          </p:cNvPr>
          <p:cNvSpPr txBox="1">
            <a:spLocks/>
          </p:cNvSpPr>
          <p:nvPr/>
        </p:nvSpPr>
        <p:spPr>
          <a:xfrm>
            <a:off x="6105155" y="5524109"/>
            <a:ext cx="1733920" cy="35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ptr</a:t>
            </a: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-&gt;next != NULL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2" name="Picture 41" descr="Wrong. I love the springtime, and you love the… | by Scott Gardiner | Poets  Unlimited | Medium">
            <a:extLst>
              <a:ext uri="{FF2B5EF4-FFF2-40B4-BE49-F238E27FC236}">
                <a16:creationId xmlns:a16="http://schemas.microsoft.com/office/drawing/2014/main" id="{92EBC5C8-AFFB-4751-BB33-865713C69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874" y="5552684"/>
            <a:ext cx="225641" cy="22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3" name="Table 5">
            <a:extLst>
              <a:ext uri="{FF2B5EF4-FFF2-40B4-BE49-F238E27FC236}">
                <a16:creationId xmlns:a16="http://schemas.microsoft.com/office/drawing/2014/main" id="{0A68F8AA-5599-4912-A6A3-20CFD0E79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074337"/>
              </p:ext>
            </p:extLst>
          </p:nvPr>
        </p:nvGraphicFramePr>
        <p:xfrm>
          <a:off x="6333070" y="2255641"/>
          <a:ext cx="87889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031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6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51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2191957"/>
                  </a:ext>
                </a:extLst>
              </a:tr>
            </a:tbl>
          </a:graphicData>
        </a:graphic>
      </p:graphicFrame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E123542-B962-48E4-A5A9-9DB5076E0CB1}"/>
              </a:ext>
            </a:extLst>
          </p:cNvPr>
          <p:cNvCxnSpPr>
            <a:cxnSpLocks/>
          </p:cNvCxnSpPr>
          <p:nvPr/>
        </p:nvCxnSpPr>
        <p:spPr>
          <a:xfrm>
            <a:off x="7114293" y="3551911"/>
            <a:ext cx="4744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5">
            <a:extLst>
              <a:ext uri="{FF2B5EF4-FFF2-40B4-BE49-F238E27FC236}">
                <a16:creationId xmlns:a16="http://schemas.microsoft.com/office/drawing/2014/main" id="{74B7FF50-B734-4A0C-91B3-C58EC89D0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170284"/>
              </p:ext>
            </p:extLst>
          </p:nvPr>
        </p:nvGraphicFramePr>
        <p:xfrm>
          <a:off x="7578065" y="3390606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8CCB986-98E2-412C-BAE8-3B9B7EB0D0AF}"/>
              </a:ext>
            </a:extLst>
          </p:cNvPr>
          <p:cNvCxnSpPr>
            <a:cxnSpLocks/>
          </p:cNvCxnSpPr>
          <p:nvPr/>
        </p:nvCxnSpPr>
        <p:spPr>
          <a:xfrm>
            <a:off x="8055744" y="3547454"/>
            <a:ext cx="476641" cy="2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FC0BD2F-8340-4FFF-BEC2-1FE48F21E5EF}"/>
              </a:ext>
            </a:extLst>
          </p:cNvPr>
          <p:cNvSpPr txBox="1"/>
          <p:nvPr/>
        </p:nvSpPr>
        <p:spPr>
          <a:xfrm>
            <a:off x="8529471" y="3405315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3162A23-1AA8-4C86-8B0F-799F4C13FCC8}"/>
              </a:ext>
            </a:extLst>
          </p:cNvPr>
          <p:cNvSpPr txBox="1"/>
          <p:nvPr/>
        </p:nvSpPr>
        <p:spPr>
          <a:xfrm>
            <a:off x="7946531" y="3680316"/>
            <a:ext cx="693032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el-GR" sz="1400" dirty="0" err="1">
                <a:latin typeface="Century Gothic" panose="020B0502020202020204" pitchFamily="34" charset="0"/>
              </a:rPr>
              <a:t>ptr</a:t>
            </a:r>
            <a:endParaRPr lang="el-GR" sz="12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E272AEB-59FC-446C-94A7-73956EC92C6C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8293047" y="2805945"/>
            <a:ext cx="236424" cy="8743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7009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AFD3EDA2-B393-47E7-B2AC-59B61FF85E5D}"/>
              </a:ext>
            </a:extLst>
          </p:cNvPr>
          <p:cNvSpPr txBox="1"/>
          <p:nvPr/>
        </p:nvSpPr>
        <p:spPr>
          <a:xfrm>
            <a:off x="688341" y="3507524"/>
            <a:ext cx="11289457" cy="2959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Δημιούργησε νέο κόμβο.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Εκχώρησε στην κορυφή του νέου </a:t>
            </a:r>
            <a:r>
              <a:rPr lang="el-GR" altLang="el-GR" sz="1400" dirty="0">
                <a:latin typeface="Century Gothic" panose="020B0502020202020204" pitchFamily="34" charset="0"/>
              </a:rPr>
              <a:t>κόμβου την γειτονική κορυφή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και κάνε τον δείκτη </a:t>
            </a:r>
            <a:r>
              <a:rPr lang="en-US" altLang="el-GR" sz="1400" dirty="0">
                <a:latin typeface="Century Gothic" panose="020B0502020202020204" pitchFamily="34" charset="0"/>
              </a:rPr>
              <a:t>NULL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u="sng" dirty="0">
                <a:latin typeface="Century Gothic" panose="020B0502020202020204" pitchFamily="34" charset="0"/>
              </a:rPr>
              <a:t>3.1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η λίστα της κύριας κορυφής δεν έχει στοιχεία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: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</a:t>
            </a:r>
            <a:r>
              <a:rPr lang="en-US" altLang="el-GR" sz="1400" u="sng" dirty="0">
                <a:latin typeface="Century Gothic" panose="020B0502020202020204" pitchFamily="34" charset="0"/>
              </a:rPr>
              <a:t>3.1</a:t>
            </a:r>
            <a:r>
              <a:rPr lang="el-GR" altLang="el-GR" sz="1400" u="sng" dirty="0">
                <a:latin typeface="Century Gothic" panose="020B0502020202020204" pitchFamily="34" charset="0"/>
              </a:rPr>
              <a:t>.1 </a:t>
            </a:r>
            <a:r>
              <a:rPr lang="el-GR" altLang="el-GR" sz="1400" dirty="0">
                <a:latin typeface="Century Gothic" panose="020B0502020202020204" pitchFamily="34" charset="0"/>
              </a:rPr>
              <a:t>– Τότε τοποθέτησε τον νέο κόμβο μετά την κύρια κορυφή.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3.2</a:t>
            </a:r>
            <a:r>
              <a:rPr lang="en-US" altLang="el-GR" sz="1400" u="sng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– Αλλιώς: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3.2.1 </a:t>
            </a:r>
            <a:r>
              <a:rPr lang="el-GR" altLang="el-GR" sz="1400" dirty="0">
                <a:latin typeface="Century Gothic" panose="020B0502020202020204" pitchFamily="34" charset="0"/>
              </a:rPr>
              <a:t>– Κράτησε το τέλος της κύριας κορυφής χρησιμοποιώντας ένα δείκτη </a:t>
            </a:r>
            <a:r>
              <a:rPr lang="en-US" altLang="el-GR" sz="1400" dirty="0" err="1">
                <a:latin typeface="Century Gothic" panose="020B0502020202020204" pitchFamily="34" charset="0"/>
              </a:rPr>
              <a:t>ptr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Βήμα 3.2.2 </a:t>
            </a:r>
            <a:r>
              <a:rPr lang="el-GR" altLang="el-GR" sz="1400" dirty="0">
                <a:latin typeface="Century Gothic" panose="020B0502020202020204" pitchFamily="34" charset="0"/>
              </a:rPr>
              <a:t>– Όσο η λίστα της κύριας κορυφής περιέχει στοιχεία: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Βήμα 3.2.2.1 </a:t>
            </a:r>
            <a:r>
              <a:rPr lang="el-GR" altLang="el-GR" sz="1400" dirty="0">
                <a:latin typeface="Century Gothic" panose="020B0502020202020204" pitchFamily="34" charset="0"/>
              </a:rPr>
              <a:t>– Μετακίνησε το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n-US" altLang="el-GR" sz="1400" dirty="0" err="1">
                <a:latin typeface="Century Gothic" panose="020B0502020202020204" pitchFamily="34" charset="0"/>
              </a:rPr>
              <a:t>ptr</a:t>
            </a:r>
            <a:r>
              <a:rPr lang="el-GR" altLang="el-GR" sz="1400" dirty="0">
                <a:latin typeface="Century Gothic" panose="020B0502020202020204" pitchFamily="34" charset="0"/>
              </a:rPr>
              <a:t> στον επόμενο κόμβο.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3.2.3 </a:t>
            </a:r>
            <a:r>
              <a:rPr lang="el-GR" altLang="el-GR" sz="1400" dirty="0">
                <a:latin typeface="Century Gothic" panose="020B0502020202020204" pitchFamily="34" charset="0"/>
              </a:rPr>
              <a:t>– Τοποθέτησε τον νέο κόμβο στο τέλος του κόμβου όπου δείχνει ο </a:t>
            </a:r>
            <a:r>
              <a:rPr lang="en-US" altLang="el-GR" sz="1400" dirty="0" err="1">
                <a:latin typeface="Century Gothic" panose="020B0502020202020204" pitchFamily="34" charset="0"/>
              </a:rPr>
              <a:t>ptr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2"/>
            <a:ext cx="10817118" cy="9640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Δημιουργία και προσθήκη νέου κόμβου στη λίστα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9</a:t>
            </a:r>
            <a:r>
              <a:rPr lang="el-GR" sz="1050" dirty="0">
                <a:latin typeface="Century Gothic" panose="020B0502020202020204" pitchFamily="34" charset="0"/>
              </a:rPr>
              <a:t>/9)</a:t>
            </a:r>
          </a:p>
          <a:p>
            <a:pPr marL="0" indent="0">
              <a:buNone/>
            </a:pPr>
            <a:r>
              <a:rPr lang="el-GR" sz="1400" dirty="0">
                <a:latin typeface="Century Gothic" panose="020B0502020202020204" pitchFamily="34" charset="0"/>
              </a:rPr>
              <a:t>Επεξήγηση συνάρτησης </a:t>
            </a:r>
            <a:r>
              <a:rPr lang="en-US" sz="1400" dirty="0">
                <a:latin typeface="Century Gothic" panose="020B0502020202020204" pitchFamily="34" charset="0"/>
              </a:rPr>
              <a:t>insert</a:t>
            </a:r>
            <a:endParaRPr lang="el-G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l-GR" sz="1400" dirty="0">
                <a:latin typeface="Century Gothic" panose="020B0502020202020204" pitchFamily="34" charset="0"/>
              </a:rPr>
              <a:t>Π.χ. Θέλω να προσθέσω την κορυφή </a:t>
            </a:r>
            <a:r>
              <a:rPr lang="en-US" sz="1400" dirty="0">
                <a:latin typeface="Century Gothic" panose="020B0502020202020204" pitchFamily="34" charset="0"/>
              </a:rPr>
              <a:t>3</a:t>
            </a:r>
            <a:r>
              <a:rPr lang="el-GR" sz="1400" dirty="0">
                <a:latin typeface="Century Gothic" panose="020B0502020202020204" pitchFamily="34" charset="0"/>
              </a:rPr>
              <a:t> ως γειτονική κορυφή της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DF8A75-DAD0-4217-993F-1300B999D9E9}"/>
              </a:ext>
            </a:extLst>
          </p:cNvPr>
          <p:cNvSpPr txBox="1"/>
          <p:nvPr/>
        </p:nvSpPr>
        <p:spPr>
          <a:xfrm>
            <a:off x="760770" y="1669500"/>
            <a:ext cx="983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Γράφος</a:t>
            </a:r>
            <a:endParaRPr lang="el-GR" sz="1400" b="1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3155158-2E26-4029-AF4B-66D4F50E7C5A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1354871" y="2668447"/>
            <a:ext cx="389307" cy="14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2">
            <a:extLst>
              <a:ext uri="{FF2B5EF4-FFF2-40B4-BE49-F238E27FC236}">
                <a16:creationId xmlns:a16="http://schemas.microsoft.com/office/drawing/2014/main" id="{8BE86007-E0AF-469C-81A7-10D0ED96DFEF}"/>
              </a:ext>
            </a:extLst>
          </p:cNvPr>
          <p:cNvSpPr txBox="1"/>
          <p:nvPr/>
        </p:nvSpPr>
        <p:spPr>
          <a:xfrm>
            <a:off x="2565485" y="1990782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2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61" name="1">
            <a:extLst>
              <a:ext uri="{FF2B5EF4-FFF2-40B4-BE49-F238E27FC236}">
                <a16:creationId xmlns:a16="http://schemas.microsoft.com/office/drawing/2014/main" id="{F3260381-4399-4169-B44A-54E09B8C5C6F}"/>
              </a:ext>
            </a:extLst>
          </p:cNvPr>
          <p:cNvSpPr txBox="1"/>
          <p:nvPr/>
        </p:nvSpPr>
        <p:spPr>
          <a:xfrm>
            <a:off x="1744178" y="2432018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1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63" name="Κ2">
            <a:extLst>
              <a:ext uri="{FF2B5EF4-FFF2-40B4-BE49-F238E27FC236}">
                <a16:creationId xmlns:a16="http://schemas.microsoft.com/office/drawing/2014/main" id="{B5434064-1318-4A13-9E8B-5476C85EB4B9}"/>
              </a:ext>
            </a:extLst>
          </p:cNvPr>
          <p:cNvSpPr/>
          <p:nvPr/>
        </p:nvSpPr>
        <p:spPr>
          <a:xfrm>
            <a:off x="2565485" y="2011211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64" name="Κ1">
            <a:extLst>
              <a:ext uri="{FF2B5EF4-FFF2-40B4-BE49-F238E27FC236}">
                <a16:creationId xmlns:a16="http://schemas.microsoft.com/office/drawing/2014/main" id="{B7E4A109-976D-40D6-86B9-60891B4FC496}"/>
              </a:ext>
            </a:extLst>
          </p:cNvPr>
          <p:cNvSpPr/>
          <p:nvPr/>
        </p:nvSpPr>
        <p:spPr>
          <a:xfrm>
            <a:off x="1744178" y="2452447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solidFill>
                <a:srgbClr val="FF0000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F5A5F5B-B5CF-4444-B144-29F269ECA6C4}"/>
              </a:ext>
            </a:extLst>
          </p:cNvPr>
          <p:cNvCxnSpPr>
            <a:cxnSpLocks/>
            <a:stCxn id="64" idx="7"/>
            <a:endCxn id="60" idx="1"/>
          </p:cNvCxnSpPr>
          <p:nvPr/>
        </p:nvCxnSpPr>
        <p:spPr>
          <a:xfrm flipV="1">
            <a:off x="2112913" y="2221615"/>
            <a:ext cx="452572" cy="294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0">
            <a:extLst>
              <a:ext uri="{FF2B5EF4-FFF2-40B4-BE49-F238E27FC236}">
                <a16:creationId xmlns:a16="http://schemas.microsoft.com/office/drawing/2014/main" id="{48E2EA2C-312B-405D-88E0-4AD47C5F7B91}"/>
              </a:ext>
            </a:extLst>
          </p:cNvPr>
          <p:cNvSpPr txBox="1"/>
          <p:nvPr/>
        </p:nvSpPr>
        <p:spPr>
          <a:xfrm>
            <a:off x="922871" y="2452447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0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69" name="Κ0">
            <a:extLst>
              <a:ext uri="{FF2B5EF4-FFF2-40B4-BE49-F238E27FC236}">
                <a16:creationId xmlns:a16="http://schemas.microsoft.com/office/drawing/2014/main" id="{F4FEDA33-4126-4A4D-85F5-297611BBA6E3}"/>
              </a:ext>
            </a:extLst>
          </p:cNvPr>
          <p:cNvSpPr/>
          <p:nvPr/>
        </p:nvSpPr>
        <p:spPr>
          <a:xfrm>
            <a:off x="922871" y="2472876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solidFill>
                <a:schemeClr val="tx1"/>
              </a:solidFill>
            </a:endParaRPr>
          </a:p>
        </p:txBody>
      </p:sp>
      <p:sp>
        <p:nvSpPr>
          <p:cNvPr id="67" name="Content Placeholder 7">
            <a:extLst>
              <a:ext uri="{FF2B5EF4-FFF2-40B4-BE49-F238E27FC236}">
                <a16:creationId xmlns:a16="http://schemas.microsoft.com/office/drawing/2014/main" id="{42B841AE-8DFF-4F7B-A5D4-01C297112F9C}"/>
              </a:ext>
            </a:extLst>
          </p:cNvPr>
          <p:cNvSpPr txBox="1">
            <a:spLocks/>
          </p:cNvSpPr>
          <p:nvPr/>
        </p:nvSpPr>
        <p:spPr>
          <a:xfrm>
            <a:off x="3676441" y="1938873"/>
            <a:ext cx="2028030" cy="140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VERTICES = 4</a:t>
            </a:r>
            <a:endParaRPr lang="el-G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vertex </a:t>
            </a:r>
            <a:r>
              <a:rPr lang="el-GR" sz="1400" dirty="0">
                <a:latin typeface="Century Gothic" panose="020B0502020202020204" pitchFamily="34" charset="0"/>
              </a:rPr>
              <a:t>= 1</a:t>
            </a:r>
          </a:p>
          <a:p>
            <a:pPr marL="0" indent="0">
              <a:buNone/>
            </a:pPr>
            <a:r>
              <a:rPr lang="en-US" sz="1400" dirty="0" err="1">
                <a:latin typeface="Century Gothic" panose="020B0502020202020204" pitchFamily="34" charset="0"/>
              </a:rPr>
              <a:t>adVertex</a:t>
            </a:r>
            <a:r>
              <a:rPr lang="el-GR" sz="1400" dirty="0">
                <a:latin typeface="Century Gothic" panose="020B0502020202020204" pitchFamily="34" charset="0"/>
              </a:rPr>
              <a:t> = </a:t>
            </a:r>
            <a:r>
              <a:rPr lang="en-US" sz="1400" dirty="0">
                <a:latin typeface="Century Gothic" panose="020B0502020202020204" pitchFamily="34" charset="0"/>
              </a:rPr>
              <a:t>3</a:t>
            </a:r>
            <a:endParaRPr lang="el-GR" sz="1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Century Gothic" panose="020B0502020202020204" pitchFamily="34" charset="0"/>
            </a:endParaRPr>
          </a:p>
        </p:txBody>
      </p:sp>
      <p:graphicFrame>
        <p:nvGraphicFramePr>
          <p:cNvPr id="71" name="Table 5">
            <a:extLst>
              <a:ext uri="{FF2B5EF4-FFF2-40B4-BE49-F238E27FC236}">
                <a16:creationId xmlns:a16="http://schemas.microsoft.com/office/drawing/2014/main" id="{CB7E879D-AFA5-45A8-9164-7C26D8866A65}"/>
              </a:ext>
            </a:extLst>
          </p:cNvPr>
          <p:cNvGraphicFramePr>
            <a:graphicFrameLocks noGrp="1"/>
          </p:cNvGraphicFramePr>
          <p:nvPr/>
        </p:nvGraphicFramePr>
        <p:xfrm>
          <a:off x="7579877" y="3015197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3FB1181-78FE-42E9-89DB-B0B21CAFE968}"/>
              </a:ext>
            </a:extLst>
          </p:cNvPr>
          <p:cNvCxnSpPr>
            <a:cxnSpLocks/>
          </p:cNvCxnSpPr>
          <p:nvPr/>
        </p:nvCxnSpPr>
        <p:spPr>
          <a:xfrm>
            <a:off x="8055744" y="3182155"/>
            <a:ext cx="476641" cy="2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6728EC63-F38C-410E-B3CD-0E2708B3E702}"/>
              </a:ext>
            </a:extLst>
          </p:cNvPr>
          <p:cNvSpPr txBox="1"/>
          <p:nvPr/>
        </p:nvSpPr>
        <p:spPr>
          <a:xfrm>
            <a:off x="8529471" y="3040016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  <p:graphicFrame>
        <p:nvGraphicFramePr>
          <p:cNvPr id="77" name="Table 5">
            <a:extLst>
              <a:ext uri="{FF2B5EF4-FFF2-40B4-BE49-F238E27FC236}">
                <a16:creationId xmlns:a16="http://schemas.microsoft.com/office/drawing/2014/main" id="{F206EB37-7BAF-4EBF-95DD-758E81FF8DA8}"/>
              </a:ext>
            </a:extLst>
          </p:cNvPr>
          <p:cNvGraphicFramePr>
            <a:graphicFrameLocks noGrp="1"/>
          </p:cNvGraphicFramePr>
          <p:nvPr/>
        </p:nvGraphicFramePr>
        <p:xfrm>
          <a:off x="8529471" y="2638305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A98C22C-7E45-43AF-895E-617925D8D566}"/>
              </a:ext>
            </a:extLst>
          </p:cNvPr>
          <p:cNvCxnSpPr>
            <a:cxnSpLocks/>
          </p:cNvCxnSpPr>
          <p:nvPr/>
        </p:nvCxnSpPr>
        <p:spPr>
          <a:xfrm>
            <a:off x="8977072" y="2803905"/>
            <a:ext cx="504908" cy="20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DE15EA1-B212-4469-96AA-881E63B09034}"/>
              </a:ext>
            </a:extLst>
          </p:cNvPr>
          <p:cNvCxnSpPr>
            <a:cxnSpLocks/>
          </p:cNvCxnSpPr>
          <p:nvPr/>
        </p:nvCxnSpPr>
        <p:spPr>
          <a:xfrm>
            <a:off x="8056410" y="2803037"/>
            <a:ext cx="475976" cy="1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Table 5">
            <a:extLst>
              <a:ext uri="{FF2B5EF4-FFF2-40B4-BE49-F238E27FC236}">
                <a16:creationId xmlns:a16="http://schemas.microsoft.com/office/drawing/2014/main" id="{55977EBD-6759-4701-B4FC-90DEE29BD0BD}"/>
              </a:ext>
            </a:extLst>
          </p:cNvPr>
          <p:cNvGraphicFramePr>
            <a:graphicFrameLocks noGrp="1"/>
          </p:cNvGraphicFramePr>
          <p:nvPr/>
        </p:nvGraphicFramePr>
        <p:xfrm>
          <a:off x="7579877" y="2638305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DAAB993-150F-4104-B40D-714D8F4D26F7}"/>
              </a:ext>
            </a:extLst>
          </p:cNvPr>
          <p:cNvCxnSpPr>
            <a:cxnSpLocks/>
          </p:cNvCxnSpPr>
          <p:nvPr/>
        </p:nvCxnSpPr>
        <p:spPr>
          <a:xfrm>
            <a:off x="8055744" y="2431519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e 5">
            <a:extLst>
              <a:ext uri="{FF2B5EF4-FFF2-40B4-BE49-F238E27FC236}">
                <a16:creationId xmlns:a16="http://schemas.microsoft.com/office/drawing/2014/main" id="{134CED79-3093-47B6-96CC-30BE1B267368}"/>
              </a:ext>
            </a:extLst>
          </p:cNvPr>
          <p:cNvGraphicFramePr>
            <a:graphicFrameLocks noGrp="1"/>
          </p:cNvGraphicFramePr>
          <p:nvPr/>
        </p:nvGraphicFramePr>
        <p:xfrm>
          <a:off x="7579878" y="2264378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46B1019-A5D9-4C2D-9813-EF5406050E87}"/>
              </a:ext>
            </a:extLst>
          </p:cNvPr>
          <p:cNvCxnSpPr>
            <a:cxnSpLocks/>
          </p:cNvCxnSpPr>
          <p:nvPr/>
        </p:nvCxnSpPr>
        <p:spPr>
          <a:xfrm>
            <a:off x="7105415" y="2427359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A114912-9312-43D6-B451-1868B980A7D9}"/>
              </a:ext>
            </a:extLst>
          </p:cNvPr>
          <p:cNvSpPr txBox="1"/>
          <p:nvPr/>
        </p:nvSpPr>
        <p:spPr>
          <a:xfrm>
            <a:off x="7155423" y="1669500"/>
            <a:ext cx="2968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Λίστα Γειτονικών Κορυφών</a:t>
            </a:r>
            <a:endParaRPr lang="el-GR" sz="1400" b="1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FC740E-3F73-4B7B-945F-2FC64F33C7C4}"/>
              </a:ext>
            </a:extLst>
          </p:cNvPr>
          <p:cNvCxnSpPr>
            <a:cxnSpLocks/>
          </p:cNvCxnSpPr>
          <p:nvPr/>
        </p:nvCxnSpPr>
        <p:spPr>
          <a:xfrm>
            <a:off x="7105415" y="2797193"/>
            <a:ext cx="474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BED9479-ABB1-4BDC-AE77-A561605CC7D0}"/>
              </a:ext>
            </a:extLst>
          </p:cNvPr>
          <p:cNvSpPr txBox="1"/>
          <p:nvPr/>
        </p:nvSpPr>
        <p:spPr>
          <a:xfrm>
            <a:off x="8529472" y="2291459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D092293-AEC0-46F9-A56F-77F0A2DBC40F}"/>
              </a:ext>
            </a:extLst>
          </p:cNvPr>
          <p:cNvCxnSpPr>
            <a:cxnSpLocks/>
          </p:cNvCxnSpPr>
          <p:nvPr/>
        </p:nvCxnSpPr>
        <p:spPr>
          <a:xfrm>
            <a:off x="7105415" y="3193374"/>
            <a:ext cx="4744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2">
            <a:extLst>
              <a:ext uri="{FF2B5EF4-FFF2-40B4-BE49-F238E27FC236}">
                <a16:creationId xmlns:a16="http://schemas.microsoft.com/office/drawing/2014/main" id="{2B1C792E-D50F-4038-A6FE-586EA4E4DD19}"/>
              </a:ext>
            </a:extLst>
          </p:cNvPr>
          <p:cNvSpPr txBox="1"/>
          <p:nvPr/>
        </p:nvSpPr>
        <p:spPr>
          <a:xfrm>
            <a:off x="2565485" y="2903204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3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39" name="Κ2">
            <a:extLst>
              <a:ext uri="{FF2B5EF4-FFF2-40B4-BE49-F238E27FC236}">
                <a16:creationId xmlns:a16="http://schemas.microsoft.com/office/drawing/2014/main" id="{22161B78-1FA8-4619-895E-10DC59263403}"/>
              </a:ext>
            </a:extLst>
          </p:cNvPr>
          <p:cNvSpPr/>
          <p:nvPr/>
        </p:nvSpPr>
        <p:spPr>
          <a:xfrm>
            <a:off x="2565485" y="2923633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8657370-0278-4EA9-ADF1-306A77A3BF73}"/>
              </a:ext>
            </a:extLst>
          </p:cNvPr>
          <p:cNvCxnSpPr>
            <a:cxnSpLocks/>
            <a:stCxn id="64" idx="5"/>
            <a:endCxn id="39" idx="2"/>
          </p:cNvCxnSpPr>
          <p:nvPr/>
        </p:nvCxnSpPr>
        <p:spPr>
          <a:xfrm>
            <a:off x="2112913" y="2821182"/>
            <a:ext cx="452572" cy="3184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5">
            <a:extLst>
              <a:ext uri="{FF2B5EF4-FFF2-40B4-BE49-F238E27FC236}">
                <a16:creationId xmlns:a16="http://schemas.microsoft.com/office/drawing/2014/main" id="{6AA86ABB-DB0E-4E99-8A06-D1295E96F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425042"/>
              </p:ext>
            </p:extLst>
          </p:nvPr>
        </p:nvGraphicFramePr>
        <p:xfrm>
          <a:off x="9479065" y="2636265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58FA651-0EA6-4C70-BF25-6F0985D179B5}"/>
              </a:ext>
            </a:extLst>
          </p:cNvPr>
          <p:cNvCxnSpPr>
            <a:cxnSpLocks/>
          </p:cNvCxnSpPr>
          <p:nvPr/>
        </p:nvCxnSpPr>
        <p:spPr>
          <a:xfrm>
            <a:off x="9926666" y="2801865"/>
            <a:ext cx="504908" cy="2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D42F92D-E88E-4FB9-B493-5B6062ED259D}"/>
              </a:ext>
            </a:extLst>
          </p:cNvPr>
          <p:cNvSpPr txBox="1"/>
          <p:nvPr/>
        </p:nvSpPr>
        <p:spPr>
          <a:xfrm>
            <a:off x="10431574" y="2669591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  <p:sp>
        <p:nvSpPr>
          <p:cNvPr id="41" name="Content Placeholder 7">
            <a:extLst>
              <a:ext uri="{FF2B5EF4-FFF2-40B4-BE49-F238E27FC236}">
                <a16:creationId xmlns:a16="http://schemas.microsoft.com/office/drawing/2014/main" id="{F4D7B368-737B-4840-A3FD-8AB003F12601}"/>
              </a:ext>
            </a:extLst>
          </p:cNvPr>
          <p:cNvSpPr txBox="1">
            <a:spLocks/>
          </p:cNvSpPr>
          <p:nvPr/>
        </p:nvSpPr>
        <p:spPr>
          <a:xfrm>
            <a:off x="7599208" y="6143404"/>
            <a:ext cx="2524495" cy="35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ptr</a:t>
            </a: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-&gt;next = </a:t>
            </a:r>
            <a:r>
              <a:rPr lang="en-US" sz="1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newNode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68DD855-1158-45B3-8213-9EC690F2C081}"/>
              </a:ext>
            </a:extLst>
          </p:cNvPr>
          <p:cNvSpPr txBox="1"/>
          <p:nvPr/>
        </p:nvSpPr>
        <p:spPr>
          <a:xfrm>
            <a:off x="9694970" y="2187167"/>
            <a:ext cx="11337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newNode</a:t>
            </a:r>
            <a:endParaRPr lang="el-GR" sz="1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86531F1-98F9-4797-867F-6E36DDDD4D44}"/>
              </a:ext>
            </a:extLst>
          </p:cNvPr>
          <p:cNvSpPr/>
          <p:nvPr/>
        </p:nvSpPr>
        <p:spPr>
          <a:xfrm>
            <a:off x="9334501" y="2427359"/>
            <a:ext cx="1752600" cy="76601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aphicFrame>
        <p:nvGraphicFramePr>
          <p:cNvPr id="42" name="Table 5">
            <a:extLst>
              <a:ext uri="{FF2B5EF4-FFF2-40B4-BE49-F238E27FC236}">
                <a16:creationId xmlns:a16="http://schemas.microsoft.com/office/drawing/2014/main" id="{A87EB4E2-3237-4BB6-9DFB-8C1AF524E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074337"/>
              </p:ext>
            </p:extLst>
          </p:nvPr>
        </p:nvGraphicFramePr>
        <p:xfrm>
          <a:off x="6333070" y="2255641"/>
          <a:ext cx="87889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031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6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51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2191957"/>
                  </a:ext>
                </a:extLst>
              </a:tr>
            </a:tbl>
          </a:graphicData>
        </a:graphic>
      </p:graphicFrame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FC77A78-51E5-490E-A46B-4E9AE9A2F5E7}"/>
              </a:ext>
            </a:extLst>
          </p:cNvPr>
          <p:cNvCxnSpPr>
            <a:cxnSpLocks/>
          </p:cNvCxnSpPr>
          <p:nvPr/>
        </p:nvCxnSpPr>
        <p:spPr>
          <a:xfrm>
            <a:off x="7114293" y="3551911"/>
            <a:ext cx="4744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5">
            <a:extLst>
              <a:ext uri="{FF2B5EF4-FFF2-40B4-BE49-F238E27FC236}">
                <a16:creationId xmlns:a16="http://schemas.microsoft.com/office/drawing/2014/main" id="{EF1D1A8B-BCEA-44BC-A0ED-EDDA90541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170284"/>
              </p:ext>
            </p:extLst>
          </p:nvPr>
        </p:nvGraphicFramePr>
        <p:xfrm>
          <a:off x="7578065" y="3390606"/>
          <a:ext cx="58985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79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898192"/>
                    </a:ext>
                  </a:extLst>
                </a:gridCol>
              </a:tblGrid>
              <a:tr h="2927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3097D45-7D2B-4492-BB59-2FF818CD5DAC}"/>
              </a:ext>
            </a:extLst>
          </p:cNvPr>
          <p:cNvCxnSpPr>
            <a:cxnSpLocks/>
          </p:cNvCxnSpPr>
          <p:nvPr/>
        </p:nvCxnSpPr>
        <p:spPr>
          <a:xfrm>
            <a:off x="8055744" y="3547454"/>
            <a:ext cx="476641" cy="2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F0371E1-0FE8-44A5-BF3E-3A72263995E0}"/>
              </a:ext>
            </a:extLst>
          </p:cNvPr>
          <p:cNvSpPr txBox="1"/>
          <p:nvPr/>
        </p:nvSpPr>
        <p:spPr>
          <a:xfrm>
            <a:off x="8529471" y="3405315"/>
            <a:ext cx="56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l-GR" sz="1200" dirty="0">
                <a:latin typeface="Century Gothic" panose="020B0502020202020204" pitchFamily="34" charset="0"/>
              </a:rPr>
              <a:t>NULL</a:t>
            </a:r>
            <a:endParaRPr lang="el-GR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E524270-2B7C-4F21-ADCD-3F5E11454D83}"/>
              </a:ext>
            </a:extLst>
          </p:cNvPr>
          <p:cNvSpPr txBox="1"/>
          <p:nvPr/>
        </p:nvSpPr>
        <p:spPr>
          <a:xfrm>
            <a:off x="7946531" y="3680316"/>
            <a:ext cx="693032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el-GR" sz="1400" dirty="0" err="1">
                <a:latin typeface="Century Gothic" panose="020B0502020202020204" pitchFamily="34" charset="0"/>
              </a:rPr>
              <a:t>ptr</a:t>
            </a:r>
            <a:endParaRPr lang="el-GR" sz="12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2C04E5F-5A9E-4AFA-AE21-DE7774E67F24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8293047" y="2805945"/>
            <a:ext cx="236424" cy="8743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4119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Κώδικας</a:t>
            </a:r>
            <a:r>
              <a:rPr lang="en-US" sz="1800" u="sng" dirty="0">
                <a:latin typeface="Century Gothic" panose="020B0502020202020204" pitchFamily="34" charset="0"/>
              </a:rPr>
              <a:t> </a:t>
            </a:r>
            <a:r>
              <a:rPr lang="el-GR" sz="1800" u="sng" dirty="0">
                <a:latin typeface="Century Gothic" panose="020B0502020202020204" pitchFamily="34" charset="0"/>
              </a:rPr>
              <a:t>της συνάρτησης </a:t>
            </a:r>
            <a:r>
              <a:rPr lang="en-US" sz="1800" u="sng" dirty="0">
                <a:latin typeface="Century Gothic" panose="020B0502020202020204" pitchFamily="34" charset="0"/>
              </a:rPr>
              <a:t>insert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71E9CD-16C0-4629-9571-2291D8438AA8}"/>
              </a:ext>
            </a:extLst>
          </p:cNvPr>
          <p:cNvSpPr txBox="1"/>
          <p:nvPr/>
        </p:nvSpPr>
        <p:spPr>
          <a:xfrm>
            <a:off x="745681" y="1171459"/>
            <a:ext cx="5607494" cy="4958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insert (node *graph, int vertex, 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adjacentVertex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node 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(node*) malloc(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(node));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NULL)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1;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-&gt;vertex = </a:t>
            </a:r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adjacentVertex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(graph[vertex].next == NULL)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graph[vertex].next =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graph[vertex].next;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 != NULL)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  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2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432DA2-9CC6-48DB-B82A-564456A5A796}"/>
              </a:ext>
            </a:extLst>
          </p:cNvPr>
          <p:cNvSpPr txBox="1"/>
          <p:nvPr/>
        </p:nvSpPr>
        <p:spPr>
          <a:xfrm>
            <a:off x="6490987" y="1278674"/>
            <a:ext cx="5510513" cy="4575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chemeClr val="accent1"/>
                </a:solidFill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Δημιούργησε νέο κόμβο.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solidFill>
                  <a:srgbClr val="7030A0"/>
                </a:solidFill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Εκχώρησε στην κορυφή του νέου </a:t>
            </a:r>
            <a:r>
              <a:rPr lang="el-GR" altLang="el-GR" sz="1400" dirty="0">
                <a:latin typeface="Century Gothic" panose="020B0502020202020204" pitchFamily="34" charset="0"/>
              </a:rPr>
              <a:t>κόμβου την </a:t>
            </a:r>
            <a:r>
              <a:rPr lang="en-US" altLang="el-GR" sz="1400" dirty="0">
                <a:latin typeface="Century Gothic" panose="020B0502020202020204" pitchFamily="34" charset="0"/>
              </a:rPr>
              <a:t>	</a:t>
            </a:r>
            <a:r>
              <a:rPr lang="el-GR" altLang="el-GR" sz="1400" dirty="0">
                <a:latin typeface="Century Gothic" panose="020B0502020202020204" pitchFamily="34" charset="0"/>
              </a:rPr>
              <a:t>γειτονική κορυφή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και κάνε τον δείκτη </a:t>
            </a:r>
            <a:r>
              <a:rPr lang="en-US" altLang="el-GR" sz="1400" dirty="0">
                <a:latin typeface="Century Gothic" panose="020B0502020202020204" pitchFamily="34" charset="0"/>
              </a:rPr>
              <a:t>NULL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3.1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η λίστα της κύριας κορυφής δεν έχει στοιχεία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: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Βήμα </a:t>
            </a:r>
            <a:r>
              <a:rPr lang="en-US" altLang="el-GR" sz="1400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3.1</a:t>
            </a:r>
            <a:r>
              <a:rPr lang="el-GR" altLang="el-GR" sz="1400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.1 </a:t>
            </a:r>
            <a:r>
              <a:rPr lang="el-GR" altLang="el-GR" sz="1400" dirty="0">
                <a:latin typeface="Century Gothic" panose="020B0502020202020204" pitchFamily="34" charset="0"/>
              </a:rPr>
              <a:t>– Τότε τοποθέτησε τον νέο κόμβο μετά την κύρια </a:t>
            </a:r>
            <a:r>
              <a:rPr lang="en-US" altLang="el-GR" sz="1400" dirty="0">
                <a:latin typeface="Century Gothic" panose="020B0502020202020204" pitchFamily="34" charset="0"/>
              </a:rPr>
              <a:t>	</a:t>
            </a:r>
            <a:r>
              <a:rPr lang="el-GR" altLang="el-GR" sz="1400" dirty="0">
                <a:latin typeface="Century Gothic" panose="020B0502020202020204" pitchFamily="34" charset="0"/>
              </a:rPr>
              <a:t>κορυφή.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chemeClr val="accent2"/>
                </a:solidFill>
                <a:latin typeface="Century Gothic" panose="020B0502020202020204" pitchFamily="34" charset="0"/>
              </a:rPr>
              <a:t>Βήμα 3.2</a:t>
            </a:r>
            <a:r>
              <a:rPr lang="en-US" altLang="el-GR" sz="1400" u="sng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– Αλλιώς: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chemeClr val="accent2"/>
                </a:solidFill>
                <a:latin typeface="Century Gothic" panose="020B0502020202020204" pitchFamily="34" charset="0"/>
              </a:rPr>
              <a:t>Βήμα 3.2.1 </a:t>
            </a:r>
            <a:r>
              <a:rPr lang="el-GR" altLang="el-GR" sz="1400" dirty="0">
                <a:latin typeface="Century Gothic" panose="020B0502020202020204" pitchFamily="34" charset="0"/>
              </a:rPr>
              <a:t>– Κράτησε το τέλος της κύριας κορυφής </a:t>
            </a:r>
            <a:r>
              <a:rPr lang="en-US" altLang="el-GR" sz="1400" dirty="0">
                <a:latin typeface="Century Gothic" panose="020B0502020202020204" pitchFamily="34" charset="0"/>
              </a:rPr>
              <a:t>	</a:t>
            </a:r>
            <a:r>
              <a:rPr lang="el-GR" altLang="el-GR" sz="1400" dirty="0">
                <a:latin typeface="Century Gothic" panose="020B0502020202020204" pitchFamily="34" charset="0"/>
              </a:rPr>
              <a:t>χρησιμοποιώντας ένα δείκτη </a:t>
            </a:r>
            <a:r>
              <a:rPr lang="en-US" altLang="el-GR" sz="1400" dirty="0" err="1">
                <a:latin typeface="Century Gothic" panose="020B0502020202020204" pitchFamily="34" charset="0"/>
              </a:rPr>
              <a:t>ptr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Βήμα 3.2.2 </a:t>
            </a:r>
            <a:r>
              <a:rPr lang="el-GR" altLang="el-GR" sz="1400" dirty="0">
                <a:latin typeface="Century Gothic" panose="020B0502020202020204" pitchFamily="34" charset="0"/>
              </a:rPr>
              <a:t>– Όσο η λίστα της κύριας κορυφής περιέχει </a:t>
            </a:r>
            <a:r>
              <a:rPr lang="en-US" altLang="el-GR" sz="1400" dirty="0">
                <a:latin typeface="Century Gothic" panose="020B0502020202020204" pitchFamily="34" charset="0"/>
              </a:rPr>
              <a:t>	</a:t>
            </a:r>
            <a:r>
              <a:rPr lang="el-GR" altLang="el-GR" sz="1400" dirty="0">
                <a:latin typeface="Century Gothic" panose="020B0502020202020204" pitchFamily="34" charset="0"/>
              </a:rPr>
              <a:t>στοιχεία: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Βήμα 3.2.2.1 </a:t>
            </a:r>
            <a:r>
              <a:rPr lang="el-GR" altLang="el-GR" sz="1400" dirty="0">
                <a:latin typeface="Century Gothic" panose="020B0502020202020204" pitchFamily="34" charset="0"/>
              </a:rPr>
              <a:t>– Μετακίνησε το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n-US" altLang="el-GR" sz="1400" dirty="0" err="1">
                <a:latin typeface="Century Gothic" panose="020B0502020202020204" pitchFamily="34" charset="0"/>
              </a:rPr>
              <a:t>ptr</a:t>
            </a:r>
            <a:r>
              <a:rPr lang="el-GR" altLang="el-GR" sz="1400" dirty="0">
                <a:latin typeface="Century Gothic" panose="020B0502020202020204" pitchFamily="34" charset="0"/>
              </a:rPr>
              <a:t> στον επόμενο κόμβο.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chemeClr val="accent2"/>
                </a:solidFill>
                <a:latin typeface="Century Gothic" panose="020B0502020202020204" pitchFamily="34" charset="0"/>
              </a:rPr>
              <a:t>Βήμα 3.2.3 </a:t>
            </a:r>
            <a:r>
              <a:rPr lang="el-GR" altLang="el-GR" sz="1400" dirty="0">
                <a:latin typeface="Century Gothic" panose="020B0502020202020204" pitchFamily="34" charset="0"/>
              </a:rPr>
              <a:t>– Τοποθέτησε τον νέο κόμβο στο τέλος του κόμβου </a:t>
            </a:r>
            <a:r>
              <a:rPr lang="en-US" altLang="el-GR" sz="1400" dirty="0">
                <a:latin typeface="Century Gothic" panose="020B0502020202020204" pitchFamily="34" charset="0"/>
              </a:rPr>
              <a:t>	</a:t>
            </a:r>
            <a:r>
              <a:rPr lang="el-GR" altLang="el-GR" sz="1400" dirty="0">
                <a:latin typeface="Century Gothic" panose="020B0502020202020204" pitchFamily="34" charset="0"/>
              </a:rPr>
              <a:t>όπου δείχνει ο </a:t>
            </a:r>
            <a:r>
              <a:rPr lang="en-US" altLang="el-GR" sz="1400" dirty="0" err="1">
                <a:latin typeface="Century Gothic" panose="020B0502020202020204" pitchFamily="34" charset="0"/>
              </a:rPr>
              <a:t>ptr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70780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Κώδικας</a:t>
            </a:r>
            <a:r>
              <a:rPr lang="en-US" sz="1800" u="sng" dirty="0">
                <a:latin typeface="Century Gothic" panose="020B0502020202020204" pitchFamily="34" charset="0"/>
              </a:rPr>
              <a:t> </a:t>
            </a:r>
            <a:r>
              <a:rPr lang="el-GR" sz="1800" u="sng" dirty="0">
                <a:latin typeface="Century Gothic" panose="020B0502020202020204" pitchFamily="34" charset="0"/>
              </a:rPr>
              <a:t>για την εκτύπωση γράφου με λίστες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71E9CD-16C0-4629-9571-2291D8438AA8}"/>
              </a:ext>
            </a:extLst>
          </p:cNvPr>
          <p:cNvSpPr txBox="1"/>
          <p:nvPr/>
        </p:nvSpPr>
        <p:spPr>
          <a:xfrm>
            <a:off x="745681" y="1171459"/>
            <a:ext cx="5567603" cy="3628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printGraph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(node *graph)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node 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nGraph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nodes:\n");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 VERTICES;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("Node %d: ", graph[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].vertex);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graph[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].next;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while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!= NULL)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("%d ",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-&gt;vertex);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E">
            <a:extLst>
              <a:ext uri="{FF2B5EF4-FFF2-40B4-BE49-F238E27FC236}">
                <a16:creationId xmlns:a16="http://schemas.microsoft.com/office/drawing/2014/main" id="{D7CEA8DD-27EC-4C89-A5A7-65390B1DE428}"/>
              </a:ext>
            </a:extLst>
          </p:cNvPr>
          <p:cNvSpPr txBox="1"/>
          <p:nvPr/>
        </p:nvSpPr>
        <p:spPr>
          <a:xfrm>
            <a:off x="9995665" y="1580052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4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7" name="D">
            <a:extLst>
              <a:ext uri="{FF2B5EF4-FFF2-40B4-BE49-F238E27FC236}">
                <a16:creationId xmlns:a16="http://schemas.microsoft.com/office/drawing/2014/main" id="{65596EEC-978F-4717-B501-DB8396EE7B4C}"/>
              </a:ext>
            </a:extLst>
          </p:cNvPr>
          <p:cNvSpPr txBox="1"/>
          <p:nvPr/>
        </p:nvSpPr>
        <p:spPr>
          <a:xfrm>
            <a:off x="9174357" y="2032404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3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8" name="C">
            <a:extLst>
              <a:ext uri="{FF2B5EF4-FFF2-40B4-BE49-F238E27FC236}">
                <a16:creationId xmlns:a16="http://schemas.microsoft.com/office/drawing/2014/main" id="{ADF4D1E1-6529-4F83-AD02-555CDB478661}"/>
              </a:ext>
            </a:extLst>
          </p:cNvPr>
          <p:cNvSpPr txBox="1"/>
          <p:nvPr/>
        </p:nvSpPr>
        <p:spPr>
          <a:xfrm>
            <a:off x="9174357" y="1171459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2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9" name="B">
            <a:extLst>
              <a:ext uri="{FF2B5EF4-FFF2-40B4-BE49-F238E27FC236}">
                <a16:creationId xmlns:a16="http://schemas.microsoft.com/office/drawing/2014/main" id="{F869915F-9723-490A-9F63-2E0FCFAC13FF}"/>
              </a:ext>
            </a:extLst>
          </p:cNvPr>
          <p:cNvSpPr txBox="1"/>
          <p:nvPr/>
        </p:nvSpPr>
        <p:spPr>
          <a:xfrm>
            <a:off x="8353050" y="1612695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1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0" name="A">
            <a:extLst>
              <a:ext uri="{FF2B5EF4-FFF2-40B4-BE49-F238E27FC236}">
                <a16:creationId xmlns:a16="http://schemas.microsoft.com/office/drawing/2014/main" id="{10B402F5-6D66-42B2-8F2B-ECCFB4E444C3}"/>
              </a:ext>
            </a:extLst>
          </p:cNvPr>
          <p:cNvSpPr txBox="1"/>
          <p:nvPr/>
        </p:nvSpPr>
        <p:spPr>
          <a:xfrm>
            <a:off x="7531743" y="1633124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0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2" name="KE">
            <a:extLst>
              <a:ext uri="{FF2B5EF4-FFF2-40B4-BE49-F238E27FC236}">
                <a16:creationId xmlns:a16="http://schemas.microsoft.com/office/drawing/2014/main" id="{0507DF1D-00AC-4299-840D-D322A0333BED}"/>
              </a:ext>
            </a:extLst>
          </p:cNvPr>
          <p:cNvSpPr/>
          <p:nvPr/>
        </p:nvSpPr>
        <p:spPr>
          <a:xfrm>
            <a:off x="9995665" y="1600481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3" name="KD">
            <a:extLst>
              <a:ext uri="{FF2B5EF4-FFF2-40B4-BE49-F238E27FC236}">
                <a16:creationId xmlns:a16="http://schemas.microsoft.com/office/drawing/2014/main" id="{5670E34E-BDD6-4D2C-A2E6-FDAAD34273D3}"/>
              </a:ext>
            </a:extLst>
          </p:cNvPr>
          <p:cNvSpPr/>
          <p:nvPr/>
        </p:nvSpPr>
        <p:spPr>
          <a:xfrm>
            <a:off x="9174357" y="2052833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4" name="ΚC">
            <a:extLst>
              <a:ext uri="{FF2B5EF4-FFF2-40B4-BE49-F238E27FC236}">
                <a16:creationId xmlns:a16="http://schemas.microsoft.com/office/drawing/2014/main" id="{D71F00D0-E6BC-4379-B5D6-09B68771FC0B}"/>
              </a:ext>
            </a:extLst>
          </p:cNvPr>
          <p:cNvSpPr/>
          <p:nvPr/>
        </p:nvSpPr>
        <p:spPr>
          <a:xfrm>
            <a:off x="9174357" y="1191888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5" name="ΚΒ">
            <a:extLst>
              <a:ext uri="{FF2B5EF4-FFF2-40B4-BE49-F238E27FC236}">
                <a16:creationId xmlns:a16="http://schemas.microsoft.com/office/drawing/2014/main" id="{A56CA7A3-1610-44F9-A2BD-937D527B1CA7}"/>
              </a:ext>
            </a:extLst>
          </p:cNvPr>
          <p:cNvSpPr/>
          <p:nvPr/>
        </p:nvSpPr>
        <p:spPr>
          <a:xfrm>
            <a:off x="8353050" y="1633124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6" name="ΚΑ">
            <a:extLst>
              <a:ext uri="{FF2B5EF4-FFF2-40B4-BE49-F238E27FC236}">
                <a16:creationId xmlns:a16="http://schemas.microsoft.com/office/drawing/2014/main" id="{73F0D4A8-C10D-49B1-B679-954CD8A04D73}"/>
              </a:ext>
            </a:extLst>
          </p:cNvPr>
          <p:cNvSpPr/>
          <p:nvPr/>
        </p:nvSpPr>
        <p:spPr>
          <a:xfrm>
            <a:off x="7531743" y="1653553"/>
            <a:ext cx="432000" cy="432000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AC88EB-40E8-4D90-BCC9-7606E3B8FA05}"/>
              </a:ext>
            </a:extLst>
          </p:cNvPr>
          <p:cNvCxnSpPr>
            <a:cxnSpLocks/>
            <a:stCxn id="10" idx="3"/>
            <a:endCxn id="15" idx="2"/>
          </p:cNvCxnSpPr>
          <p:nvPr/>
        </p:nvCxnSpPr>
        <p:spPr>
          <a:xfrm flipV="1">
            <a:off x="7963743" y="1849124"/>
            <a:ext cx="389307" cy="14833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D90E5BE-6A1D-49DE-B86B-D54C27D92696}"/>
              </a:ext>
            </a:extLst>
          </p:cNvPr>
          <p:cNvCxnSpPr>
            <a:cxnSpLocks/>
            <a:stCxn id="15" idx="7"/>
            <a:endCxn id="8" idx="1"/>
          </p:cNvCxnSpPr>
          <p:nvPr/>
        </p:nvCxnSpPr>
        <p:spPr>
          <a:xfrm flipV="1">
            <a:off x="8721785" y="1402292"/>
            <a:ext cx="452572" cy="294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7E168F2-2AD6-4BCD-AA34-3CA9BD129A99}"/>
              </a:ext>
            </a:extLst>
          </p:cNvPr>
          <p:cNvCxnSpPr>
            <a:cxnSpLocks/>
            <a:stCxn id="15" idx="5"/>
            <a:endCxn id="7" idx="1"/>
          </p:cNvCxnSpPr>
          <p:nvPr/>
        </p:nvCxnSpPr>
        <p:spPr>
          <a:xfrm>
            <a:off x="8721785" y="2001859"/>
            <a:ext cx="452572" cy="2613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19E79DE-AEA4-46C6-8ECD-CAA8854597FC}"/>
              </a:ext>
            </a:extLst>
          </p:cNvPr>
          <p:cNvCxnSpPr>
            <a:cxnSpLocks/>
            <a:stCxn id="15" idx="6"/>
            <a:endCxn id="5" idx="1"/>
          </p:cNvCxnSpPr>
          <p:nvPr/>
        </p:nvCxnSpPr>
        <p:spPr>
          <a:xfrm flipV="1">
            <a:off x="8785050" y="1810885"/>
            <a:ext cx="1210615" cy="382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CD9338-4986-4B21-8542-DD8E92421EB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9606357" y="1402292"/>
            <a:ext cx="454570" cy="2774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95AD6AD-6449-4D65-8A6A-68C564261AD9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9606357" y="1980312"/>
            <a:ext cx="454570" cy="2829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2099A67-EB9A-46F0-8CE9-07151D9A5F12}"/>
              </a:ext>
            </a:extLst>
          </p:cNvPr>
          <p:cNvSpPr txBox="1"/>
          <p:nvPr/>
        </p:nvSpPr>
        <p:spPr>
          <a:xfrm>
            <a:off x="7363664" y="4066097"/>
            <a:ext cx="3621386" cy="16342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nl-NL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 nodes: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nl-NL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0: 1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nl-NL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1: 0 2 3 4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nl-NL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2: 1 4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nl-NL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3: 1 4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nl-NL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4: 1 2 3</a:t>
            </a:r>
            <a:endParaRPr lang="el-GR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16215F3-FF64-41BE-8499-8676C8309829}"/>
              </a:ext>
            </a:extLst>
          </p:cNvPr>
          <p:cNvCxnSpPr/>
          <p:nvPr/>
        </p:nvCxnSpPr>
        <p:spPr>
          <a:xfrm>
            <a:off x="9165304" y="2806574"/>
            <a:ext cx="0" cy="8510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A3FA403-9A0F-4356-BB5C-7F78EF0B8423}"/>
              </a:ext>
            </a:extLst>
          </p:cNvPr>
          <p:cNvSpPr txBox="1"/>
          <p:nvPr/>
        </p:nvSpPr>
        <p:spPr>
          <a:xfrm>
            <a:off x="9174356" y="3057416"/>
            <a:ext cx="19432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printGraph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(graph)</a:t>
            </a:r>
            <a:r>
              <a:rPr lang="el-G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7479444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Χρήσιμα </a:t>
            </a:r>
            <a:r>
              <a:rPr lang="en-US" sz="1800" u="sng" dirty="0">
                <a:latin typeface="Century Gothic" panose="020B0502020202020204" pitchFamily="34" charset="0"/>
              </a:rPr>
              <a:t>Links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2A04B4-804F-40CD-9F1F-CF2C417A5A5E}"/>
              </a:ext>
            </a:extLst>
          </p:cNvPr>
          <p:cNvSpPr txBox="1"/>
          <p:nvPr/>
        </p:nvSpPr>
        <p:spPr>
          <a:xfrm>
            <a:off x="688342" y="1459649"/>
            <a:ext cx="10817857" cy="3744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600" dirty="0">
                <a:latin typeface="Century Gothic" panose="020B0502020202020204" pitchFamily="34" charset="0"/>
              </a:rPr>
              <a:t>Γράφοι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l-GR" sz="1400" u="sng" dirty="0">
                <a:latin typeface="Century Gothic" panose="020B0502020202020204" pitchFamily="34" charset="0"/>
                <a:hlinkClick r:id="rId2"/>
              </a:rPr>
              <a:t>http://www.coinformatics.org/graphoi</a:t>
            </a:r>
            <a:endParaRPr lang="en-US" altLang="el-GR" sz="1400" u="sng" dirty="0">
              <a:latin typeface="Century Gothic" panose="020B0502020202020204" pitchFamily="34" charset="0"/>
            </a:endParaRP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l-GR" sz="1400" u="sng" dirty="0">
                <a:latin typeface="Century Gothic" panose="020B0502020202020204" pitchFamily="34" charset="0"/>
                <a:hlinkClick r:id="rId3"/>
              </a:rPr>
              <a:t>https://www.programiz.com/dsa/graph</a:t>
            </a:r>
            <a:endParaRPr lang="en-US" altLang="el-GR" sz="1400" u="sng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600" dirty="0">
                <a:latin typeface="Century Gothic" panose="020B0502020202020204" pitchFamily="34" charset="0"/>
              </a:rPr>
              <a:t>Συνάρτηση </a:t>
            </a:r>
            <a:r>
              <a:rPr lang="en-US" altLang="el-GR" sz="1600" dirty="0">
                <a:latin typeface="Century Gothic" panose="020B0502020202020204" pitchFamily="34" charset="0"/>
              </a:rPr>
              <a:t>malloc</a:t>
            </a:r>
            <a:endParaRPr kumimoji="0" lang="el-GR" altLang="el-GR" sz="1600" i="0" strike="noStrike" cap="none" normalizeH="0" baseline="0" dirty="0">
              <a:ln>
                <a:noFill/>
              </a:ln>
              <a:effectLst/>
              <a:latin typeface="Century Gothic" panose="020B0502020202020204" pitchFamily="34" charset="0"/>
              <a:hlinkClick r:id="rId4"/>
            </a:endParaRP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hlinkClick r:id="rId4"/>
              </a:rPr>
              <a:t>https://www.tutorialspoint.com/c_standard_library/c_function_malloc.htm</a:t>
            </a:r>
            <a:endParaRPr kumimoji="0" lang="en-US" altLang="el-GR" sz="1400" i="0" u="sng" strike="noStrike" cap="none" normalizeH="0" baseline="0" dirty="0">
              <a:ln>
                <a:noFill/>
              </a:ln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600" dirty="0">
                <a:latin typeface="Century Gothic" panose="020B0502020202020204" pitchFamily="34" charset="0"/>
              </a:rPr>
              <a:t>Δομές </a:t>
            </a:r>
            <a:r>
              <a:rPr lang="en-US" altLang="el-GR" sz="1600" dirty="0">
                <a:latin typeface="Century Gothic" panose="020B0502020202020204" pitchFamily="34" charset="0"/>
              </a:rPr>
              <a:t>- Structs</a:t>
            </a:r>
            <a:endParaRPr kumimoji="0" lang="en-US" altLang="el-GR" sz="1600" i="0" strike="noStrike" cap="none" normalizeH="0" baseline="0" dirty="0">
              <a:ln>
                <a:noFill/>
              </a:ln>
              <a:effectLst/>
              <a:latin typeface="Century Gothic" panose="020B0502020202020204" pitchFamily="34" charset="0"/>
            </a:endParaRP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l-GR" sz="1400" u="sng" dirty="0">
                <a:latin typeface="Century Gothic" panose="020B0502020202020204" pitchFamily="34" charset="0"/>
                <a:hlinkClick r:id="rId5"/>
              </a:rPr>
              <a:t>https://www.tutorialspoint.com/cprogramming/c_structures.htm</a:t>
            </a:r>
            <a:endParaRPr lang="en-US" altLang="el-GR" sz="1400" u="sng" dirty="0">
              <a:latin typeface="Century Gothic" panose="020B0502020202020204" pitchFamily="34" charset="0"/>
            </a:endParaRP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l-GR" sz="1400" u="sng" dirty="0">
                <a:latin typeface="Century Gothic" panose="020B0502020202020204" pitchFamily="34" charset="0"/>
                <a:hlinkClick r:id="rId6"/>
              </a:rPr>
              <a:t>https://www.geeksforgeeks.org/structures-c/</a:t>
            </a:r>
            <a:endParaRPr lang="en-US" altLang="el-GR" sz="1400" u="sng" dirty="0">
              <a:latin typeface="Century Gothic" panose="020B0502020202020204" pitchFamily="34" charset="0"/>
            </a:endParaRP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l-GR" sz="1400" u="sng" dirty="0">
                <a:latin typeface="Century Gothic" panose="020B0502020202020204" pitchFamily="34" charset="0"/>
                <a:hlinkClick r:id="rId7"/>
              </a:rPr>
              <a:t>https://www.programiz.com/c-programming/c-structures</a:t>
            </a:r>
            <a:endParaRPr lang="en-US" altLang="el-GR" sz="1400" u="sng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747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2"/>
            <a:ext cx="10817118" cy="964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 με χρήση Πίνακα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3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22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l-GR" sz="1400" dirty="0">
                <a:latin typeface="Century Gothic" panose="020B0502020202020204" pitchFamily="34" charset="0"/>
              </a:rPr>
              <a:t>Αναπαράσταση Γράφου με χρήση Δυσδιάστατου Πίνακα</a:t>
            </a:r>
          </a:p>
        </p:txBody>
      </p:sp>
      <p:sp>
        <p:nvSpPr>
          <p:cNvPr id="17" name="E">
            <a:extLst>
              <a:ext uri="{FF2B5EF4-FFF2-40B4-BE49-F238E27FC236}">
                <a16:creationId xmlns:a16="http://schemas.microsoft.com/office/drawing/2014/main" id="{87804DAB-FE7F-49A5-9C0E-8751344F5319}"/>
              </a:ext>
            </a:extLst>
          </p:cNvPr>
          <p:cNvSpPr txBox="1"/>
          <p:nvPr/>
        </p:nvSpPr>
        <p:spPr>
          <a:xfrm>
            <a:off x="3558652" y="2478373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4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5" name="D">
            <a:extLst>
              <a:ext uri="{FF2B5EF4-FFF2-40B4-BE49-F238E27FC236}">
                <a16:creationId xmlns:a16="http://schemas.microsoft.com/office/drawing/2014/main" id="{28B6F055-12AE-48AD-BA82-9358025E8DEE}"/>
              </a:ext>
            </a:extLst>
          </p:cNvPr>
          <p:cNvSpPr txBox="1"/>
          <p:nvPr/>
        </p:nvSpPr>
        <p:spPr>
          <a:xfrm>
            <a:off x="2737344" y="2930725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3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3" name="C">
            <a:extLst>
              <a:ext uri="{FF2B5EF4-FFF2-40B4-BE49-F238E27FC236}">
                <a16:creationId xmlns:a16="http://schemas.microsoft.com/office/drawing/2014/main" id="{C0F3EA00-B0FE-41E7-BA96-CA04BD8975C2}"/>
              </a:ext>
            </a:extLst>
          </p:cNvPr>
          <p:cNvSpPr txBox="1"/>
          <p:nvPr/>
        </p:nvSpPr>
        <p:spPr>
          <a:xfrm>
            <a:off x="2737344" y="2069780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2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1" name="B">
            <a:extLst>
              <a:ext uri="{FF2B5EF4-FFF2-40B4-BE49-F238E27FC236}">
                <a16:creationId xmlns:a16="http://schemas.microsoft.com/office/drawing/2014/main" id="{A047D92E-9C5A-471E-AE19-D60244C2A75F}"/>
              </a:ext>
            </a:extLst>
          </p:cNvPr>
          <p:cNvSpPr txBox="1"/>
          <p:nvPr/>
        </p:nvSpPr>
        <p:spPr>
          <a:xfrm>
            <a:off x="1916037" y="2511016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1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3" name="A">
            <a:extLst>
              <a:ext uri="{FF2B5EF4-FFF2-40B4-BE49-F238E27FC236}">
                <a16:creationId xmlns:a16="http://schemas.microsoft.com/office/drawing/2014/main" id="{6FEE3E4F-A1CB-48CC-9467-2CF4C09DFEE2}"/>
              </a:ext>
            </a:extLst>
          </p:cNvPr>
          <p:cNvSpPr txBox="1"/>
          <p:nvPr/>
        </p:nvSpPr>
        <p:spPr>
          <a:xfrm>
            <a:off x="1094730" y="2531445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0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6" name="KE">
            <a:extLst>
              <a:ext uri="{FF2B5EF4-FFF2-40B4-BE49-F238E27FC236}">
                <a16:creationId xmlns:a16="http://schemas.microsoft.com/office/drawing/2014/main" id="{5D385EFE-9538-4641-B59A-CE59A05C1AD6}"/>
              </a:ext>
            </a:extLst>
          </p:cNvPr>
          <p:cNvSpPr/>
          <p:nvPr/>
        </p:nvSpPr>
        <p:spPr>
          <a:xfrm>
            <a:off x="3558652" y="2498802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4" name="KD">
            <a:extLst>
              <a:ext uri="{FF2B5EF4-FFF2-40B4-BE49-F238E27FC236}">
                <a16:creationId xmlns:a16="http://schemas.microsoft.com/office/drawing/2014/main" id="{2CB87120-081A-4268-8333-F0A16CA860E6}"/>
              </a:ext>
            </a:extLst>
          </p:cNvPr>
          <p:cNvSpPr/>
          <p:nvPr/>
        </p:nvSpPr>
        <p:spPr>
          <a:xfrm>
            <a:off x="2737344" y="2951154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2" name="ΚC">
            <a:extLst>
              <a:ext uri="{FF2B5EF4-FFF2-40B4-BE49-F238E27FC236}">
                <a16:creationId xmlns:a16="http://schemas.microsoft.com/office/drawing/2014/main" id="{3E5B011D-EC2D-4A8D-9218-816941926AAE}"/>
              </a:ext>
            </a:extLst>
          </p:cNvPr>
          <p:cNvSpPr/>
          <p:nvPr/>
        </p:nvSpPr>
        <p:spPr>
          <a:xfrm>
            <a:off x="2737344" y="2090209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0" name="ΚΒ">
            <a:extLst>
              <a:ext uri="{FF2B5EF4-FFF2-40B4-BE49-F238E27FC236}">
                <a16:creationId xmlns:a16="http://schemas.microsoft.com/office/drawing/2014/main" id="{B25C6874-20D9-4FF7-A803-8C8BAB5A1335}"/>
              </a:ext>
            </a:extLst>
          </p:cNvPr>
          <p:cNvSpPr/>
          <p:nvPr/>
        </p:nvSpPr>
        <p:spPr>
          <a:xfrm>
            <a:off x="1916037" y="2531445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2" name="ΚΑ">
            <a:extLst>
              <a:ext uri="{FF2B5EF4-FFF2-40B4-BE49-F238E27FC236}">
                <a16:creationId xmlns:a16="http://schemas.microsoft.com/office/drawing/2014/main" id="{860FD5DA-179C-443F-B556-BB5D88D19CC7}"/>
              </a:ext>
            </a:extLst>
          </p:cNvPr>
          <p:cNvSpPr/>
          <p:nvPr/>
        </p:nvSpPr>
        <p:spPr>
          <a:xfrm>
            <a:off x="1094730" y="2551874"/>
            <a:ext cx="432000" cy="432000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DE9EA5-5424-44D0-A875-283E66FF5E5D}"/>
              </a:ext>
            </a:extLst>
          </p:cNvPr>
          <p:cNvCxnSpPr>
            <a:cxnSpLocks/>
            <a:stCxn id="3" idx="3"/>
            <a:endCxn id="10" idx="2"/>
          </p:cNvCxnSpPr>
          <p:nvPr/>
        </p:nvCxnSpPr>
        <p:spPr>
          <a:xfrm flipV="1">
            <a:off x="1526730" y="2747445"/>
            <a:ext cx="389307" cy="14833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97205B8-FDA7-4229-9DCC-9FA3D452A993}"/>
              </a:ext>
            </a:extLst>
          </p:cNvPr>
          <p:cNvCxnSpPr>
            <a:cxnSpLocks/>
            <a:stCxn id="10" idx="7"/>
            <a:endCxn id="13" idx="1"/>
          </p:cNvCxnSpPr>
          <p:nvPr/>
        </p:nvCxnSpPr>
        <p:spPr>
          <a:xfrm flipV="1">
            <a:off x="2284772" y="2300613"/>
            <a:ext cx="452572" cy="294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9E1969-7D04-4A95-97A8-F4C01D49BEAD}"/>
              </a:ext>
            </a:extLst>
          </p:cNvPr>
          <p:cNvCxnSpPr>
            <a:cxnSpLocks/>
            <a:stCxn id="10" idx="5"/>
            <a:endCxn id="15" idx="1"/>
          </p:cNvCxnSpPr>
          <p:nvPr/>
        </p:nvCxnSpPr>
        <p:spPr>
          <a:xfrm>
            <a:off x="2284772" y="2900180"/>
            <a:ext cx="452572" cy="2613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F93C312-2110-41FA-919C-73F699FBE66E}"/>
              </a:ext>
            </a:extLst>
          </p:cNvPr>
          <p:cNvCxnSpPr>
            <a:cxnSpLocks/>
            <a:stCxn id="10" idx="6"/>
            <a:endCxn id="17" idx="1"/>
          </p:cNvCxnSpPr>
          <p:nvPr/>
        </p:nvCxnSpPr>
        <p:spPr>
          <a:xfrm flipV="1">
            <a:off x="2348037" y="2709206"/>
            <a:ext cx="1210615" cy="382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98490C3-C027-48F9-96C5-6AA7A7AA131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169344" y="2300613"/>
            <a:ext cx="454570" cy="2774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728D634-3921-4A21-8F0E-2F46FC1C46E7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169344" y="2878633"/>
            <a:ext cx="454570" cy="2829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1DF8A75-DAD0-4217-993F-1300B999D9E9}"/>
              </a:ext>
            </a:extLst>
          </p:cNvPr>
          <p:cNvSpPr txBox="1"/>
          <p:nvPr/>
        </p:nvSpPr>
        <p:spPr>
          <a:xfrm>
            <a:off x="760770" y="1669500"/>
            <a:ext cx="983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Γράφος</a:t>
            </a:r>
            <a:endParaRPr lang="el-GR" sz="14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87D52D-03B6-4CA9-864F-89F65324239F}"/>
              </a:ext>
            </a:extLst>
          </p:cNvPr>
          <p:cNvSpPr txBox="1"/>
          <p:nvPr/>
        </p:nvSpPr>
        <p:spPr>
          <a:xfrm>
            <a:off x="7198460" y="1140212"/>
            <a:ext cx="2968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Δυσδιάστατος Πίνακας</a:t>
            </a:r>
            <a:endParaRPr lang="el-GR" sz="1400" b="1" dirty="0"/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5393EC2A-43C8-4DAE-B105-9B973B7E5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100728"/>
              </p:ext>
            </p:extLst>
          </p:nvPr>
        </p:nvGraphicFramePr>
        <p:xfrm>
          <a:off x="7262677" y="1437301"/>
          <a:ext cx="2472565" cy="22473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006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10271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1008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91198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91198">
                  <a:extLst>
                    <a:ext uri="{9D8B030D-6E8A-4147-A177-3AD203B41FA5}">
                      <a16:colId xmlns:a16="http://schemas.microsoft.com/office/drawing/2014/main" val="3154550072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6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51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99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73007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32ACAE4-E267-469D-89C2-FA8B7D871D17}"/>
              </a:ext>
            </a:extLst>
          </p:cNvPr>
          <p:cNvSpPr txBox="1"/>
          <p:nvPr/>
        </p:nvSpPr>
        <p:spPr>
          <a:xfrm>
            <a:off x="760770" y="4481444"/>
            <a:ext cx="11289457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Διάβασε το πλήθος των ακμών.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kumimoji="0" lang="el-GR" alt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Αρχικοποίησε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τον δυσδιάστατο πίνακα βάζοντας τον αριθμό 0 σε κελί.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αριθμό ακμής: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Διάβασε τις δύο γειτονικές κορυφές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v1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v2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3.2 </a:t>
            </a:r>
            <a:r>
              <a:rPr lang="el-GR" altLang="el-GR" sz="1400" dirty="0">
                <a:latin typeface="Century Gothic" panose="020B0502020202020204" pitchFamily="34" charset="0"/>
              </a:rPr>
              <a:t>– Εκχώρησε τον αριθμό 1 στις θέσεις (</a:t>
            </a:r>
            <a:r>
              <a:rPr lang="en-US" altLang="el-GR" sz="1400" dirty="0">
                <a:latin typeface="Century Gothic" panose="020B0502020202020204" pitchFamily="34" charset="0"/>
              </a:rPr>
              <a:t>v1, v2) </a:t>
            </a:r>
            <a:r>
              <a:rPr lang="el-GR" altLang="el-GR" sz="1400" dirty="0">
                <a:latin typeface="Century Gothic" panose="020B0502020202020204" pitchFamily="34" charset="0"/>
              </a:rPr>
              <a:t>και (</a:t>
            </a:r>
            <a:r>
              <a:rPr lang="en-US" altLang="el-GR" sz="1400" dirty="0">
                <a:latin typeface="Century Gothic" panose="020B0502020202020204" pitchFamily="34" charset="0"/>
              </a:rPr>
              <a:t>v2, v1)</a:t>
            </a:r>
            <a:r>
              <a:rPr lang="el-GR" altLang="el-GR" sz="1400" dirty="0">
                <a:latin typeface="Century Gothic" panose="020B0502020202020204" pitchFamily="34" charset="0"/>
              </a:rPr>
              <a:t>. </a:t>
            </a:r>
          </a:p>
        </p:txBody>
      </p:sp>
      <p:sp>
        <p:nvSpPr>
          <p:cNvPr id="35" name="Content Placeholder 7">
            <a:extLst>
              <a:ext uri="{FF2B5EF4-FFF2-40B4-BE49-F238E27FC236}">
                <a16:creationId xmlns:a16="http://schemas.microsoft.com/office/drawing/2014/main" id="{336E513E-3C54-48B6-883A-E12D811F7D97}"/>
              </a:ext>
            </a:extLst>
          </p:cNvPr>
          <p:cNvSpPr txBox="1">
            <a:spLocks/>
          </p:cNvSpPr>
          <p:nvPr/>
        </p:nvSpPr>
        <p:spPr>
          <a:xfrm>
            <a:off x="4348077" y="1956499"/>
            <a:ext cx="2028030" cy="140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edges = 6</a:t>
            </a:r>
          </a:p>
        </p:txBody>
      </p:sp>
    </p:spTree>
    <p:extLst>
      <p:ext uri="{BB962C8B-B14F-4D97-AF65-F5344CB8AC3E}">
        <p14:creationId xmlns:p14="http://schemas.microsoft.com/office/powerpoint/2010/main" val="1969264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2"/>
            <a:ext cx="10817118" cy="964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 με χρήση Πίνακα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4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22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l-GR" sz="1400" dirty="0">
                <a:latin typeface="Century Gothic" panose="020B0502020202020204" pitchFamily="34" charset="0"/>
              </a:rPr>
              <a:t>Αναπαράσταση Γράφου με χρήση Δυσδιάστατου Πίνακα</a:t>
            </a:r>
          </a:p>
        </p:txBody>
      </p:sp>
      <p:sp>
        <p:nvSpPr>
          <p:cNvPr id="17" name="E">
            <a:extLst>
              <a:ext uri="{FF2B5EF4-FFF2-40B4-BE49-F238E27FC236}">
                <a16:creationId xmlns:a16="http://schemas.microsoft.com/office/drawing/2014/main" id="{87804DAB-FE7F-49A5-9C0E-8751344F5319}"/>
              </a:ext>
            </a:extLst>
          </p:cNvPr>
          <p:cNvSpPr txBox="1"/>
          <p:nvPr/>
        </p:nvSpPr>
        <p:spPr>
          <a:xfrm>
            <a:off x="3558652" y="2478373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4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5" name="D">
            <a:extLst>
              <a:ext uri="{FF2B5EF4-FFF2-40B4-BE49-F238E27FC236}">
                <a16:creationId xmlns:a16="http://schemas.microsoft.com/office/drawing/2014/main" id="{28B6F055-12AE-48AD-BA82-9358025E8DEE}"/>
              </a:ext>
            </a:extLst>
          </p:cNvPr>
          <p:cNvSpPr txBox="1"/>
          <p:nvPr/>
        </p:nvSpPr>
        <p:spPr>
          <a:xfrm>
            <a:off x="2737344" y="2930725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3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3" name="C">
            <a:extLst>
              <a:ext uri="{FF2B5EF4-FFF2-40B4-BE49-F238E27FC236}">
                <a16:creationId xmlns:a16="http://schemas.microsoft.com/office/drawing/2014/main" id="{C0F3EA00-B0FE-41E7-BA96-CA04BD8975C2}"/>
              </a:ext>
            </a:extLst>
          </p:cNvPr>
          <p:cNvSpPr txBox="1"/>
          <p:nvPr/>
        </p:nvSpPr>
        <p:spPr>
          <a:xfrm>
            <a:off x="2737344" y="2069780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2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1" name="B">
            <a:extLst>
              <a:ext uri="{FF2B5EF4-FFF2-40B4-BE49-F238E27FC236}">
                <a16:creationId xmlns:a16="http://schemas.microsoft.com/office/drawing/2014/main" id="{A047D92E-9C5A-471E-AE19-D60244C2A75F}"/>
              </a:ext>
            </a:extLst>
          </p:cNvPr>
          <p:cNvSpPr txBox="1"/>
          <p:nvPr/>
        </p:nvSpPr>
        <p:spPr>
          <a:xfrm>
            <a:off x="1916037" y="2511016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1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3" name="A">
            <a:extLst>
              <a:ext uri="{FF2B5EF4-FFF2-40B4-BE49-F238E27FC236}">
                <a16:creationId xmlns:a16="http://schemas.microsoft.com/office/drawing/2014/main" id="{6FEE3E4F-A1CB-48CC-9467-2CF4C09DFEE2}"/>
              </a:ext>
            </a:extLst>
          </p:cNvPr>
          <p:cNvSpPr txBox="1"/>
          <p:nvPr/>
        </p:nvSpPr>
        <p:spPr>
          <a:xfrm>
            <a:off x="1094730" y="2531445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0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6" name="KE">
            <a:extLst>
              <a:ext uri="{FF2B5EF4-FFF2-40B4-BE49-F238E27FC236}">
                <a16:creationId xmlns:a16="http://schemas.microsoft.com/office/drawing/2014/main" id="{5D385EFE-9538-4641-B59A-CE59A05C1AD6}"/>
              </a:ext>
            </a:extLst>
          </p:cNvPr>
          <p:cNvSpPr/>
          <p:nvPr/>
        </p:nvSpPr>
        <p:spPr>
          <a:xfrm>
            <a:off x="3558652" y="2498802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4" name="KD">
            <a:extLst>
              <a:ext uri="{FF2B5EF4-FFF2-40B4-BE49-F238E27FC236}">
                <a16:creationId xmlns:a16="http://schemas.microsoft.com/office/drawing/2014/main" id="{2CB87120-081A-4268-8333-F0A16CA860E6}"/>
              </a:ext>
            </a:extLst>
          </p:cNvPr>
          <p:cNvSpPr/>
          <p:nvPr/>
        </p:nvSpPr>
        <p:spPr>
          <a:xfrm>
            <a:off x="2737344" y="2951154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2" name="ΚC">
            <a:extLst>
              <a:ext uri="{FF2B5EF4-FFF2-40B4-BE49-F238E27FC236}">
                <a16:creationId xmlns:a16="http://schemas.microsoft.com/office/drawing/2014/main" id="{3E5B011D-EC2D-4A8D-9218-816941926AAE}"/>
              </a:ext>
            </a:extLst>
          </p:cNvPr>
          <p:cNvSpPr/>
          <p:nvPr/>
        </p:nvSpPr>
        <p:spPr>
          <a:xfrm>
            <a:off x="2737344" y="2090209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0" name="ΚΒ">
            <a:extLst>
              <a:ext uri="{FF2B5EF4-FFF2-40B4-BE49-F238E27FC236}">
                <a16:creationId xmlns:a16="http://schemas.microsoft.com/office/drawing/2014/main" id="{B25C6874-20D9-4FF7-A803-8C8BAB5A1335}"/>
              </a:ext>
            </a:extLst>
          </p:cNvPr>
          <p:cNvSpPr/>
          <p:nvPr/>
        </p:nvSpPr>
        <p:spPr>
          <a:xfrm>
            <a:off x="1916037" y="2531445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2" name="ΚΑ">
            <a:extLst>
              <a:ext uri="{FF2B5EF4-FFF2-40B4-BE49-F238E27FC236}">
                <a16:creationId xmlns:a16="http://schemas.microsoft.com/office/drawing/2014/main" id="{860FD5DA-179C-443F-B556-BB5D88D19CC7}"/>
              </a:ext>
            </a:extLst>
          </p:cNvPr>
          <p:cNvSpPr/>
          <p:nvPr/>
        </p:nvSpPr>
        <p:spPr>
          <a:xfrm>
            <a:off x="1094730" y="2551874"/>
            <a:ext cx="432000" cy="432000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DE9EA5-5424-44D0-A875-283E66FF5E5D}"/>
              </a:ext>
            </a:extLst>
          </p:cNvPr>
          <p:cNvCxnSpPr>
            <a:cxnSpLocks/>
            <a:stCxn id="3" idx="3"/>
            <a:endCxn id="10" idx="2"/>
          </p:cNvCxnSpPr>
          <p:nvPr/>
        </p:nvCxnSpPr>
        <p:spPr>
          <a:xfrm flipV="1">
            <a:off x="1526730" y="2747445"/>
            <a:ext cx="389307" cy="148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97205B8-FDA7-4229-9DCC-9FA3D452A993}"/>
              </a:ext>
            </a:extLst>
          </p:cNvPr>
          <p:cNvCxnSpPr>
            <a:cxnSpLocks/>
            <a:stCxn id="10" idx="7"/>
            <a:endCxn id="13" idx="1"/>
          </p:cNvCxnSpPr>
          <p:nvPr/>
        </p:nvCxnSpPr>
        <p:spPr>
          <a:xfrm flipV="1">
            <a:off x="2284772" y="2300613"/>
            <a:ext cx="452572" cy="294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9E1969-7D04-4A95-97A8-F4C01D49BEAD}"/>
              </a:ext>
            </a:extLst>
          </p:cNvPr>
          <p:cNvCxnSpPr>
            <a:cxnSpLocks/>
            <a:stCxn id="10" idx="5"/>
            <a:endCxn id="15" idx="1"/>
          </p:cNvCxnSpPr>
          <p:nvPr/>
        </p:nvCxnSpPr>
        <p:spPr>
          <a:xfrm>
            <a:off x="2284772" y="2900180"/>
            <a:ext cx="452572" cy="2613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F93C312-2110-41FA-919C-73F699FBE66E}"/>
              </a:ext>
            </a:extLst>
          </p:cNvPr>
          <p:cNvCxnSpPr>
            <a:cxnSpLocks/>
            <a:stCxn id="10" idx="6"/>
            <a:endCxn id="17" idx="1"/>
          </p:cNvCxnSpPr>
          <p:nvPr/>
        </p:nvCxnSpPr>
        <p:spPr>
          <a:xfrm flipV="1">
            <a:off x="2348037" y="2709206"/>
            <a:ext cx="1210615" cy="382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98490C3-C027-48F9-96C5-6AA7A7AA131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169344" y="2300613"/>
            <a:ext cx="454570" cy="2774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728D634-3921-4A21-8F0E-2F46FC1C46E7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169344" y="2878634"/>
            <a:ext cx="454570" cy="2829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1DF8A75-DAD0-4217-993F-1300B999D9E9}"/>
              </a:ext>
            </a:extLst>
          </p:cNvPr>
          <p:cNvSpPr txBox="1"/>
          <p:nvPr/>
        </p:nvSpPr>
        <p:spPr>
          <a:xfrm>
            <a:off x="760770" y="1669500"/>
            <a:ext cx="983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Γράφος</a:t>
            </a:r>
            <a:endParaRPr lang="el-GR" sz="14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87D52D-03B6-4CA9-864F-89F65324239F}"/>
              </a:ext>
            </a:extLst>
          </p:cNvPr>
          <p:cNvSpPr txBox="1"/>
          <p:nvPr/>
        </p:nvSpPr>
        <p:spPr>
          <a:xfrm>
            <a:off x="7198460" y="1140212"/>
            <a:ext cx="2968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Δυσδιάστατος Πίνακας</a:t>
            </a:r>
            <a:endParaRPr lang="el-GR" sz="1400" b="1" dirty="0"/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5393EC2A-43C8-4DAE-B105-9B973B7E5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194033"/>
              </p:ext>
            </p:extLst>
          </p:nvPr>
        </p:nvGraphicFramePr>
        <p:xfrm>
          <a:off x="7262677" y="1437301"/>
          <a:ext cx="2472565" cy="22473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006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10271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1008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91198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91198">
                  <a:extLst>
                    <a:ext uri="{9D8B030D-6E8A-4147-A177-3AD203B41FA5}">
                      <a16:colId xmlns:a16="http://schemas.microsoft.com/office/drawing/2014/main" val="3154550072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6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51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99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73007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32ACAE4-E267-469D-89C2-FA8B7D871D17}"/>
              </a:ext>
            </a:extLst>
          </p:cNvPr>
          <p:cNvSpPr txBox="1"/>
          <p:nvPr/>
        </p:nvSpPr>
        <p:spPr>
          <a:xfrm>
            <a:off x="760770" y="4481444"/>
            <a:ext cx="11289457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Διάβασε το πλήθος των ακμών.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kumimoji="0" lang="el-GR" alt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Αρχικοποίησε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τον δυσδιάστατο πίνακα βάζοντας τον αριθμό 0 σε κελί.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αριθμό ακμής: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Διάβασε τις δύο γειτονικές κορυφές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v1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v2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3.2 </a:t>
            </a:r>
            <a:r>
              <a:rPr lang="el-GR" altLang="el-GR" sz="1400" dirty="0">
                <a:latin typeface="Century Gothic" panose="020B0502020202020204" pitchFamily="34" charset="0"/>
              </a:rPr>
              <a:t>– Εκχώρησε τον αριθμό 1 στις θέσεις (</a:t>
            </a:r>
            <a:r>
              <a:rPr lang="en-US" altLang="el-GR" sz="1400" dirty="0">
                <a:latin typeface="Century Gothic" panose="020B0502020202020204" pitchFamily="34" charset="0"/>
              </a:rPr>
              <a:t>v1, v2) </a:t>
            </a:r>
            <a:r>
              <a:rPr lang="el-GR" altLang="el-GR" sz="1400" dirty="0">
                <a:latin typeface="Century Gothic" panose="020B0502020202020204" pitchFamily="34" charset="0"/>
              </a:rPr>
              <a:t>και (</a:t>
            </a:r>
            <a:r>
              <a:rPr lang="en-US" altLang="el-GR" sz="1400" dirty="0">
                <a:latin typeface="Century Gothic" panose="020B0502020202020204" pitchFamily="34" charset="0"/>
              </a:rPr>
              <a:t>v2, v1)</a:t>
            </a:r>
            <a:r>
              <a:rPr lang="el-GR" altLang="el-GR" sz="1400" dirty="0">
                <a:latin typeface="Century Gothic" panose="020B0502020202020204" pitchFamily="34" charset="0"/>
              </a:rPr>
              <a:t>. </a:t>
            </a:r>
          </a:p>
        </p:txBody>
      </p: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A7569004-1B3B-45D6-A08A-313043E9C459}"/>
              </a:ext>
            </a:extLst>
          </p:cNvPr>
          <p:cNvSpPr txBox="1">
            <a:spLocks/>
          </p:cNvSpPr>
          <p:nvPr/>
        </p:nvSpPr>
        <p:spPr>
          <a:xfrm>
            <a:off x="3623913" y="5212135"/>
            <a:ext cx="2921741" cy="35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Ορίζω μετρητή το </a:t>
            </a:r>
            <a:r>
              <a:rPr lang="en-US" sz="1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.	</a:t>
            </a:r>
            <a:r>
              <a:rPr lang="en-US" sz="1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 &lt; edges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9" name="Picture 4" descr="As right as...">
            <a:extLst>
              <a:ext uri="{FF2B5EF4-FFF2-40B4-BE49-F238E27FC236}">
                <a16:creationId xmlns:a16="http://schemas.microsoft.com/office/drawing/2014/main" id="{4CE1085B-7963-4494-9CBD-815E4088B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498" y="5212135"/>
            <a:ext cx="276929" cy="26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7">
            <a:extLst>
              <a:ext uri="{FF2B5EF4-FFF2-40B4-BE49-F238E27FC236}">
                <a16:creationId xmlns:a16="http://schemas.microsoft.com/office/drawing/2014/main" id="{D7CD1D75-01A6-4C07-829E-58402C198698}"/>
              </a:ext>
            </a:extLst>
          </p:cNvPr>
          <p:cNvSpPr txBox="1">
            <a:spLocks/>
          </p:cNvSpPr>
          <p:nvPr/>
        </p:nvSpPr>
        <p:spPr>
          <a:xfrm>
            <a:off x="4348077" y="1956499"/>
            <a:ext cx="2028030" cy="140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edges = 6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1428434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2"/>
            <a:ext cx="10817118" cy="964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 με χρήση Πίνακα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5</a:t>
            </a:r>
            <a:r>
              <a:rPr lang="el-GR" sz="1050" dirty="0">
                <a:latin typeface="Century Gothic" panose="020B0502020202020204" pitchFamily="34" charset="0"/>
              </a:rPr>
              <a:t>/</a:t>
            </a:r>
            <a:r>
              <a:rPr lang="en-US" sz="1050" dirty="0">
                <a:latin typeface="Century Gothic" panose="020B0502020202020204" pitchFamily="34" charset="0"/>
              </a:rPr>
              <a:t>22</a:t>
            </a:r>
            <a:r>
              <a:rPr lang="el-GR" sz="1050" dirty="0">
                <a:latin typeface="Century Gothic" panose="020B0502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l-GR" sz="1400" dirty="0">
                <a:latin typeface="Century Gothic" panose="020B0502020202020204" pitchFamily="34" charset="0"/>
              </a:rPr>
              <a:t>Αναπαράσταση Γράφου με χρήση Δυσδιάστατου Πίνακα</a:t>
            </a:r>
          </a:p>
        </p:txBody>
      </p:sp>
      <p:sp>
        <p:nvSpPr>
          <p:cNvPr id="17" name="E">
            <a:extLst>
              <a:ext uri="{FF2B5EF4-FFF2-40B4-BE49-F238E27FC236}">
                <a16:creationId xmlns:a16="http://schemas.microsoft.com/office/drawing/2014/main" id="{87804DAB-FE7F-49A5-9C0E-8751344F5319}"/>
              </a:ext>
            </a:extLst>
          </p:cNvPr>
          <p:cNvSpPr txBox="1"/>
          <p:nvPr/>
        </p:nvSpPr>
        <p:spPr>
          <a:xfrm>
            <a:off x="3558652" y="2478373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4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5" name="D">
            <a:extLst>
              <a:ext uri="{FF2B5EF4-FFF2-40B4-BE49-F238E27FC236}">
                <a16:creationId xmlns:a16="http://schemas.microsoft.com/office/drawing/2014/main" id="{28B6F055-12AE-48AD-BA82-9358025E8DEE}"/>
              </a:ext>
            </a:extLst>
          </p:cNvPr>
          <p:cNvSpPr txBox="1"/>
          <p:nvPr/>
        </p:nvSpPr>
        <p:spPr>
          <a:xfrm>
            <a:off x="2737344" y="2930725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3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3" name="C">
            <a:extLst>
              <a:ext uri="{FF2B5EF4-FFF2-40B4-BE49-F238E27FC236}">
                <a16:creationId xmlns:a16="http://schemas.microsoft.com/office/drawing/2014/main" id="{C0F3EA00-B0FE-41E7-BA96-CA04BD8975C2}"/>
              </a:ext>
            </a:extLst>
          </p:cNvPr>
          <p:cNvSpPr txBox="1"/>
          <p:nvPr/>
        </p:nvSpPr>
        <p:spPr>
          <a:xfrm>
            <a:off x="2737344" y="2069780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2</a:t>
            </a:r>
            <a:endParaRPr lang="el-GR" sz="2400" dirty="0">
              <a:latin typeface="Century Gothic" panose="020B0502020202020204" pitchFamily="34" charset="0"/>
            </a:endParaRPr>
          </a:p>
        </p:txBody>
      </p:sp>
      <p:sp>
        <p:nvSpPr>
          <p:cNvPr id="11" name="B">
            <a:extLst>
              <a:ext uri="{FF2B5EF4-FFF2-40B4-BE49-F238E27FC236}">
                <a16:creationId xmlns:a16="http://schemas.microsoft.com/office/drawing/2014/main" id="{A047D92E-9C5A-471E-AE19-D60244C2A75F}"/>
              </a:ext>
            </a:extLst>
          </p:cNvPr>
          <p:cNvSpPr txBox="1"/>
          <p:nvPr/>
        </p:nvSpPr>
        <p:spPr>
          <a:xfrm>
            <a:off x="1916037" y="2511016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1</a:t>
            </a:r>
            <a:endParaRPr lang="el-GR" sz="2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A">
            <a:extLst>
              <a:ext uri="{FF2B5EF4-FFF2-40B4-BE49-F238E27FC236}">
                <a16:creationId xmlns:a16="http://schemas.microsoft.com/office/drawing/2014/main" id="{6FEE3E4F-A1CB-48CC-9467-2CF4C09DFEE2}"/>
              </a:ext>
            </a:extLst>
          </p:cNvPr>
          <p:cNvSpPr txBox="1"/>
          <p:nvPr/>
        </p:nvSpPr>
        <p:spPr>
          <a:xfrm>
            <a:off x="1094730" y="2531445"/>
            <a:ext cx="43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0</a:t>
            </a:r>
            <a:endParaRPr lang="el-GR" sz="2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KE">
            <a:extLst>
              <a:ext uri="{FF2B5EF4-FFF2-40B4-BE49-F238E27FC236}">
                <a16:creationId xmlns:a16="http://schemas.microsoft.com/office/drawing/2014/main" id="{5D385EFE-9538-4641-B59A-CE59A05C1AD6}"/>
              </a:ext>
            </a:extLst>
          </p:cNvPr>
          <p:cNvSpPr/>
          <p:nvPr/>
        </p:nvSpPr>
        <p:spPr>
          <a:xfrm>
            <a:off x="3558652" y="2498802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4" name="KD">
            <a:extLst>
              <a:ext uri="{FF2B5EF4-FFF2-40B4-BE49-F238E27FC236}">
                <a16:creationId xmlns:a16="http://schemas.microsoft.com/office/drawing/2014/main" id="{2CB87120-081A-4268-8333-F0A16CA860E6}"/>
              </a:ext>
            </a:extLst>
          </p:cNvPr>
          <p:cNvSpPr/>
          <p:nvPr/>
        </p:nvSpPr>
        <p:spPr>
          <a:xfrm>
            <a:off x="2737344" y="2951154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2" name="ΚC">
            <a:extLst>
              <a:ext uri="{FF2B5EF4-FFF2-40B4-BE49-F238E27FC236}">
                <a16:creationId xmlns:a16="http://schemas.microsoft.com/office/drawing/2014/main" id="{3E5B011D-EC2D-4A8D-9218-816941926AAE}"/>
              </a:ext>
            </a:extLst>
          </p:cNvPr>
          <p:cNvSpPr/>
          <p:nvPr/>
        </p:nvSpPr>
        <p:spPr>
          <a:xfrm>
            <a:off x="2737344" y="2090209"/>
            <a:ext cx="432000" cy="43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0" name="ΚΒ">
            <a:extLst>
              <a:ext uri="{FF2B5EF4-FFF2-40B4-BE49-F238E27FC236}">
                <a16:creationId xmlns:a16="http://schemas.microsoft.com/office/drawing/2014/main" id="{B25C6874-20D9-4FF7-A803-8C8BAB5A1335}"/>
              </a:ext>
            </a:extLst>
          </p:cNvPr>
          <p:cNvSpPr/>
          <p:nvPr/>
        </p:nvSpPr>
        <p:spPr>
          <a:xfrm>
            <a:off x="1916037" y="2531445"/>
            <a:ext cx="432000" cy="432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2" name="ΚΑ">
            <a:extLst>
              <a:ext uri="{FF2B5EF4-FFF2-40B4-BE49-F238E27FC236}">
                <a16:creationId xmlns:a16="http://schemas.microsoft.com/office/drawing/2014/main" id="{860FD5DA-179C-443F-B556-BB5D88D19CC7}"/>
              </a:ext>
            </a:extLst>
          </p:cNvPr>
          <p:cNvSpPr/>
          <p:nvPr/>
        </p:nvSpPr>
        <p:spPr>
          <a:xfrm>
            <a:off x="1094730" y="2551874"/>
            <a:ext cx="432000" cy="432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DE9EA5-5424-44D0-A875-283E66FF5E5D}"/>
              </a:ext>
            </a:extLst>
          </p:cNvPr>
          <p:cNvCxnSpPr>
            <a:cxnSpLocks/>
            <a:stCxn id="3" idx="3"/>
            <a:endCxn id="10" idx="2"/>
          </p:cNvCxnSpPr>
          <p:nvPr/>
        </p:nvCxnSpPr>
        <p:spPr>
          <a:xfrm flipV="1">
            <a:off x="1526730" y="2747445"/>
            <a:ext cx="389307" cy="148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97205B8-FDA7-4229-9DCC-9FA3D452A993}"/>
              </a:ext>
            </a:extLst>
          </p:cNvPr>
          <p:cNvCxnSpPr>
            <a:cxnSpLocks/>
            <a:stCxn id="10" idx="7"/>
            <a:endCxn id="13" idx="1"/>
          </p:cNvCxnSpPr>
          <p:nvPr/>
        </p:nvCxnSpPr>
        <p:spPr>
          <a:xfrm flipV="1">
            <a:off x="2284772" y="2300613"/>
            <a:ext cx="452572" cy="294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9E1969-7D04-4A95-97A8-F4C01D49BEAD}"/>
              </a:ext>
            </a:extLst>
          </p:cNvPr>
          <p:cNvCxnSpPr>
            <a:cxnSpLocks/>
            <a:stCxn id="10" idx="5"/>
            <a:endCxn id="15" idx="1"/>
          </p:cNvCxnSpPr>
          <p:nvPr/>
        </p:nvCxnSpPr>
        <p:spPr>
          <a:xfrm>
            <a:off x="2284772" y="2900180"/>
            <a:ext cx="452572" cy="2613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F93C312-2110-41FA-919C-73F699FBE66E}"/>
              </a:ext>
            </a:extLst>
          </p:cNvPr>
          <p:cNvCxnSpPr>
            <a:cxnSpLocks/>
            <a:stCxn id="10" idx="6"/>
            <a:endCxn id="17" idx="1"/>
          </p:cNvCxnSpPr>
          <p:nvPr/>
        </p:nvCxnSpPr>
        <p:spPr>
          <a:xfrm flipV="1">
            <a:off x="2348037" y="2709206"/>
            <a:ext cx="1210615" cy="382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98490C3-C027-48F9-96C5-6AA7A7AA131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169344" y="2300613"/>
            <a:ext cx="454570" cy="2774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728D634-3921-4A21-8F0E-2F46FC1C46E7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169344" y="2878633"/>
            <a:ext cx="454570" cy="2829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1DF8A75-DAD0-4217-993F-1300B999D9E9}"/>
              </a:ext>
            </a:extLst>
          </p:cNvPr>
          <p:cNvSpPr txBox="1"/>
          <p:nvPr/>
        </p:nvSpPr>
        <p:spPr>
          <a:xfrm>
            <a:off x="760770" y="1669500"/>
            <a:ext cx="983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Γράφος</a:t>
            </a:r>
            <a:endParaRPr lang="el-GR" sz="14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87D52D-03B6-4CA9-864F-89F65324239F}"/>
              </a:ext>
            </a:extLst>
          </p:cNvPr>
          <p:cNvSpPr txBox="1"/>
          <p:nvPr/>
        </p:nvSpPr>
        <p:spPr>
          <a:xfrm>
            <a:off x="7198460" y="1140212"/>
            <a:ext cx="2968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entury Gothic" panose="020B0502020202020204" pitchFamily="34" charset="0"/>
              </a:rPr>
              <a:t>Δυσδιάστατος Πίνακας</a:t>
            </a:r>
            <a:endParaRPr lang="el-GR" sz="1400" b="1" dirty="0"/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5393EC2A-43C8-4DAE-B105-9B973B7E5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641541"/>
              </p:ext>
            </p:extLst>
          </p:nvPr>
        </p:nvGraphicFramePr>
        <p:xfrm>
          <a:off x="7262677" y="1437301"/>
          <a:ext cx="2472565" cy="22473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006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10271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1008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91198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91198">
                  <a:extLst>
                    <a:ext uri="{9D8B030D-6E8A-4147-A177-3AD203B41FA5}">
                      <a16:colId xmlns:a16="http://schemas.microsoft.com/office/drawing/2014/main" val="3154550072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6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51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99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73007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32ACAE4-E267-469D-89C2-FA8B7D871D17}"/>
              </a:ext>
            </a:extLst>
          </p:cNvPr>
          <p:cNvSpPr txBox="1"/>
          <p:nvPr/>
        </p:nvSpPr>
        <p:spPr>
          <a:xfrm>
            <a:off x="760770" y="4481444"/>
            <a:ext cx="11289457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Διάβασε το πλήθος των ακμών.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kumimoji="0" lang="el-GR" alt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Αρχικοποίησε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τον δυσδιάστατο πίνακα βάζοντας τον αριθμό 0 σε κελί.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αριθμό ακμής: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Διάβασε τις δύο γειτονικές κορυφές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v1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v2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  <a:endParaRPr lang="el-GR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3.2 </a:t>
            </a:r>
            <a:r>
              <a:rPr lang="el-GR" altLang="el-GR" sz="1400" dirty="0">
                <a:latin typeface="Century Gothic" panose="020B0502020202020204" pitchFamily="34" charset="0"/>
              </a:rPr>
              <a:t>– Εκχώρησε τον αριθμό 1 στις θέσεις (</a:t>
            </a:r>
            <a:r>
              <a:rPr lang="en-US" altLang="el-GR" sz="1400" dirty="0">
                <a:latin typeface="Century Gothic" panose="020B0502020202020204" pitchFamily="34" charset="0"/>
              </a:rPr>
              <a:t>v1, v2) </a:t>
            </a:r>
            <a:r>
              <a:rPr lang="el-GR" altLang="el-GR" sz="1400" dirty="0">
                <a:latin typeface="Century Gothic" panose="020B0502020202020204" pitchFamily="34" charset="0"/>
              </a:rPr>
              <a:t>και (</a:t>
            </a:r>
            <a:r>
              <a:rPr lang="en-US" altLang="el-GR" sz="1400" dirty="0">
                <a:latin typeface="Century Gothic" panose="020B0502020202020204" pitchFamily="34" charset="0"/>
              </a:rPr>
              <a:t>v2, v1)</a:t>
            </a:r>
            <a:r>
              <a:rPr lang="el-GR" altLang="el-GR" sz="1400" dirty="0">
                <a:latin typeface="Century Gothic" panose="020B0502020202020204" pitchFamily="34" charset="0"/>
              </a:rPr>
              <a:t>. </a:t>
            </a:r>
          </a:p>
        </p:txBody>
      </p:sp>
      <p:sp>
        <p:nvSpPr>
          <p:cNvPr id="34" name="Content Placeholder 7">
            <a:extLst>
              <a:ext uri="{FF2B5EF4-FFF2-40B4-BE49-F238E27FC236}">
                <a16:creationId xmlns:a16="http://schemas.microsoft.com/office/drawing/2014/main" id="{3EC209EB-CB69-4826-8A7C-2842E4EB8626}"/>
              </a:ext>
            </a:extLst>
          </p:cNvPr>
          <p:cNvSpPr txBox="1">
            <a:spLocks/>
          </p:cNvSpPr>
          <p:nvPr/>
        </p:nvSpPr>
        <p:spPr>
          <a:xfrm>
            <a:off x="4348077" y="1956499"/>
            <a:ext cx="2028030" cy="140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edges = 6</a:t>
            </a:r>
          </a:p>
          <a:p>
            <a:pPr marL="0" indent="0">
              <a:buNone/>
            </a:pPr>
            <a:r>
              <a:rPr lang="en-US" sz="1400" dirty="0" err="1">
                <a:latin typeface="Century Gothic" panose="020B0502020202020204" pitchFamily="34" charset="0"/>
              </a:rPr>
              <a:t>i</a:t>
            </a:r>
            <a:r>
              <a:rPr lang="en-US" sz="1400" dirty="0">
                <a:latin typeface="Century Gothic" panose="020B0502020202020204" pitchFamily="34" charset="0"/>
              </a:rPr>
              <a:t> = 0</a:t>
            </a:r>
            <a:endParaRPr lang="en-US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v1 =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v2 = 1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715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1716</TotalTime>
  <Words>9013</Words>
  <Application>Microsoft Office PowerPoint</Application>
  <PresentationFormat>Widescreen</PresentationFormat>
  <Paragraphs>2380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6" baseType="lpstr">
      <vt:lpstr>Arial</vt:lpstr>
      <vt:lpstr>Calibri</vt:lpstr>
      <vt:lpstr>Calibri Light</vt:lpstr>
      <vt:lpstr>Century Gothic</vt:lpstr>
      <vt:lpstr>Courier New</vt:lpstr>
      <vt:lpstr>Wingdings</vt:lpstr>
      <vt:lpstr>Office Theme</vt:lpstr>
      <vt:lpstr>Αποθήκευση Γράφου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Αναζήτηση Παρεμβολής</dc:title>
  <dc:creator>konstantina pitianou</dc:creator>
  <cp:lastModifiedBy>konstantina pitianou</cp:lastModifiedBy>
  <cp:revision>155</cp:revision>
  <dcterms:created xsi:type="dcterms:W3CDTF">2020-11-06T08:18:44Z</dcterms:created>
  <dcterms:modified xsi:type="dcterms:W3CDTF">2021-01-11T10:36:43Z</dcterms:modified>
</cp:coreProperties>
</file>