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57" r:id="rId14"/>
    <p:sldId id="260" r:id="rId15"/>
    <p:sldId id="261" r:id="rId1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C275-E22B-4426-97B6-7262EDB0B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430FB-4484-40A8-A298-A361865C1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499A-B377-4C3A-8A2B-2594BE7B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CC3D-E2F0-4291-9E59-5F71F8A1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0CF0-D1F6-4A67-9A53-4F65A571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784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0F23-40F7-469E-847E-2EFE7C62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6A4F-D6FB-42B0-A48B-FAF6D40A2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7853-18C9-436C-A323-A0301661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50F3-BFB0-4A27-84E3-A7F20506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F510-DB8C-474B-8186-F227CC0D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454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342E3-08AA-4F53-8D84-6AAE86C50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A35A7-9EE6-475B-8C19-A813405EC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B64A-CEAB-4ECF-AB5C-0E72D8C0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50205-BC37-43B5-B863-DDDEA564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B9ED-7675-46CA-8A5E-32F80A4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341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61C6-B8A1-4478-9860-E7255E07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8E4-3F8B-4349-9CF2-3E468178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DBF66-9B65-4F7E-886B-458FF4C7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AC36-DC85-455D-8774-C5AB2E7C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4DE6-EEF3-4222-BA6B-734B0E61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5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DD7A-9F87-4CD0-BCCC-C611ECF0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876D5-0642-41D1-A7D0-6CF7ED6D2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6207-95AF-4C59-BCDC-3BB76897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CE44-561C-49E6-A022-824D2FE7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F2A2A-6029-4FCD-BA25-5195482D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764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F806-3019-46D0-A261-2DA1767E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15C0-95B0-411B-AF1C-34F080E47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5B72C-E62C-4B8F-9A48-615923DAF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150C1-89F0-4B88-88F5-02E49E1B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A7B03-EE4C-4A64-BA72-02E4570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1E7E5-322F-4829-A663-900E6A28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192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BEB2-03CF-459C-A241-5EBA8396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1CD86-8C84-41C1-ACD8-D5A6E005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65FC7-D511-421C-BBC3-B5C821E3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0E6B-3471-4440-9753-C34E97064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B4399-4273-4E3A-96ED-60E4E67FD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5112E-7FF2-4A57-B40D-DEF0D436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FBB72-C051-4F08-8E5C-8DC4A630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94A59-7CFB-45D4-A5BE-DAD0987A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678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C118-388B-4D04-B6D6-30E64628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5E638-4921-4F1C-9A5A-16DD0D3E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59AA6-E355-4109-9239-E32DCEBC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DD406-6F28-4212-A97E-1ABE169C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663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25D00-9398-422C-BF40-87EEA321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E79B9-D21A-4573-8D1B-90C2D241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22D98-A980-4A63-8E06-078B4D25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070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98FA-858F-4846-AC83-2E28540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AEC7-2ECB-4775-BE25-53C3E912D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B9A12-893E-490D-80D0-E38914252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A49B0-D807-4549-86DA-5637EEC4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02FC-B058-436A-B07A-80792B93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D6C53-5E91-421A-B233-1FFD8F11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513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D906-72CC-4DD1-B2E7-C1A60C8C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C8D61-BA5F-4543-B9BE-4304C61FD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EA9FE-D377-469E-BF4A-F60E768E0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3ACE1-2444-433A-A12A-9287A1F6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6182D-E56C-4C2C-94D6-D742A593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2A95B-3C59-480D-A1FA-97C53104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828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415C6-CB57-4C0C-8529-264A1358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B4D6-99FC-4D5D-9C56-DCC8519A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1434-A849-4416-9C9F-6A7B9A3CE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184-90A5-402A-B9D2-F4E79B4AF3F7}" type="datetimeFigureOut">
              <a:rPr lang="el-GR" smtClean="0"/>
              <a:t>6/11/2020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9955E-6487-4327-BE3A-657BC6627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22A7-E3B7-4760-8F77-7BD155614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386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9D64-CE58-4084-BECD-5307ED003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4400" dirty="0">
                <a:latin typeface="Century Gothic" panose="020B0502020202020204" pitchFamily="34" charset="0"/>
              </a:rPr>
              <a:t>Αναζήτηση Παρεμβολής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8F66C-CE72-41AC-837A-7D2BD38FD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Interpolation Search</a:t>
            </a:r>
            <a:endParaRPr lang="el-G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0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98F7C7-92C6-4C97-848B-BF4512A882B7}"/>
              </a:ext>
            </a:extLst>
          </p:cNvPr>
          <p:cNvGraphicFramePr>
            <a:graphicFrameLocks noGrp="1"/>
          </p:cNvGraphicFramePr>
          <p:nvPr/>
        </p:nvGraphicFramePr>
        <p:xfrm>
          <a:off x="688342" y="1382972"/>
          <a:ext cx="4415811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293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80090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51869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97947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  <a:gridCol w="487571">
                  <a:extLst>
                    <a:ext uri="{9D8B030D-6E8A-4147-A177-3AD203B41FA5}">
                      <a16:colId xmlns:a16="http://schemas.microsoft.com/office/drawing/2014/main" val="3947265270"/>
                    </a:ext>
                  </a:extLst>
                </a:gridCol>
                <a:gridCol w="477199">
                  <a:extLst>
                    <a:ext uri="{9D8B030D-6E8A-4147-A177-3AD203B41FA5}">
                      <a16:colId xmlns:a16="http://schemas.microsoft.com/office/drawing/2014/main" val="2176277527"/>
                    </a:ext>
                  </a:extLst>
                </a:gridCol>
                <a:gridCol w="506454">
                  <a:extLst>
                    <a:ext uri="{9D8B030D-6E8A-4147-A177-3AD203B41FA5}">
                      <a16:colId xmlns:a16="http://schemas.microsoft.com/office/drawing/2014/main" val="2505103554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l-GR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59903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Υπολόγισε την νέα μεσαία θέση του πίνακα με βάση τον τύπο.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βρίσκεται στην μεσαία θέση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ή την μικρότερη ή την μεγαλύτερη, </a:t>
            </a:r>
            <a:r>
              <a:rPr lang="el-GR" altLang="el-GR" sz="1400" dirty="0">
                <a:latin typeface="Century Gothic" panose="020B0502020202020204" pitchFamily="34" charset="0"/>
              </a:rPr>
              <a:t>επέστρεψε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την θέση 	στην οποία βρέθηκε και τερμάτισε την αναζήτηση.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δεν ισούται με το ζητούμενο στοιχείο, αναθεώρησε το τμήμα του πίνακα που πρέπει να προσπελασθεί με 	βάση την μεσαία θέση.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μεγαλύτερο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ή ίσο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δεξιό τμήμα του πίνακα.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5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μικρότερο ή ίσο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αριστερό τμήμα του πίνακα.</a:t>
            </a:r>
            <a:endParaRPr kumimoji="0" lang="el-GR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6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Επανέλαβε τα βήματα μέχρι να βρεθεί το στοιχείο ή μέχρι να τελειώσει ο πίνακας.</a:t>
            </a:r>
            <a:endParaRPr kumimoji="0" lang="el-GR" altLang="el-G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A96D109-9619-4431-AFAF-36648EA40490}"/>
              </a:ext>
            </a:extLst>
          </p:cNvPr>
          <p:cNvSpPr txBox="1">
            <a:spLocks/>
          </p:cNvSpPr>
          <p:nvPr/>
        </p:nvSpPr>
        <p:spPr>
          <a:xfrm>
            <a:off x="3112589" y="3311456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low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1D4D2C63-6FE3-4192-A9FA-FCCFD9037100}"/>
              </a:ext>
            </a:extLst>
          </p:cNvPr>
          <p:cNvSpPr txBox="1">
            <a:spLocks/>
          </p:cNvSpPr>
          <p:nvPr/>
        </p:nvSpPr>
        <p:spPr>
          <a:xfrm>
            <a:off x="4575474" y="2605144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high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508CACA1-F97E-4EDE-B7E4-8D8264AF7BC4}"/>
              </a:ext>
            </a:extLst>
          </p:cNvPr>
          <p:cNvSpPr txBox="1">
            <a:spLocks/>
          </p:cNvSpPr>
          <p:nvPr/>
        </p:nvSpPr>
        <p:spPr>
          <a:xfrm>
            <a:off x="3112589" y="2576866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mid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/>
              <p:nvPr/>
            </p:nvSpPr>
            <p:spPr>
              <a:xfrm>
                <a:off x="5767527" y="2631783"/>
                <a:ext cx="5800078" cy="679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mid</m:t>
                      </m:r>
                      <m:r>
                        <a:rPr lang="el-GR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low</m:t>
                      </m:r>
                      <m: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  <m: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low</m:t>
                              </m:r>
                            </m:e>
                          </m:d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high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l-GR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27" y="2631783"/>
                <a:ext cx="5800078" cy="679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3F88BFC-2F3C-4B74-AEED-8EB4F9CC09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60931" y="3315888"/>
            <a:ext cx="434851" cy="248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B83519-9D32-48B0-B32D-6481328B322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416877" y="2871118"/>
            <a:ext cx="0" cy="44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E896EE-B652-431A-8BFE-42F50A4DF6A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879762" y="2172290"/>
            <a:ext cx="0" cy="43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03AE02F-4371-47A5-8518-DDBA0ED9710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416877" y="2175243"/>
            <a:ext cx="0" cy="40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ontent Placeholder 7">
            <a:extLst>
              <a:ext uri="{FF2B5EF4-FFF2-40B4-BE49-F238E27FC236}">
                <a16:creationId xmlns:a16="http://schemas.microsoft.com/office/drawing/2014/main" id="{CB241E14-3B04-490E-9B0C-2F9E211A1A4C}"/>
              </a:ext>
            </a:extLst>
          </p:cNvPr>
          <p:cNvSpPr txBox="1">
            <a:spLocks/>
          </p:cNvSpPr>
          <p:nvPr/>
        </p:nvSpPr>
        <p:spPr>
          <a:xfrm>
            <a:off x="6297134" y="1792569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num = 20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5A19BE17-1EDC-4BD8-AA28-FFFD76802089}"/>
              </a:ext>
            </a:extLst>
          </p:cNvPr>
          <p:cNvSpPr txBox="1">
            <a:spLocks/>
          </p:cNvSpPr>
          <p:nvPr/>
        </p:nvSpPr>
        <p:spPr>
          <a:xfrm>
            <a:off x="3294592" y="6229326"/>
            <a:ext cx="6772686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(low &lt;= high)  </a:t>
            </a:r>
            <a:r>
              <a:rPr lang="el-GR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 &amp;&amp; </a:t>
            </a: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  (pin[low] &lt;= num)   &amp;&amp;   (pin[high] &gt;= num)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4" descr="As right as...">
            <a:extLst>
              <a:ext uri="{FF2B5EF4-FFF2-40B4-BE49-F238E27FC236}">
                <a16:creationId xmlns:a16="http://schemas.microsoft.com/office/drawing/2014/main" id="{949F8EB0-84F5-4725-9CB8-65F0A7917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216" y="6229326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F0418A39-6D52-48C5-AD7E-BE5CB26A3B95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(9/11)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Έστω ότι έχω τον πίνακα </a:t>
            </a:r>
            <a:r>
              <a:rPr lang="en-US" sz="1600" dirty="0">
                <a:latin typeface="Century Gothic" panose="020B0502020202020204" pitchFamily="34" charset="0"/>
              </a:rPr>
              <a:t>pin </a:t>
            </a:r>
            <a:r>
              <a:rPr lang="el-GR" sz="1600" dirty="0">
                <a:latin typeface="Century Gothic" panose="020B0502020202020204" pitchFamily="34" charset="0"/>
              </a:rPr>
              <a:t>και αναζητώ την θέση στην οποία βρίσκεται ο αριθμός 2</a:t>
            </a:r>
            <a:r>
              <a:rPr lang="en-US" sz="1600" dirty="0">
                <a:latin typeface="Century Gothic" panose="020B0502020202020204" pitchFamily="34" charset="0"/>
              </a:rPr>
              <a:t>0</a:t>
            </a:r>
            <a:endParaRPr lang="el-GR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0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98F7C7-92C6-4C97-848B-BF4512A882B7}"/>
              </a:ext>
            </a:extLst>
          </p:cNvPr>
          <p:cNvGraphicFramePr>
            <a:graphicFrameLocks noGrp="1"/>
          </p:cNvGraphicFramePr>
          <p:nvPr/>
        </p:nvGraphicFramePr>
        <p:xfrm>
          <a:off x="688342" y="1382972"/>
          <a:ext cx="4415811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293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80090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51869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97947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  <a:gridCol w="487571">
                  <a:extLst>
                    <a:ext uri="{9D8B030D-6E8A-4147-A177-3AD203B41FA5}">
                      <a16:colId xmlns:a16="http://schemas.microsoft.com/office/drawing/2014/main" val="3947265270"/>
                    </a:ext>
                  </a:extLst>
                </a:gridCol>
                <a:gridCol w="477199">
                  <a:extLst>
                    <a:ext uri="{9D8B030D-6E8A-4147-A177-3AD203B41FA5}">
                      <a16:colId xmlns:a16="http://schemas.microsoft.com/office/drawing/2014/main" val="2176277527"/>
                    </a:ext>
                  </a:extLst>
                </a:gridCol>
                <a:gridCol w="506454">
                  <a:extLst>
                    <a:ext uri="{9D8B030D-6E8A-4147-A177-3AD203B41FA5}">
                      <a16:colId xmlns:a16="http://schemas.microsoft.com/office/drawing/2014/main" val="2505103554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l-GR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59903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Υπολόγισε την νέα μεσαία θέση του πίνακα με βάση τον τύπο.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βρίσκεται στην μεσαία θέση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ή την μικρότερη ή την μεγαλύτερη, </a:t>
            </a:r>
            <a:r>
              <a:rPr lang="el-GR" altLang="el-GR" sz="1400" dirty="0">
                <a:latin typeface="Century Gothic" panose="020B0502020202020204" pitchFamily="34" charset="0"/>
              </a:rPr>
              <a:t>επέστρεψε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την θέση 	στην οποία βρέθηκε και τερμάτισε την αναζήτηση.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δεν ισούται με το ζητούμενο στοιχείο, αναθεώρησε το τμήμα του πίνακα που πρέπει να προσπελασθεί με 	βάση την μεσαία θέση.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μεγαλύτερο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δεξιό τμήμα του πίνακα.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5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μικρότερο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αριστερό τμήμα του πίνακα.</a:t>
            </a:r>
            <a:endParaRPr kumimoji="0" lang="el-GR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6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Επανέλαβε τα βήματα μέχρι να βρεθεί το στοιχείο ή μέχρι να τελειώσει ο πίνακας.</a:t>
            </a:r>
            <a:endParaRPr kumimoji="0" lang="el-GR" altLang="el-G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A96D109-9619-4431-AFAF-36648EA40490}"/>
              </a:ext>
            </a:extLst>
          </p:cNvPr>
          <p:cNvSpPr txBox="1">
            <a:spLocks/>
          </p:cNvSpPr>
          <p:nvPr/>
        </p:nvSpPr>
        <p:spPr>
          <a:xfrm>
            <a:off x="3092677" y="2613978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low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1D4D2C63-6FE3-4192-A9FA-FCCFD9037100}"/>
              </a:ext>
            </a:extLst>
          </p:cNvPr>
          <p:cNvSpPr txBox="1">
            <a:spLocks/>
          </p:cNvSpPr>
          <p:nvPr/>
        </p:nvSpPr>
        <p:spPr>
          <a:xfrm>
            <a:off x="4575474" y="2605144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high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508CACA1-F97E-4EDE-B7E4-8D8264AF7BC4}"/>
              </a:ext>
            </a:extLst>
          </p:cNvPr>
          <p:cNvSpPr txBox="1">
            <a:spLocks/>
          </p:cNvSpPr>
          <p:nvPr/>
        </p:nvSpPr>
        <p:spPr>
          <a:xfrm>
            <a:off x="3590691" y="2587303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mid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/>
              <p:nvPr/>
            </p:nvSpPr>
            <p:spPr>
              <a:xfrm>
                <a:off x="6096000" y="2640504"/>
                <a:ext cx="5800078" cy="679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mid</m:t>
                      </m:r>
                      <m:r>
                        <a:rPr lang="el-GR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low</m:t>
                      </m:r>
                      <m: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  <m: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low</m:t>
                              </m:r>
                            </m:e>
                          </m:d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high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l-GR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40504"/>
                <a:ext cx="5800078" cy="679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3F88BFC-2F3C-4B74-AEED-8EB4F9CC09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60931" y="3315888"/>
            <a:ext cx="434851" cy="248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B83519-9D32-48B0-B32D-6481328B322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396965" y="2173640"/>
            <a:ext cx="0" cy="44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E896EE-B652-431A-8BFE-42F50A4DF6A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879762" y="2172290"/>
            <a:ext cx="0" cy="43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03AE02F-4371-47A5-8518-DDBA0ED9710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894979" y="2185680"/>
            <a:ext cx="0" cy="401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ontent Placeholder 7">
            <a:extLst>
              <a:ext uri="{FF2B5EF4-FFF2-40B4-BE49-F238E27FC236}">
                <a16:creationId xmlns:a16="http://schemas.microsoft.com/office/drawing/2014/main" id="{CB241E14-3B04-490E-9B0C-2F9E211A1A4C}"/>
              </a:ext>
            </a:extLst>
          </p:cNvPr>
          <p:cNvSpPr txBox="1">
            <a:spLocks/>
          </p:cNvSpPr>
          <p:nvPr/>
        </p:nvSpPr>
        <p:spPr>
          <a:xfrm>
            <a:off x="6297134" y="1792569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num = 20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811F173E-3471-441E-BBC3-5AB59EAD2897}"/>
              </a:ext>
            </a:extLst>
          </p:cNvPr>
          <p:cNvSpPr txBox="1">
            <a:spLocks/>
          </p:cNvSpPr>
          <p:nvPr/>
        </p:nvSpPr>
        <p:spPr>
          <a:xfrm>
            <a:off x="7192243" y="2600114"/>
            <a:ext cx="303373" cy="32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4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A86F7E05-222A-4019-8DA7-D134C8EA19EF}"/>
              </a:ext>
            </a:extLst>
          </p:cNvPr>
          <p:cNvSpPr txBox="1">
            <a:spLocks/>
          </p:cNvSpPr>
          <p:nvPr/>
        </p:nvSpPr>
        <p:spPr>
          <a:xfrm>
            <a:off x="8692666" y="2458363"/>
            <a:ext cx="303373" cy="32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4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72CD4A78-1A14-41AB-985F-F126DCEBC63B}"/>
              </a:ext>
            </a:extLst>
          </p:cNvPr>
          <p:cNvSpPr txBox="1">
            <a:spLocks/>
          </p:cNvSpPr>
          <p:nvPr/>
        </p:nvSpPr>
        <p:spPr>
          <a:xfrm>
            <a:off x="7993629" y="2428516"/>
            <a:ext cx="303373" cy="32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7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B24AABF8-B449-4493-ADED-20AA5B659F2F}"/>
              </a:ext>
            </a:extLst>
          </p:cNvPr>
          <p:cNvSpPr txBox="1">
            <a:spLocks/>
          </p:cNvSpPr>
          <p:nvPr/>
        </p:nvSpPr>
        <p:spPr>
          <a:xfrm>
            <a:off x="9469799" y="2493504"/>
            <a:ext cx="452096" cy="294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20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C87EF7BA-55C6-4371-AF70-D2FAFD099501}"/>
              </a:ext>
            </a:extLst>
          </p:cNvPr>
          <p:cNvSpPr txBox="1">
            <a:spLocks/>
          </p:cNvSpPr>
          <p:nvPr/>
        </p:nvSpPr>
        <p:spPr>
          <a:xfrm>
            <a:off x="10373539" y="2488210"/>
            <a:ext cx="452096" cy="294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10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9E8753-98E2-4C4D-B186-248CAABC3A7E}"/>
              </a:ext>
            </a:extLst>
          </p:cNvPr>
          <p:cNvSpPr txBox="1">
            <a:spLocks/>
          </p:cNvSpPr>
          <p:nvPr/>
        </p:nvSpPr>
        <p:spPr>
          <a:xfrm>
            <a:off x="9889021" y="3281977"/>
            <a:ext cx="452096" cy="294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10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4414A342-617F-49D8-8BA0-87C9E05A348F}"/>
              </a:ext>
            </a:extLst>
          </p:cNvPr>
          <p:cNvSpPr txBox="1">
            <a:spLocks/>
          </p:cNvSpPr>
          <p:nvPr/>
        </p:nvSpPr>
        <p:spPr>
          <a:xfrm>
            <a:off x="8734612" y="3281977"/>
            <a:ext cx="452096" cy="294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40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3CCDD097-B90F-41EA-97A9-F6D35F5C8BA4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(10/11)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Έστω ότι έχω τον πίνακα </a:t>
            </a:r>
            <a:r>
              <a:rPr lang="en-US" sz="1600" dirty="0">
                <a:latin typeface="Century Gothic" panose="020B0502020202020204" pitchFamily="34" charset="0"/>
              </a:rPr>
              <a:t>pin </a:t>
            </a:r>
            <a:r>
              <a:rPr lang="el-GR" sz="1600" dirty="0">
                <a:latin typeface="Century Gothic" panose="020B0502020202020204" pitchFamily="34" charset="0"/>
              </a:rPr>
              <a:t>και αναζητώ την θέση στην οποία βρίσκεται ο αριθμός 2</a:t>
            </a:r>
            <a:r>
              <a:rPr lang="en-US" sz="1600" dirty="0">
                <a:latin typeface="Century Gothic" panose="020B0502020202020204" pitchFamily="34" charset="0"/>
              </a:rPr>
              <a:t>0</a:t>
            </a:r>
            <a:endParaRPr lang="el-GR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61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98F7C7-92C6-4C97-848B-BF4512A88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77778"/>
              </p:ext>
            </p:extLst>
          </p:nvPr>
        </p:nvGraphicFramePr>
        <p:xfrm>
          <a:off x="688342" y="1382972"/>
          <a:ext cx="4415811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293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80090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51869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97947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  <a:gridCol w="487571">
                  <a:extLst>
                    <a:ext uri="{9D8B030D-6E8A-4147-A177-3AD203B41FA5}">
                      <a16:colId xmlns:a16="http://schemas.microsoft.com/office/drawing/2014/main" val="3947265270"/>
                    </a:ext>
                  </a:extLst>
                </a:gridCol>
                <a:gridCol w="477199">
                  <a:extLst>
                    <a:ext uri="{9D8B030D-6E8A-4147-A177-3AD203B41FA5}">
                      <a16:colId xmlns:a16="http://schemas.microsoft.com/office/drawing/2014/main" val="2176277527"/>
                    </a:ext>
                  </a:extLst>
                </a:gridCol>
                <a:gridCol w="506454">
                  <a:extLst>
                    <a:ext uri="{9D8B030D-6E8A-4147-A177-3AD203B41FA5}">
                      <a16:colId xmlns:a16="http://schemas.microsoft.com/office/drawing/2014/main" val="2505103554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l-GR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59903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Υπολόγισε την νέα μεσαία θέση του πίνακα με βάση τον τύπο.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βρίσκεται στην μεσαία θέση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ή την μικρότερη ή την μεγαλύτερη, </a:t>
            </a:r>
            <a:r>
              <a:rPr lang="el-GR" altLang="el-GR" sz="1400" dirty="0">
                <a:latin typeface="Century Gothic" panose="020B0502020202020204" pitchFamily="34" charset="0"/>
              </a:rPr>
              <a:t>επέστρεψε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την θέση 	στην οποία βρέθηκε και τερμάτισε την αναζήτηση.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δεν ισούται με το ζητούμενο στοιχείο, αναθεώρησε το τμήμα του πίνακα που πρέπει να προσπελασθεί με 	βάση την μεσαία θέση.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μεγαλύτερο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δεξιό τμήμα του πίνακα.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5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μικρότερο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αριστερό τμήμα του πίνακα.</a:t>
            </a:r>
            <a:endParaRPr kumimoji="0" lang="el-GR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6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Επανέλαβε τα βήματα μέχρι να βρεθεί το στοιχείο ή μέχρι να τελειώσει ο πίνακας.</a:t>
            </a:r>
            <a:endParaRPr kumimoji="0" lang="el-GR" altLang="el-G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A96D109-9619-4431-AFAF-36648EA40490}"/>
              </a:ext>
            </a:extLst>
          </p:cNvPr>
          <p:cNvSpPr txBox="1">
            <a:spLocks/>
          </p:cNvSpPr>
          <p:nvPr/>
        </p:nvSpPr>
        <p:spPr>
          <a:xfrm>
            <a:off x="3075572" y="2596943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low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1D4D2C63-6FE3-4192-A9FA-FCCFD9037100}"/>
              </a:ext>
            </a:extLst>
          </p:cNvPr>
          <p:cNvSpPr txBox="1">
            <a:spLocks/>
          </p:cNvSpPr>
          <p:nvPr/>
        </p:nvSpPr>
        <p:spPr>
          <a:xfrm>
            <a:off x="4575474" y="2605144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high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508CACA1-F97E-4EDE-B7E4-8D8264AF7BC4}"/>
              </a:ext>
            </a:extLst>
          </p:cNvPr>
          <p:cNvSpPr txBox="1">
            <a:spLocks/>
          </p:cNvSpPr>
          <p:nvPr/>
        </p:nvSpPr>
        <p:spPr>
          <a:xfrm>
            <a:off x="3575539" y="2562423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mid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/>
              <p:nvPr/>
            </p:nvSpPr>
            <p:spPr>
              <a:xfrm>
                <a:off x="5767527" y="2631783"/>
                <a:ext cx="5800078" cy="679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mid</m:t>
                      </m:r>
                      <m:r>
                        <a:rPr lang="el-GR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low</m:t>
                      </m:r>
                      <m: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  <m: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low</m:t>
                              </m:r>
                            </m:e>
                          </m:d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high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l-GR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27" y="2631783"/>
                <a:ext cx="5800078" cy="679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3F88BFC-2F3C-4B74-AEED-8EB4F9CC09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60931" y="3315888"/>
            <a:ext cx="434851" cy="248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B83519-9D32-48B0-B32D-6481328B322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379860" y="2156605"/>
            <a:ext cx="0" cy="44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E896EE-B652-431A-8BFE-42F50A4DF6A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879762" y="2172290"/>
            <a:ext cx="0" cy="43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03AE02F-4371-47A5-8518-DDBA0ED9710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879827" y="2160800"/>
            <a:ext cx="0" cy="40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ontent Placeholder 7">
            <a:extLst>
              <a:ext uri="{FF2B5EF4-FFF2-40B4-BE49-F238E27FC236}">
                <a16:creationId xmlns:a16="http://schemas.microsoft.com/office/drawing/2014/main" id="{CB241E14-3B04-490E-9B0C-2F9E211A1A4C}"/>
              </a:ext>
            </a:extLst>
          </p:cNvPr>
          <p:cNvSpPr txBox="1">
            <a:spLocks/>
          </p:cNvSpPr>
          <p:nvPr/>
        </p:nvSpPr>
        <p:spPr>
          <a:xfrm>
            <a:off x="6297134" y="1792569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num = </a:t>
            </a: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20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B35F606-BEB5-4FF7-8A32-D59C1C844A78}"/>
              </a:ext>
            </a:extLst>
          </p:cNvPr>
          <p:cNvSpPr txBox="1">
            <a:spLocks/>
          </p:cNvSpPr>
          <p:nvPr/>
        </p:nvSpPr>
        <p:spPr>
          <a:xfrm>
            <a:off x="5959296" y="4248573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pin[mid] == num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4" descr="As right as...">
            <a:extLst>
              <a:ext uri="{FF2B5EF4-FFF2-40B4-BE49-F238E27FC236}">
                <a16:creationId xmlns:a16="http://schemas.microsoft.com/office/drawing/2014/main" id="{A0F11E85-B5BC-42A5-8579-60EE99818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517" y="4245959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61A934AC-DF98-4BA2-89F0-6C082F5BFD8C}"/>
              </a:ext>
            </a:extLst>
          </p:cNvPr>
          <p:cNvSpPr txBox="1">
            <a:spLocks/>
          </p:cNvSpPr>
          <p:nvPr/>
        </p:nvSpPr>
        <p:spPr>
          <a:xfrm>
            <a:off x="8807887" y="4245959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return 5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E5AB25-241C-4277-A986-7D43FD9DCDD2}"/>
              </a:ext>
            </a:extLst>
          </p:cNvPr>
          <p:cNvCxnSpPr/>
          <p:nvPr/>
        </p:nvCxnSpPr>
        <p:spPr>
          <a:xfrm>
            <a:off x="8043169" y="4377801"/>
            <a:ext cx="624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6EDE9809-F4AC-4BDB-BE5C-D6C7221EFB37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(11/11)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Έστω ότι έχω τον πίνακα </a:t>
            </a:r>
            <a:r>
              <a:rPr lang="en-US" sz="1600" dirty="0">
                <a:latin typeface="Century Gothic" panose="020B0502020202020204" pitchFamily="34" charset="0"/>
              </a:rPr>
              <a:t>pin </a:t>
            </a:r>
            <a:r>
              <a:rPr lang="el-GR" sz="1600" dirty="0">
                <a:latin typeface="Century Gothic" panose="020B0502020202020204" pitchFamily="34" charset="0"/>
              </a:rPr>
              <a:t>και αναζητώ την θέση στην οποία βρίσκεται ο αριθμός 2</a:t>
            </a:r>
            <a:r>
              <a:rPr lang="en-US" sz="1600" dirty="0">
                <a:latin typeface="Century Gothic" panose="020B0502020202020204" pitchFamily="34" charset="0"/>
              </a:rPr>
              <a:t>0</a:t>
            </a:r>
            <a:endParaRPr lang="el-GR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09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Image for post">
            <a:extLst>
              <a:ext uri="{FF2B5EF4-FFF2-40B4-BE49-F238E27FC236}">
                <a16:creationId xmlns:a16="http://schemas.microsoft.com/office/drawing/2014/main" id="{C499A5B4-9022-4098-BF3C-408588E5E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6" t="12728" r="13281" b="2717"/>
          <a:stretch/>
        </p:blipFill>
        <p:spPr bwMode="auto">
          <a:xfrm>
            <a:off x="688342" y="1578171"/>
            <a:ext cx="4957856" cy="354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4CE58-BDD2-4987-915F-7F44582890AC}"/>
              </a:ext>
            </a:extLst>
          </p:cNvPr>
          <p:cNvSpPr txBox="1"/>
          <p:nvPr/>
        </p:nvSpPr>
        <p:spPr>
          <a:xfrm>
            <a:off x="6043635" y="2005259"/>
            <a:ext cx="4957856" cy="1154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l-GR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Ας υποθέσουμε ότι έχουμε την ευθεία </a:t>
            </a:r>
            <a:r>
              <a:rPr lang="en-US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y</a:t>
            </a:r>
            <a:r>
              <a:rPr lang="el-GR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=</a:t>
            </a:r>
            <a:r>
              <a:rPr lang="el-GR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f(x)</a:t>
            </a:r>
            <a:r>
              <a:rPr lang="el-GR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l-GR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και 2 σημεία (</a:t>
            </a:r>
            <a:r>
              <a:rPr lang="en-US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x1, y1), (x2, y2) </a:t>
            </a:r>
            <a:r>
              <a:rPr lang="el-GR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όπου </a:t>
            </a:r>
            <a:r>
              <a:rPr lang="en-US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y1 = f(x1) </a:t>
            </a:r>
            <a:r>
              <a:rPr lang="el-GR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και </a:t>
            </a:r>
            <a:r>
              <a:rPr lang="en-US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y2 = f(x2) 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∀ x1 &lt; x2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7BFE36C7-1097-4E6D-8752-9279462550CA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7186151" cy="64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solidFill>
                  <a:srgbClr val="292929"/>
                </a:solidFill>
                <a:latin typeface="Century Gothic" panose="020B0502020202020204" pitchFamily="34" charset="0"/>
              </a:rPr>
              <a:t>Επεξήγηση τύπου για τον υπολογισμό της μεσαίας θέσης </a:t>
            </a:r>
            <a:r>
              <a:rPr lang="el-GR" sz="1050" dirty="0">
                <a:latin typeface="Century Gothic" panose="020B0502020202020204" pitchFamily="34" charset="0"/>
              </a:rPr>
              <a:t>(1/3)</a:t>
            </a:r>
            <a:endParaRPr lang="el-GR" sz="18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C463C-6296-4C11-B88B-1AF9037504A1}"/>
              </a:ext>
            </a:extLst>
          </p:cNvPr>
          <p:cNvSpPr txBox="1"/>
          <p:nvPr/>
        </p:nvSpPr>
        <p:spPr>
          <a:xfrm>
            <a:off x="8933155" y="473253"/>
            <a:ext cx="302506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Προαιρετική ανάγνωση: </a:t>
            </a:r>
            <a:r>
              <a:rPr lang="el-GR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Δεν περιλαμβάνεται στην ύλη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B88AA5-663E-4A83-915D-078D978484E0}"/>
              </a:ext>
            </a:extLst>
          </p:cNvPr>
          <p:cNvSpPr txBox="1"/>
          <p:nvPr/>
        </p:nvSpPr>
        <p:spPr>
          <a:xfrm>
            <a:off x="740707" y="5423817"/>
            <a:ext cx="10710586" cy="78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l-GR" sz="1600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Όπως και στον αλγόριθμο θέλουμε να βρούμε ένα 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x </a:t>
            </a:r>
            <a:r>
              <a:rPr lang="el-GR" sz="1600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όπου 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x1 &lt;= x &lt;= x2 </a:t>
            </a:r>
            <a:r>
              <a:rPr lang="el-GR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για οποιαδήποτε τιμή του </a:t>
            </a:r>
            <a:r>
              <a:rPr lang="en-US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y </a:t>
            </a:r>
            <a:r>
              <a:rPr lang="el-GR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έτσι ώστε να ισχύει </a:t>
            </a:r>
            <a:r>
              <a:rPr lang="en-US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y = f(x). </a:t>
            </a:r>
            <a:r>
              <a:rPr lang="el-GR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Το πρόβλημα αυτό λύνεται εύκολα με την χρήση της τριγωνομετρίας.</a:t>
            </a:r>
            <a:endParaRPr lang="en-US" sz="1600" b="0" i="0" dirty="0">
              <a:solidFill>
                <a:srgbClr val="292929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8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Image for post">
            <a:extLst>
              <a:ext uri="{FF2B5EF4-FFF2-40B4-BE49-F238E27FC236}">
                <a16:creationId xmlns:a16="http://schemas.microsoft.com/office/drawing/2014/main" id="{F2040652-7FC2-4D1A-9C01-7843DAEB3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9" t="13734" r="14489" b="3346"/>
          <a:stretch/>
        </p:blipFill>
        <p:spPr bwMode="auto">
          <a:xfrm>
            <a:off x="768291" y="1348877"/>
            <a:ext cx="4560162" cy="330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1B872D-8046-408A-8277-83BD5D9159D0}"/>
                  </a:ext>
                </a:extLst>
              </p:cNvPr>
              <p:cNvSpPr txBox="1"/>
              <p:nvPr/>
            </p:nvSpPr>
            <p:spPr>
              <a:xfrm>
                <a:off x="5479005" y="1607982"/>
                <a:ext cx="6497713" cy="1739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l-GR" sz="1600" b="0" i="0" dirty="0">
                    <a:solidFill>
                      <a:srgbClr val="292929"/>
                    </a:solidFill>
                    <a:effectLst/>
                    <a:latin typeface="Century Gothic" panose="020B0502020202020204" pitchFamily="34" charset="0"/>
                  </a:rPr>
                  <a:t>Όπως φαίνεται και στο διάγραμμα, η εφαπτομένη </a:t>
                </a:r>
                <a:r>
                  <a:rPr lang="el-GR" altLang="el-GR" sz="1600" i="1" dirty="0">
                    <a:solidFill>
                      <a:srgbClr val="292929"/>
                    </a:solidFill>
                    <a:latin typeface="Century Gothic" panose="020B0502020202020204" pitchFamily="34" charset="0"/>
                  </a:rPr>
                  <a:t>𝛳</a:t>
                </a:r>
                <a:r>
                  <a:rPr lang="el-GR" sz="1600" b="0" i="0" dirty="0">
                    <a:solidFill>
                      <a:srgbClr val="292929"/>
                    </a:solidFill>
                    <a:effectLst/>
                    <a:latin typeface="Century Gothic" panose="020B0502020202020204" pitchFamily="34" charset="0"/>
                  </a:rPr>
                  <a:t> του τριγώνου </a:t>
                </a:r>
                <a:r>
                  <a:rPr lang="el-GR" altLang="el-GR" sz="1600" i="1" dirty="0">
                    <a:solidFill>
                      <a:srgbClr val="292929"/>
                    </a:solidFill>
                    <a:latin typeface="Century Gothic" panose="020B0502020202020204" pitchFamily="34" charset="0"/>
                  </a:rPr>
                  <a:t>△ABC</a:t>
                </a:r>
                <a:r>
                  <a:rPr lang="en-US" sz="1600" b="0" i="0" dirty="0">
                    <a:solidFill>
                      <a:srgbClr val="292929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l-GR" sz="1600" b="0" i="0" dirty="0">
                    <a:solidFill>
                      <a:srgbClr val="292929"/>
                    </a:solidFill>
                    <a:effectLst/>
                    <a:latin typeface="Century Gothic" panose="020B0502020202020204" pitchFamily="34" charset="0"/>
                  </a:rPr>
                  <a:t>θα είναι ίση με την εφαπτομένη </a:t>
                </a:r>
                <a:r>
                  <a:rPr lang="el-GR" altLang="el-GR" sz="1600" i="1" dirty="0">
                    <a:solidFill>
                      <a:srgbClr val="292929"/>
                    </a:solidFill>
                    <a:latin typeface="Century Gothic" panose="020B0502020202020204" pitchFamily="34" charset="0"/>
                  </a:rPr>
                  <a:t>𝛳</a:t>
                </a:r>
                <a:r>
                  <a:rPr lang="el-GR" sz="1600" b="0" i="0" dirty="0">
                    <a:solidFill>
                      <a:srgbClr val="292929"/>
                    </a:solidFill>
                    <a:effectLst/>
                    <a:latin typeface="Century Gothic" panose="020B0502020202020204" pitchFamily="34" charset="0"/>
                  </a:rPr>
                  <a:t> του τριγ</a:t>
                </a:r>
                <a:r>
                  <a:rPr lang="el-GR" sz="1600" dirty="0">
                    <a:solidFill>
                      <a:srgbClr val="292929"/>
                    </a:solidFill>
                    <a:latin typeface="Century Gothic" panose="020B0502020202020204" pitchFamily="34" charset="0"/>
                  </a:rPr>
                  <a:t>ώνου </a:t>
                </a:r>
                <a:r>
                  <a:rPr lang="en-US" sz="1600" dirty="0">
                    <a:solidFill>
                      <a:srgbClr val="292929"/>
                    </a:solidFill>
                    <a:latin typeface="Century Gothic" panose="020B0502020202020204" pitchFamily="34" charset="0"/>
                  </a:rPr>
                  <a:t>ADE. </a:t>
                </a:r>
                <a:r>
                  <a:rPr lang="el-GR" sz="1600" dirty="0">
                    <a:solidFill>
                      <a:srgbClr val="292929"/>
                    </a:solidFill>
                    <a:latin typeface="Century Gothic" panose="020B0502020202020204" pitchFamily="34" charset="0"/>
                  </a:rPr>
                  <a:t>Από την τριγωνομετρία γνωρίζουμε ότι ο τύπος για μια εφαπτομένη </a:t>
                </a:r>
                <a:r>
                  <a:rPr lang="el-GR" altLang="el-GR" sz="1600" i="1" dirty="0">
                    <a:solidFill>
                      <a:srgbClr val="292929"/>
                    </a:solidFill>
                    <a:latin typeface="Century Gothic" panose="020B0502020202020204" pitchFamily="34" charset="0"/>
                  </a:rPr>
                  <a:t>𝛳</a:t>
                </a:r>
                <a:r>
                  <a:rPr lang="el-GR" sz="1600" dirty="0">
                    <a:solidFill>
                      <a:srgbClr val="292929"/>
                    </a:solidFill>
                    <a:latin typeface="Century Gothic" panose="020B0502020202020204" pitchFamily="34" charset="0"/>
                  </a:rPr>
                  <a:t> είναι: </a:t>
                </a:r>
                <a:r>
                  <a:rPr lang="el-GR" sz="1600" dirty="0" err="1">
                    <a:solidFill>
                      <a:srgbClr val="292929"/>
                    </a:solidFill>
                    <a:latin typeface="Century Gothic" panose="020B0502020202020204" pitchFamily="34" charset="0"/>
                  </a:rPr>
                  <a:t>εφ</a:t>
                </a:r>
                <a:r>
                  <a:rPr lang="el-GR" altLang="el-GR" sz="1600" i="1" dirty="0">
                    <a:solidFill>
                      <a:srgbClr val="292929"/>
                    </a:solidFill>
                    <a:latin typeface="Century Gothic" panose="020B0502020202020204" pitchFamily="34" charset="0"/>
                  </a:rPr>
                  <a:t>𝛳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6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απεναντι</m:t>
                        </m:r>
                        <m:r>
                          <a:rPr lang="el-GR" sz="16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6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καθετη</m:t>
                        </m:r>
                        <m:r>
                          <a:rPr lang="el-GR" sz="16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6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πλευρα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16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προσκειμενη</m:t>
                        </m:r>
                        <m:r>
                          <a:rPr lang="el-GR" sz="16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6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καθετη</m:t>
                        </m:r>
                        <m:r>
                          <a:rPr lang="el-GR" sz="16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6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πλευρα</m:t>
                        </m:r>
                      </m:den>
                    </m:f>
                  </m:oMath>
                </a14:m>
                <a:endParaRPr lang="el-GR" sz="1600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1B872D-8046-408A-8277-83BD5D915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005" y="1607982"/>
                <a:ext cx="6497713" cy="1739066"/>
              </a:xfrm>
              <a:prstGeom prst="rect">
                <a:avLst/>
              </a:prstGeom>
              <a:blipFill>
                <a:blip r:embed="rId3"/>
                <a:stretch>
                  <a:fillRect l="-563" b="-70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1ED032-D3C3-425E-9276-49F2DA6B8EBF}"/>
                  </a:ext>
                </a:extLst>
              </p:cNvPr>
              <p:cNvSpPr txBox="1"/>
              <p:nvPr/>
            </p:nvSpPr>
            <p:spPr>
              <a:xfrm>
                <a:off x="5479005" y="3635805"/>
                <a:ext cx="6138908" cy="452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l-GR" altLang="el-GR" sz="16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entury Gothic" panose="020B0502020202020204" pitchFamily="34" charset="0"/>
                  </a:rPr>
                  <a:t>Άρα </a:t>
                </a:r>
                <a:r>
                  <a:rPr kumimoji="0" lang="el-GR" altLang="el-GR" sz="16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entury Gothic" panose="020B0502020202020204" pitchFamily="34" charset="0"/>
                  </a:rPr>
                  <a:t>εφ</a:t>
                </a:r>
                <a:r>
                  <a:rPr lang="el-GR" altLang="el-GR" sz="1600" i="1" dirty="0">
                    <a:solidFill>
                      <a:srgbClr val="292929"/>
                    </a:solidFill>
                    <a:latin typeface="Century Gothic" panose="020B0502020202020204" pitchFamily="34" charset="0"/>
                  </a:rPr>
                  <a:t>𝛳</a:t>
                </a:r>
                <a:r>
                  <a:rPr kumimoji="0" lang="el-GR" altLang="el-GR" sz="1600" b="0" i="0" u="none" strike="noStrike" cap="none" normalizeH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l-GR" altLang="el-GR" sz="1600" i="1" dirty="0">
                    <a:solidFill>
                      <a:srgbClr val="292929"/>
                    </a:solidFill>
                    <a:latin typeface="Century Gothic" panose="020B0502020202020204" pitchFamily="34" charset="0"/>
                  </a:rPr>
                  <a:t>△ABC </a:t>
                </a:r>
                <a14:m>
                  <m:oMath xmlns:m="http://schemas.openxmlformats.org/officeDocument/2006/math">
                    <m:r>
                      <a:rPr kumimoji="0" lang="en-US" altLang="el-GR" sz="1600" b="0" i="1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16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2 −</m:t>
                        </m:r>
                        <m:r>
                          <a:rPr lang="en-US" sz="1600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2 −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kumimoji="0" lang="el-GR" altLang="el-G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1ED032-D3C3-425E-9276-49F2DA6B8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005" y="3635805"/>
                <a:ext cx="6138908" cy="452432"/>
              </a:xfrm>
              <a:prstGeom prst="rect">
                <a:avLst/>
              </a:prstGeom>
              <a:blipFill>
                <a:blip r:embed="rId4"/>
                <a:stretch>
                  <a:fillRect l="-59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14726B-EE5B-47E6-A655-9E779E7D400B}"/>
                  </a:ext>
                </a:extLst>
              </p:cNvPr>
              <p:cNvSpPr txBox="1"/>
              <p:nvPr/>
            </p:nvSpPr>
            <p:spPr>
              <a:xfrm>
                <a:off x="7914893" y="3640995"/>
                <a:ext cx="2760214" cy="4518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l-GR" altLang="el-GR" sz="1600" dirty="0">
                    <a:solidFill>
                      <a:srgbClr val="292929"/>
                    </a:solidFill>
                    <a:latin typeface="Century Gothic" panose="020B0502020202020204" pitchFamily="34" charset="0"/>
                  </a:rPr>
                  <a:t>και</a:t>
                </a:r>
                <a:r>
                  <a:rPr kumimoji="0" lang="el-GR" altLang="el-GR" sz="1600" b="0" i="0" u="none" strike="noStrike" cap="none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kumimoji="0" lang="el-GR" altLang="el-GR" sz="1600" b="0" i="0" u="none" strike="noStrike" cap="none" normalizeH="0" baseline="0" dirty="0" err="1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entury Gothic" panose="020B0502020202020204" pitchFamily="34" charset="0"/>
                  </a:rPr>
                  <a:t>εφ</a:t>
                </a:r>
                <a:r>
                  <a:rPr lang="el-GR" altLang="el-GR" sz="1600" i="1" dirty="0">
                    <a:solidFill>
                      <a:srgbClr val="292929"/>
                    </a:solidFill>
                    <a:latin typeface="Century Gothic" panose="020B0502020202020204" pitchFamily="34" charset="0"/>
                  </a:rPr>
                  <a:t>𝛳</a:t>
                </a:r>
                <a:r>
                  <a:rPr kumimoji="0" lang="el-GR" altLang="el-GR" sz="1600" b="0" i="0" u="none" strike="noStrike" cap="none" normalizeH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l-GR" altLang="el-GR" sz="1600" i="1" dirty="0">
                    <a:solidFill>
                      <a:srgbClr val="292929"/>
                    </a:solidFill>
                    <a:latin typeface="Century Gothic" panose="020B0502020202020204" pitchFamily="34" charset="0"/>
                  </a:rPr>
                  <a:t>△ADE </a:t>
                </a:r>
                <a14:m>
                  <m:oMath xmlns:m="http://schemas.openxmlformats.org/officeDocument/2006/math">
                    <m:r>
                      <a:rPr kumimoji="0" lang="en-US" altLang="el-GR" sz="1600" b="0" i="1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16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kumimoji="0" lang="el-GR" altLang="el-G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14726B-EE5B-47E6-A655-9E779E7D4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893" y="3640995"/>
                <a:ext cx="2760214" cy="451855"/>
              </a:xfrm>
              <a:prstGeom prst="rect">
                <a:avLst/>
              </a:prstGeom>
              <a:blipFill>
                <a:blip r:embed="rId5"/>
                <a:stretch>
                  <a:fillRect l="-1104" b="-135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775F065-0CE4-444D-AA56-CEEFFA68785C}"/>
              </a:ext>
            </a:extLst>
          </p:cNvPr>
          <p:cNvSpPr txBox="1"/>
          <p:nvPr/>
        </p:nvSpPr>
        <p:spPr>
          <a:xfrm>
            <a:off x="688342" y="5003133"/>
            <a:ext cx="61389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Εφόσον η γωνία </a:t>
            </a:r>
            <a:r>
              <a:rPr kumimoji="0" lang="el-GR" altLang="el-GR" sz="16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𝛳 </a:t>
            </a:r>
            <a:r>
              <a:rPr kumimoji="0" lang="el-GR" altLang="el-GR" sz="1600" b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είναι ίδια και στα τρίγωνα έχουμ</a:t>
            </a:r>
            <a:r>
              <a:rPr lang="el-GR" altLang="el-GR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ε:</a:t>
            </a:r>
            <a:endParaRPr kumimoji="0" lang="el-GR" altLang="el-GR" sz="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62A91B-C799-4CCE-820D-78BB52130E9B}"/>
                  </a:ext>
                </a:extLst>
              </p:cNvPr>
              <p:cNvSpPr txBox="1"/>
              <p:nvPr/>
            </p:nvSpPr>
            <p:spPr>
              <a:xfrm>
                <a:off x="100406" y="5509123"/>
                <a:ext cx="6138908" cy="568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2 −</m:t>
                          </m:r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2 −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el-GR" sz="1600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l-GR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el-GR" sz="1600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l-GR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l-GR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16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l-GR" sz="1600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62A91B-C799-4CCE-820D-78BB52130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6" y="5509123"/>
                <a:ext cx="6138908" cy="5687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7795FE4-B925-4802-994B-BCD53FC62696}"/>
              </a:ext>
            </a:extLst>
          </p:cNvPr>
          <p:cNvSpPr txBox="1"/>
          <p:nvPr/>
        </p:nvSpPr>
        <p:spPr>
          <a:xfrm>
            <a:off x="5851126" y="5629273"/>
            <a:ext cx="6125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ή</a:t>
            </a:r>
            <a:endParaRPr kumimoji="0" lang="el-GR" altLang="el-G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53506FE-20BD-4066-B143-76546BA1780C}"/>
                  </a:ext>
                </a:extLst>
              </p:cNvPr>
              <p:cNvSpPr txBox="1"/>
              <p:nvPr/>
            </p:nvSpPr>
            <p:spPr>
              <a:xfrm>
                <a:off x="4645240" y="5476476"/>
                <a:ext cx="6325340" cy="6124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l-GR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l-GR" altLang="el-GR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l-GR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l-GR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2 −</m:t>
                              </m:r>
                              <m:r>
                                <a:rPr lang="en-US" sz="16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53506FE-20BD-4066-B143-76546BA1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240" y="5476476"/>
                <a:ext cx="6325340" cy="6124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ED9268F2-BBA1-4097-9050-49D7B14782DC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7186151" cy="64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solidFill>
                  <a:srgbClr val="292929"/>
                </a:solidFill>
                <a:latin typeface="Century Gothic" panose="020B0502020202020204" pitchFamily="34" charset="0"/>
              </a:rPr>
              <a:t>Επεξήγηση τύπου για τον υπολογισμό της μεσαίας θέσης </a:t>
            </a:r>
            <a:r>
              <a:rPr lang="el-GR" sz="1050" dirty="0">
                <a:latin typeface="Century Gothic" panose="020B0502020202020204" pitchFamily="34" charset="0"/>
              </a:rPr>
              <a:t>(2/3)</a:t>
            </a:r>
            <a:endParaRPr lang="el-GR" sz="1800" dirty="0"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4C41E-FAFA-4A12-8FB1-92B9E7984D3E}"/>
              </a:ext>
            </a:extLst>
          </p:cNvPr>
          <p:cNvSpPr/>
          <p:nvPr/>
        </p:nvSpPr>
        <p:spPr>
          <a:xfrm>
            <a:off x="6239314" y="5223688"/>
            <a:ext cx="3351159" cy="1139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804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F09D4C-B904-4A03-9A77-30420291F510}"/>
              </a:ext>
            </a:extLst>
          </p:cNvPr>
          <p:cNvSpPr txBox="1"/>
          <p:nvPr/>
        </p:nvSpPr>
        <p:spPr>
          <a:xfrm>
            <a:off x="688341" y="1438156"/>
            <a:ext cx="9741441" cy="291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Θεωρώντας τον ταξινομημένο πίνακα ως την συνάρτηση </a:t>
            </a:r>
            <a:r>
              <a:rPr lang="en-US" altLang="el-GR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f(x)</a:t>
            </a:r>
            <a:r>
              <a:rPr lang="el-GR" altLang="el-GR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 τότε έχουμε την αντιστοιχία:</a:t>
            </a:r>
            <a:endParaRPr lang="en-US" altLang="el-GR" sz="1600" dirty="0">
              <a:solidFill>
                <a:srgbClr val="292929"/>
              </a:solidFill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x1 =&gt; </a:t>
            </a:r>
            <a:r>
              <a:rPr kumimoji="0" lang="el-GR" altLang="el-GR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low</a:t>
            </a:r>
            <a:endParaRPr lang="en-US" altLang="el-GR" sz="1600" dirty="0">
              <a:solidFill>
                <a:srgbClr val="292929"/>
              </a:solidFill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x2 =&gt; </a:t>
            </a:r>
            <a:r>
              <a:rPr kumimoji="0" lang="el-GR" altLang="el-GR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high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</a:t>
            </a:r>
            <a:endParaRPr kumimoji="0" lang="en-US" altLang="el-GR" sz="1600" b="0" i="0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y1 =&gt; </a:t>
            </a:r>
            <a:r>
              <a:rPr kumimoji="0" lang="en-US" altLang="el-G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pin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[</a:t>
            </a:r>
            <a:r>
              <a:rPr kumimoji="0" lang="el-GR" altLang="el-GR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low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]</a:t>
            </a:r>
            <a:b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y2 =&gt; </a:t>
            </a:r>
            <a:r>
              <a:rPr kumimoji="0" lang="en-US" altLang="el-G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pin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[</a:t>
            </a:r>
            <a:r>
              <a:rPr kumimoji="0" lang="el-GR" altLang="el-GR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high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]</a:t>
            </a:r>
            <a:b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x =&gt; </a:t>
            </a:r>
            <a:r>
              <a:rPr kumimoji="0" lang="en-US" altLang="el-G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mid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</a:t>
            </a:r>
            <a:endParaRPr lang="en-US" altLang="el-GR" sz="1600" dirty="0">
              <a:solidFill>
                <a:srgbClr val="292929"/>
              </a:solidFill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y =&gt; </a:t>
            </a:r>
            <a:r>
              <a:rPr lang="en-US" altLang="el-GR" sz="1600" dirty="0">
                <a:solidFill>
                  <a:srgbClr val="292929"/>
                </a:solidFill>
                <a:latin typeface="Century Gothic" panose="020B0502020202020204" pitchFamily="34" charset="0"/>
              </a:rPr>
              <a:t>num</a:t>
            </a:r>
            <a:endParaRPr lang="el-GR" altLang="el-GR" sz="1600" dirty="0">
              <a:solidFill>
                <a:srgbClr val="292929"/>
              </a:solidFill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200" b="0" i="0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92DD3-CF30-4A65-A6EE-BE79FB3559A6}"/>
              </a:ext>
            </a:extLst>
          </p:cNvPr>
          <p:cNvSpPr txBox="1"/>
          <p:nvPr/>
        </p:nvSpPr>
        <p:spPr>
          <a:xfrm>
            <a:off x="688341" y="4357738"/>
            <a:ext cx="61522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Αντικαθιστώντας έχουμε τον τελικό τύπο:</a:t>
            </a:r>
            <a:endParaRPr kumimoji="0" lang="el-GR" altLang="el-G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91573-E83A-46F3-94F9-471DE7C6C661}"/>
                  </a:ext>
                </a:extLst>
              </p:cNvPr>
              <p:cNvSpPr txBox="1"/>
              <p:nvPr/>
            </p:nvSpPr>
            <p:spPr>
              <a:xfrm>
                <a:off x="4921312" y="5043178"/>
                <a:ext cx="6325340" cy="614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l-GR" sz="1600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mid</m:t>
                      </m:r>
                      <m:r>
                        <a:rPr lang="el-GR" altLang="el-GR" sz="1600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l-GR" sz="1600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low</m:t>
                      </m:r>
                      <m:r>
                        <a:rPr lang="en-US" altLang="el-GR" sz="1600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  <m:r>
                                <a:rPr lang="en-US" sz="16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low</m:t>
                              </m:r>
                            </m:e>
                          </m:d>
                          <m: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high</m:t>
                          </m:r>
                          <m: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 −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l-GR" sz="1600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91573-E83A-46F3-94F9-471DE7C6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312" y="5043178"/>
                <a:ext cx="6325340" cy="6145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D640B8D2-C76F-419C-9633-D3BDCC5AA1F4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7186151" cy="64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solidFill>
                  <a:srgbClr val="292929"/>
                </a:solidFill>
                <a:latin typeface="Century Gothic" panose="020B0502020202020204" pitchFamily="34" charset="0"/>
              </a:rPr>
              <a:t>Επεξήγηση τύπου για τον υπολογισμό της μεσαίας θέσης </a:t>
            </a:r>
            <a:r>
              <a:rPr lang="el-GR" sz="1050" dirty="0">
                <a:latin typeface="Century Gothic" panose="020B0502020202020204" pitchFamily="34" charset="0"/>
              </a:rPr>
              <a:t>(3/3)</a:t>
            </a:r>
            <a:endParaRPr lang="el-GR" sz="18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CFE68-A9F3-41B9-B279-223394508D32}"/>
                  </a:ext>
                </a:extLst>
              </p:cNvPr>
              <p:cNvSpPr txBox="1"/>
              <p:nvPr/>
            </p:nvSpPr>
            <p:spPr>
              <a:xfrm>
                <a:off x="73240" y="5043178"/>
                <a:ext cx="6325340" cy="6124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l-GR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l-GR" altLang="el-GR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l-GR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l-GR" sz="16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2 −</m:t>
                              </m:r>
                              <m:r>
                                <a:rPr lang="en-US" sz="16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16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CFE68-A9F3-41B9-B279-223394508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0" y="5043178"/>
                <a:ext cx="6325340" cy="612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D422C2-B70D-444B-B02A-E052C3DB1554}"/>
              </a:ext>
            </a:extLst>
          </p:cNvPr>
          <p:cNvCxnSpPr/>
          <p:nvPr/>
        </p:nvCxnSpPr>
        <p:spPr>
          <a:xfrm>
            <a:off x="4921312" y="5348389"/>
            <a:ext cx="7603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36183D-5972-4B4C-B58A-03EC3B6D5DCD}"/>
              </a:ext>
            </a:extLst>
          </p:cNvPr>
          <p:cNvSpPr/>
          <p:nvPr/>
        </p:nvSpPr>
        <p:spPr>
          <a:xfrm>
            <a:off x="5813186" y="4850037"/>
            <a:ext cx="4616596" cy="1139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148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98F7C7-92C6-4C97-848B-BF4512A88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16800"/>
              </p:ext>
            </p:extLst>
          </p:nvPr>
        </p:nvGraphicFramePr>
        <p:xfrm>
          <a:off x="688342" y="1382972"/>
          <a:ext cx="4415811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293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80090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51869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97947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  <a:gridCol w="487571">
                  <a:extLst>
                    <a:ext uri="{9D8B030D-6E8A-4147-A177-3AD203B41FA5}">
                      <a16:colId xmlns:a16="http://schemas.microsoft.com/office/drawing/2014/main" val="3947265270"/>
                    </a:ext>
                  </a:extLst>
                </a:gridCol>
                <a:gridCol w="477199">
                  <a:extLst>
                    <a:ext uri="{9D8B030D-6E8A-4147-A177-3AD203B41FA5}">
                      <a16:colId xmlns:a16="http://schemas.microsoft.com/office/drawing/2014/main" val="2176277527"/>
                    </a:ext>
                  </a:extLst>
                </a:gridCol>
                <a:gridCol w="506454">
                  <a:extLst>
                    <a:ext uri="{9D8B030D-6E8A-4147-A177-3AD203B41FA5}">
                      <a16:colId xmlns:a16="http://schemas.microsoft.com/office/drawing/2014/main" val="2505103554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l-GR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59903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Υπολόγισε την νέα μεσαία θέση του πίνακα με βάση τον τύπο.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βρίσκεται στην μεσαία θέση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ή την μικρότερη ή την μεγαλύτερη, </a:t>
            </a:r>
            <a:r>
              <a:rPr lang="el-GR" altLang="el-GR" sz="1400" dirty="0">
                <a:latin typeface="Century Gothic" panose="020B0502020202020204" pitchFamily="34" charset="0"/>
              </a:rPr>
              <a:t>επέστρεψε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την θέση 	στην οποία βρέθηκε και τερμάτισε την αναζήτηση.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δεν ισούται με το ζητούμενο στοιχείο, αναθεώρησε το τμήμα του πίνακα που πρέπει να προσπελασθεί με 	βάση την μεσαία θέση.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μεγαλύτερο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δεξιό τμήμα του πίνακα.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5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μικρότερο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αριστερό τμήμα του πίνακα.</a:t>
            </a:r>
            <a:endParaRPr kumimoji="0" lang="el-GR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6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Επανέλαβε τα βήματα μέχρι να βρεθεί το στοιχείο ή μέχρι να τελειώσει ο πίνακας.</a:t>
            </a:r>
            <a:endParaRPr kumimoji="0" lang="el-GR" altLang="el-G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A96D109-9619-4431-AFAF-36648EA40490}"/>
              </a:ext>
            </a:extLst>
          </p:cNvPr>
          <p:cNvSpPr txBox="1">
            <a:spLocks/>
          </p:cNvSpPr>
          <p:nvPr/>
        </p:nvSpPr>
        <p:spPr>
          <a:xfrm>
            <a:off x="1158234" y="2605144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low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1D4D2C63-6FE3-4192-A9FA-FCCFD9037100}"/>
              </a:ext>
            </a:extLst>
          </p:cNvPr>
          <p:cNvSpPr txBox="1">
            <a:spLocks/>
          </p:cNvSpPr>
          <p:nvPr/>
        </p:nvSpPr>
        <p:spPr>
          <a:xfrm>
            <a:off x="4575474" y="2605144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high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/>
              <p:nvPr/>
            </p:nvSpPr>
            <p:spPr>
              <a:xfrm>
                <a:off x="6096000" y="2640504"/>
                <a:ext cx="5221640" cy="677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mid</m:t>
                      </m:r>
                      <m:r>
                        <a:rPr lang="el-GR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low</m:t>
                      </m:r>
                      <m: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  <m: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low</m:t>
                              </m:r>
                            </m:e>
                          </m:d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high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l-GR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40504"/>
                <a:ext cx="5221640" cy="677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3F88BFC-2F3C-4B74-AEED-8EB4F9CC09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60931" y="3315888"/>
            <a:ext cx="434851" cy="248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B83519-9D32-48B0-B32D-6481328B322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462522" y="2164806"/>
            <a:ext cx="0" cy="44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E896EE-B652-431A-8BFE-42F50A4DF6A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879762" y="2172290"/>
            <a:ext cx="0" cy="43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ontent Placeholder 7">
            <a:extLst>
              <a:ext uri="{FF2B5EF4-FFF2-40B4-BE49-F238E27FC236}">
                <a16:creationId xmlns:a16="http://schemas.microsoft.com/office/drawing/2014/main" id="{CB241E14-3B04-490E-9B0C-2F9E211A1A4C}"/>
              </a:ext>
            </a:extLst>
          </p:cNvPr>
          <p:cNvSpPr txBox="1">
            <a:spLocks/>
          </p:cNvSpPr>
          <p:nvPr/>
        </p:nvSpPr>
        <p:spPr>
          <a:xfrm>
            <a:off x="6297134" y="1792569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num = 20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(1/11)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Έστω ότι έχω τον πίνακα </a:t>
            </a:r>
            <a:r>
              <a:rPr lang="en-US" sz="1600" dirty="0">
                <a:latin typeface="Century Gothic" panose="020B0502020202020204" pitchFamily="34" charset="0"/>
              </a:rPr>
              <a:t>pin </a:t>
            </a:r>
            <a:r>
              <a:rPr lang="el-GR" sz="1600" dirty="0">
                <a:latin typeface="Century Gothic" panose="020B0502020202020204" pitchFamily="34" charset="0"/>
              </a:rPr>
              <a:t>και αναζητώ την θέση στην οποία βρίσκεται ο αριθμός 2</a:t>
            </a:r>
            <a:r>
              <a:rPr lang="en-US" sz="1600" dirty="0">
                <a:latin typeface="Century Gothic" panose="020B0502020202020204" pitchFamily="34" charset="0"/>
              </a:rPr>
              <a:t>0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88" name="Content Placeholder 7">
            <a:extLst>
              <a:ext uri="{FF2B5EF4-FFF2-40B4-BE49-F238E27FC236}">
                <a16:creationId xmlns:a16="http://schemas.microsoft.com/office/drawing/2014/main" id="{994C0504-4FFC-4CC1-96A5-88861AD7E3DB}"/>
              </a:ext>
            </a:extLst>
          </p:cNvPr>
          <p:cNvSpPr txBox="1">
            <a:spLocks/>
          </p:cNvSpPr>
          <p:nvPr/>
        </p:nvSpPr>
        <p:spPr>
          <a:xfrm>
            <a:off x="7585644" y="1351522"/>
            <a:ext cx="3918012" cy="1001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l-GR" sz="1700" dirty="0">
                <a:solidFill>
                  <a:srgbClr val="FF0000"/>
                </a:solidFill>
                <a:latin typeface="Century Gothic" panose="020B0502020202020204" pitchFamily="34" charset="0"/>
              </a:rPr>
              <a:t>ΠΡΟΣΟΧΗ!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l-GR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Για να λειτουργήσει σωστά ο αλγόριθμος, ο πίνακας πρέπει να είναι ταξινομημένος</a:t>
            </a: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l-GR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και κάθε στοιχείο διαφορετικό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A6EB25-D02A-4D16-913B-D83D13CF07DA}"/>
              </a:ext>
            </a:extLst>
          </p:cNvPr>
          <p:cNvSpPr/>
          <p:nvPr/>
        </p:nvSpPr>
        <p:spPr>
          <a:xfrm>
            <a:off x="7585645" y="1222762"/>
            <a:ext cx="3918013" cy="1139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336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98F7C7-92C6-4C97-848B-BF4512A882B7}"/>
              </a:ext>
            </a:extLst>
          </p:cNvPr>
          <p:cNvGraphicFramePr>
            <a:graphicFrameLocks noGrp="1"/>
          </p:cNvGraphicFramePr>
          <p:nvPr/>
        </p:nvGraphicFramePr>
        <p:xfrm>
          <a:off x="688342" y="1382972"/>
          <a:ext cx="4415811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293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80090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51869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97947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  <a:gridCol w="487571">
                  <a:extLst>
                    <a:ext uri="{9D8B030D-6E8A-4147-A177-3AD203B41FA5}">
                      <a16:colId xmlns:a16="http://schemas.microsoft.com/office/drawing/2014/main" val="3947265270"/>
                    </a:ext>
                  </a:extLst>
                </a:gridCol>
                <a:gridCol w="477199">
                  <a:extLst>
                    <a:ext uri="{9D8B030D-6E8A-4147-A177-3AD203B41FA5}">
                      <a16:colId xmlns:a16="http://schemas.microsoft.com/office/drawing/2014/main" val="2176277527"/>
                    </a:ext>
                  </a:extLst>
                </a:gridCol>
                <a:gridCol w="506454">
                  <a:extLst>
                    <a:ext uri="{9D8B030D-6E8A-4147-A177-3AD203B41FA5}">
                      <a16:colId xmlns:a16="http://schemas.microsoft.com/office/drawing/2014/main" val="2505103554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l-GR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59903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Υπολόγισε την νέα μεσαία θέση του πίνακα με βάση τον τύπο.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βρίσκεται στην μεσαία θέση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ή την μικρότερη ή την μεγαλύτερη, </a:t>
            </a:r>
            <a:r>
              <a:rPr lang="el-GR" altLang="el-GR" sz="1400" dirty="0">
                <a:latin typeface="Century Gothic" panose="020B0502020202020204" pitchFamily="34" charset="0"/>
              </a:rPr>
              <a:t>επέστρεψε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την θέση 	στην οποία βρέθηκε και τερμάτισε την αναζήτηση.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δεν ισούται με το ζητούμενο στοιχείο, αναθεώρησε το τμήμα του πίνακα που πρέπει να προσπελασθεί με 	βάση την μεσαία θέση.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μεγαλύτερο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δεξιό τμήμα του πίνακα.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5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μικρότερο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αριστερό τμήμα του πίνακα.</a:t>
            </a:r>
            <a:endParaRPr kumimoji="0" lang="el-GR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6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Επανέλαβε τα βήματα μέχρι να βρεθεί το στοιχείο ή μέχρι να τελειώσει ο πίνακας.</a:t>
            </a:r>
            <a:endParaRPr kumimoji="0" lang="el-GR" altLang="el-G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A96D109-9619-4431-AFAF-36648EA40490}"/>
              </a:ext>
            </a:extLst>
          </p:cNvPr>
          <p:cNvSpPr txBox="1">
            <a:spLocks/>
          </p:cNvSpPr>
          <p:nvPr/>
        </p:nvSpPr>
        <p:spPr>
          <a:xfrm>
            <a:off x="1158234" y="2605144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low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1D4D2C63-6FE3-4192-A9FA-FCCFD9037100}"/>
              </a:ext>
            </a:extLst>
          </p:cNvPr>
          <p:cNvSpPr txBox="1">
            <a:spLocks/>
          </p:cNvSpPr>
          <p:nvPr/>
        </p:nvSpPr>
        <p:spPr>
          <a:xfrm>
            <a:off x="4575474" y="2605144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high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508CACA1-F97E-4EDE-B7E4-8D8264AF7BC4}"/>
              </a:ext>
            </a:extLst>
          </p:cNvPr>
          <p:cNvSpPr txBox="1">
            <a:spLocks/>
          </p:cNvSpPr>
          <p:nvPr/>
        </p:nvSpPr>
        <p:spPr>
          <a:xfrm>
            <a:off x="2562567" y="2605144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mid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/>
              <p:nvPr/>
            </p:nvSpPr>
            <p:spPr>
              <a:xfrm>
                <a:off x="6096000" y="2640504"/>
                <a:ext cx="5800078" cy="679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mid</m:t>
                      </m:r>
                      <m:r>
                        <a:rPr lang="el-GR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low</m:t>
                      </m:r>
                      <m: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  <m: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low</m:t>
                              </m:r>
                            </m:e>
                          </m:d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high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l-GR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40504"/>
                <a:ext cx="5800078" cy="679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3F88BFC-2F3C-4B74-AEED-8EB4F9CC09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60931" y="3315888"/>
            <a:ext cx="434851" cy="248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B83519-9D32-48B0-B32D-6481328B322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462522" y="2164806"/>
            <a:ext cx="0" cy="44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E896EE-B652-431A-8BFE-42F50A4DF6A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879762" y="2172290"/>
            <a:ext cx="0" cy="43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03AE02F-4371-47A5-8518-DDBA0ED9710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866855" y="2203521"/>
            <a:ext cx="0" cy="401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ontent Placeholder 7">
            <a:extLst>
              <a:ext uri="{FF2B5EF4-FFF2-40B4-BE49-F238E27FC236}">
                <a16:creationId xmlns:a16="http://schemas.microsoft.com/office/drawing/2014/main" id="{CB241E14-3B04-490E-9B0C-2F9E211A1A4C}"/>
              </a:ext>
            </a:extLst>
          </p:cNvPr>
          <p:cNvSpPr txBox="1">
            <a:spLocks/>
          </p:cNvSpPr>
          <p:nvPr/>
        </p:nvSpPr>
        <p:spPr>
          <a:xfrm>
            <a:off x="6297134" y="1792569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num = 20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811F173E-3471-441E-BBC3-5AB59EAD2897}"/>
              </a:ext>
            </a:extLst>
          </p:cNvPr>
          <p:cNvSpPr txBox="1">
            <a:spLocks/>
          </p:cNvSpPr>
          <p:nvPr/>
        </p:nvSpPr>
        <p:spPr>
          <a:xfrm>
            <a:off x="7192243" y="2600114"/>
            <a:ext cx="303373" cy="32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0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A86F7E05-222A-4019-8DA7-D134C8EA19EF}"/>
              </a:ext>
            </a:extLst>
          </p:cNvPr>
          <p:cNvSpPr txBox="1">
            <a:spLocks/>
          </p:cNvSpPr>
          <p:nvPr/>
        </p:nvSpPr>
        <p:spPr>
          <a:xfrm>
            <a:off x="8692666" y="2458363"/>
            <a:ext cx="303373" cy="32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0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72CD4A78-1A14-41AB-985F-F126DCEBC63B}"/>
              </a:ext>
            </a:extLst>
          </p:cNvPr>
          <p:cNvSpPr txBox="1">
            <a:spLocks/>
          </p:cNvSpPr>
          <p:nvPr/>
        </p:nvSpPr>
        <p:spPr>
          <a:xfrm>
            <a:off x="7993629" y="2428516"/>
            <a:ext cx="303373" cy="32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7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B24AABF8-B449-4493-ADED-20AA5B659F2F}"/>
              </a:ext>
            </a:extLst>
          </p:cNvPr>
          <p:cNvSpPr txBox="1">
            <a:spLocks/>
          </p:cNvSpPr>
          <p:nvPr/>
        </p:nvSpPr>
        <p:spPr>
          <a:xfrm>
            <a:off x="9469799" y="2493504"/>
            <a:ext cx="452096" cy="294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20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C87EF7BA-55C6-4371-AF70-D2FAFD099501}"/>
              </a:ext>
            </a:extLst>
          </p:cNvPr>
          <p:cNvSpPr txBox="1">
            <a:spLocks/>
          </p:cNvSpPr>
          <p:nvPr/>
        </p:nvSpPr>
        <p:spPr>
          <a:xfrm>
            <a:off x="10373539" y="2488210"/>
            <a:ext cx="452096" cy="294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5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9E8753-98E2-4C4D-B186-248CAABC3A7E}"/>
              </a:ext>
            </a:extLst>
          </p:cNvPr>
          <p:cNvSpPr txBox="1">
            <a:spLocks/>
          </p:cNvSpPr>
          <p:nvPr/>
        </p:nvSpPr>
        <p:spPr>
          <a:xfrm>
            <a:off x="9889021" y="3281977"/>
            <a:ext cx="452096" cy="294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5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4414A342-617F-49D8-8BA0-87C9E05A348F}"/>
              </a:ext>
            </a:extLst>
          </p:cNvPr>
          <p:cNvSpPr txBox="1">
            <a:spLocks/>
          </p:cNvSpPr>
          <p:nvPr/>
        </p:nvSpPr>
        <p:spPr>
          <a:xfrm>
            <a:off x="8734612" y="3281977"/>
            <a:ext cx="452096" cy="294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40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FF67BCE7-C887-47DC-8BD4-51CCF707C521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(2/11)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Έστω ότι έχω τον πίνακα </a:t>
            </a:r>
            <a:r>
              <a:rPr lang="en-US" sz="1600" dirty="0">
                <a:latin typeface="Century Gothic" panose="020B0502020202020204" pitchFamily="34" charset="0"/>
              </a:rPr>
              <a:t>pin </a:t>
            </a:r>
            <a:r>
              <a:rPr lang="el-GR" sz="1600" dirty="0">
                <a:latin typeface="Century Gothic" panose="020B0502020202020204" pitchFamily="34" charset="0"/>
              </a:rPr>
              <a:t>και αναζητώ την θέση στην οποία βρίσκεται ο αριθμός 2</a:t>
            </a:r>
            <a:r>
              <a:rPr lang="en-US" sz="1600" dirty="0">
                <a:latin typeface="Century Gothic" panose="020B0502020202020204" pitchFamily="34" charset="0"/>
              </a:rPr>
              <a:t>0</a:t>
            </a:r>
            <a:endParaRPr lang="el-GR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8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98F7C7-92C6-4C97-848B-BF4512A882B7}"/>
              </a:ext>
            </a:extLst>
          </p:cNvPr>
          <p:cNvGraphicFramePr>
            <a:graphicFrameLocks noGrp="1"/>
          </p:cNvGraphicFramePr>
          <p:nvPr/>
        </p:nvGraphicFramePr>
        <p:xfrm>
          <a:off x="688342" y="1382972"/>
          <a:ext cx="4415811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293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80090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51869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97947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  <a:gridCol w="487571">
                  <a:extLst>
                    <a:ext uri="{9D8B030D-6E8A-4147-A177-3AD203B41FA5}">
                      <a16:colId xmlns:a16="http://schemas.microsoft.com/office/drawing/2014/main" val="3947265270"/>
                    </a:ext>
                  </a:extLst>
                </a:gridCol>
                <a:gridCol w="477199">
                  <a:extLst>
                    <a:ext uri="{9D8B030D-6E8A-4147-A177-3AD203B41FA5}">
                      <a16:colId xmlns:a16="http://schemas.microsoft.com/office/drawing/2014/main" val="2176277527"/>
                    </a:ext>
                  </a:extLst>
                </a:gridCol>
                <a:gridCol w="506454">
                  <a:extLst>
                    <a:ext uri="{9D8B030D-6E8A-4147-A177-3AD203B41FA5}">
                      <a16:colId xmlns:a16="http://schemas.microsoft.com/office/drawing/2014/main" val="2505103554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l-GR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59903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Υπολόγισε την νέα μεσαία θέση του πίνακα με βάση τον τύπο.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βρίσκεται στην μεσαία θέση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ή την μικρότερη ή την μεγαλύτερη, </a:t>
            </a:r>
            <a:r>
              <a:rPr lang="el-GR" altLang="el-GR" sz="1400" dirty="0">
                <a:latin typeface="Century Gothic" panose="020B0502020202020204" pitchFamily="34" charset="0"/>
              </a:rPr>
              <a:t>επέστρεψε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την θέση 	στην οποία βρέθηκε και τερμάτισε την αναζήτηση.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δεν ισούται με το ζητούμενο στοιχείο, αναθεώρησε το τμήμα του πίνακα που πρέπει να προσπελασθεί με 	βάση την μεσαία θέση.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μεγαλύτερο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δεξιό τμήμα του πίνακα.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5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μικρότερο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αριστερό τμήμα του πίνακα.</a:t>
            </a:r>
            <a:endParaRPr kumimoji="0" lang="el-GR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6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Επανέλαβε τα βήματα μέχρι να βρεθεί το στοιχείο ή μέχρι να τελειώσει ο πίνακας.</a:t>
            </a:r>
            <a:endParaRPr kumimoji="0" lang="el-GR" altLang="el-G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A96D109-9619-4431-AFAF-36648EA40490}"/>
              </a:ext>
            </a:extLst>
          </p:cNvPr>
          <p:cNvSpPr txBox="1">
            <a:spLocks/>
          </p:cNvSpPr>
          <p:nvPr/>
        </p:nvSpPr>
        <p:spPr>
          <a:xfrm>
            <a:off x="1158234" y="2605144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low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1D4D2C63-6FE3-4192-A9FA-FCCFD9037100}"/>
              </a:ext>
            </a:extLst>
          </p:cNvPr>
          <p:cNvSpPr txBox="1">
            <a:spLocks/>
          </p:cNvSpPr>
          <p:nvPr/>
        </p:nvSpPr>
        <p:spPr>
          <a:xfrm>
            <a:off x="4575474" y="2605144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high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508CACA1-F97E-4EDE-B7E4-8D8264AF7BC4}"/>
              </a:ext>
            </a:extLst>
          </p:cNvPr>
          <p:cNvSpPr txBox="1">
            <a:spLocks/>
          </p:cNvSpPr>
          <p:nvPr/>
        </p:nvSpPr>
        <p:spPr>
          <a:xfrm>
            <a:off x="2562567" y="2605144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mid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/>
              <p:nvPr/>
            </p:nvSpPr>
            <p:spPr>
              <a:xfrm>
                <a:off x="5767527" y="2631783"/>
                <a:ext cx="5800078" cy="679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mid</m:t>
                      </m:r>
                      <m:r>
                        <a:rPr lang="el-GR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low</m:t>
                      </m:r>
                      <m: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  <m: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low</m:t>
                              </m:r>
                            </m:e>
                          </m:d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high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l-GR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27" y="2631783"/>
                <a:ext cx="5800078" cy="679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3F88BFC-2F3C-4B74-AEED-8EB4F9CC09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60931" y="3315888"/>
            <a:ext cx="434851" cy="248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B83519-9D32-48B0-B32D-6481328B322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462522" y="2164806"/>
            <a:ext cx="0" cy="44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E896EE-B652-431A-8BFE-42F50A4DF6A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879762" y="2172290"/>
            <a:ext cx="0" cy="43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03AE02F-4371-47A5-8518-DDBA0ED9710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866855" y="2203521"/>
            <a:ext cx="0" cy="40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ontent Placeholder 7">
            <a:extLst>
              <a:ext uri="{FF2B5EF4-FFF2-40B4-BE49-F238E27FC236}">
                <a16:creationId xmlns:a16="http://schemas.microsoft.com/office/drawing/2014/main" id="{CB241E14-3B04-490E-9B0C-2F9E211A1A4C}"/>
              </a:ext>
            </a:extLst>
          </p:cNvPr>
          <p:cNvSpPr txBox="1">
            <a:spLocks/>
          </p:cNvSpPr>
          <p:nvPr/>
        </p:nvSpPr>
        <p:spPr>
          <a:xfrm>
            <a:off x="6297134" y="1792569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num = 20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B35F606-BEB5-4FF7-8A32-D59C1C844A78}"/>
              </a:ext>
            </a:extLst>
          </p:cNvPr>
          <p:cNvSpPr txBox="1">
            <a:spLocks/>
          </p:cNvSpPr>
          <p:nvPr/>
        </p:nvSpPr>
        <p:spPr>
          <a:xfrm>
            <a:off x="5959296" y="4248573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pin[mid] == num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122" name="Picture 2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78B5EC18-22DE-4DC8-822F-3ED2CA33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495" y="4248573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286AC616-5784-4BE0-9315-AB0854C90F13}"/>
              </a:ext>
            </a:extLst>
          </p:cNvPr>
          <p:cNvSpPr txBox="1">
            <a:spLocks/>
          </p:cNvSpPr>
          <p:nvPr/>
        </p:nvSpPr>
        <p:spPr>
          <a:xfrm>
            <a:off x="8032378" y="4235864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pin[low] == num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2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C98A731D-CB0C-468D-9EAE-CE7651FAA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991" y="4238640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6ADC8F76-308F-4CDC-BB3F-AD5DEDF81658}"/>
              </a:ext>
            </a:extLst>
          </p:cNvPr>
          <p:cNvSpPr txBox="1">
            <a:spLocks/>
          </p:cNvSpPr>
          <p:nvPr/>
        </p:nvSpPr>
        <p:spPr>
          <a:xfrm>
            <a:off x="9972507" y="4232033"/>
            <a:ext cx="1922675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pin[high] == num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Picture 2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917B58D3-EE17-4314-A6E7-66CF7E07A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361" y="4248573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A126845E-BB8E-4FC3-9D63-DDF94D0401AF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(3/11)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Έστω ότι έχω τον πίνακα </a:t>
            </a:r>
            <a:r>
              <a:rPr lang="en-US" sz="1600" dirty="0">
                <a:latin typeface="Century Gothic" panose="020B0502020202020204" pitchFamily="34" charset="0"/>
              </a:rPr>
              <a:t>pin </a:t>
            </a:r>
            <a:r>
              <a:rPr lang="el-GR" sz="1600" dirty="0">
                <a:latin typeface="Century Gothic" panose="020B0502020202020204" pitchFamily="34" charset="0"/>
              </a:rPr>
              <a:t>και αναζητώ την θέση στην οποία βρίσκεται ο αριθμός 2</a:t>
            </a:r>
            <a:r>
              <a:rPr lang="en-US" sz="1600" dirty="0">
                <a:latin typeface="Century Gothic" panose="020B0502020202020204" pitchFamily="34" charset="0"/>
              </a:rPr>
              <a:t>0</a:t>
            </a:r>
            <a:endParaRPr lang="el-GR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4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98F7C7-92C6-4C97-848B-BF4512A882B7}"/>
              </a:ext>
            </a:extLst>
          </p:cNvPr>
          <p:cNvGraphicFramePr>
            <a:graphicFrameLocks noGrp="1"/>
          </p:cNvGraphicFramePr>
          <p:nvPr/>
        </p:nvGraphicFramePr>
        <p:xfrm>
          <a:off x="688342" y="1382972"/>
          <a:ext cx="4415811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293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80090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51869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97947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  <a:gridCol w="487571">
                  <a:extLst>
                    <a:ext uri="{9D8B030D-6E8A-4147-A177-3AD203B41FA5}">
                      <a16:colId xmlns:a16="http://schemas.microsoft.com/office/drawing/2014/main" val="3947265270"/>
                    </a:ext>
                  </a:extLst>
                </a:gridCol>
                <a:gridCol w="477199">
                  <a:extLst>
                    <a:ext uri="{9D8B030D-6E8A-4147-A177-3AD203B41FA5}">
                      <a16:colId xmlns:a16="http://schemas.microsoft.com/office/drawing/2014/main" val="2176277527"/>
                    </a:ext>
                  </a:extLst>
                </a:gridCol>
                <a:gridCol w="506454">
                  <a:extLst>
                    <a:ext uri="{9D8B030D-6E8A-4147-A177-3AD203B41FA5}">
                      <a16:colId xmlns:a16="http://schemas.microsoft.com/office/drawing/2014/main" val="2505103554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l-GR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59903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Υπολόγισε την νέα μεσαία θέση του πίνακα με βάση τον τύπο.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βρίσκεται στην μεσαία θέση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ή την μικρότερη ή την μεγαλύτερη, </a:t>
            </a:r>
            <a:r>
              <a:rPr lang="el-GR" altLang="el-GR" sz="1400" dirty="0">
                <a:latin typeface="Century Gothic" panose="020B0502020202020204" pitchFamily="34" charset="0"/>
              </a:rPr>
              <a:t>επέστρεψε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την θέση 	στην οποία βρέθηκε και τερμάτισε την αναζήτηση.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δεν ισούται με το ζητούμενο στοιχείο, αναθεώρησε το τμήμα του πίνακα που πρέπει να προσπελασθεί με 	βάση την μεσαία θέση.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μεγαλύτερο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ή ίσο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δεξιό τμήμα του πίνακα.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5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μικρότερο ή ίσο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αριστερό τμήμα του πίνακα.</a:t>
            </a:r>
            <a:endParaRPr kumimoji="0" lang="el-GR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6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Επανέλαβε τα βήματα μέχρι να βρεθεί το στοιχείο ή μέχρι να τελειώσει ο πίνακας.</a:t>
            </a:r>
            <a:endParaRPr kumimoji="0" lang="el-GR" altLang="el-G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A96D109-9619-4431-AFAF-36648EA40490}"/>
              </a:ext>
            </a:extLst>
          </p:cNvPr>
          <p:cNvSpPr txBox="1">
            <a:spLocks/>
          </p:cNvSpPr>
          <p:nvPr/>
        </p:nvSpPr>
        <p:spPr>
          <a:xfrm>
            <a:off x="2562567" y="3331931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low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1D4D2C63-6FE3-4192-A9FA-FCCFD9037100}"/>
              </a:ext>
            </a:extLst>
          </p:cNvPr>
          <p:cNvSpPr txBox="1">
            <a:spLocks/>
          </p:cNvSpPr>
          <p:nvPr/>
        </p:nvSpPr>
        <p:spPr>
          <a:xfrm>
            <a:off x="4575474" y="2605144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high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508CACA1-F97E-4EDE-B7E4-8D8264AF7BC4}"/>
              </a:ext>
            </a:extLst>
          </p:cNvPr>
          <p:cNvSpPr txBox="1">
            <a:spLocks/>
          </p:cNvSpPr>
          <p:nvPr/>
        </p:nvSpPr>
        <p:spPr>
          <a:xfrm>
            <a:off x="2562567" y="2605144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mid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/>
              <p:nvPr/>
            </p:nvSpPr>
            <p:spPr>
              <a:xfrm>
                <a:off x="5767527" y="2631783"/>
                <a:ext cx="5800078" cy="679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mid</m:t>
                      </m:r>
                      <m:r>
                        <a:rPr lang="el-GR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low</m:t>
                      </m:r>
                      <m: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  <m: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low</m:t>
                              </m:r>
                            </m:e>
                          </m:d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high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l-GR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27" y="2631783"/>
                <a:ext cx="5800078" cy="679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3F88BFC-2F3C-4B74-AEED-8EB4F9CC09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60931" y="3315888"/>
            <a:ext cx="434851" cy="248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B83519-9D32-48B0-B32D-6481328B322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866855" y="2891593"/>
            <a:ext cx="0" cy="440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E896EE-B652-431A-8BFE-42F50A4DF6A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879762" y="2172290"/>
            <a:ext cx="0" cy="43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03AE02F-4371-47A5-8518-DDBA0ED9710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866855" y="2203521"/>
            <a:ext cx="0" cy="40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ontent Placeholder 7">
            <a:extLst>
              <a:ext uri="{FF2B5EF4-FFF2-40B4-BE49-F238E27FC236}">
                <a16:creationId xmlns:a16="http://schemas.microsoft.com/office/drawing/2014/main" id="{CB241E14-3B04-490E-9B0C-2F9E211A1A4C}"/>
              </a:ext>
            </a:extLst>
          </p:cNvPr>
          <p:cNvSpPr txBox="1">
            <a:spLocks/>
          </p:cNvSpPr>
          <p:nvPr/>
        </p:nvSpPr>
        <p:spPr>
          <a:xfrm>
            <a:off x="6297134" y="1792569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num = 20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4" descr="As right as...">
            <a:extLst>
              <a:ext uri="{FF2B5EF4-FFF2-40B4-BE49-F238E27FC236}">
                <a16:creationId xmlns:a16="http://schemas.microsoft.com/office/drawing/2014/main" id="{0D43492F-4C15-4F3B-B008-992BF5671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548" y="4993824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6DF0CB4A-E5C6-49C6-B35D-85FC5D75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605" y="5868058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2D0426E-9B62-4674-B066-8BAF8E49A78C}"/>
              </a:ext>
            </a:extLst>
          </p:cNvPr>
          <p:cNvSpPr txBox="1">
            <a:spLocks/>
          </p:cNvSpPr>
          <p:nvPr/>
        </p:nvSpPr>
        <p:spPr>
          <a:xfrm>
            <a:off x="9775799" y="4993824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num &gt;= pin[mid]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47C20EB1-6804-4375-BC4F-28DAAC7314CB}"/>
              </a:ext>
            </a:extLst>
          </p:cNvPr>
          <p:cNvSpPr txBox="1">
            <a:spLocks/>
          </p:cNvSpPr>
          <p:nvPr/>
        </p:nvSpPr>
        <p:spPr>
          <a:xfrm>
            <a:off x="9775799" y="5765171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num &lt;= pin[mid]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ACA538E8-FCBE-4415-B665-27BA31F378A1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(4/11)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Έστω ότι έχω τον πίνακα </a:t>
            </a:r>
            <a:r>
              <a:rPr lang="en-US" sz="1600" dirty="0">
                <a:latin typeface="Century Gothic" panose="020B0502020202020204" pitchFamily="34" charset="0"/>
              </a:rPr>
              <a:t>pin </a:t>
            </a:r>
            <a:r>
              <a:rPr lang="el-GR" sz="1600" dirty="0">
                <a:latin typeface="Century Gothic" panose="020B0502020202020204" pitchFamily="34" charset="0"/>
              </a:rPr>
              <a:t>και αναζητώ την θέση στην οποία βρίσκεται ο αριθμός 2</a:t>
            </a:r>
            <a:r>
              <a:rPr lang="en-US" sz="1600" dirty="0">
                <a:latin typeface="Century Gothic" panose="020B0502020202020204" pitchFamily="34" charset="0"/>
              </a:rPr>
              <a:t>0</a:t>
            </a:r>
            <a:endParaRPr lang="el-GR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7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98F7C7-92C6-4C97-848B-BF4512A882B7}"/>
              </a:ext>
            </a:extLst>
          </p:cNvPr>
          <p:cNvGraphicFramePr>
            <a:graphicFrameLocks noGrp="1"/>
          </p:cNvGraphicFramePr>
          <p:nvPr/>
        </p:nvGraphicFramePr>
        <p:xfrm>
          <a:off x="688342" y="1382972"/>
          <a:ext cx="4415811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293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80090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51869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97947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  <a:gridCol w="487571">
                  <a:extLst>
                    <a:ext uri="{9D8B030D-6E8A-4147-A177-3AD203B41FA5}">
                      <a16:colId xmlns:a16="http://schemas.microsoft.com/office/drawing/2014/main" val="3947265270"/>
                    </a:ext>
                  </a:extLst>
                </a:gridCol>
                <a:gridCol w="477199">
                  <a:extLst>
                    <a:ext uri="{9D8B030D-6E8A-4147-A177-3AD203B41FA5}">
                      <a16:colId xmlns:a16="http://schemas.microsoft.com/office/drawing/2014/main" val="2176277527"/>
                    </a:ext>
                  </a:extLst>
                </a:gridCol>
                <a:gridCol w="506454">
                  <a:extLst>
                    <a:ext uri="{9D8B030D-6E8A-4147-A177-3AD203B41FA5}">
                      <a16:colId xmlns:a16="http://schemas.microsoft.com/office/drawing/2014/main" val="2505103554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l-GR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59903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Υπολόγισε την νέα μεσαία θέση του πίνακα με βάση τον τύπο.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βρίσκεται στην μεσαία θέση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ή την μικρότερη ή την μεγαλύτερη, </a:t>
            </a:r>
            <a:r>
              <a:rPr lang="el-GR" altLang="el-GR" sz="1400" dirty="0">
                <a:latin typeface="Century Gothic" panose="020B0502020202020204" pitchFamily="34" charset="0"/>
              </a:rPr>
              <a:t>επέστρεψε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την θέση 	στην οποία βρέθηκε και τερμάτισε την αναζήτηση.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δεν ισούται με το ζητούμενο στοιχείο, αναθεώρησε το τμήμα του πίνακα που πρέπει να προσπελασθεί με 	βάση την μεσαία θέση.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μεγαλύτερο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ή ίσο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δεξιό τμήμα του πίνακα.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5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μικρότερο ή ίσο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αριστερό τμήμα του πίνακα.</a:t>
            </a:r>
            <a:endParaRPr kumimoji="0" lang="el-GR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6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Επανέλαβε τα βήματα μέχρι να βρεθεί το στοιχείο ή μέχρι να τελειώσει ο πίνακας.</a:t>
            </a:r>
            <a:endParaRPr kumimoji="0" lang="el-GR" altLang="el-G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A96D109-9619-4431-AFAF-36648EA40490}"/>
              </a:ext>
            </a:extLst>
          </p:cNvPr>
          <p:cNvSpPr txBox="1">
            <a:spLocks/>
          </p:cNvSpPr>
          <p:nvPr/>
        </p:nvSpPr>
        <p:spPr>
          <a:xfrm>
            <a:off x="2562567" y="3331931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low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1D4D2C63-6FE3-4192-A9FA-FCCFD9037100}"/>
              </a:ext>
            </a:extLst>
          </p:cNvPr>
          <p:cNvSpPr txBox="1">
            <a:spLocks/>
          </p:cNvSpPr>
          <p:nvPr/>
        </p:nvSpPr>
        <p:spPr>
          <a:xfrm>
            <a:off x="4575474" y="2605144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high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508CACA1-F97E-4EDE-B7E4-8D8264AF7BC4}"/>
              </a:ext>
            </a:extLst>
          </p:cNvPr>
          <p:cNvSpPr txBox="1">
            <a:spLocks/>
          </p:cNvSpPr>
          <p:nvPr/>
        </p:nvSpPr>
        <p:spPr>
          <a:xfrm>
            <a:off x="2562567" y="2605144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mid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/>
              <p:nvPr/>
            </p:nvSpPr>
            <p:spPr>
              <a:xfrm>
                <a:off x="5767527" y="2631783"/>
                <a:ext cx="5800078" cy="679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mid</m:t>
                      </m:r>
                      <m:r>
                        <a:rPr lang="el-GR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low</m:t>
                      </m:r>
                      <m: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  <m: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low</m:t>
                              </m:r>
                            </m:e>
                          </m:d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high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l-GR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27" y="2631783"/>
                <a:ext cx="5800078" cy="679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3F88BFC-2F3C-4B74-AEED-8EB4F9CC09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60931" y="3315888"/>
            <a:ext cx="434851" cy="248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B83519-9D32-48B0-B32D-6481328B322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866855" y="2891593"/>
            <a:ext cx="0" cy="44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E896EE-B652-431A-8BFE-42F50A4DF6A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879762" y="2172290"/>
            <a:ext cx="0" cy="43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03AE02F-4371-47A5-8518-DDBA0ED9710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866855" y="2203521"/>
            <a:ext cx="0" cy="40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ontent Placeholder 7">
            <a:extLst>
              <a:ext uri="{FF2B5EF4-FFF2-40B4-BE49-F238E27FC236}">
                <a16:creationId xmlns:a16="http://schemas.microsoft.com/office/drawing/2014/main" id="{CB241E14-3B04-490E-9B0C-2F9E211A1A4C}"/>
              </a:ext>
            </a:extLst>
          </p:cNvPr>
          <p:cNvSpPr txBox="1">
            <a:spLocks/>
          </p:cNvSpPr>
          <p:nvPr/>
        </p:nvSpPr>
        <p:spPr>
          <a:xfrm>
            <a:off x="6297134" y="1792569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num = 20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5A19BE17-1EDC-4BD8-AA28-FFFD76802089}"/>
              </a:ext>
            </a:extLst>
          </p:cNvPr>
          <p:cNvSpPr txBox="1">
            <a:spLocks/>
          </p:cNvSpPr>
          <p:nvPr/>
        </p:nvSpPr>
        <p:spPr>
          <a:xfrm>
            <a:off x="3294592" y="6229326"/>
            <a:ext cx="6772686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(low &lt;= high)  </a:t>
            </a:r>
            <a:r>
              <a:rPr lang="el-GR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 &amp;&amp; </a:t>
            </a: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  (pin[low] &lt;= num)   &amp;&amp;   (pin[high] &gt;= num)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4" descr="As right as...">
            <a:extLst>
              <a:ext uri="{FF2B5EF4-FFF2-40B4-BE49-F238E27FC236}">
                <a16:creationId xmlns:a16="http://schemas.microsoft.com/office/drawing/2014/main" id="{949F8EB0-84F5-4725-9CB8-65F0A7917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216" y="6229326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8A6BCB83-463C-4607-8964-EEA2F5099D5B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(5/11)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Έστω ότι έχω τον πίνακα </a:t>
            </a:r>
            <a:r>
              <a:rPr lang="en-US" sz="1600" dirty="0">
                <a:latin typeface="Century Gothic" panose="020B0502020202020204" pitchFamily="34" charset="0"/>
              </a:rPr>
              <a:t>pin </a:t>
            </a:r>
            <a:r>
              <a:rPr lang="el-GR" sz="1600" dirty="0">
                <a:latin typeface="Century Gothic" panose="020B0502020202020204" pitchFamily="34" charset="0"/>
              </a:rPr>
              <a:t>και αναζητώ την θέση στην οποία βρίσκεται ο αριθμός 2</a:t>
            </a:r>
            <a:r>
              <a:rPr lang="en-US" sz="1600" dirty="0">
                <a:latin typeface="Century Gothic" panose="020B0502020202020204" pitchFamily="34" charset="0"/>
              </a:rPr>
              <a:t>0</a:t>
            </a:r>
            <a:endParaRPr lang="el-GR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7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98F7C7-92C6-4C97-848B-BF4512A882B7}"/>
              </a:ext>
            </a:extLst>
          </p:cNvPr>
          <p:cNvGraphicFramePr>
            <a:graphicFrameLocks noGrp="1"/>
          </p:cNvGraphicFramePr>
          <p:nvPr/>
        </p:nvGraphicFramePr>
        <p:xfrm>
          <a:off x="688342" y="1382972"/>
          <a:ext cx="4415811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293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80090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51869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97947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  <a:gridCol w="487571">
                  <a:extLst>
                    <a:ext uri="{9D8B030D-6E8A-4147-A177-3AD203B41FA5}">
                      <a16:colId xmlns:a16="http://schemas.microsoft.com/office/drawing/2014/main" val="3947265270"/>
                    </a:ext>
                  </a:extLst>
                </a:gridCol>
                <a:gridCol w="477199">
                  <a:extLst>
                    <a:ext uri="{9D8B030D-6E8A-4147-A177-3AD203B41FA5}">
                      <a16:colId xmlns:a16="http://schemas.microsoft.com/office/drawing/2014/main" val="2176277527"/>
                    </a:ext>
                  </a:extLst>
                </a:gridCol>
                <a:gridCol w="506454">
                  <a:extLst>
                    <a:ext uri="{9D8B030D-6E8A-4147-A177-3AD203B41FA5}">
                      <a16:colId xmlns:a16="http://schemas.microsoft.com/office/drawing/2014/main" val="2505103554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l-GR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59903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Υπολόγισε την νέα μεσαία θέση του πίνακα με βάση τον τύπο.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βρίσκεται στην μεσαία θέση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ή την μικρότερη ή την μεγαλύτερη, </a:t>
            </a:r>
            <a:r>
              <a:rPr lang="el-GR" altLang="el-GR" sz="1400" dirty="0">
                <a:latin typeface="Century Gothic" panose="020B0502020202020204" pitchFamily="34" charset="0"/>
              </a:rPr>
              <a:t>επέστρεψε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την θέση 	στην οποία βρέθηκε και τερμάτισε την αναζήτηση.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δεν ισούται με το ζητούμενο στοιχείο, αναθεώρησε το τμήμα του πίνακα που πρέπει να προσπελασθεί με 	βάση την μεσαία θέση.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μεγαλύτερο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δεξιό τμήμα του πίνακα.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5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μικρότερο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αριστερό τμήμα του πίνακα.</a:t>
            </a:r>
            <a:endParaRPr kumimoji="0" lang="el-GR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6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Επανέλαβε τα βήματα μέχρι να βρεθεί το στοιχείο ή μέχρι να τελειώσει ο πίνακας.</a:t>
            </a:r>
            <a:endParaRPr kumimoji="0" lang="el-GR" altLang="el-G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A96D109-9619-4431-AFAF-36648EA40490}"/>
              </a:ext>
            </a:extLst>
          </p:cNvPr>
          <p:cNvSpPr txBox="1">
            <a:spLocks/>
          </p:cNvSpPr>
          <p:nvPr/>
        </p:nvSpPr>
        <p:spPr>
          <a:xfrm>
            <a:off x="2567280" y="2600114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low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1D4D2C63-6FE3-4192-A9FA-FCCFD9037100}"/>
              </a:ext>
            </a:extLst>
          </p:cNvPr>
          <p:cNvSpPr txBox="1">
            <a:spLocks/>
          </p:cNvSpPr>
          <p:nvPr/>
        </p:nvSpPr>
        <p:spPr>
          <a:xfrm>
            <a:off x="4575474" y="2605144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high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508CACA1-F97E-4EDE-B7E4-8D8264AF7BC4}"/>
              </a:ext>
            </a:extLst>
          </p:cNvPr>
          <p:cNvSpPr txBox="1">
            <a:spLocks/>
          </p:cNvSpPr>
          <p:nvPr/>
        </p:nvSpPr>
        <p:spPr>
          <a:xfrm>
            <a:off x="3097390" y="2561746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mid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/>
              <p:nvPr/>
            </p:nvSpPr>
            <p:spPr>
              <a:xfrm>
                <a:off x="6096000" y="2640504"/>
                <a:ext cx="5800078" cy="679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mid</m:t>
                      </m:r>
                      <m:r>
                        <a:rPr lang="el-GR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low</m:t>
                      </m:r>
                      <m: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  <m: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low</m:t>
                              </m:r>
                            </m:e>
                          </m:d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high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=4.41</m:t>
                      </m:r>
                    </m:oMath>
                  </m:oMathPara>
                </a14:m>
                <a:endParaRPr lang="el-GR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40504"/>
                <a:ext cx="5800078" cy="679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3F88BFC-2F3C-4B74-AEED-8EB4F9CC09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60931" y="3315888"/>
            <a:ext cx="434851" cy="248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B83519-9D32-48B0-B32D-6481328B322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871568" y="2159776"/>
            <a:ext cx="0" cy="44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E896EE-B652-431A-8BFE-42F50A4DF6A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879762" y="2172290"/>
            <a:ext cx="0" cy="43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03AE02F-4371-47A5-8518-DDBA0ED9710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401678" y="2160123"/>
            <a:ext cx="0" cy="401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ontent Placeholder 7">
            <a:extLst>
              <a:ext uri="{FF2B5EF4-FFF2-40B4-BE49-F238E27FC236}">
                <a16:creationId xmlns:a16="http://schemas.microsoft.com/office/drawing/2014/main" id="{CB241E14-3B04-490E-9B0C-2F9E211A1A4C}"/>
              </a:ext>
            </a:extLst>
          </p:cNvPr>
          <p:cNvSpPr txBox="1">
            <a:spLocks/>
          </p:cNvSpPr>
          <p:nvPr/>
        </p:nvSpPr>
        <p:spPr>
          <a:xfrm>
            <a:off x="6297134" y="1792569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num = 20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811F173E-3471-441E-BBC3-5AB59EAD2897}"/>
              </a:ext>
            </a:extLst>
          </p:cNvPr>
          <p:cNvSpPr txBox="1">
            <a:spLocks/>
          </p:cNvSpPr>
          <p:nvPr/>
        </p:nvSpPr>
        <p:spPr>
          <a:xfrm>
            <a:off x="7192243" y="2600114"/>
            <a:ext cx="303373" cy="32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3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A86F7E05-222A-4019-8DA7-D134C8EA19EF}"/>
              </a:ext>
            </a:extLst>
          </p:cNvPr>
          <p:cNvSpPr txBox="1">
            <a:spLocks/>
          </p:cNvSpPr>
          <p:nvPr/>
        </p:nvSpPr>
        <p:spPr>
          <a:xfrm>
            <a:off x="8692666" y="2458363"/>
            <a:ext cx="303373" cy="32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3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72CD4A78-1A14-41AB-985F-F126DCEBC63B}"/>
              </a:ext>
            </a:extLst>
          </p:cNvPr>
          <p:cNvSpPr txBox="1">
            <a:spLocks/>
          </p:cNvSpPr>
          <p:nvPr/>
        </p:nvSpPr>
        <p:spPr>
          <a:xfrm>
            <a:off x="7993629" y="2428516"/>
            <a:ext cx="303373" cy="32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7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B24AABF8-B449-4493-ADED-20AA5B659F2F}"/>
              </a:ext>
            </a:extLst>
          </p:cNvPr>
          <p:cNvSpPr txBox="1">
            <a:spLocks/>
          </p:cNvSpPr>
          <p:nvPr/>
        </p:nvSpPr>
        <p:spPr>
          <a:xfrm>
            <a:off x="9469799" y="2493504"/>
            <a:ext cx="452096" cy="294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20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C87EF7BA-55C6-4371-AF70-D2FAFD099501}"/>
              </a:ext>
            </a:extLst>
          </p:cNvPr>
          <p:cNvSpPr txBox="1">
            <a:spLocks/>
          </p:cNvSpPr>
          <p:nvPr/>
        </p:nvSpPr>
        <p:spPr>
          <a:xfrm>
            <a:off x="10373539" y="2488210"/>
            <a:ext cx="452096" cy="294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9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9E8753-98E2-4C4D-B186-248CAABC3A7E}"/>
              </a:ext>
            </a:extLst>
          </p:cNvPr>
          <p:cNvSpPr txBox="1">
            <a:spLocks/>
          </p:cNvSpPr>
          <p:nvPr/>
        </p:nvSpPr>
        <p:spPr>
          <a:xfrm>
            <a:off x="9889021" y="3281977"/>
            <a:ext cx="452096" cy="294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9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4414A342-617F-49D8-8BA0-87C9E05A348F}"/>
              </a:ext>
            </a:extLst>
          </p:cNvPr>
          <p:cNvSpPr txBox="1">
            <a:spLocks/>
          </p:cNvSpPr>
          <p:nvPr/>
        </p:nvSpPr>
        <p:spPr>
          <a:xfrm>
            <a:off x="8734612" y="3281977"/>
            <a:ext cx="452096" cy="294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40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DC0FE5F-7393-4E65-9328-18FE16E70B22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(6/11)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Έστω ότι έχω τον πίνακα </a:t>
            </a:r>
            <a:r>
              <a:rPr lang="en-US" sz="1600" dirty="0">
                <a:latin typeface="Century Gothic" panose="020B0502020202020204" pitchFamily="34" charset="0"/>
              </a:rPr>
              <a:t>pin </a:t>
            </a:r>
            <a:r>
              <a:rPr lang="el-GR" sz="1600" dirty="0">
                <a:latin typeface="Century Gothic" panose="020B0502020202020204" pitchFamily="34" charset="0"/>
              </a:rPr>
              <a:t>και αναζητώ την θέση στην οποία βρίσκεται ο αριθμός 2</a:t>
            </a:r>
            <a:r>
              <a:rPr lang="en-US" sz="1600" dirty="0">
                <a:latin typeface="Century Gothic" panose="020B0502020202020204" pitchFamily="34" charset="0"/>
              </a:rPr>
              <a:t>0</a:t>
            </a:r>
            <a:endParaRPr lang="el-GR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98F7C7-92C6-4C97-848B-BF4512A882B7}"/>
              </a:ext>
            </a:extLst>
          </p:cNvPr>
          <p:cNvGraphicFramePr>
            <a:graphicFrameLocks noGrp="1"/>
          </p:cNvGraphicFramePr>
          <p:nvPr/>
        </p:nvGraphicFramePr>
        <p:xfrm>
          <a:off x="688342" y="1382972"/>
          <a:ext cx="4415811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293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80090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51869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97947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  <a:gridCol w="487571">
                  <a:extLst>
                    <a:ext uri="{9D8B030D-6E8A-4147-A177-3AD203B41FA5}">
                      <a16:colId xmlns:a16="http://schemas.microsoft.com/office/drawing/2014/main" val="3947265270"/>
                    </a:ext>
                  </a:extLst>
                </a:gridCol>
                <a:gridCol w="477199">
                  <a:extLst>
                    <a:ext uri="{9D8B030D-6E8A-4147-A177-3AD203B41FA5}">
                      <a16:colId xmlns:a16="http://schemas.microsoft.com/office/drawing/2014/main" val="2176277527"/>
                    </a:ext>
                  </a:extLst>
                </a:gridCol>
                <a:gridCol w="506454">
                  <a:extLst>
                    <a:ext uri="{9D8B030D-6E8A-4147-A177-3AD203B41FA5}">
                      <a16:colId xmlns:a16="http://schemas.microsoft.com/office/drawing/2014/main" val="2505103554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l-GR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59903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Υπολόγισε την νέα μεσαία θέση του πίνακα με βάση τον τύπο.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βρίσκεται στην μεσαία θέση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ή την μικρότερη ή την μεγαλύτερη, </a:t>
            </a:r>
            <a:r>
              <a:rPr lang="el-GR" altLang="el-GR" sz="1400" dirty="0">
                <a:latin typeface="Century Gothic" panose="020B0502020202020204" pitchFamily="34" charset="0"/>
              </a:rPr>
              <a:t>επέστρεψε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την θέση 	στην οποία βρέθηκε και τερμάτισε την αναζήτηση.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δεν ισούται με το ζητούμενο στοιχείο, αναθεώρησε το τμήμα του πίνακα που πρέπει να προσπελασθεί με 	βάση την μεσαία θέση.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μεγαλύτερο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δεξιό τμήμα του πίνακα.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5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μικρότερο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αριστερό τμήμα του πίνακα.</a:t>
            </a:r>
            <a:endParaRPr kumimoji="0" lang="el-GR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6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Επανέλαβε τα βήματα μέχρι να βρεθεί το στοιχείο ή μέχρι να τελειώσει ο πίνακας.</a:t>
            </a:r>
            <a:endParaRPr kumimoji="0" lang="el-GR" altLang="el-G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A96D109-9619-4431-AFAF-36648EA40490}"/>
              </a:ext>
            </a:extLst>
          </p:cNvPr>
          <p:cNvSpPr txBox="1">
            <a:spLocks/>
          </p:cNvSpPr>
          <p:nvPr/>
        </p:nvSpPr>
        <p:spPr>
          <a:xfrm>
            <a:off x="2549528" y="2588066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low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1D4D2C63-6FE3-4192-A9FA-FCCFD9037100}"/>
              </a:ext>
            </a:extLst>
          </p:cNvPr>
          <p:cNvSpPr txBox="1">
            <a:spLocks/>
          </p:cNvSpPr>
          <p:nvPr/>
        </p:nvSpPr>
        <p:spPr>
          <a:xfrm>
            <a:off x="4575474" y="2605144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high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508CACA1-F97E-4EDE-B7E4-8D8264AF7BC4}"/>
              </a:ext>
            </a:extLst>
          </p:cNvPr>
          <p:cNvSpPr txBox="1">
            <a:spLocks/>
          </p:cNvSpPr>
          <p:nvPr/>
        </p:nvSpPr>
        <p:spPr>
          <a:xfrm>
            <a:off x="3086349" y="2588066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mid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/>
              <p:nvPr/>
            </p:nvSpPr>
            <p:spPr>
              <a:xfrm>
                <a:off x="5767527" y="2631783"/>
                <a:ext cx="5800078" cy="679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mid</m:t>
                      </m:r>
                      <m:r>
                        <a:rPr lang="el-GR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low</m:t>
                      </m:r>
                      <m: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  <m: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low</m:t>
                              </m:r>
                            </m:e>
                          </m:d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high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l-GR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27" y="2631783"/>
                <a:ext cx="5800078" cy="679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3F88BFC-2F3C-4B74-AEED-8EB4F9CC09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60931" y="3315888"/>
            <a:ext cx="434851" cy="248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B83519-9D32-48B0-B32D-6481328B322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853816" y="2147728"/>
            <a:ext cx="0" cy="44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E896EE-B652-431A-8BFE-42F50A4DF6A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879762" y="2172290"/>
            <a:ext cx="0" cy="43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03AE02F-4371-47A5-8518-DDBA0ED9710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390637" y="2186443"/>
            <a:ext cx="0" cy="40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ontent Placeholder 7">
            <a:extLst>
              <a:ext uri="{FF2B5EF4-FFF2-40B4-BE49-F238E27FC236}">
                <a16:creationId xmlns:a16="http://schemas.microsoft.com/office/drawing/2014/main" id="{CB241E14-3B04-490E-9B0C-2F9E211A1A4C}"/>
              </a:ext>
            </a:extLst>
          </p:cNvPr>
          <p:cNvSpPr txBox="1">
            <a:spLocks/>
          </p:cNvSpPr>
          <p:nvPr/>
        </p:nvSpPr>
        <p:spPr>
          <a:xfrm>
            <a:off x="6297134" y="1792569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num = 20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C9B0AE6F-4137-4963-90B1-CB1EF8EF2748}"/>
              </a:ext>
            </a:extLst>
          </p:cNvPr>
          <p:cNvSpPr txBox="1">
            <a:spLocks/>
          </p:cNvSpPr>
          <p:nvPr/>
        </p:nvSpPr>
        <p:spPr>
          <a:xfrm>
            <a:off x="5959296" y="4248573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pin[mid] == num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06B0E626-CF96-40FF-8DD1-2B6B3BFAA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495" y="4248573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D50B0B7-C887-4FD6-9932-DC408BCA3717}"/>
              </a:ext>
            </a:extLst>
          </p:cNvPr>
          <p:cNvSpPr txBox="1">
            <a:spLocks/>
          </p:cNvSpPr>
          <p:nvPr/>
        </p:nvSpPr>
        <p:spPr>
          <a:xfrm>
            <a:off x="8032378" y="4235864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pin[low] == num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Picture 2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82A98C2F-2322-4FCC-AB58-98656B5A1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991" y="4238640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E722ADC6-2BC8-4B2B-9A8B-9B8C9B4D5B9E}"/>
              </a:ext>
            </a:extLst>
          </p:cNvPr>
          <p:cNvSpPr txBox="1">
            <a:spLocks/>
          </p:cNvSpPr>
          <p:nvPr/>
        </p:nvSpPr>
        <p:spPr>
          <a:xfrm>
            <a:off x="9972507" y="4232033"/>
            <a:ext cx="1922675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pin[high] == num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2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86E08A6A-D042-4F83-ACE6-A13ACF0C4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361" y="4248573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0CD2F0C3-AF68-436A-A13C-8B1B2F382FBD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(7/11)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Έστω ότι έχω τον πίνακα </a:t>
            </a:r>
            <a:r>
              <a:rPr lang="en-US" sz="1600" dirty="0">
                <a:latin typeface="Century Gothic" panose="020B0502020202020204" pitchFamily="34" charset="0"/>
              </a:rPr>
              <a:t>pin </a:t>
            </a:r>
            <a:r>
              <a:rPr lang="el-GR" sz="1600" dirty="0">
                <a:latin typeface="Century Gothic" panose="020B0502020202020204" pitchFamily="34" charset="0"/>
              </a:rPr>
              <a:t>και αναζητώ την θέση στην οποία βρίσκεται ο αριθμός 2</a:t>
            </a:r>
            <a:r>
              <a:rPr lang="en-US" sz="1600" dirty="0">
                <a:latin typeface="Century Gothic" panose="020B0502020202020204" pitchFamily="34" charset="0"/>
              </a:rPr>
              <a:t>0</a:t>
            </a:r>
            <a:endParaRPr lang="el-GR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0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98F7C7-92C6-4C97-848B-BF4512A882B7}"/>
              </a:ext>
            </a:extLst>
          </p:cNvPr>
          <p:cNvGraphicFramePr>
            <a:graphicFrameLocks noGrp="1"/>
          </p:cNvGraphicFramePr>
          <p:nvPr/>
        </p:nvGraphicFramePr>
        <p:xfrm>
          <a:off x="688342" y="1382972"/>
          <a:ext cx="4415811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293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80090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51869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97946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97947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  <a:gridCol w="487571">
                  <a:extLst>
                    <a:ext uri="{9D8B030D-6E8A-4147-A177-3AD203B41FA5}">
                      <a16:colId xmlns:a16="http://schemas.microsoft.com/office/drawing/2014/main" val="3947265270"/>
                    </a:ext>
                  </a:extLst>
                </a:gridCol>
                <a:gridCol w="477199">
                  <a:extLst>
                    <a:ext uri="{9D8B030D-6E8A-4147-A177-3AD203B41FA5}">
                      <a16:colId xmlns:a16="http://schemas.microsoft.com/office/drawing/2014/main" val="2176277527"/>
                    </a:ext>
                  </a:extLst>
                </a:gridCol>
                <a:gridCol w="506454">
                  <a:extLst>
                    <a:ext uri="{9D8B030D-6E8A-4147-A177-3AD203B41FA5}">
                      <a16:colId xmlns:a16="http://schemas.microsoft.com/office/drawing/2014/main" val="2505103554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r>
                        <a:rPr lang="el-GR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59903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Υπολόγισε την νέα μεσαία θέση του πίνακα με βάση τον τύπο.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βρίσκεται στην μεσαία θέση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ή την μικρότερη ή την μεγαλύτερη, </a:t>
            </a:r>
            <a:r>
              <a:rPr lang="el-GR" altLang="el-GR" sz="1400" dirty="0">
                <a:latin typeface="Century Gothic" panose="020B0502020202020204" pitchFamily="34" charset="0"/>
              </a:rPr>
              <a:t>επέστρεψε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την θέση 	στην οποία βρέθηκε και τερμάτισε την αναζήτηση.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δεν ισούται με το ζητούμενο στοιχείο, αναθεώρησε το τμήμα του πίνακα που πρέπει να προσπελασθεί με 	βάση την μεσαία θέση.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μεγαλύτερο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ή ίσο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δεξιό τμήμα του πίνακα.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endParaRPr kumimoji="0" lang="en-US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5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ζητούμενο στοιχείο είναι μικρότερο ή ίσο από το μέσο τότε αναζήτησε </a:t>
            </a:r>
            <a:r>
              <a:rPr lang="el-GR" altLang="el-GR" sz="1400" dirty="0">
                <a:latin typeface="Century Gothic" panose="020B0502020202020204" pitchFamily="34" charset="0"/>
              </a:rPr>
              <a:t>στο αριστερό τμήμα του πίνακα.</a:t>
            </a:r>
            <a:endParaRPr kumimoji="0" lang="el-GR" alt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6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Επανέλαβε τα βήματα μέχρι να βρεθεί το στοιχείο ή μέχρι να τελειώσει ο πίνακας.</a:t>
            </a:r>
            <a:endParaRPr kumimoji="0" lang="el-GR" altLang="el-G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A96D109-9619-4431-AFAF-36648EA40490}"/>
              </a:ext>
            </a:extLst>
          </p:cNvPr>
          <p:cNvSpPr txBox="1">
            <a:spLocks/>
          </p:cNvSpPr>
          <p:nvPr/>
        </p:nvSpPr>
        <p:spPr>
          <a:xfrm>
            <a:off x="3124661" y="3291564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low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1D4D2C63-6FE3-4192-A9FA-FCCFD9037100}"/>
              </a:ext>
            </a:extLst>
          </p:cNvPr>
          <p:cNvSpPr txBox="1">
            <a:spLocks/>
          </p:cNvSpPr>
          <p:nvPr/>
        </p:nvSpPr>
        <p:spPr>
          <a:xfrm>
            <a:off x="4575474" y="2605144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high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508CACA1-F97E-4EDE-B7E4-8D8264AF7BC4}"/>
              </a:ext>
            </a:extLst>
          </p:cNvPr>
          <p:cNvSpPr txBox="1">
            <a:spLocks/>
          </p:cNvSpPr>
          <p:nvPr/>
        </p:nvSpPr>
        <p:spPr>
          <a:xfrm>
            <a:off x="3124661" y="2589056"/>
            <a:ext cx="6085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mid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/>
              <p:nvPr/>
            </p:nvSpPr>
            <p:spPr>
              <a:xfrm>
                <a:off x="5767527" y="2631783"/>
                <a:ext cx="5800078" cy="679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mid</m:t>
                      </m:r>
                      <m:r>
                        <a:rPr lang="el-GR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low</m:t>
                      </m:r>
                      <m:r>
                        <a:rPr lang="en-US" altLang="el-GR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  <m: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low</m:t>
                              </m:r>
                            </m:e>
                          </m:d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high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pin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low</m:t>
                          </m:r>
                          <m:r>
                            <a:rPr lang="en-US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l-GR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5E1EE-CE58-4F1E-B523-D74C4FC4C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27" y="2631783"/>
                <a:ext cx="5800078" cy="679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3F88BFC-2F3C-4B74-AEED-8EB4F9CC09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60931" y="3315888"/>
            <a:ext cx="434851" cy="2485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B83519-9D32-48B0-B32D-6481328B322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428949" y="2851226"/>
            <a:ext cx="0" cy="440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E896EE-B652-431A-8BFE-42F50A4DF6A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879762" y="2172290"/>
            <a:ext cx="0" cy="43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03AE02F-4371-47A5-8518-DDBA0ED9710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428949" y="2187433"/>
            <a:ext cx="0" cy="40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ontent Placeholder 7">
            <a:extLst>
              <a:ext uri="{FF2B5EF4-FFF2-40B4-BE49-F238E27FC236}">
                <a16:creationId xmlns:a16="http://schemas.microsoft.com/office/drawing/2014/main" id="{CB241E14-3B04-490E-9B0C-2F9E211A1A4C}"/>
              </a:ext>
            </a:extLst>
          </p:cNvPr>
          <p:cNvSpPr txBox="1">
            <a:spLocks/>
          </p:cNvSpPr>
          <p:nvPr/>
        </p:nvSpPr>
        <p:spPr>
          <a:xfrm>
            <a:off x="6297134" y="1792569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num = 20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4" descr="As right as...">
            <a:extLst>
              <a:ext uri="{FF2B5EF4-FFF2-40B4-BE49-F238E27FC236}">
                <a16:creationId xmlns:a16="http://schemas.microsoft.com/office/drawing/2014/main" id="{0D43492F-4C15-4F3B-B008-992BF5671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548" y="4993824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6DF0CB4A-E5C6-49C6-B35D-85FC5D75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605" y="5868058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2D0426E-9B62-4674-B066-8BAF8E49A78C}"/>
              </a:ext>
            </a:extLst>
          </p:cNvPr>
          <p:cNvSpPr txBox="1">
            <a:spLocks/>
          </p:cNvSpPr>
          <p:nvPr/>
        </p:nvSpPr>
        <p:spPr>
          <a:xfrm>
            <a:off x="9775799" y="4993824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num &gt;= pin[mid]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47C20EB1-6804-4375-BC4F-28DAAC7314CB}"/>
              </a:ext>
            </a:extLst>
          </p:cNvPr>
          <p:cNvSpPr txBox="1">
            <a:spLocks/>
          </p:cNvSpPr>
          <p:nvPr/>
        </p:nvSpPr>
        <p:spPr>
          <a:xfrm>
            <a:off x="9775799" y="5765171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num &lt;= pin[mid]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412A3969-2878-467B-B469-0288F9948791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(8/11)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Έστω ότι έχω τον πίνακα </a:t>
            </a:r>
            <a:r>
              <a:rPr lang="en-US" sz="1600" dirty="0">
                <a:latin typeface="Century Gothic" panose="020B0502020202020204" pitchFamily="34" charset="0"/>
              </a:rPr>
              <a:t>pin </a:t>
            </a:r>
            <a:r>
              <a:rPr lang="el-GR" sz="1600" dirty="0">
                <a:latin typeface="Century Gothic" panose="020B0502020202020204" pitchFamily="34" charset="0"/>
              </a:rPr>
              <a:t>και αναζητώ την θέση στην οποία βρίσκεται ο αριθμός 2</a:t>
            </a:r>
            <a:r>
              <a:rPr lang="en-US" sz="1600" dirty="0">
                <a:latin typeface="Century Gothic" panose="020B0502020202020204" pitchFamily="34" charset="0"/>
              </a:rPr>
              <a:t>0</a:t>
            </a:r>
            <a:endParaRPr lang="el-GR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7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2425</Words>
  <Application>Microsoft Office PowerPoint</Application>
  <PresentationFormat>Widescreen</PresentationFormat>
  <Paragraphs>390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Century Gothic</vt:lpstr>
      <vt:lpstr>Office Theme</vt:lpstr>
      <vt:lpstr>Αναζήτηση Παρεμβολής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Αναζήτηση Παρεμβολής</dc:title>
  <dc:creator>konstantina pitianou</dc:creator>
  <cp:lastModifiedBy>konstantina pitianou</cp:lastModifiedBy>
  <cp:revision>20</cp:revision>
  <dcterms:created xsi:type="dcterms:W3CDTF">2020-11-06T08:18:44Z</dcterms:created>
  <dcterms:modified xsi:type="dcterms:W3CDTF">2020-11-06T12:46:52Z</dcterms:modified>
</cp:coreProperties>
</file>