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8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3" r:id="rId16"/>
    <p:sldId id="406" r:id="rId17"/>
    <p:sldId id="402" r:id="rId18"/>
    <p:sldId id="404" r:id="rId19"/>
    <p:sldId id="405" r:id="rId20"/>
    <p:sldId id="407" r:id="rId21"/>
    <p:sldId id="314" r:id="rId22"/>
    <p:sldId id="369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6" r:id="rId32"/>
    <p:sldId id="417" r:id="rId33"/>
    <p:sldId id="418" r:id="rId34"/>
    <p:sldId id="427" r:id="rId35"/>
    <p:sldId id="428" r:id="rId36"/>
    <p:sldId id="429" r:id="rId37"/>
    <p:sldId id="430" r:id="rId38"/>
    <p:sldId id="431" r:id="rId39"/>
    <p:sldId id="432" r:id="rId4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C275-E22B-4426-97B6-7262EDB0B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430FB-4484-40A8-A298-A361865C1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B499A-B377-4C3A-8A2B-2594BE7B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CC3D-E2F0-4291-9E59-5F71F8A1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D0CF0-D1F6-4A67-9A53-4F65A571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784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0F23-40F7-469E-847E-2EFE7C62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56A4F-D6FB-42B0-A48B-FAF6D40A2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F7853-18C9-436C-A323-A0301661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50F3-BFB0-4A27-84E3-A7F20506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8F510-DB8C-474B-8186-F227CC0D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6454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8342E3-08AA-4F53-8D84-6AAE86C5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A35A7-9EE6-475B-8C19-A813405E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9B64A-CEAB-4ECF-AB5C-0E72D8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0205-BC37-43B5-B863-DDDEA564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4B9ED-7675-46CA-8A5E-32F80A49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41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1C6-B8A1-4478-9860-E7255E07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38E4-3F8B-4349-9CF2-3E46817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DBF66-9B65-4F7E-886B-458FF4C7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8AC36-DC85-455D-8774-C5AB2E7C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4DE6-EEF3-4222-BA6B-734B0E61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5590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DD7A-9F87-4CD0-BCCC-C611ECF0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76D5-0642-41D1-A7D0-6CF7ED6D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6207-95AF-4C59-BCDC-3BB76897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CE44-561C-49E6-A022-824D2FE7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F2A2A-6029-4FCD-BA25-5195482D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764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F806-3019-46D0-A261-2DA1767E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15C0-95B0-411B-AF1C-34F080E47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5B72C-E62C-4B8F-9A48-615923DAF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50C1-89F0-4B88-88F5-02E49E1B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A7B03-EE4C-4A64-BA72-02E4570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1E7E5-322F-4829-A663-900E6A28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192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BEB2-03CF-459C-A241-5EBA839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CD86-8C84-41C1-ACD8-D5A6E005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65FC7-D511-421C-BBC3-B5C821E3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80E6B-3471-4440-9753-C34E97064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B4399-4273-4E3A-96ED-60E4E67FD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5112E-7FF2-4A57-B40D-DEF0D436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FBB72-C051-4F08-8E5C-8DC4A630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94A59-7CFB-45D4-A5BE-DAD0987A9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678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118-388B-4D04-B6D6-30E64628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5E638-4921-4F1C-9A5A-16DD0D3E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59AA6-E355-4109-9239-E32DCEBC0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DD406-6F28-4212-A97E-1ABE169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6630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25D00-9398-422C-BF40-87EEA321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E79B9-D21A-4573-8D1B-90C2D241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22D98-A980-4A63-8E06-078B4D25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070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C98FA-858F-4846-AC83-2E285401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AEC7-2ECB-4775-BE25-53C3E912D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B9A12-893E-490D-80D0-E3891425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49B0-D807-4549-86DA-5637EEC4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D02FC-B058-436A-B07A-80792B93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D6C53-5E91-421A-B233-1FFD8F11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513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D906-72CC-4DD1-B2E7-C1A60C8C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C8D61-BA5F-4543-B9BE-4304C61FD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A9FE-D377-469E-BF4A-F60E768E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3ACE1-2444-433A-A12A-9287A1F6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6182D-E56C-4C2C-94D6-D742A59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2A95B-3C59-480D-A1FA-97C53104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2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415C6-CB57-4C0C-8529-264A1358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EB4D6-99FC-4D5D-9C56-DCC8519A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1434-A849-4416-9C9F-6A7B9A3C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5184-90A5-402A-B9D2-F4E79B4AF3F7}" type="datetimeFigureOut">
              <a:rPr lang="el-GR" smtClean="0"/>
              <a:t>4/12/2020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955E-6487-4327-BE3A-657BC6627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B22A7-E3B7-4760-8F77-7BD155614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EFBB9-F9ED-4D3A-8064-615BE09ECF7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386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D64-CE58-4084-BECD-5307ED003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4400" dirty="0">
                <a:latin typeface="Century Gothic" panose="020B0502020202020204" pitchFamily="34" charset="0"/>
              </a:rPr>
              <a:t>Γρήγορη Ταξινόμηση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8F66C-CE72-41AC-837A-7D2BD38FD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Quick Sort</a:t>
            </a:r>
            <a:endParaRPr lang="el-GR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05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91955"/>
              </p:ext>
            </p:extLst>
          </p:nvPr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8736221" y="395957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12CD058-B5DC-47A7-A894-D631F26E7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33967"/>
              </p:ext>
            </p:extLst>
          </p:nvPr>
        </p:nvGraphicFramePr>
        <p:xfrm>
          <a:off x="8965747" y="5306624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2E0B66-4C73-4957-AC86-44F683DFC16B}"/>
              </a:ext>
            </a:extLst>
          </p:cNvPr>
          <p:cNvCxnSpPr>
            <a:cxnSpLocks/>
          </p:cNvCxnSpPr>
          <p:nvPr/>
        </p:nvCxnSpPr>
        <p:spPr>
          <a:xfrm>
            <a:off x="9321516" y="4359602"/>
            <a:ext cx="296585" cy="897396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689CE0-DFF4-48E1-9D8B-5BEDA42DE7E5}"/>
              </a:ext>
            </a:extLst>
          </p:cNvPr>
          <p:cNvSpPr txBox="1"/>
          <p:nvPr/>
        </p:nvSpPr>
        <p:spPr>
          <a:xfrm>
            <a:off x="648031" y="5008344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8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05514"/>
              </p:ext>
            </p:extLst>
          </p:nvPr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8736221" y="395957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2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94872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6352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(12/19)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6641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2CFE61E-8D4C-47BB-94E0-93B77B6B599B}"/>
              </a:ext>
            </a:extLst>
          </p:cNvPr>
          <p:cNvGraphicFramePr>
            <a:graphicFrameLocks noGrp="1"/>
          </p:cNvGraphicFramePr>
          <p:nvPr/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88528-4CBA-4A9B-A165-12C3C576C28F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7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(13/19)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87101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2CFE61E-8D4C-47BB-94E0-93B77B6B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910220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AF0D-0DC8-4895-B45D-CDBE3D5D3348}"/>
              </a:ext>
            </a:extLst>
          </p:cNvPr>
          <p:cNvSpPr/>
          <p:nvPr/>
        </p:nvSpPr>
        <p:spPr>
          <a:xfrm>
            <a:off x="11051645" y="3968602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097F1-801A-42E5-9F02-F93EC34CA6A2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5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(14/19)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2CFE61E-8D4C-47BB-94E0-93B77B6B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95684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AF0D-0DC8-4895-B45D-CDBE3D5D3348}"/>
              </a:ext>
            </a:extLst>
          </p:cNvPr>
          <p:cNvSpPr/>
          <p:nvPr/>
        </p:nvSpPr>
        <p:spPr>
          <a:xfrm>
            <a:off x="10670009" y="3964799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C397EE-AF8D-47E0-9B04-B0CBBB81B84C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099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72CFE61E-8D4C-47BB-94E0-93B77B6B5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235063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72AF0D-0DC8-4895-B45D-CDBE3D5D3348}"/>
              </a:ext>
            </a:extLst>
          </p:cNvPr>
          <p:cNvSpPr/>
          <p:nvPr/>
        </p:nvSpPr>
        <p:spPr>
          <a:xfrm>
            <a:off x="10670009" y="396479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861D5-44DC-424C-BA83-6E7B410526BE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4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D5F4160-7688-4766-B3F3-AF1D600B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945324"/>
              </p:ext>
            </p:extLst>
          </p:nvPr>
        </p:nvGraphicFramePr>
        <p:xfrm>
          <a:off x="10934834" y="5306624"/>
          <a:ext cx="878210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C05D7-957B-47BA-AE9A-D2268614E72E}"/>
              </a:ext>
            </a:extLst>
          </p:cNvPr>
          <p:cNvCxnSpPr>
            <a:cxnSpLocks/>
          </p:cNvCxnSpPr>
          <p:nvPr/>
        </p:nvCxnSpPr>
        <p:spPr>
          <a:xfrm>
            <a:off x="11261868" y="4360253"/>
            <a:ext cx="282101" cy="89674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F73E75-9839-44C4-BFA1-0A09AC8E4F19}"/>
              </a:ext>
            </a:extLst>
          </p:cNvPr>
          <p:cNvSpPr txBox="1"/>
          <p:nvPr/>
        </p:nvSpPr>
        <p:spPr>
          <a:xfrm>
            <a:off x="648031" y="5008344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D422A-9903-4C98-BA23-79619A222B2B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6F26DEBD-9CCF-4300-B678-C35CD27E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54638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46BB1D2-1CCB-4EA8-A6BC-83543383D81C}"/>
              </a:ext>
            </a:extLst>
          </p:cNvPr>
          <p:cNvSpPr/>
          <p:nvPr/>
        </p:nvSpPr>
        <p:spPr>
          <a:xfrm>
            <a:off x="10670009" y="396479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4814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D5F4160-7688-4766-B3F3-AF1D600B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93259"/>
              </p:ext>
            </p:extLst>
          </p:nvPr>
        </p:nvGraphicFramePr>
        <p:xfrm>
          <a:off x="10934834" y="5306624"/>
          <a:ext cx="878210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C05D7-957B-47BA-AE9A-D2268614E72E}"/>
              </a:ext>
            </a:extLst>
          </p:cNvPr>
          <p:cNvCxnSpPr>
            <a:cxnSpLocks/>
          </p:cNvCxnSpPr>
          <p:nvPr/>
        </p:nvCxnSpPr>
        <p:spPr>
          <a:xfrm>
            <a:off x="11261868" y="4360253"/>
            <a:ext cx="282101" cy="896745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F73E75-9839-44C4-BFA1-0A09AC8E4F19}"/>
              </a:ext>
            </a:extLst>
          </p:cNvPr>
          <p:cNvSpPr txBox="1"/>
          <p:nvPr/>
        </p:nvSpPr>
        <p:spPr>
          <a:xfrm>
            <a:off x="648031" y="5008344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D422A-9903-4C98-BA23-79619A222B2B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6F26DEBD-9CCF-4300-B678-C35CD27E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20469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46BB1D2-1CCB-4EA8-A6BC-83543383D81C}"/>
              </a:ext>
            </a:extLst>
          </p:cNvPr>
          <p:cNvSpPr/>
          <p:nvPr/>
        </p:nvSpPr>
        <p:spPr>
          <a:xfrm>
            <a:off x="10670009" y="396479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4389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b="1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1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4C9AB2-888E-45A1-9D8F-199032D3031B}"/>
              </a:ext>
            </a:extLst>
          </p:cNvPr>
          <p:cNvCxnSpPr>
            <a:cxnSpLocks/>
          </p:cNvCxnSpPr>
          <p:nvPr/>
        </p:nvCxnSpPr>
        <p:spPr>
          <a:xfrm>
            <a:off x="10392838" y="2670186"/>
            <a:ext cx="658807" cy="865004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A8A37B-7401-49D6-BE72-4350DB61DFBD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3D422A-9903-4C98-BA23-79619A222B2B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6F26DEBD-9CCF-4300-B678-C35CD27E8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697497"/>
              </p:ext>
            </p:extLst>
          </p:nvPr>
        </p:nvGraphicFramePr>
        <p:xfrm>
          <a:off x="10166289" y="3582374"/>
          <a:ext cx="1268828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90618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106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46BB1D2-1CCB-4EA8-A6BC-83543383D81C}"/>
              </a:ext>
            </a:extLst>
          </p:cNvPr>
          <p:cNvSpPr/>
          <p:nvPr/>
        </p:nvSpPr>
        <p:spPr>
          <a:xfrm>
            <a:off x="10670009" y="396479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115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83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112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(19/19)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163096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0683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 err="1">
                <a:latin typeface="Century Gothic" panose="020B0502020202020204" pitchFamily="34" charset="0"/>
              </a:rPr>
              <a:t>Ψευδοκώδικας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1E9CD-16C0-4629-9571-2291D8438AA8}"/>
              </a:ext>
            </a:extLst>
          </p:cNvPr>
          <p:cNvSpPr txBox="1"/>
          <p:nvPr/>
        </p:nvSpPr>
        <p:spPr>
          <a:xfrm>
            <a:off x="1650091" y="1279181"/>
            <a:ext cx="6731911" cy="21498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pin[], int low, int high]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low &lt; high </a:t>
            </a: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pivot = partition(pin, low, high);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(pin, low, pivot - 1);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US" sz="1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(pin, pivot + 1, high);</a:t>
            </a:r>
            <a:endParaRPr lang="el-GR" sz="1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l-G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l-GR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		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4CA2C-65C0-49A9-807C-63A7DE2CECF1}"/>
              </a:ext>
            </a:extLst>
          </p:cNvPr>
          <p:cNvSpPr txBox="1"/>
          <p:nvPr/>
        </p:nvSpPr>
        <p:spPr>
          <a:xfrm>
            <a:off x="1579070" y="3756313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1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chemeClr val="accent2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7030A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70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1</a:t>
            </a:r>
            <a:r>
              <a:rPr lang="el-GR" sz="1050" dirty="0">
                <a:latin typeface="Century Gothic" panose="020B0502020202020204" pitchFamily="34" charset="0"/>
              </a:rPr>
              <a:t>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54732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high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low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271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2</a:t>
            </a:r>
            <a:r>
              <a:rPr lang="el-GR" sz="1050" dirty="0">
                <a:latin typeface="Century Gothic" panose="020B0502020202020204" pitchFamily="34" charset="0"/>
              </a:rPr>
              <a:t>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pivot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3990042" y="261865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317210" y="2220698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D05FA4-1FC8-4E6A-A038-4E782EE945C6}"/>
              </a:ext>
            </a:extLst>
          </p:cNvPr>
          <p:cNvSpPr txBox="1"/>
          <p:nvPr/>
        </p:nvSpPr>
        <p:spPr>
          <a:xfrm>
            <a:off x="4100816" y="1480596"/>
            <a:ext cx="432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-1</a:t>
            </a:r>
            <a:endParaRPr lang="el-GR" sz="2000" dirty="0"/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111A99BC-EFE5-4CC5-A8D5-6B8B47E1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96854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8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3990042" y="261865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317210" y="2220698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D05FA4-1FC8-4E6A-A038-4E782EE945C6}"/>
              </a:ext>
            </a:extLst>
          </p:cNvPr>
          <p:cNvSpPr txBox="1"/>
          <p:nvPr/>
        </p:nvSpPr>
        <p:spPr>
          <a:xfrm>
            <a:off x="4100816" y="1480596"/>
            <a:ext cx="432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-1</a:t>
            </a:r>
            <a:endParaRPr lang="el-GR" sz="200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0033A16-A1FF-4ADB-B738-0B536AF599E8}"/>
              </a:ext>
            </a:extLst>
          </p:cNvPr>
          <p:cNvSpPr txBox="1">
            <a:spLocks/>
          </p:cNvSpPr>
          <p:nvPr/>
        </p:nvSpPr>
        <p:spPr>
          <a:xfrm>
            <a:off x="9641491" y="3761072"/>
            <a:ext cx="2336308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Ορίζω μετρητή το 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4991344" y="2813009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18512" y="2415053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4FCB5713-D95F-4635-AA77-1472612E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475471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85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3990042" y="261865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4317210" y="2220698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D05FA4-1FC8-4E6A-A038-4E782EE945C6}"/>
              </a:ext>
            </a:extLst>
          </p:cNvPr>
          <p:cNvSpPr txBox="1"/>
          <p:nvPr/>
        </p:nvSpPr>
        <p:spPr>
          <a:xfrm>
            <a:off x="4100816" y="1480596"/>
            <a:ext cx="4327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-1</a:t>
            </a:r>
            <a:endParaRPr lang="el-GR" sz="200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4991344" y="2813009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18512" y="2415053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7EE3E65B-2A48-4062-9C48-488ED84CC750}"/>
              </a:ext>
            </a:extLst>
          </p:cNvPr>
          <p:cNvSpPr txBox="1">
            <a:spLocks/>
          </p:cNvSpPr>
          <p:nvPr/>
        </p:nvSpPr>
        <p:spPr>
          <a:xfrm>
            <a:off x="9772831" y="4079784"/>
            <a:ext cx="2419169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 &lt;= pin[pivot]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4" descr="As right as...">
            <a:extLst>
              <a:ext uri="{FF2B5EF4-FFF2-40B4-BE49-F238E27FC236}">
                <a16:creationId xmlns:a16="http://schemas.microsoft.com/office/drawing/2014/main" id="{966BD0D3-1D5B-452F-A406-9C9EE618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865" y="4079784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24228D5-723C-446C-9D96-39A3D3ADC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927281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21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4991344" y="2813009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18512" y="2415053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CD2B08F-F121-49D6-991D-E3D428489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637080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786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4991344" y="2813009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18512" y="2415053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B34E9D97-BA49-4810-AFDC-461E87AD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332396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70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237397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64565" y="2192339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415EE247-E6B0-4F10-A78A-CC1969EF5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604433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93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237397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64565" y="219233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774ED72-522C-4B65-B44B-642648E895A5}"/>
              </a:ext>
            </a:extLst>
          </p:cNvPr>
          <p:cNvSpPr txBox="1">
            <a:spLocks/>
          </p:cNvSpPr>
          <p:nvPr/>
        </p:nvSpPr>
        <p:spPr>
          <a:xfrm>
            <a:off x="9772831" y="4079784"/>
            <a:ext cx="2419169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 &lt;= pin[pivot]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481861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pic>
        <p:nvPicPr>
          <p:cNvPr id="20" name="Picture 19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43073D57-5709-40CA-8588-C589036A1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902" y="4124174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94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(2/19)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568498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10525409" y="2188290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135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(9/18)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593228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920396" y="2192339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389335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82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(10/18)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593228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920396" y="219233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94239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0C099A30-886F-497A-B985-038D1917AFBF}"/>
              </a:ext>
            </a:extLst>
          </p:cNvPr>
          <p:cNvSpPr txBox="1">
            <a:spLocks/>
          </p:cNvSpPr>
          <p:nvPr/>
        </p:nvSpPr>
        <p:spPr>
          <a:xfrm>
            <a:off x="9772831" y="4079784"/>
            <a:ext cx="2419169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 &lt;= pin[pivot]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" name="Picture 17" descr="Wrong. I love the springtime, and you love the… | by Scott Gardiner | Poets  Unlimited | Medium">
            <a:extLst>
              <a:ext uri="{FF2B5EF4-FFF2-40B4-BE49-F238E27FC236}">
                <a16:creationId xmlns:a16="http://schemas.microsoft.com/office/drawing/2014/main" id="{C323C9BE-95D4-40B0-8A79-716FFAE42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902" y="4124174"/>
            <a:ext cx="225641" cy="2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972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(11/18)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990129" y="2586630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317297" y="2188674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24717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571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(12/18)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4678761" y="2925108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005929" y="2527152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990129" y="2586630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317297" y="2188674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68108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3ECF05A7-2ABE-48D0-A234-978CA98B7288}"/>
              </a:ext>
            </a:extLst>
          </p:cNvPr>
          <p:cNvSpPr txBox="1">
            <a:spLocks/>
          </p:cNvSpPr>
          <p:nvPr/>
        </p:nvSpPr>
        <p:spPr>
          <a:xfrm>
            <a:off x="9772831" y="4079784"/>
            <a:ext cx="2419169" cy="355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pin[</a:t>
            </a: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] &lt;= pin[pivot]</a:t>
            </a:r>
            <a:endParaRPr lang="el-GR" sz="14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" name="Picture 4" descr="As right as...">
            <a:extLst>
              <a:ext uri="{FF2B5EF4-FFF2-40B4-BE49-F238E27FC236}">
                <a16:creationId xmlns:a16="http://schemas.microsoft.com/office/drawing/2014/main" id="{574DFE43-A09A-4F07-890B-29B30D57E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865" y="4079784"/>
            <a:ext cx="276929" cy="2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709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</a:t>
            </a:r>
            <a:r>
              <a:rPr lang="en-US" sz="1050" dirty="0">
                <a:latin typeface="Century Gothic" panose="020B0502020202020204" pitchFamily="34" charset="0"/>
              </a:rPr>
              <a:t>3</a:t>
            </a:r>
            <a:r>
              <a:rPr lang="el-GR" sz="1050" dirty="0">
                <a:latin typeface="Century Gothic" panose="020B0502020202020204" pitchFamily="34" charset="0"/>
              </a:rPr>
              <a:t>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249826" y="259677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576994" y="2198818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990129" y="2586630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317297" y="2188674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/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1108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(14/18)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249826" y="259677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576994" y="2198818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5990129" y="2586630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317297" y="2188674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044042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3766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(15/18)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249826" y="2596774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576994" y="2198818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6319018" y="326634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i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646186" y="2868389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90254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33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(16/18)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612189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FF0000"/>
                </a:solidFill>
                <a:latin typeface="Century Gothic" panose="020B0502020202020204" pitchFamily="34" charset="0"/>
              </a:rPr>
              <a:t>pos</a:t>
            </a:r>
            <a:endParaRPr lang="en-US" sz="160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939357" y="2192339"/>
            <a:ext cx="4870" cy="397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6319018" y="326634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646186" y="286838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/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613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(17/18)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612189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939357" y="219233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6319018" y="326634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646186" y="286838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26059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491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Πως υλοποιείται η συνάρτηση του Βήματος 1;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(18/18)</a:t>
            </a:r>
            <a:endParaRPr lang="el-GR" sz="1050" u="sng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Αναδιαμόρφωση τμήματος πίνακα με βάση το </a:t>
            </a:r>
            <a:r>
              <a:rPr lang="en-US" sz="1600" dirty="0">
                <a:latin typeface="Century Gothic" panose="020B0502020202020204" pitchFamily="34" charset="0"/>
              </a:rPr>
              <a:t>pivot</a:t>
            </a:r>
            <a:endParaRPr lang="el-GR" sz="1400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88342" y="3343090"/>
            <a:ext cx="11289457" cy="2636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Όρισε ως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την τελευταία θέση του τμήματος του πίνακα και </a:t>
            </a:r>
            <a:r>
              <a:rPr lang="el-GR" altLang="el-GR" sz="1400" dirty="0" err="1">
                <a:latin typeface="Century Gothic" panose="020B0502020202020204" pitchFamily="34" charset="0"/>
              </a:rPr>
              <a:t>αρχικοποίησε</a:t>
            </a:r>
            <a:r>
              <a:rPr lang="el-GR" altLang="el-GR" sz="1400" dirty="0">
                <a:latin typeface="Century Gothic" panose="020B0502020202020204" pitchFamily="34" charset="0"/>
              </a:rPr>
              <a:t> ένα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 = -1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Για κάθε στοιχείο του τμήματος του πίνακα ξεκινώντας</a:t>
            </a:r>
            <a:r>
              <a:rPr lang="en-US" altLang="el-GR" sz="1400" dirty="0">
                <a:latin typeface="Century Gothic" panose="020B0502020202020204" pitchFamily="34" charset="0"/>
              </a:rPr>
              <a:t> </a:t>
            </a:r>
            <a:r>
              <a:rPr lang="el-GR" altLang="el-GR" sz="1400" dirty="0">
                <a:latin typeface="Century Gothic" panose="020B0502020202020204" pitchFamily="34" charset="0"/>
              </a:rPr>
              <a:t>από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low</a:t>
            </a:r>
            <a:r>
              <a:rPr lang="el-GR" altLang="el-GR" sz="1400" dirty="0">
                <a:latin typeface="Century Gothic" panose="020B0502020202020204" pitchFamily="34" charset="0"/>
              </a:rPr>
              <a:t> έως και τη θέση </a:t>
            </a:r>
            <a:r>
              <a:rPr lang="en-US" altLang="el-GR" sz="1400" dirty="0">
                <a:latin typeface="Century Gothic" panose="020B0502020202020204" pitchFamily="34" charset="0"/>
              </a:rPr>
              <a:t>high - 1</a:t>
            </a:r>
            <a:r>
              <a:rPr lang="el-GR" altLang="el-GR" sz="1400" dirty="0">
                <a:latin typeface="Century Gothic" panose="020B0502020202020204" pitchFamily="34" charset="0"/>
              </a:rPr>
              <a:t>:</a:t>
            </a:r>
            <a:endParaRPr kumimoji="0" lang="el-GR" altLang="el-GR" sz="14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Εάν το τρέχον στοιχείο είναι μικρότερο ή ίσο από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τότε</a:t>
            </a:r>
            <a:r>
              <a:rPr lang="en-US" altLang="el-GR" sz="1400" dirty="0">
                <a:latin typeface="Century Gothic" panose="020B0502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.1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2.1</a:t>
            </a:r>
            <a:r>
              <a:rPr lang="en-US" altLang="el-GR" sz="1400" u="sng" dirty="0">
                <a:latin typeface="Century Gothic" panose="020B0502020202020204" pitchFamily="34" charset="0"/>
              </a:rPr>
              <a:t>.2</a:t>
            </a:r>
            <a:r>
              <a:rPr lang="el-GR" altLang="el-GR" sz="1400" u="sng" dirty="0"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lang="el-GR" altLang="el-GR" sz="1400" dirty="0">
                <a:latin typeface="Century Gothic" panose="020B0502020202020204" pitchFamily="34" charset="0"/>
              </a:rPr>
              <a:t> Αντιμετάθεσε το τρέχον στοιχείο με αυτό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i="0" u="sng" strike="noStrike" cap="none" normalizeH="0" baseline="0" dirty="0">
                <a:ln>
                  <a:noFill/>
                </a:ln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Αύξησε κατά 1 τον μετρητή </a:t>
            </a:r>
            <a:r>
              <a:rPr lang="en-US" altLang="el-GR" sz="1400" dirty="0">
                <a:latin typeface="Century Gothic" panose="020B0502020202020204" pitchFamily="34" charset="0"/>
              </a:rPr>
              <a:t>pos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4 </a:t>
            </a:r>
            <a:r>
              <a:rPr lang="el-GR" altLang="el-GR" sz="1400" dirty="0">
                <a:latin typeface="Century Gothic" panose="020B0502020202020204" pitchFamily="34" charset="0"/>
              </a:rPr>
              <a:t>– Αντιμετάθεσε το στοιχείο που βρίσκεται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με το στοιχείο στην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</a:t>
            </a:r>
            <a:r>
              <a:rPr lang="en-US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5 </a:t>
            </a:r>
            <a:r>
              <a:rPr lang="el-GR" altLang="el-GR" sz="1400" dirty="0">
                <a:latin typeface="Century Gothic" panose="020B0502020202020204" pitchFamily="34" charset="0"/>
              </a:rPr>
              <a:t>– Επέστρεψε το </a:t>
            </a:r>
            <a:r>
              <a:rPr lang="en-US" altLang="el-GR" sz="1400" dirty="0">
                <a:latin typeface="Century Gothic" panose="020B0502020202020204" pitchFamily="34" charset="0"/>
              </a:rPr>
              <a:t>pos </a:t>
            </a:r>
            <a:r>
              <a:rPr lang="el-GR" altLang="el-GR" sz="1400" dirty="0">
                <a:latin typeface="Century Gothic" panose="020B0502020202020204" pitchFamily="34" charset="0"/>
              </a:rPr>
              <a:t>ως τη νέα θέση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3EACF72C-1DD0-433D-B130-4C1E6914A501}"/>
              </a:ext>
            </a:extLst>
          </p:cNvPr>
          <p:cNvSpPr txBox="1">
            <a:spLocks/>
          </p:cNvSpPr>
          <p:nvPr/>
        </p:nvSpPr>
        <p:spPr>
          <a:xfrm>
            <a:off x="6411426" y="260864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high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867400-1691-44F9-A58D-2C3C63DC8653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6738594" y="221068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55A1299F-95F0-48D2-AABF-781F17D87CDD}"/>
              </a:ext>
            </a:extLst>
          </p:cNvPr>
          <p:cNvSpPr txBox="1">
            <a:spLocks/>
          </p:cNvSpPr>
          <p:nvPr/>
        </p:nvSpPr>
        <p:spPr>
          <a:xfrm>
            <a:off x="6589944" y="2868389"/>
            <a:ext cx="662870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pivot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BA2533-CA2F-4642-8F24-160F0F5D391E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6921379" y="2470432"/>
            <a:ext cx="0" cy="397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35D756D0-0E7C-44F6-807F-907348921F31}"/>
              </a:ext>
            </a:extLst>
          </p:cNvPr>
          <p:cNvSpPr txBox="1">
            <a:spLocks/>
          </p:cNvSpPr>
          <p:nvPr/>
        </p:nvSpPr>
        <p:spPr>
          <a:xfrm>
            <a:off x="4856676" y="2619421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low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023B0D9-7E14-436D-8AA8-B951760BE08A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83844" y="2221465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7">
            <a:extLst>
              <a:ext uri="{FF2B5EF4-FFF2-40B4-BE49-F238E27FC236}">
                <a16:creationId xmlns:a16="http://schemas.microsoft.com/office/drawing/2014/main" id="{41D74E7C-07FC-4152-B8C7-4DBA981E9F91}"/>
              </a:ext>
            </a:extLst>
          </p:cNvPr>
          <p:cNvSpPr txBox="1">
            <a:spLocks/>
          </p:cNvSpPr>
          <p:nvPr/>
        </p:nvSpPr>
        <p:spPr>
          <a:xfrm>
            <a:off x="5612189" y="259029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pos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D7F8B5-E635-4D24-99A7-07C04893E20E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5939357" y="219233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92B7E42A-7B5B-459F-9CCA-9FA22541AE96}"/>
              </a:ext>
            </a:extLst>
          </p:cNvPr>
          <p:cNvSpPr txBox="1">
            <a:spLocks/>
          </p:cNvSpPr>
          <p:nvPr/>
        </p:nvSpPr>
        <p:spPr>
          <a:xfrm>
            <a:off x="6319018" y="3266345"/>
            <a:ext cx="664076" cy="316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dirty="0" err="1">
                <a:latin typeface="Century Gothic" panose="020B0502020202020204" pitchFamily="34" charset="0"/>
              </a:rPr>
              <a:t>i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5405E-B2D2-4A4C-AC6D-1E74166E13C4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6646186" y="2868389"/>
            <a:ext cx="4870" cy="39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0194497-CE66-4FA3-AA0E-9B5355FF1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12099"/>
              </p:ext>
            </p:extLst>
          </p:nvPr>
        </p:nvGraphicFramePr>
        <p:xfrm>
          <a:off x="4467362" y="1437446"/>
          <a:ext cx="2454017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26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8195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400142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90351">
                  <a:extLst>
                    <a:ext uri="{9D8B030D-6E8A-4147-A177-3AD203B41FA5}">
                      <a16:colId xmlns:a16="http://schemas.microsoft.com/office/drawing/2014/main" val="2776702177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4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(3/19)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59623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918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(4/19)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8582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/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70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(5/19)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164905"/>
              </p:ext>
            </p:extLst>
          </p:nvPr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08096"/>
              </p:ext>
            </p:extLst>
          </p:nvPr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9118537" y="3959724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117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(6/19)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893311"/>
              </p:ext>
            </p:extLst>
          </p:nvPr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8736221" y="3959579"/>
            <a:ext cx="371705" cy="381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2943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(7/19)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20278"/>
              </p:ext>
            </p:extLst>
          </p:nvPr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8736221" y="395957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77742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ontent Placeholder 7">
            <a:extLst>
              <a:ext uri="{FF2B5EF4-FFF2-40B4-BE49-F238E27FC236}">
                <a16:creationId xmlns:a16="http://schemas.microsoft.com/office/drawing/2014/main" id="{A238E778-0ED8-4CA2-B667-5CC706D13420}"/>
              </a:ext>
            </a:extLst>
          </p:cNvPr>
          <p:cNvSpPr txBox="1">
            <a:spLocks/>
          </p:cNvSpPr>
          <p:nvPr/>
        </p:nvSpPr>
        <p:spPr>
          <a:xfrm>
            <a:off x="688342" y="473253"/>
            <a:ext cx="9868365" cy="701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1800" u="sng" dirty="0">
                <a:latin typeface="Century Gothic" panose="020B0502020202020204" pitchFamily="34" charset="0"/>
              </a:rPr>
              <a:t>Παράδειγμα</a:t>
            </a:r>
            <a:r>
              <a:rPr lang="el-GR" sz="1800" dirty="0">
                <a:latin typeface="Century Gothic" panose="020B0502020202020204" pitchFamily="34" charset="0"/>
              </a:rPr>
              <a:t> </a:t>
            </a:r>
            <a:r>
              <a:rPr lang="el-GR" sz="1050" dirty="0">
                <a:latin typeface="Century Gothic" panose="020B0502020202020204" pitchFamily="34" charset="0"/>
              </a:rPr>
              <a:t>(8/19)</a:t>
            </a:r>
            <a:endParaRPr lang="en-US" sz="1050" dirty="0">
              <a:latin typeface="Century Gothic" panose="020B0502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l-GR" sz="1600" dirty="0">
                <a:latin typeface="Century Gothic" panose="020B0502020202020204" pitchFamily="34" charset="0"/>
              </a:rPr>
              <a:t>Γρήγορη Ταξινόμηση στον πίνακα </a:t>
            </a:r>
            <a:r>
              <a:rPr lang="en-US" sz="1600" dirty="0">
                <a:latin typeface="Century Gothic" panose="020B0502020202020204" pitchFamily="34" charset="0"/>
              </a:rPr>
              <a:t>pin</a:t>
            </a:r>
            <a:endParaRPr lang="el-GR" sz="1600" dirty="0">
              <a:latin typeface="Century Gothic" panose="020B0502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C9F6BE-2CB0-4885-8D0A-731528E26D09}"/>
              </a:ext>
            </a:extLst>
          </p:cNvPr>
          <p:cNvGraphicFramePr>
            <a:graphicFrameLocks noGrp="1"/>
          </p:cNvGraphicFramePr>
          <p:nvPr/>
        </p:nvGraphicFramePr>
        <p:xfrm>
          <a:off x="8510857" y="1805865"/>
          <a:ext cx="239513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0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787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  <a:gridCol w="390540">
                  <a:extLst>
                    <a:ext uri="{9D8B030D-6E8A-4147-A177-3AD203B41FA5}">
                      <a16:colId xmlns:a16="http://schemas.microsoft.com/office/drawing/2014/main" val="1174721067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3347147318"/>
                    </a:ext>
                  </a:extLst>
                </a:gridCol>
                <a:gridCol w="380985">
                  <a:extLst>
                    <a:ext uri="{9D8B030D-6E8A-4147-A177-3AD203B41FA5}">
                      <a16:colId xmlns:a16="http://schemas.microsoft.com/office/drawing/2014/main" val="140844030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3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D5752FF-A309-4B5F-A90B-AEE0DF555CF5}"/>
              </a:ext>
            </a:extLst>
          </p:cNvPr>
          <p:cNvSpPr txBox="1"/>
          <p:nvPr/>
        </p:nvSpPr>
        <p:spPr>
          <a:xfrm>
            <a:off x="648031" y="1417211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b="1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A7EEFC3-BF21-401B-946E-B92C2143EFF2}"/>
              </a:ext>
            </a:extLst>
          </p:cNvPr>
          <p:cNvCxnSpPr>
            <a:cxnSpLocks/>
          </p:cNvCxnSpPr>
          <p:nvPr/>
        </p:nvCxnSpPr>
        <p:spPr>
          <a:xfrm>
            <a:off x="636265" y="3209116"/>
            <a:ext cx="11176779" cy="2105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65DF016-E9E4-4C76-BE9E-1DA752715944}"/>
              </a:ext>
            </a:extLst>
          </p:cNvPr>
          <p:cNvSpPr/>
          <p:nvPr/>
        </p:nvSpPr>
        <p:spPr>
          <a:xfrm>
            <a:off x="9753969" y="2188290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DD3DD-8901-4295-9DAF-F7967BF8915B}"/>
              </a:ext>
            </a:extLst>
          </p:cNvPr>
          <p:cNvGraphicFramePr>
            <a:graphicFrameLocks noGrp="1"/>
          </p:cNvGraphicFramePr>
          <p:nvPr/>
        </p:nvGraphicFramePr>
        <p:xfrm>
          <a:off x="8247369" y="3577299"/>
          <a:ext cx="1242873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862956795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E60F56-E349-4B45-BEDC-33C595FB1727}"/>
              </a:ext>
            </a:extLst>
          </p:cNvPr>
          <p:cNvCxnSpPr>
            <a:cxnSpLocks/>
          </p:cNvCxnSpPr>
          <p:nvPr/>
        </p:nvCxnSpPr>
        <p:spPr>
          <a:xfrm flipH="1">
            <a:off x="9187238" y="2694935"/>
            <a:ext cx="407314" cy="840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24373DE-29FF-43BC-9DAD-A9965929AAD1}"/>
              </a:ext>
            </a:extLst>
          </p:cNvPr>
          <p:cNvSpPr txBox="1"/>
          <p:nvPr/>
        </p:nvSpPr>
        <p:spPr>
          <a:xfrm>
            <a:off x="648031" y="3202960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044542-A881-4ADC-A6AF-2C16A743BF31}"/>
              </a:ext>
            </a:extLst>
          </p:cNvPr>
          <p:cNvCxnSpPr>
            <a:cxnSpLocks/>
          </p:cNvCxnSpPr>
          <p:nvPr/>
        </p:nvCxnSpPr>
        <p:spPr>
          <a:xfrm>
            <a:off x="648031" y="4951978"/>
            <a:ext cx="1123916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73677-2DF3-4CDB-B85D-2EE06078C061}"/>
              </a:ext>
            </a:extLst>
          </p:cNvPr>
          <p:cNvSpPr/>
          <p:nvPr/>
        </p:nvSpPr>
        <p:spPr>
          <a:xfrm>
            <a:off x="8736221" y="3959579"/>
            <a:ext cx="371705" cy="381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chemeClr val="tx1"/>
              </a:solidFill>
            </a:endParaRP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12CD058-B5DC-47A7-A894-D631F26E740B}"/>
              </a:ext>
            </a:extLst>
          </p:cNvPr>
          <p:cNvGraphicFramePr>
            <a:graphicFrameLocks noGrp="1"/>
          </p:cNvGraphicFramePr>
          <p:nvPr/>
        </p:nvGraphicFramePr>
        <p:xfrm>
          <a:off x="8965747" y="5306624"/>
          <a:ext cx="870011" cy="76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149">
                  <a:extLst>
                    <a:ext uri="{9D8B030D-6E8A-4147-A177-3AD203B41FA5}">
                      <a16:colId xmlns:a16="http://schemas.microsoft.com/office/drawing/2014/main" val="1929077659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914953751"/>
                    </a:ext>
                  </a:extLst>
                </a:gridCol>
              </a:tblGrid>
              <a:tr h="393153">
                <a:tc>
                  <a:txBody>
                    <a:bodyPr/>
                    <a:lstStyle/>
                    <a:p>
                      <a:pPr algn="ctr"/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43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pin</a:t>
                      </a:r>
                      <a:endParaRPr lang="el-GR" sz="16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99606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2E0B66-4C73-4957-AC86-44F683DFC16B}"/>
              </a:ext>
            </a:extLst>
          </p:cNvPr>
          <p:cNvCxnSpPr>
            <a:cxnSpLocks/>
          </p:cNvCxnSpPr>
          <p:nvPr/>
        </p:nvCxnSpPr>
        <p:spPr>
          <a:xfrm>
            <a:off x="9321516" y="4359602"/>
            <a:ext cx="296585" cy="8973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689CE0-DFF4-48E1-9D8B-5BEDA42DE7E5}"/>
              </a:ext>
            </a:extLst>
          </p:cNvPr>
          <p:cNvSpPr txBox="1"/>
          <p:nvPr/>
        </p:nvSpPr>
        <p:spPr>
          <a:xfrm>
            <a:off x="648031" y="5008344"/>
            <a:ext cx="7599338" cy="1667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1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Με βάση </a:t>
            </a:r>
            <a:r>
              <a:rPr lang="el-GR" altLang="el-GR" sz="1400" dirty="0">
                <a:latin typeface="Century Gothic" panose="020B0502020202020204" pitchFamily="34" charset="0"/>
              </a:rPr>
              <a:t>1 τυχαίο στοιχείο </a:t>
            </a:r>
            <a:r>
              <a:rPr lang="en-US" altLang="el-GR" sz="1400" dirty="0">
                <a:latin typeface="Century Gothic" panose="020B0502020202020204" pitchFamily="34" charset="0"/>
              </a:rPr>
              <a:t>pivot</a:t>
            </a:r>
            <a:r>
              <a:rPr lang="el-GR" altLang="el-GR" sz="1400" dirty="0">
                <a:latin typeface="Century Gothic" panose="020B0502020202020204" pitchFamily="34" charset="0"/>
              </a:rPr>
              <a:t>, χώρισε τον πίνακα, έτσι ώστε τα στοιχεία 	μικρότερα του </a:t>
            </a:r>
            <a:r>
              <a:rPr lang="en-US" altLang="el-GR" sz="1400" dirty="0">
                <a:latin typeface="Century Gothic" panose="020B0502020202020204" pitchFamily="34" charset="0"/>
              </a:rPr>
              <a:t>pivot </a:t>
            </a:r>
            <a:r>
              <a:rPr lang="el-GR" altLang="el-GR" sz="1400" dirty="0">
                <a:latin typeface="Century Gothic" panose="020B0502020202020204" pitchFamily="34" charset="0"/>
              </a:rPr>
              <a:t>να βρίσκονται αριστερά του και τα μεγαλύτερα να 	βρίσκονται δεξιά του.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l-GR" altLang="el-GR" sz="1400" u="sng" dirty="0">
                <a:latin typeface="Century Gothic" panose="020B0502020202020204" pitchFamily="34" charset="0"/>
              </a:rPr>
              <a:t>Βήμα 2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Ταξινόμησε το αριστερό τμήμα του πίνακα (Βήμα 1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–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αναδρομ</a:t>
            </a:r>
            <a:r>
              <a:rPr lang="el-GR" altLang="el-GR" sz="1400" dirty="0">
                <a:latin typeface="Century Gothic" panose="020B0502020202020204" pitchFamily="34" charset="0"/>
              </a:rPr>
              <a:t>ή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)</a:t>
            </a:r>
            <a:endParaRPr lang="en-US" altLang="el-GR" sz="14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Βή</a:t>
            </a:r>
            <a:r>
              <a:rPr lang="el-GR" altLang="el-GR" sz="1400" u="sng" dirty="0">
                <a:latin typeface="Century Gothic" panose="020B0502020202020204" pitchFamily="34" charset="0"/>
              </a:rPr>
              <a:t>μα</a:t>
            </a:r>
            <a:r>
              <a:rPr kumimoji="0" lang="el-GR" altLang="el-GR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3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− </a:t>
            </a:r>
            <a:r>
              <a:rPr lang="el-GR" altLang="el-GR" sz="1400" dirty="0">
                <a:latin typeface="Century Gothic" panose="020B0502020202020204" pitchFamily="34" charset="0"/>
              </a:rPr>
              <a:t>Ταξινόμησε το δεξί τμήμα του πίνακα </a:t>
            </a:r>
            <a:r>
              <a:rPr kumimoji="0" lang="el-GR" altLang="el-G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(Βήμα 1 - αναδρομή)</a:t>
            </a:r>
            <a:endParaRPr lang="el-GR" altLang="el-GR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17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6051</Words>
  <Application>Microsoft Office PowerPoint</Application>
  <PresentationFormat>Widescreen</PresentationFormat>
  <Paragraphs>926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Century Gothic</vt:lpstr>
      <vt:lpstr>Courier New</vt:lpstr>
      <vt:lpstr>Office Theme</vt:lpstr>
      <vt:lpstr>Γρήγορη Ταξινόμηση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Αναζήτηση Παρεμβολής</dc:title>
  <dc:creator>konstantina pitianou</dc:creator>
  <cp:lastModifiedBy>konstantina pitianou</cp:lastModifiedBy>
  <cp:revision>93</cp:revision>
  <dcterms:created xsi:type="dcterms:W3CDTF">2020-11-06T08:18:44Z</dcterms:created>
  <dcterms:modified xsi:type="dcterms:W3CDTF">2020-12-04T14:26:20Z</dcterms:modified>
</cp:coreProperties>
</file>