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19"/>
  </p:notesMasterIdLst>
  <p:sldIdLst>
    <p:sldId id="256" r:id="rId2"/>
    <p:sldId id="260" r:id="rId3"/>
    <p:sldId id="261" r:id="rId4"/>
    <p:sldId id="262" r:id="rId5"/>
    <p:sldId id="263" r:id="rId6"/>
    <p:sldId id="264" r:id="rId7"/>
    <p:sldId id="269" r:id="rId8"/>
    <p:sldId id="271" r:id="rId9"/>
    <p:sldId id="274" r:id="rId10"/>
    <p:sldId id="272" r:id="rId11"/>
    <p:sldId id="265" r:id="rId12"/>
    <p:sldId id="266" r:id="rId13"/>
    <p:sldId id="267" r:id="rId14"/>
    <p:sldId id="268" r:id="rId15"/>
    <p:sldId id="270" r:id="rId16"/>
    <p:sldId id="27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33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3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1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166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9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3028775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3618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22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795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65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1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26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8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3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181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91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84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590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index.php?course=TP141&amp;openDir=/5273d8c9qdcl" TargetMode="External"/><Relationship Id="rId2" Type="http://schemas.openxmlformats.org/officeDocument/2006/relationships/hyperlink" Target="https://eclass.teicrete.gr/modules/document/index.php?course=TP141&amp;openDir=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lass.teicrete.gr/modules/document/index.php?course=TP141&amp;openDir=/5273d8c9qdcl/55005a07BMX4/56cd97baF1Yg/570b626cqYen/5756a418DSd0" TargetMode="External"/><Relationship Id="rId4" Type="http://schemas.openxmlformats.org/officeDocument/2006/relationships/hyperlink" Target="https://eclass.teicrete.gr/modules/document/index.php?course=TP141&amp;openDir=/5273d8c9qdcl/55005a07BMX4/56cd97baF1Yg/570b626cqYe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0" y="180870"/>
            <a:ext cx="9404723" cy="1400530"/>
          </a:xfrm>
        </p:spPr>
        <p:txBody>
          <a:bodyPr/>
          <a:lstStyle/>
          <a:p>
            <a:r>
              <a:rPr lang="en-US" altLang="en-US" sz="4000" b="1" dirty="0"/>
              <a:t>Accessing/Managing the Switch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GB" dirty="0"/>
          </a:p>
        </p:txBody>
      </p:sp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840259" y="3751512"/>
            <a:ext cx="8532813" cy="2436813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Host</a:t>
            </a:r>
            <a:endParaRPr lang="en-US" altLang="en-US" sz="22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C:\&gt;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telnet 10.1.0.1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Password: cisco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&gt;enable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Password: class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# show 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vlan</a:t>
            </a:r>
            <a:endParaRPr lang="en-US" altLang="en-US" sz="2200" b="1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#.....</a:t>
            </a:r>
          </a:p>
          <a:p>
            <a:pPr>
              <a:lnSpc>
                <a:spcPct val="80000"/>
              </a:lnSpc>
            </a:pPr>
            <a:endParaRPr lang="en-US" altLang="en-US" sz="2200" dirty="0">
              <a:latin typeface="+mn-lt"/>
            </a:endParaRPr>
          </a:p>
        </p:txBody>
      </p:sp>
      <p:pic>
        <p:nvPicPr>
          <p:cNvPr id="7" name="Picture 6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59" y="1236912"/>
            <a:ext cx="28940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0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059" y="2608512"/>
            <a:ext cx="60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59" y="2608512"/>
            <a:ext cx="60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459" y="2608512"/>
            <a:ext cx="60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59" y="2608512"/>
            <a:ext cx="608013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/>
        </p:nvSpPr>
        <p:spPr bwMode="auto">
          <a:xfrm>
            <a:off x="1526059" y="1617912"/>
            <a:ext cx="0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2821459" y="1617912"/>
            <a:ext cx="0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4" name="CustomShape 5"/>
          <p:cNvSpPr>
            <a:spLocks noChangeArrowheads="1"/>
          </p:cNvSpPr>
          <p:nvPr/>
        </p:nvSpPr>
        <p:spPr bwMode="auto">
          <a:xfrm>
            <a:off x="916459" y="3218112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10.1.0.10/16      DG: 10.1.0.1</a:t>
            </a:r>
            <a:endParaRPr lang="en-US" altLang="en-US"/>
          </a:p>
        </p:txBody>
      </p:sp>
      <p:sp>
        <p:nvSpPr>
          <p:cNvPr id="15" name="CustomShape 6"/>
          <p:cNvSpPr>
            <a:spLocks noChangeArrowheads="1"/>
          </p:cNvSpPr>
          <p:nvPr/>
        </p:nvSpPr>
        <p:spPr bwMode="auto">
          <a:xfrm>
            <a:off x="6555259" y="3218112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3333CC"/>
                </a:solidFill>
              </a:rPr>
              <a:t>10.2.0.20/16      DG: 10.2.0.1</a:t>
            </a:r>
            <a:endParaRPr lang="en-US" altLang="en-US"/>
          </a:p>
        </p:txBody>
      </p:sp>
      <p:sp>
        <p:nvSpPr>
          <p:cNvPr id="16" name="CustomShape 7"/>
          <p:cNvSpPr>
            <a:spLocks noChangeArrowheads="1"/>
          </p:cNvSpPr>
          <p:nvPr/>
        </p:nvSpPr>
        <p:spPr bwMode="auto">
          <a:xfrm>
            <a:off x="2288059" y="3218112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10.1.0.30/16      DG: 10.1.0.1</a:t>
            </a:r>
            <a:endParaRPr lang="en-US" altLang="en-US"/>
          </a:p>
        </p:txBody>
      </p:sp>
      <p:sp>
        <p:nvSpPr>
          <p:cNvPr id="17" name="CustomShape 8"/>
          <p:cNvSpPr>
            <a:spLocks noChangeArrowheads="1"/>
          </p:cNvSpPr>
          <p:nvPr/>
        </p:nvSpPr>
        <p:spPr bwMode="auto">
          <a:xfrm>
            <a:off x="7850659" y="3218112"/>
            <a:ext cx="1293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3333CC"/>
                </a:solidFill>
              </a:rPr>
              <a:t>10.2.0.40/16      DG: 10.2.0.1</a:t>
            </a:r>
            <a:endParaRPr lang="en-US" altLang="en-US"/>
          </a:p>
        </p:txBody>
      </p:sp>
      <p:pic>
        <p:nvPicPr>
          <p:cNvPr id="18" name="Picture 6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059" y="1236912"/>
            <a:ext cx="28940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8536459" y="1617912"/>
            <a:ext cx="0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469659" y="1617912"/>
            <a:ext cx="0" cy="106680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1" name="Picture 6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459" y="1313112"/>
            <a:ext cx="788988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5105872" y="1613150"/>
            <a:ext cx="1673225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3354859" y="1617912"/>
            <a:ext cx="990600" cy="0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4" name="CustomShape 13"/>
          <p:cNvSpPr>
            <a:spLocks noChangeArrowheads="1"/>
          </p:cNvSpPr>
          <p:nvPr/>
        </p:nvSpPr>
        <p:spPr bwMode="auto">
          <a:xfrm>
            <a:off x="3735859" y="1694112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/>
              <a:t>Fa 0/0</a:t>
            </a:r>
            <a:endParaRPr lang="en-US" altLang="en-US"/>
          </a:p>
        </p:txBody>
      </p:sp>
      <p:sp>
        <p:nvSpPr>
          <p:cNvPr id="25" name="CustomShape 14"/>
          <p:cNvSpPr>
            <a:spLocks noChangeArrowheads="1"/>
          </p:cNvSpPr>
          <p:nvPr/>
        </p:nvSpPr>
        <p:spPr bwMode="auto">
          <a:xfrm>
            <a:off x="5107459" y="1694112"/>
            <a:ext cx="6842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/>
              <a:t>Fa 0/1</a:t>
            </a:r>
            <a:endParaRPr lang="en-US" altLang="en-US"/>
          </a:p>
        </p:txBody>
      </p:sp>
      <p:sp>
        <p:nvSpPr>
          <p:cNvPr id="26" name="CustomShape 15"/>
          <p:cNvSpPr>
            <a:spLocks noChangeArrowheads="1"/>
          </p:cNvSpPr>
          <p:nvPr/>
        </p:nvSpPr>
        <p:spPr bwMode="auto">
          <a:xfrm>
            <a:off x="3431059" y="1922712"/>
            <a:ext cx="1293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10.1.0.1/16</a:t>
            </a:r>
            <a:endParaRPr lang="en-US" altLang="en-US"/>
          </a:p>
        </p:txBody>
      </p:sp>
      <p:sp>
        <p:nvSpPr>
          <p:cNvPr id="27" name="CustomShape 16"/>
          <p:cNvSpPr>
            <a:spLocks noChangeArrowheads="1"/>
          </p:cNvSpPr>
          <p:nvPr/>
        </p:nvSpPr>
        <p:spPr bwMode="auto">
          <a:xfrm>
            <a:off x="4955059" y="1922712"/>
            <a:ext cx="1293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3333CC"/>
                </a:solidFill>
              </a:rPr>
              <a:t>10.2.0.1/16</a:t>
            </a:r>
            <a:endParaRPr lang="en-US" altLang="en-US"/>
          </a:p>
        </p:txBody>
      </p:sp>
      <p:sp>
        <p:nvSpPr>
          <p:cNvPr id="28" name="CustomShape 17"/>
          <p:cNvSpPr>
            <a:spLocks noChangeArrowheads="1"/>
          </p:cNvSpPr>
          <p:nvPr/>
        </p:nvSpPr>
        <p:spPr bwMode="auto">
          <a:xfrm>
            <a:off x="764059" y="1008312"/>
            <a:ext cx="2817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1200" b="1">
                <a:solidFill>
                  <a:srgbClr val="FF0000"/>
                </a:solidFill>
              </a:rPr>
              <a:t>10.1.0.5/16      DG: 10.1.0.1</a:t>
            </a:r>
            <a:endParaRPr lang="en-US" altLang="en-US"/>
          </a:p>
        </p:txBody>
      </p:sp>
      <p:sp>
        <p:nvSpPr>
          <p:cNvPr id="29" name="Line 18"/>
          <p:cNvSpPr>
            <a:spLocks noChangeShapeType="1"/>
          </p:cNvSpPr>
          <p:nvPr/>
        </p:nvSpPr>
        <p:spPr bwMode="auto">
          <a:xfrm>
            <a:off x="764059" y="2837112"/>
            <a:ext cx="533400" cy="0"/>
          </a:xfrm>
          <a:prstGeom prst="line">
            <a:avLst/>
          </a:prstGeom>
          <a:noFill/>
          <a:ln w="3816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77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02" y="71083"/>
            <a:ext cx="9404723" cy="1400530"/>
          </a:xfrm>
        </p:spPr>
        <p:txBody>
          <a:bodyPr/>
          <a:lstStyle/>
          <a:p>
            <a:r>
              <a:rPr lang="en-US" dirty="0"/>
              <a:t>Trunks</a:t>
            </a:r>
            <a:endParaRPr lang="en-GB" dirty="0"/>
          </a:p>
        </p:txBody>
      </p:sp>
      <p:pic>
        <p:nvPicPr>
          <p:cNvPr id="5" name="Picture 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" y="771348"/>
            <a:ext cx="65325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607170" y="985108"/>
            <a:ext cx="6858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b="1" dirty="0">
                <a:solidFill>
                  <a:schemeClr val="bg1"/>
                </a:solidFill>
              </a:rPr>
              <a:t>Without Trunks</a:t>
            </a:r>
            <a:endParaRPr lang="en-US" altLang="en-US" dirty="0">
              <a:solidFill>
                <a:schemeClr val="bg1"/>
              </a:solidFill>
            </a:endParaRPr>
          </a:p>
        </p:txBody>
      </p:sp>
      <p:pic>
        <p:nvPicPr>
          <p:cNvPr id="7" name="Picture 65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505" y="3170301"/>
            <a:ext cx="6372225" cy="347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stomShape 3"/>
          <p:cNvSpPr>
            <a:spLocks noChangeArrowheads="1"/>
          </p:cNvSpPr>
          <p:nvPr/>
        </p:nvSpPr>
        <p:spPr bwMode="auto">
          <a:xfrm>
            <a:off x="5830115" y="3376667"/>
            <a:ext cx="6856413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b="1" dirty="0">
                <a:solidFill>
                  <a:schemeClr val="bg1"/>
                </a:solidFill>
              </a:rPr>
              <a:t>With Trunks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759" y="193226"/>
            <a:ext cx="9404723" cy="1400530"/>
          </a:xfrm>
        </p:spPr>
        <p:txBody>
          <a:bodyPr/>
          <a:lstStyle/>
          <a:p>
            <a:r>
              <a:rPr lang="el-GR" dirty="0"/>
              <a:t>Ρυθμίζοντας τα </a:t>
            </a:r>
            <a:r>
              <a:rPr lang="en-US" dirty="0"/>
              <a:t>Trunk Links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370272" y="1838325"/>
            <a:ext cx="6673850" cy="2078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45000"/>
            </a:pPr>
            <a:r>
              <a:rPr lang="en-US" altLang="en-US" sz="2200" dirty="0">
                <a:latin typeface="+mn-lt"/>
              </a:rPr>
              <a:t>#</a:t>
            </a:r>
            <a:r>
              <a:rPr lang="en-US" altLang="en-US" sz="2200" b="1" dirty="0">
                <a:latin typeface="+mn-lt"/>
              </a:rPr>
              <a:t>configure termina</a:t>
            </a:r>
            <a:r>
              <a:rPr lang="en-US" altLang="en-US" sz="2200" dirty="0">
                <a:latin typeface="+mn-lt"/>
              </a:rPr>
              <a:t>l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b="1" dirty="0">
                <a:latin typeface="+mn-lt"/>
              </a:rPr>
              <a:t>interface </a:t>
            </a:r>
            <a:r>
              <a:rPr lang="en-US" altLang="en-US" sz="2200" b="1" dirty="0" err="1">
                <a:latin typeface="+mn-lt"/>
              </a:rPr>
              <a:t>Fastethernet</a:t>
            </a:r>
            <a:r>
              <a:rPr lang="en-US" altLang="en-US" sz="2200" b="1" dirty="0">
                <a:latin typeface="+mn-lt"/>
              </a:rPr>
              <a:t> 0/1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 err="1">
                <a:latin typeface="+mn-lt"/>
              </a:rPr>
              <a:t>switchport</a:t>
            </a:r>
            <a:r>
              <a:rPr lang="en-US" altLang="en-US" sz="2200" b="1" dirty="0">
                <a:latin typeface="+mn-lt"/>
              </a:rPr>
              <a:t> mode trunk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 err="1">
                <a:latin typeface="+mn-lt"/>
              </a:rPr>
              <a:t>switchport</a:t>
            </a:r>
            <a:r>
              <a:rPr lang="en-US" altLang="en-US" sz="2200" b="1" dirty="0">
                <a:latin typeface="+mn-lt"/>
              </a:rPr>
              <a:t> trunk allowed </a:t>
            </a:r>
            <a:r>
              <a:rPr lang="en-US" altLang="en-US" sz="2200" b="1" dirty="0" err="1">
                <a:latin typeface="+mn-lt"/>
              </a:rPr>
              <a:t>vlan</a:t>
            </a:r>
            <a:r>
              <a:rPr lang="en-US" altLang="en-US" sz="2200" b="1" dirty="0">
                <a:latin typeface="+mn-lt"/>
              </a:rPr>
              <a:t> 1 – 99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>
                <a:latin typeface="+mn-lt"/>
              </a:rPr>
              <a:t>end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#</a:t>
            </a:r>
            <a:r>
              <a:rPr lang="en-US" altLang="en-US" sz="2200" b="1" dirty="0">
                <a:latin typeface="+mn-lt"/>
              </a:rPr>
              <a:t>show interfaces trunk</a:t>
            </a:r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460759" y="1174750"/>
            <a:ext cx="6858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Create the Trunk port</a:t>
            </a:r>
            <a:endParaRPr lang="en-US" altLang="en-US" sz="2600" dirty="0">
              <a:latin typeface="+mn-lt"/>
            </a:endParaRPr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370272" y="3917092"/>
            <a:ext cx="779076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Associate the Trunk link to the native VLAN</a:t>
            </a:r>
            <a:endParaRPr lang="en-US" altLang="en-US" sz="2600" dirty="0">
              <a:latin typeface="+mn-lt"/>
            </a:endParaRPr>
          </a:p>
        </p:txBody>
      </p:sp>
      <p:sp>
        <p:nvSpPr>
          <p:cNvPr id="8" name="CustomShape 5"/>
          <p:cNvSpPr>
            <a:spLocks noChangeArrowheads="1"/>
          </p:cNvSpPr>
          <p:nvPr/>
        </p:nvSpPr>
        <p:spPr bwMode="auto">
          <a:xfrm>
            <a:off x="370271" y="4463192"/>
            <a:ext cx="8654353" cy="102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45000"/>
            </a:pPr>
            <a:r>
              <a:rPr lang="en-US" altLang="en-US" sz="2200" dirty="0">
                <a:latin typeface="+mn-lt"/>
              </a:rPr>
              <a:t>#</a:t>
            </a:r>
            <a:r>
              <a:rPr lang="en-US" altLang="en-US" sz="2200" b="1" dirty="0">
                <a:latin typeface="+mn-lt"/>
              </a:rPr>
              <a:t>configure terminal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b="1" dirty="0">
                <a:latin typeface="+mn-lt"/>
              </a:rPr>
              <a:t>interface </a:t>
            </a:r>
            <a:r>
              <a:rPr lang="en-US" altLang="en-US" sz="2200" b="1" dirty="0" err="1">
                <a:latin typeface="+mn-lt"/>
              </a:rPr>
              <a:t>Fastethernet</a:t>
            </a:r>
            <a:r>
              <a:rPr lang="en-US" altLang="en-US" sz="2200" b="1" dirty="0">
                <a:latin typeface="+mn-lt"/>
              </a:rPr>
              <a:t> 0/1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 err="1">
                <a:latin typeface="+mn-lt"/>
              </a:rPr>
              <a:t>switchport</a:t>
            </a:r>
            <a:r>
              <a:rPr lang="en-US" altLang="en-US" sz="2200" b="1" dirty="0">
                <a:latin typeface="+mn-lt"/>
              </a:rPr>
              <a:t> trunk native </a:t>
            </a:r>
            <a:r>
              <a:rPr lang="en-US" altLang="en-US" sz="2200" b="1" dirty="0" err="1">
                <a:latin typeface="+mn-lt"/>
              </a:rPr>
              <a:t>vlan</a:t>
            </a:r>
            <a:r>
              <a:rPr lang="en-US" altLang="en-US" sz="2200" b="1" dirty="0">
                <a:latin typeface="+mn-lt"/>
              </a:rPr>
              <a:t> 80 </a:t>
            </a:r>
            <a:r>
              <a:rPr lang="en-US" altLang="en-US" sz="2200" b="1" dirty="0">
                <a:solidFill>
                  <a:schemeClr val="accent1"/>
                </a:solidFill>
                <a:latin typeface="+mn-lt"/>
              </a:rPr>
              <a:t>??????????????</a:t>
            </a:r>
          </a:p>
        </p:txBody>
      </p:sp>
    </p:spTree>
    <p:extLst>
      <p:ext uri="{BB962C8B-B14F-4D97-AF65-F5344CB8AC3E}">
        <p14:creationId xmlns:p14="http://schemas.microsoft.com/office/powerpoint/2010/main" val="3534876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808" y="304437"/>
            <a:ext cx="9404723" cy="1400530"/>
          </a:xfrm>
        </p:spPr>
        <p:txBody>
          <a:bodyPr/>
          <a:lstStyle/>
          <a:p>
            <a:r>
              <a:rPr lang="en-US" altLang="en-US" sz="4400" b="1" dirty="0"/>
              <a:t>Inter VLAN-Routing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GB" dirty="0"/>
          </a:p>
        </p:txBody>
      </p:sp>
      <p:pic>
        <p:nvPicPr>
          <p:cNvPr id="5" name="Picture 6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52" y="1004702"/>
            <a:ext cx="10045634" cy="5424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469285" y="1308349"/>
            <a:ext cx="4760884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b="1" dirty="0">
                <a:solidFill>
                  <a:schemeClr val="bg1"/>
                </a:solidFill>
                <a:latin typeface="+mn-lt"/>
              </a:rPr>
              <a:t>Without Trunks and </a:t>
            </a:r>
            <a:r>
              <a:rPr lang="en-US" altLang="en-US" sz="2200" b="1" dirty="0" err="1">
                <a:solidFill>
                  <a:schemeClr val="bg1"/>
                </a:solidFill>
                <a:latin typeface="+mn-lt"/>
              </a:rPr>
              <a:t>Subinterfaces</a:t>
            </a:r>
            <a:endParaRPr lang="en-US" alt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78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47" y="180869"/>
            <a:ext cx="9404723" cy="1400530"/>
          </a:xfrm>
        </p:spPr>
        <p:txBody>
          <a:bodyPr/>
          <a:lstStyle/>
          <a:p>
            <a:r>
              <a:rPr lang="en-US" altLang="en-US" sz="4400" b="1" dirty="0"/>
              <a:t>Inter VLAN-Routing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6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86" y="939114"/>
            <a:ext cx="9257999" cy="579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ustomShape 2"/>
          <p:cNvSpPr>
            <a:spLocks noChangeArrowheads="1"/>
          </p:cNvSpPr>
          <p:nvPr/>
        </p:nvSpPr>
        <p:spPr bwMode="auto">
          <a:xfrm>
            <a:off x="318486" y="1174750"/>
            <a:ext cx="4389437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b="1" dirty="0">
                <a:solidFill>
                  <a:schemeClr val="bg1"/>
                </a:solidFill>
                <a:latin typeface="+mn-lt"/>
              </a:rPr>
              <a:t>With Trunks and </a:t>
            </a:r>
            <a:r>
              <a:rPr lang="en-US" altLang="en-US" sz="2200" b="1" dirty="0" err="1">
                <a:solidFill>
                  <a:schemeClr val="bg1"/>
                </a:solidFill>
                <a:latin typeface="+mn-lt"/>
              </a:rPr>
              <a:t>SubInterfaces</a:t>
            </a:r>
            <a:endParaRPr lang="en-US" alt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537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690" y="168512"/>
            <a:ext cx="9404723" cy="1400530"/>
          </a:xfrm>
        </p:spPr>
        <p:txBody>
          <a:bodyPr/>
          <a:lstStyle/>
          <a:p>
            <a:r>
              <a:rPr lang="en-US" altLang="en-US" sz="4400" b="1" dirty="0"/>
              <a:t>Inter VLAN-Routing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GB" dirty="0"/>
          </a:p>
        </p:txBody>
      </p:sp>
      <p:sp>
        <p:nvSpPr>
          <p:cNvPr id="6" name="TextShape 2"/>
          <p:cNvSpPr txBox="1">
            <a:spLocks noChangeArrowheads="1"/>
          </p:cNvSpPr>
          <p:nvPr/>
        </p:nvSpPr>
        <p:spPr bwMode="auto">
          <a:xfrm>
            <a:off x="700782" y="1022136"/>
            <a:ext cx="9004515" cy="4806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b="1" dirty="0">
                <a:latin typeface="+mn-lt"/>
              </a:rPr>
              <a:t>Configuring Router </a:t>
            </a:r>
            <a:r>
              <a:rPr lang="en-US" altLang="en-US" sz="2200" b="1" dirty="0" err="1">
                <a:latin typeface="+mn-lt"/>
              </a:rPr>
              <a:t>SubInterfaces</a:t>
            </a:r>
            <a:endParaRPr lang="en-US" altLang="en-US" sz="2200" b="1" dirty="0">
              <a:latin typeface="+mn-lt"/>
            </a:endParaRPr>
          </a:p>
          <a:p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#configure terminal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0/0.1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)#encapsulation </a:t>
            </a:r>
            <a:r>
              <a:rPr lang="en-US" altLang="en-US" sz="2200" i="1" dirty="0">
                <a:latin typeface="+mn-lt"/>
              </a:rPr>
              <a:t>dot1q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1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ip</a:t>
            </a:r>
            <a:r>
              <a:rPr lang="en-US" altLang="en-US" sz="2200" dirty="0">
                <a:latin typeface="+mn-lt"/>
              </a:rPr>
              <a:t> address 192.168.</a:t>
            </a:r>
            <a:r>
              <a:rPr lang="en-US" altLang="en-US" sz="2200" b="1" dirty="0">
                <a:latin typeface="+mn-lt"/>
              </a:rPr>
              <a:t>1</a:t>
            </a:r>
            <a:r>
              <a:rPr lang="en-US" altLang="en-US" sz="2200" dirty="0">
                <a:latin typeface="+mn-lt"/>
              </a:rPr>
              <a:t>.1 255.255.255.0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0/0.50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)#encapsulation </a:t>
            </a:r>
            <a:r>
              <a:rPr lang="en-US" altLang="en-US" sz="2200" i="1" dirty="0">
                <a:latin typeface="+mn-lt"/>
              </a:rPr>
              <a:t>dot1q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50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ip</a:t>
            </a:r>
            <a:r>
              <a:rPr lang="en-US" altLang="en-US" sz="2200" dirty="0">
                <a:latin typeface="+mn-lt"/>
              </a:rPr>
              <a:t> address 192.168.</a:t>
            </a:r>
            <a:r>
              <a:rPr lang="en-US" altLang="en-US" sz="2200" b="1" dirty="0">
                <a:latin typeface="+mn-lt"/>
              </a:rPr>
              <a:t>50</a:t>
            </a:r>
            <a:r>
              <a:rPr lang="en-US" altLang="en-US" sz="2200" dirty="0">
                <a:latin typeface="+mn-lt"/>
              </a:rPr>
              <a:t>.1 255.255.255.0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0/0.80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)#encapsulation </a:t>
            </a:r>
            <a:r>
              <a:rPr lang="en-US" altLang="en-US" sz="2200" i="1" dirty="0">
                <a:latin typeface="+mn-lt"/>
              </a:rPr>
              <a:t>dot1q</a:t>
            </a:r>
            <a:r>
              <a:rPr lang="en-US" altLang="en-US" sz="2200" dirty="0">
                <a:latin typeface="+mn-lt"/>
              </a:rPr>
              <a:t> 8</a:t>
            </a:r>
            <a:r>
              <a:rPr lang="en-US" altLang="en-US" sz="2200" b="1" dirty="0">
                <a:latin typeface="+mn-lt"/>
              </a:rPr>
              <a:t>0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ip</a:t>
            </a:r>
            <a:r>
              <a:rPr lang="en-US" altLang="en-US" sz="2200" dirty="0">
                <a:latin typeface="+mn-lt"/>
              </a:rPr>
              <a:t> address 192.168.</a:t>
            </a:r>
            <a:r>
              <a:rPr lang="en-US" altLang="en-US" sz="2200" b="1" dirty="0">
                <a:latin typeface="+mn-lt"/>
              </a:rPr>
              <a:t>80</a:t>
            </a:r>
            <a:r>
              <a:rPr lang="en-US" altLang="en-US" sz="2200" dirty="0">
                <a:latin typeface="+mn-lt"/>
              </a:rPr>
              <a:t>.1 255.255.255.0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0/0.99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)#encapsulation </a:t>
            </a:r>
            <a:r>
              <a:rPr lang="en-US" altLang="en-US" sz="2200" i="1" dirty="0">
                <a:latin typeface="+mn-lt"/>
              </a:rPr>
              <a:t>dot1q</a:t>
            </a:r>
            <a:r>
              <a:rPr lang="en-US" altLang="en-US" sz="2200" dirty="0">
                <a:latin typeface="+mn-lt"/>
              </a:rPr>
              <a:t> </a:t>
            </a:r>
            <a:r>
              <a:rPr lang="en-US" altLang="en-US" sz="2200" b="1" dirty="0">
                <a:latin typeface="+mn-lt"/>
              </a:rPr>
              <a:t>99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config-subif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ip</a:t>
            </a:r>
            <a:r>
              <a:rPr lang="en-US" altLang="en-US" sz="2200" dirty="0">
                <a:latin typeface="+mn-lt"/>
              </a:rPr>
              <a:t> address 192.168.</a:t>
            </a:r>
            <a:r>
              <a:rPr lang="en-US" altLang="en-US" sz="2200" b="1" dirty="0">
                <a:latin typeface="+mn-lt"/>
              </a:rPr>
              <a:t>99</a:t>
            </a:r>
            <a:r>
              <a:rPr lang="en-US" altLang="en-US" sz="2200" dirty="0">
                <a:latin typeface="+mn-lt"/>
              </a:rPr>
              <a:t>.1 255.255.255.0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cinfig-subif</a:t>
            </a:r>
            <a:r>
              <a:rPr lang="en-US" altLang="en-US" sz="2200" dirty="0">
                <a:latin typeface="+mn-lt"/>
              </a:rPr>
              <a:t>)#end</a:t>
            </a:r>
          </a:p>
        </p:txBody>
      </p:sp>
    </p:spTree>
    <p:extLst>
      <p:ext uri="{BB962C8B-B14F-4D97-AF65-F5344CB8AC3E}">
        <p14:creationId xmlns:p14="http://schemas.microsoft.com/office/powerpoint/2010/main" val="237703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Ασκήσεις για το σπίτι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φάκελο </a:t>
            </a:r>
            <a:r>
              <a:rPr lang="el-GR" u="sng" dirty="0">
                <a:hlinkClick r:id="rId2"/>
              </a:rPr>
              <a:t>Αρχικός κατάλογος</a:t>
            </a:r>
            <a:r>
              <a:rPr lang="el-GR" dirty="0"/>
              <a:t> » </a:t>
            </a:r>
            <a:r>
              <a:rPr lang="el-GR" dirty="0">
                <a:hlinkClick r:id="rId3"/>
              </a:rPr>
              <a:t>Εργαστήριο</a:t>
            </a:r>
            <a:r>
              <a:rPr lang="el-GR" dirty="0"/>
              <a:t>  » </a:t>
            </a:r>
            <a:r>
              <a:rPr lang="el-GR" dirty="0">
                <a:hlinkClick r:id="rId4"/>
              </a:rPr>
              <a:t>Ασκήσεις για το σπίτι</a:t>
            </a:r>
            <a:r>
              <a:rPr lang="el-GR" dirty="0"/>
              <a:t> » </a:t>
            </a:r>
            <a:r>
              <a:rPr lang="el-GR" dirty="0" err="1">
                <a:hlinkClick r:id="rId5"/>
              </a:rPr>
              <a:t>switching</a:t>
            </a:r>
            <a:r>
              <a:rPr lang="el-GR" dirty="0"/>
              <a:t> </a:t>
            </a:r>
          </a:p>
          <a:p>
            <a:r>
              <a:rPr lang="el-GR" dirty="0"/>
              <a:t>Δύο ασκήσεις για το σπίτι.</a:t>
            </a:r>
          </a:p>
          <a:p>
            <a:r>
              <a:rPr lang="el-GR" dirty="0"/>
              <a:t>Παράδοση έως </a:t>
            </a:r>
            <a:r>
              <a:rPr lang="el-GR" dirty="0" smtClean="0"/>
              <a:t>1</a:t>
            </a:r>
            <a:r>
              <a:rPr lang="en-US" dirty="0" smtClean="0"/>
              <a:t>1</a:t>
            </a:r>
            <a:r>
              <a:rPr lang="el-GR" dirty="0" smtClean="0"/>
              <a:t>/06/201</a:t>
            </a:r>
            <a:r>
              <a:rPr lang="en-US" dirty="0" smtClean="0"/>
              <a:t>7</a:t>
            </a:r>
            <a:r>
              <a:rPr lang="el-GR" dirty="0" smtClean="0"/>
              <a:t> </a:t>
            </a:r>
            <a:r>
              <a:rPr lang="el-GR" dirty="0"/>
              <a:t>23:59 </a:t>
            </a:r>
            <a:r>
              <a:rPr lang="el-GR" dirty="0" err="1"/>
              <a:t>μμ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417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Τύποι </a:t>
            </a:r>
            <a:r>
              <a:rPr lang="en-US" dirty="0"/>
              <a:t>VLAN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608075"/>
            <a:ext cx="8946541" cy="4195481"/>
          </a:xfrm>
        </p:spPr>
        <p:txBody>
          <a:bodyPr/>
          <a:lstStyle/>
          <a:p>
            <a:pPr>
              <a:lnSpc>
                <a:spcPct val="80000"/>
              </a:lnSpc>
              <a:buSzPct val="45000"/>
            </a:pPr>
            <a:r>
              <a:rPr lang="en-US" altLang="en-US" sz="2400" b="1" dirty="0"/>
              <a:t>Default VLAN</a:t>
            </a:r>
          </a:p>
          <a:p>
            <a:pPr>
              <a:lnSpc>
                <a:spcPct val="80000"/>
              </a:lnSpc>
              <a:buSzPct val="45000"/>
            </a:pPr>
            <a:endParaRPr lang="en-US" altLang="en-US" sz="2400" b="1" dirty="0"/>
          </a:p>
          <a:p>
            <a:pPr>
              <a:lnSpc>
                <a:spcPct val="80000"/>
              </a:lnSpc>
              <a:buSzPct val="45000"/>
            </a:pPr>
            <a:r>
              <a:rPr lang="en-US" altLang="en-US" sz="2400" b="1" dirty="0"/>
              <a:t>Management VLAN</a:t>
            </a:r>
          </a:p>
          <a:p>
            <a:pPr>
              <a:lnSpc>
                <a:spcPct val="80000"/>
              </a:lnSpc>
              <a:buSzPct val="45000"/>
            </a:pPr>
            <a:endParaRPr lang="en-US" altLang="en-US" sz="2400" b="1" dirty="0"/>
          </a:p>
          <a:p>
            <a:pPr>
              <a:lnSpc>
                <a:spcPct val="80000"/>
              </a:lnSpc>
              <a:buSzPct val="45000"/>
            </a:pPr>
            <a:r>
              <a:rPr lang="en-US" altLang="en-US" sz="2400" b="1" dirty="0"/>
              <a:t>Native VLAN</a:t>
            </a:r>
          </a:p>
          <a:p>
            <a:pPr>
              <a:lnSpc>
                <a:spcPct val="80000"/>
              </a:lnSpc>
              <a:buSzPct val="45000"/>
            </a:pPr>
            <a:endParaRPr lang="en-US" altLang="en-US" sz="2400" b="1" dirty="0"/>
          </a:p>
          <a:p>
            <a:pPr>
              <a:lnSpc>
                <a:spcPct val="80000"/>
              </a:lnSpc>
              <a:buSzPct val="45000"/>
            </a:pPr>
            <a:r>
              <a:rPr lang="en-US" altLang="en-US" sz="2400" b="1" dirty="0"/>
              <a:t>Data VLAN</a:t>
            </a:r>
          </a:p>
          <a:p>
            <a:pPr>
              <a:lnSpc>
                <a:spcPct val="80000"/>
              </a:lnSpc>
              <a:buSzPct val="45000"/>
            </a:pPr>
            <a:endParaRPr lang="en-US" altLang="en-US" sz="2400" b="1" dirty="0"/>
          </a:p>
          <a:p>
            <a:pPr>
              <a:lnSpc>
                <a:spcPct val="80000"/>
              </a:lnSpc>
              <a:buSzPct val="45000"/>
            </a:pPr>
            <a:r>
              <a:rPr lang="en-US" altLang="en-US" sz="2400" b="1" dirty="0"/>
              <a:t>Voice VLAN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155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0" y="169605"/>
            <a:ext cx="9404723" cy="1400530"/>
          </a:xfrm>
        </p:spPr>
        <p:txBody>
          <a:bodyPr/>
          <a:lstStyle/>
          <a:p>
            <a:r>
              <a:rPr lang="el-GR" dirty="0"/>
              <a:t>Τύποι </a:t>
            </a:r>
            <a:r>
              <a:rPr lang="en-US" dirty="0"/>
              <a:t>VLAN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665161" y="901700"/>
            <a:ext cx="32718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/>
              <a:t>Default VLAN</a:t>
            </a:r>
            <a:endParaRPr lang="en-US" altLang="en-US" dirty="0"/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665161" y="1333411"/>
            <a:ext cx="8528266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/>
              <a:t>Το </a:t>
            </a:r>
            <a:r>
              <a:rPr lang="en-US" altLang="en-US" sz="2200" dirty="0"/>
              <a:t>default</a:t>
            </a:r>
            <a:r>
              <a:rPr lang="el-GR" altLang="en-US" sz="2200" dirty="0"/>
              <a:t> </a:t>
            </a:r>
            <a:r>
              <a:rPr lang="en-US" altLang="en-US" sz="2200" dirty="0" err="1"/>
              <a:t>vlan</a:t>
            </a:r>
            <a:r>
              <a:rPr lang="en-US" altLang="en-US" sz="2200" dirty="0"/>
              <a:t> </a:t>
            </a:r>
            <a:r>
              <a:rPr lang="el-GR" altLang="en-US" sz="2200" dirty="0"/>
              <a:t>είναι ρυθμισμένο σε όλα τα </a:t>
            </a:r>
            <a:r>
              <a:rPr lang="en-US" altLang="en-US" sz="2200" dirty="0"/>
              <a:t>cisco switches. </a:t>
            </a:r>
            <a:r>
              <a:rPr lang="el-GR" altLang="en-US" sz="2200" dirty="0"/>
              <a:t>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/>
              <a:t>Περιέχει όλες τις θήρες του </a:t>
            </a:r>
            <a:r>
              <a:rPr lang="en-US" altLang="en-US" sz="2200" dirty="0"/>
              <a:t>switch </a:t>
            </a:r>
            <a:r>
              <a:rPr lang="el-GR" altLang="en-US" sz="2200" dirty="0"/>
              <a:t>εξ αρχής 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/>
              <a:t>Δεν μπορεί να διαγραφεί.</a:t>
            </a:r>
            <a:endParaRPr lang="en-US" altLang="en-US" dirty="0"/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665161" y="2435155"/>
            <a:ext cx="32718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/>
              <a:t>Management VLAN</a:t>
            </a:r>
            <a:endParaRPr lang="en-US" altLang="en-US" dirty="0"/>
          </a:p>
        </p:txBody>
      </p:sp>
      <p:sp>
        <p:nvSpPr>
          <p:cNvPr id="8" name="CustomShape 5"/>
          <p:cNvSpPr>
            <a:spLocks noChangeArrowheads="1"/>
          </p:cNvSpPr>
          <p:nvPr/>
        </p:nvSpPr>
        <p:spPr bwMode="auto">
          <a:xfrm>
            <a:off x="646110" y="2874217"/>
            <a:ext cx="839903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>
                <a:latin typeface="+mn-lt"/>
              </a:rPr>
              <a:t>Είναι ένα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</a:t>
            </a:r>
            <a:r>
              <a:rPr lang="el-GR" altLang="en-US" sz="2200" dirty="0">
                <a:latin typeface="+mn-lt"/>
              </a:rPr>
              <a:t>ρυθμισμένο για την απομακρυσμένη διαχείριση του </a:t>
            </a:r>
            <a:r>
              <a:rPr lang="en-US" altLang="en-US" sz="2200" dirty="0">
                <a:latin typeface="+mn-lt"/>
              </a:rPr>
              <a:t>switch.</a:t>
            </a:r>
            <a:r>
              <a:rPr lang="el-GR" altLang="en-US" sz="2200" dirty="0">
                <a:latin typeface="+mn-lt"/>
              </a:rPr>
              <a:t> </a:t>
            </a:r>
            <a:endParaRPr lang="en-US" altLang="en-US" sz="2200" dirty="0">
              <a:latin typeface="+mn-lt"/>
            </a:endParaRP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>
                <a:latin typeface="+mn-lt"/>
              </a:rPr>
              <a:t>Πρέπει να του ανατεθεί </a:t>
            </a:r>
            <a:r>
              <a:rPr lang="en-US" altLang="en-US" sz="2200" dirty="0">
                <a:latin typeface="+mn-lt"/>
              </a:rPr>
              <a:t>IP </a:t>
            </a:r>
            <a:r>
              <a:rPr lang="el-GR" altLang="en-US" sz="2200" dirty="0">
                <a:latin typeface="+mn-lt"/>
              </a:rPr>
              <a:t>διεύθυνση.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VTY line </a:t>
            </a:r>
            <a:r>
              <a:rPr lang="el-GR" altLang="en-US" sz="2200" dirty="0">
                <a:latin typeface="+mn-lt"/>
              </a:rPr>
              <a:t>και </a:t>
            </a:r>
            <a:r>
              <a:rPr lang="en-US" altLang="en-US" sz="2200" dirty="0">
                <a:latin typeface="+mn-lt"/>
              </a:rPr>
              <a:t>administrator passwords </a:t>
            </a:r>
            <a:r>
              <a:rPr lang="el-GR" altLang="en-US" sz="2200" dirty="0">
                <a:latin typeface="+mn-lt"/>
              </a:rPr>
              <a:t>πρέπει να ρυθμιστούν στο </a:t>
            </a:r>
            <a:r>
              <a:rPr lang="en-US" altLang="en-US" sz="2200" dirty="0">
                <a:latin typeface="+mn-lt"/>
              </a:rPr>
              <a:t>switch.</a:t>
            </a:r>
          </a:p>
          <a:p>
            <a:pPr marL="342900" indent="-34290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>
                <a:latin typeface="+mn-lt"/>
              </a:rPr>
              <a:t>Ο </a:t>
            </a:r>
            <a:r>
              <a:rPr lang="en-US" altLang="en-US" sz="2200" dirty="0">
                <a:latin typeface="+mn-lt"/>
              </a:rPr>
              <a:t>administrator </a:t>
            </a:r>
            <a:r>
              <a:rPr lang="el-GR" altLang="en-US" sz="2200" dirty="0">
                <a:latin typeface="+mn-lt"/>
              </a:rPr>
              <a:t>συνδέεται στο </a:t>
            </a:r>
            <a:r>
              <a:rPr lang="en-US" altLang="en-US" sz="2200" dirty="0">
                <a:latin typeface="+mn-lt"/>
              </a:rPr>
              <a:t>switch </a:t>
            </a:r>
            <a:r>
              <a:rPr lang="el-GR" altLang="en-US" sz="2200" dirty="0">
                <a:latin typeface="+mn-lt"/>
              </a:rPr>
              <a:t>με </a:t>
            </a:r>
            <a:r>
              <a:rPr lang="en-US" altLang="en-US" sz="2200" dirty="0">
                <a:latin typeface="+mn-lt"/>
              </a:rPr>
              <a:t>telnet </a:t>
            </a:r>
            <a:r>
              <a:rPr lang="el-GR" altLang="en-US" sz="2200" dirty="0">
                <a:latin typeface="+mn-lt"/>
              </a:rPr>
              <a:t>ή </a:t>
            </a:r>
            <a:r>
              <a:rPr lang="en-US" altLang="en-US" sz="2200" dirty="0">
                <a:latin typeface="+mn-lt"/>
              </a:rPr>
              <a:t>SSH.</a:t>
            </a:r>
          </a:p>
        </p:txBody>
      </p:sp>
      <p:sp>
        <p:nvSpPr>
          <p:cNvPr id="9" name="CustomShape 6"/>
          <p:cNvSpPr>
            <a:spLocks noChangeArrowheads="1"/>
          </p:cNvSpPr>
          <p:nvPr/>
        </p:nvSpPr>
        <p:spPr bwMode="auto">
          <a:xfrm>
            <a:off x="665161" y="4947700"/>
            <a:ext cx="614341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/>
              <a:t>Native VLAN</a:t>
            </a:r>
            <a:r>
              <a:rPr lang="el-GR" altLang="en-US" sz="2600" b="1" dirty="0"/>
              <a:t> </a:t>
            </a:r>
            <a:r>
              <a:rPr lang="el-GR" altLang="en-US" b="1" dirty="0"/>
              <a:t>(</a:t>
            </a:r>
            <a:r>
              <a:rPr lang="en-US" altLang="en-US" b="1" dirty="0"/>
              <a:t>related to trunk links)</a:t>
            </a:r>
            <a:endParaRPr lang="en-US" altLang="en-US" dirty="0"/>
          </a:p>
        </p:txBody>
      </p:sp>
      <p:sp>
        <p:nvSpPr>
          <p:cNvPr id="10" name="CustomShape 7"/>
          <p:cNvSpPr>
            <a:spLocks noChangeArrowheads="1"/>
          </p:cNvSpPr>
          <p:nvPr/>
        </p:nvSpPr>
        <p:spPr bwMode="auto">
          <a:xfrm>
            <a:off x="665161" y="5401139"/>
            <a:ext cx="6948488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 smtClean="0">
                <a:latin typeface="+mn-lt"/>
              </a:rPr>
              <a:t>Η μη </a:t>
            </a:r>
            <a:r>
              <a:rPr lang="el-GR" altLang="en-US" sz="2200" dirty="0">
                <a:latin typeface="+mn-lt"/>
              </a:rPr>
              <a:t>χαρακτηρισμένη κίνηση θα αποδίδεται στο </a:t>
            </a:r>
            <a:r>
              <a:rPr lang="en-US" altLang="en-US" sz="2200" dirty="0">
                <a:latin typeface="+mn-lt"/>
              </a:rPr>
              <a:t>native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.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+mn-lt"/>
              </a:rPr>
              <a:t>To</a:t>
            </a:r>
            <a:r>
              <a:rPr lang="el-GR" altLang="en-US" sz="2200" dirty="0">
                <a:latin typeface="+mn-lt"/>
              </a:rPr>
              <a:t> μη ρυθμισμένο</a:t>
            </a:r>
            <a:r>
              <a:rPr lang="en-US" altLang="en-US" sz="2200" dirty="0">
                <a:latin typeface="+mn-lt"/>
              </a:rPr>
              <a:t> native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</a:t>
            </a:r>
            <a:r>
              <a:rPr lang="el-GR" altLang="en-US" sz="2200" dirty="0">
                <a:latin typeface="+mn-lt"/>
              </a:rPr>
              <a:t>αποδίδεται εξ αρχής στο </a:t>
            </a:r>
            <a:r>
              <a:rPr lang="en-US" altLang="en-US" sz="2200" dirty="0">
                <a:latin typeface="+mn-lt"/>
              </a:rPr>
              <a:t>VLAN1 </a:t>
            </a:r>
            <a:r>
              <a:rPr lang="el-GR" altLang="en-US" sz="2200" b="1" dirty="0">
                <a:latin typeface="+mn-lt"/>
              </a:rPr>
              <a:t>(</a:t>
            </a:r>
            <a:r>
              <a:rPr lang="en-US" altLang="en-US" sz="2200" b="1" dirty="0">
                <a:latin typeface="+mn-lt"/>
              </a:rPr>
              <a:t>default)</a:t>
            </a:r>
            <a:endParaRPr lang="en-US" altLang="en-US" sz="2200" dirty="0">
              <a:latin typeface="+mn-lt"/>
            </a:endParaRP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807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830" y="47270"/>
            <a:ext cx="9404723" cy="1400530"/>
          </a:xfrm>
        </p:spPr>
        <p:txBody>
          <a:bodyPr/>
          <a:lstStyle/>
          <a:p>
            <a:r>
              <a:rPr lang="el-GR" dirty="0"/>
              <a:t>Τύποι </a:t>
            </a:r>
            <a:r>
              <a:rPr lang="en-GB" dirty="0"/>
              <a:t>VLAN</a:t>
            </a:r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516880" y="920750"/>
            <a:ext cx="32718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Data VLAN</a:t>
            </a:r>
            <a:endParaRPr lang="en-US" altLang="en-US" dirty="0">
              <a:latin typeface="+mn-lt"/>
            </a:endParaRPr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497830" y="1447800"/>
            <a:ext cx="6673850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>
                <a:latin typeface="+mn-lt"/>
              </a:rPr>
              <a:t>Ένα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</a:t>
            </a:r>
            <a:r>
              <a:rPr lang="el-GR" altLang="en-US" sz="2200" dirty="0">
                <a:latin typeface="+mn-lt"/>
              </a:rPr>
              <a:t>γενικής σκοπιμότητας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l-GR" altLang="en-US" sz="2200" dirty="0">
                <a:latin typeface="+mn-lt"/>
              </a:rPr>
              <a:t>Δεν χρειάζεται κάποια ειδική ρύθμιση</a:t>
            </a:r>
            <a:endParaRPr lang="en-US" altLang="en-US" sz="2200" dirty="0">
              <a:latin typeface="+mn-lt"/>
            </a:endParaRPr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424805" y="2566987"/>
            <a:ext cx="32718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Voice VLAN</a:t>
            </a:r>
            <a:endParaRPr lang="en-US" altLang="en-US" dirty="0">
              <a:latin typeface="+mn-lt"/>
            </a:endParaRPr>
          </a:p>
        </p:txBody>
      </p:sp>
      <p:sp>
        <p:nvSpPr>
          <p:cNvPr id="8" name="CustomShape 5"/>
          <p:cNvSpPr>
            <a:spLocks noChangeArrowheads="1"/>
          </p:cNvSpPr>
          <p:nvPr/>
        </p:nvSpPr>
        <p:spPr bwMode="auto">
          <a:xfrm>
            <a:off x="497830" y="3024187"/>
            <a:ext cx="6673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r>
              <a:rPr lang="el-GR" altLang="en-US" dirty="0">
                <a:latin typeface="+mn-lt"/>
              </a:rPr>
              <a:t>Ένα </a:t>
            </a:r>
            <a:r>
              <a:rPr lang="en-US" altLang="en-US" dirty="0" err="1">
                <a:latin typeface="+mn-lt"/>
              </a:rPr>
              <a:t>vlan</a:t>
            </a:r>
            <a:r>
              <a:rPr lang="en-US" altLang="en-US" dirty="0">
                <a:latin typeface="+mn-lt"/>
              </a:rPr>
              <a:t> </a:t>
            </a:r>
            <a:r>
              <a:rPr lang="el-GR" altLang="en-US" dirty="0">
                <a:latin typeface="+mn-lt"/>
              </a:rPr>
              <a:t>για τη διαχείριση </a:t>
            </a:r>
            <a:r>
              <a:rPr lang="en-US" altLang="en-US" dirty="0">
                <a:latin typeface="+mn-lt"/>
              </a:rPr>
              <a:t>VoIP </a:t>
            </a:r>
            <a:r>
              <a:rPr lang="el-GR" altLang="en-US" dirty="0">
                <a:latin typeface="+mn-lt"/>
              </a:rPr>
              <a:t>κίνησης</a:t>
            </a:r>
          </a:p>
          <a:p>
            <a:pPr marL="285750" indent="-285750">
              <a:buSzPct val="45000"/>
              <a:buFont typeface="Arial" panose="020B0604020202020204" pitchFamily="34" charset="0"/>
              <a:buChar char="•"/>
            </a:pPr>
            <a:endParaRPr lang="en-US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555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Ρυθμίζοντας τα </a:t>
            </a:r>
            <a:r>
              <a:rPr lang="en-US" dirty="0"/>
              <a:t>VLAN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877244" y="1307148"/>
            <a:ext cx="3271838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Create VLANs</a:t>
            </a:r>
            <a:endParaRPr lang="en-US" altLang="en-US" dirty="0">
              <a:latin typeface="+mn-lt"/>
            </a:endParaRPr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877244" y="1770353"/>
            <a:ext cx="6673850" cy="480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&gt;</a:t>
            </a:r>
            <a:r>
              <a:rPr lang="en-US" altLang="en-US" sz="2200" dirty="0">
                <a:latin typeface="+mn-lt"/>
              </a:rPr>
              <a:t>enable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#</a:t>
            </a:r>
            <a:r>
              <a:rPr lang="en-US" altLang="en-US" sz="2200" dirty="0">
                <a:latin typeface="+mn-lt"/>
              </a:rPr>
              <a:t>configure terminal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50 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name student</a:t>
            </a:r>
          </a:p>
          <a:p>
            <a:pPr>
              <a:buSzPct val="45000"/>
            </a:pP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99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name management</a:t>
            </a:r>
          </a:p>
          <a:p>
            <a:pPr>
              <a:buSzPct val="45000"/>
            </a:pP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80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name native</a:t>
            </a:r>
          </a:p>
          <a:p>
            <a:pPr>
              <a:buSzPct val="45000"/>
            </a:pP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config-vlan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end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#</a:t>
            </a:r>
            <a:r>
              <a:rPr lang="en-US" altLang="en-US" sz="2200" dirty="0">
                <a:latin typeface="+mn-lt"/>
              </a:rPr>
              <a:t>show </a:t>
            </a:r>
            <a:r>
              <a:rPr lang="en-US" altLang="en-US" sz="2200" dirty="0" err="1">
                <a:latin typeface="+mn-lt"/>
              </a:rPr>
              <a:t>vlan</a:t>
            </a: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391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Ρυθμίζοντας τα </a:t>
            </a:r>
            <a:r>
              <a:rPr lang="en-US" dirty="0"/>
              <a:t>VLAN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646111" y="1307148"/>
            <a:ext cx="446087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Assign ports to  VLANs</a:t>
            </a:r>
            <a:endParaRPr lang="en-US" altLang="en-US" dirty="0">
              <a:latin typeface="+mn-lt"/>
            </a:endParaRPr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646111" y="2068856"/>
            <a:ext cx="6673850" cy="407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#</a:t>
            </a:r>
            <a:r>
              <a:rPr lang="en-US" altLang="en-US" sz="2200" dirty="0">
                <a:latin typeface="+mn-lt"/>
              </a:rPr>
              <a:t>configure terminal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0/10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-if)#</a:t>
            </a:r>
            <a:r>
              <a:rPr lang="en-US" altLang="en-US" sz="2200" dirty="0" err="1">
                <a:latin typeface="+mn-lt"/>
              </a:rPr>
              <a:t>switchport</a:t>
            </a:r>
            <a:r>
              <a:rPr lang="en-US" altLang="en-US" sz="2200" dirty="0">
                <a:latin typeface="+mn-lt"/>
              </a:rPr>
              <a:t> mode access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-if)#</a:t>
            </a:r>
            <a:r>
              <a:rPr lang="en-US" altLang="en-US" sz="2200" dirty="0" err="1">
                <a:latin typeface="+mn-lt"/>
              </a:rPr>
              <a:t>switchport</a:t>
            </a:r>
            <a:r>
              <a:rPr lang="en-US" altLang="en-US" sz="2200" dirty="0">
                <a:latin typeface="+mn-lt"/>
              </a:rPr>
              <a:t> access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50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-if)#</a:t>
            </a:r>
            <a:r>
              <a:rPr lang="en-US" altLang="en-US" sz="2200" dirty="0">
                <a:latin typeface="+mn-lt"/>
              </a:rPr>
              <a:t>exit</a:t>
            </a:r>
          </a:p>
          <a:p>
            <a:pPr>
              <a:buSzPct val="45000"/>
            </a:pP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)#</a:t>
            </a:r>
            <a:r>
              <a:rPr lang="en-US" altLang="en-US" sz="2200" dirty="0">
                <a:latin typeface="+mn-lt"/>
              </a:rPr>
              <a:t>interface </a:t>
            </a:r>
            <a:r>
              <a:rPr lang="en-US" altLang="en-US" sz="2200" dirty="0" err="1">
                <a:latin typeface="+mn-lt"/>
              </a:rPr>
              <a:t>FastEthernet</a:t>
            </a:r>
            <a:r>
              <a:rPr lang="en-US" altLang="en-US" sz="2200" dirty="0">
                <a:latin typeface="+mn-lt"/>
              </a:rPr>
              <a:t> 0/24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-if)#</a:t>
            </a:r>
            <a:r>
              <a:rPr lang="en-US" altLang="en-US" sz="2200" dirty="0" err="1">
                <a:latin typeface="+mn-lt"/>
              </a:rPr>
              <a:t>switchport</a:t>
            </a:r>
            <a:r>
              <a:rPr lang="en-US" altLang="en-US" sz="2200" dirty="0">
                <a:latin typeface="+mn-lt"/>
              </a:rPr>
              <a:t> mode access</a:t>
            </a:r>
          </a:p>
          <a:p>
            <a:pPr>
              <a:buSzPct val="45000"/>
            </a:pPr>
            <a:r>
              <a:rPr lang="en-US" altLang="en-US" sz="2200" b="1" dirty="0">
                <a:latin typeface="+mn-lt"/>
              </a:rPr>
              <a:t>(</a:t>
            </a:r>
            <a:r>
              <a:rPr lang="en-US" altLang="en-US" sz="2200" b="1" dirty="0" err="1">
                <a:latin typeface="+mn-lt"/>
              </a:rPr>
              <a:t>config</a:t>
            </a:r>
            <a:r>
              <a:rPr lang="en-US" altLang="en-US" sz="2200" b="1" dirty="0">
                <a:latin typeface="+mn-lt"/>
              </a:rPr>
              <a:t>-if)#</a:t>
            </a:r>
            <a:r>
              <a:rPr lang="en-US" altLang="en-US" sz="2200" dirty="0" err="1">
                <a:latin typeface="+mn-lt"/>
              </a:rPr>
              <a:t>switchport</a:t>
            </a:r>
            <a:r>
              <a:rPr lang="en-US" altLang="en-US" sz="2200" dirty="0">
                <a:latin typeface="+mn-lt"/>
              </a:rPr>
              <a:t> access </a:t>
            </a:r>
            <a:r>
              <a:rPr lang="en-US" altLang="en-US" sz="2200" dirty="0" err="1">
                <a:latin typeface="+mn-lt"/>
              </a:rPr>
              <a:t>vlan</a:t>
            </a:r>
            <a:r>
              <a:rPr lang="en-US" altLang="en-US" sz="2200" dirty="0">
                <a:latin typeface="+mn-lt"/>
              </a:rPr>
              <a:t> 99</a:t>
            </a:r>
          </a:p>
          <a:p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0083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Ρυθμίζοντας το </a:t>
            </a:r>
            <a:r>
              <a:rPr lang="en-US" dirty="0"/>
              <a:t>Management VLAN</a:t>
            </a:r>
            <a:endParaRPr lang="en-GB" dirty="0"/>
          </a:p>
        </p:txBody>
      </p:sp>
      <p:sp>
        <p:nvSpPr>
          <p:cNvPr id="5" name="CustomShape 2"/>
          <p:cNvSpPr>
            <a:spLocks noChangeArrowheads="1"/>
          </p:cNvSpPr>
          <p:nvPr/>
        </p:nvSpPr>
        <p:spPr bwMode="auto">
          <a:xfrm>
            <a:off x="646111" y="1447800"/>
            <a:ext cx="54657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Assign </a:t>
            </a:r>
            <a:r>
              <a:rPr lang="en-US" altLang="en-US" sz="2600" b="1" dirty="0" err="1">
                <a:latin typeface="+mn-lt"/>
              </a:rPr>
              <a:t>ip</a:t>
            </a:r>
            <a:r>
              <a:rPr lang="en-US" altLang="en-US" sz="2600" b="1" dirty="0">
                <a:latin typeface="+mn-lt"/>
              </a:rPr>
              <a:t> address to  VLAN</a:t>
            </a:r>
            <a:endParaRPr lang="en-US" altLang="en-US" dirty="0">
              <a:latin typeface="+mn-lt"/>
            </a:endParaRPr>
          </a:p>
        </p:txBody>
      </p:sp>
      <p:sp>
        <p:nvSpPr>
          <p:cNvPr id="6" name="CustomShape 3"/>
          <p:cNvSpPr>
            <a:spLocks noChangeArrowheads="1"/>
          </p:cNvSpPr>
          <p:nvPr/>
        </p:nvSpPr>
        <p:spPr bwMode="auto">
          <a:xfrm>
            <a:off x="646111" y="2200275"/>
            <a:ext cx="8151900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buSzPct val="45000"/>
            </a:pPr>
            <a:r>
              <a:rPr lang="en-US" altLang="en-US" sz="2200" dirty="0">
                <a:latin typeface="+mn-lt"/>
              </a:rPr>
              <a:t>#</a:t>
            </a:r>
            <a:r>
              <a:rPr lang="en-US" altLang="en-US" sz="2200" b="1" dirty="0">
                <a:latin typeface="+mn-lt"/>
              </a:rPr>
              <a:t>configure terminal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)#</a:t>
            </a:r>
            <a:r>
              <a:rPr lang="en-US" altLang="en-US" sz="2200" b="1" dirty="0">
                <a:latin typeface="+mn-lt"/>
              </a:rPr>
              <a:t>interface </a:t>
            </a:r>
            <a:r>
              <a:rPr lang="en-US" altLang="en-US" sz="2200" b="1" dirty="0" err="1">
                <a:latin typeface="+mn-lt"/>
              </a:rPr>
              <a:t>vlan</a:t>
            </a:r>
            <a:r>
              <a:rPr lang="en-US" altLang="en-US" sz="2200" b="1" dirty="0">
                <a:latin typeface="+mn-lt"/>
              </a:rPr>
              <a:t> 99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 err="1">
                <a:latin typeface="+mn-lt"/>
              </a:rPr>
              <a:t>ip</a:t>
            </a:r>
            <a:r>
              <a:rPr lang="en-US" altLang="en-US" sz="2200" b="1" dirty="0">
                <a:latin typeface="+mn-lt"/>
              </a:rPr>
              <a:t> address 192.168.99.2 255.255.255.0</a:t>
            </a: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>
                <a:latin typeface="+mn-lt"/>
              </a:rPr>
              <a:t>no shutdown</a:t>
            </a:r>
            <a:endParaRPr lang="en-US" altLang="en-US" sz="2200" dirty="0">
              <a:latin typeface="+mn-lt"/>
            </a:endParaRPr>
          </a:p>
          <a:p>
            <a:pPr>
              <a:buSzPct val="45000"/>
            </a:pPr>
            <a:r>
              <a:rPr lang="en-US" altLang="en-US" sz="2200" dirty="0">
                <a:latin typeface="+mn-lt"/>
              </a:rPr>
              <a:t>(</a:t>
            </a:r>
            <a:r>
              <a:rPr lang="en-US" altLang="en-US" sz="2200" dirty="0" err="1">
                <a:latin typeface="+mn-lt"/>
              </a:rPr>
              <a:t>config</a:t>
            </a:r>
            <a:r>
              <a:rPr lang="en-US" altLang="en-US" sz="2200" dirty="0">
                <a:latin typeface="+mn-lt"/>
              </a:rPr>
              <a:t>-if)#</a:t>
            </a:r>
            <a:r>
              <a:rPr lang="en-US" altLang="en-US" sz="2200" b="1" dirty="0">
                <a:latin typeface="+mn-lt"/>
              </a:rPr>
              <a:t>end</a:t>
            </a:r>
          </a:p>
        </p:txBody>
      </p:sp>
      <p:sp>
        <p:nvSpPr>
          <p:cNvPr id="7" name="CustomShape 4"/>
          <p:cNvSpPr>
            <a:spLocks noChangeArrowheads="1"/>
          </p:cNvSpPr>
          <p:nvPr/>
        </p:nvSpPr>
        <p:spPr bwMode="auto">
          <a:xfrm>
            <a:off x="646111" y="3926840"/>
            <a:ext cx="5465762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600" b="1" dirty="0">
                <a:latin typeface="+mn-lt"/>
              </a:rPr>
              <a:t>Configure Virtual Terminal line</a:t>
            </a:r>
            <a:endParaRPr lang="en-US" altLang="en-US" dirty="0">
              <a:latin typeface="+mn-lt"/>
            </a:endParaRPr>
          </a:p>
        </p:txBody>
      </p:sp>
      <p:sp>
        <p:nvSpPr>
          <p:cNvPr id="8" name="CustomShape 5"/>
          <p:cNvSpPr>
            <a:spLocks noChangeArrowheads="1"/>
          </p:cNvSpPr>
          <p:nvPr/>
        </p:nvSpPr>
        <p:spPr bwMode="auto">
          <a:xfrm>
            <a:off x="646111" y="4472940"/>
            <a:ext cx="6673850" cy="1496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dirty="0">
                <a:latin typeface="+mn-lt"/>
                <a:cs typeface="Arial" panose="020B0604020202020204" pitchFamily="34" charset="0"/>
              </a:rPr>
              <a:t>Switch(</a:t>
            </a:r>
            <a:r>
              <a:rPr lang="en-US" altLang="en-US" sz="2200" dirty="0" err="1">
                <a:latin typeface="+mn-lt"/>
                <a:cs typeface="Arial" panose="020B0604020202020204" pitchFamily="34" charset="0"/>
              </a:rPr>
              <a:t>config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)#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line </a:t>
            </a:r>
            <a:r>
              <a:rPr lang="en-US" altLang="en-US" sz="2200" b="1" dirty="0" err="1">
                <a:latin typeface="+mn-lt"/>
                <a:cs typeface="Arial" panose="020B0604020202020204" pitchFamily="34" charset="0"/>
              </a:rPr>
              <a:t>vty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 0 4</a:t>
            </a:r>
          </a:p>
          <a:p>
            <a:r>
              <a:rPr lang="en-US" altLang="en-US" sz="2200" dirty="0">
                <a:latin typeface="+mn-lt"/>
                <a:cs typeface="Arial" panose="020B0604020202020204" pitchFamily="34" charset="0"/>
              </a:rPr>
              <a:t>Switch(</a:t>
            </a:r>
            <a:r>
              <a:rPr lang="en-US" altLang="en-US" sz="2200" dirty="0" err="1">
                <a:latin typeface="+mn-lt"/>
                <a:cs typeface="Arial" panose="020B0604020202020204" pitchFamily="34" charset="0"/>
              </a:rPr>
              <a:t>config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-line)#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password cisco</a:t>
            </a:r>
          </a:p>
          <a:p>
            <a:r>
              <a:rPr lang="en-US" altLang="en-US" sz="2200" dirty="0">
                <a:latin typeface="+mn-lt"/>
                <a:cs typeface="Arial" panose="020B0604020202020204" pitchFamily="34" charset="0"/>
              </a:rPr>
              <a:t>Switch(</a:t>
            </a:r>
            <a:r>
              <a:rPr lang="en-US" altLang="en-US" sz="2200" dirty="0" err="1">
                <a:latin typeface="+mn-lt"/>
                <a:cs typeface="Arial" panose="020B0604020202020204" pitchFamily="34" charset="0"/>
              </a:rPr>
              <a:t>config</a:t>
            </a:r>
            <a:r>
              <a:rPr lang="en-US" altLang="en-US" sz="2200" dirty="0">
                <a:latin typeface="+mn-lt"/>
                <a:cs typeface="Arial" panose="020B0604020202020204" pitchFamily="34" charset="0"/>
              </a:rPr>
              <a:t>-line)#</a:t>
            </a:r>
            <a:r>
              <a:rPr lang="en-US" altLang="en-US" sz="2200" b="1" dirty="0">
                <a:latin typeface="+mn-lt"/>
                <a:cs typeface="Arial" panose="020B0604020202020204" pitchFamily="34" charset="0"/>
              </a:rPr>
              <a:t>login</a:t>
            </a:r>
          </a:p>
          <a:p>
            <a:endParaRPr lang="en-US" altLang="en-US" sz="2200" b="1" dirty="0">
              <a:latin typeface="+mn-lt"/>
              <a:cs typeface="Arial" panose="020B0604020202020204" pitchFamily="34" charset="0"/>
            </a:endParaRPr>
          </a:p>
          <a:p>
            <a:r>
              <a:rPr lang="en-US" altLang="en-US" sz="2200" dirty="0">
                <a:cs typeface="Arial" panose="020B0604020202020204" pitchFamily="34" charset="0"/>
              </a:rPr>
              <a:t>Switch(</a:t>
            </a:r>
            <a:r>
              <a:rPr lang="en-US" altLang="en-US" sz="2200" dirty="0" err="1">
                <a:cs typeface="Arial" panose="020B0604020202020204" pitchFamily="34" charset="0"/>
              </a:rPr>
              <a:t>config</a:t>
            </a:r>
            <a:r>
              <a:rPr lang="en-US" altLang="en-US" sz="2200" dirty="0">
                <a:cs typeface="Arial" panose="020B0604020202020204" pitchFamily="34" charset="0"/>
              </a:rPr>
              <a:t>)# </a:t>
            </a:r>
            <a:r>
              <a:rPr lang="en-US" altLang="en-US" sz="2200" b="1" dirty="0">
                <a:cs typeface="Arial" panose="020B0604020202020204" pitchFamily="34" charset="0"/>
              </a:rPr>
              <a:t>enable secret class</a:t>
            </a:r>
          </a:p>
          <a:p>
            <a:endParaRPr lang="en-US" altLang="en-US" sz="2200" b="1" dirty="0">
              <a:latin typeface="+mn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7836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Διαγράφοντας </a:t>
            </a:r>
            <a:r>
              <a:rPr lang="en-US" dirty="0"/>
              <a:t>VLAN</a:t>
            </a:r>
            <a:endParaRPr lang="en-GB" dirty="0"/>
          </a:p>
        </p:txBody>
      </p:sp>
      <p:pic>
        <p:nvPicPr>
          <p:cNvPr id="5" name="Picture 59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" y="1168241"/>
            <a:ext cx="9418323" cy="1871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9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97" y="3148272"/>
            <a:ext cx="9411240" cy="84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stomShape 2"/>
          <p:cNvSpPr>
            <a:spLocks noChangeArrowheads="1"/>
          </p:cNvSpPr>
          <p:nvPr/>
        </p:nvSpPr>
        <p:spPr bwMode="auto">
          <a:xfrm>
            <a:off x="238897" y="4099742"/>
            <a:ext cx="876141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no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switchport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 access 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200" b="1" i="1" dirty="0" err="1">
                <a:latin typeface="+mn-lt"/>
                <a:cs typeface="Courier New" panose="02070309020205020404" pitchFamily="49" charset="0"/>
              </a:rPr>
              <a:t>vlan_number</a:t>
            </a:r>
            <a:endParaRPr lang="en-US" altLang="en-US" sz="2200" dirty="0">
              <a:latin typeface="+mn-lt"/>
            </a:endParaRPr>
          </a:p>
          <a:p>
            <a:endParaRPr lang="en-US" altLang="en-US" sz="2200" dirty="0">
              <a:latin typeface="+mn-lt"/>
            </a:endParaRP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b="1" i="1" dirty="0">
                <a:latin typeface="+mn-lt"/>
                <a:cs typeface="Courier New" panose="02070309020205020404" pitchFamily="49" charset="0"/>
              </a:rPr>
              <a:t>This command will reset the interface to VLAN 1.</a:t>
            </a:r>
            <a:endParaRPr lang="en-US" altLang="en-US" sz="2200" dirty="0">
              <a:latin typeface="+mn-lt"/>
            </a:endParaRPr>
          </a:p>
          <a:p>
            <a:pPr>
              <a:buSzPct val="125000"/>
              <a:buFont typeface="Arial" panose="020B0604020202020204" pitchFamily="34" charset="0"/>
              <a:buChar char="•"/>
            </a:pPr>
            <a:r>
              <a:rPr lang="en-US" altLang="en-US" sz="2200" b="1" i="1" dirty="0">
                <a:latin typeface="+mn-lt"/>
                <a:cs typeface="Courier New" panose="02070309020205020404" pitchFamily="49" charset="0"/>
              </a:rPr>
              <a:t>VLAN 1 cannot be removed from the switch.</a:t>
            </a: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08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09" y="156156"/>
            <a:ext cx="9404723" cy="1400530"/>
          </a:xfrm>
        </p:spPr>
        <p:txBody>
          <a:bodyPr/>
          <a:lstStyle/>
          <a:p>
            <a:r>
              <a:rPr lang="en-US" altLang="en-US" sz="4400" b="1" dirty="0"/>
              <a:t>Accessing/Managing the Switch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GB" dirty="0"/>
          </a:p>
        </p:txBody>
      </p:sp>
      <p:sp>
        <p:nvSpPr>
          <p:cNvPr id="5" name="CustomShape 3"/>
          <p:cNvSpPr>
            <a:spLocks noChangeArrowheads="1"/>
          </p:cNvSpPr>
          <p:nvPr/>
        </p:nvSpPr>
        <p:spPr bwMode="auto">
          <a:xfrm>
            <a:off x="304800" y="1219200"/>
            <a:ext cx="8532813" cy="361229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DejaVu Sans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interface 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vlan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 99</a:t>
            </a:r>
            <a:endParaRPr lang="en-US" altLang="en-US" sz="22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ip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 address 10.1.0.5. 255.255.0.0</a:t>
            </a:r>
            <a:endParaRPr lang="en-US" altLang="en-US" sz="22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no shutdown</a:t>
            </a:r>
            <a:endParaRPr lang="en-US" altLang="en-US" sz="22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-if)#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exit</a:t>
            </a:r>
            <a:endParaRPr lang="en-US" altLang="en-US" sz="2200" dirty="0"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Switch(</a:t>
            </a:r>
            <a:r>
              <a:rPr lang="en-US" altLang="en-US" sz="2200" dirty="0" err="1">
                <a:latin typeface="+mn-lt"/>
                <a:cs typeface="Courier New" panose="02070309020205020404" pitchFamily="49" charset="0"/>
              </a:rPr>
              <a:t>config</a:t>
            </a:r>
            <a:r>
              <a:rPr lang="en-US" altLang="en-US" sz="2200" dirty="0">
                <a:latin typeface="+mn-lt"/>
                <a:cs typeface="Courier New" panose="02070309020205020404" pitchFamily="49" charset="0"/>
              </a:rPr>
              <a:t>)#</a:t>
            </a:r>
            <a:r>
              <a:rPr lang="en-US" altLang="en-US" sz="2200" b="1" dirty="0" err="1">
                <a:latin typeface="+mn-lt"/>
                <a:cs typeface="Courier New" panose="02070309020205020404" pitchFamily="49" charset="0"/>
              </a:rPr>
              <a:t>ip</a:t>
            </a:r>
            <a:r>
              <a:rPr lang="en-US" altLang="en-US" sz="2200" b="1" dirty="0">
                <a:latin typeface="+mn-lt"/>
                <a:cs typeface="Courier New" panose="02070309020205020404" pitchFamily="49" charset="0"/>
              </a:rPr>
              <a:t> default-gateway 10.1.0.1</a:t>
            </a:r>
          </a:p>
          <a:p>
            <a:pPr>
              <a:lnSpc>
                <a:spcPct val="80000"/>
              </a:lnSpc>
            </a:pPr>
            <a:endParaRPr lang="en-US" altLang="en-US" sz="2200" b="1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/>
              <a:t>Switch(</a:t>
            </a:r>
            <a:r>
              <a:rPr lang="en-US" altLang="en-US" sz="2200" dirty="0" err="1"/>
              <a:t>config</a:t>
            </a:r>
            <a:r>
              <a:rPr lang="en-US" altLang="en-US" sz="2200" dirty="0"/>
              <a:t>)# </a:t>
            </a:r>
            <a:r>
              <a:rPr lang="en-US" altLang="en-US" sz="2200" b="1" dirty="0"/>
              <a:t>enable secret class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Switch(</a:t>
            </a:r>
            <a:r>
              <a:rPr lang="en-US" altLang="en-US" sz="2200" dirty="0" err="1"/>
              <a:t>config</a:t>
            </a:r>
            <a:r>
              <a:rPr lang="en-US" altLang="en-US" sz="2200" dirty="0"/>
              <a:t>)#</a:t>
            </a:r>
            <a:r>
              <a:rPr lang="en-US" altLang="en-US" sz="2200" b="1" dirty="0"/>
              <a:t>line </a:t>
            </a:r>
            <a:r>
              <a:rPr lang="en-US" altLang="en-US" sz="2200" b="1" dirty="0" err="1"/>
              <a:t>vty</a:t>
            </a:r>
            <a:r>
              <a:rPr lang="en-US" altLang="en-US" sz="2200" b="1" dirty="0"/>
              <a:t> 0 4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Switch(</a:t>
            </a:r>
            <a:r>
              <a:rPr lang="en-US" altLang="en-US" sz="2200" dirty="0" err="1"/>
              <a:t>config</a:t>
            </a:r>
            <a:r>
              <a:rPr lang="en-US" altLang="en-US" sz="2200" dirty="0"/>
              <a:t>-line)#</a:t>
            </a:r>
            <a:r>
              <a:rPr lang="en-US" altLang="en-US" sz="2200" b="1" dirty="0"/>
              <a:t>password cisco</a:t>
            </a: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200" dirty="0"/>
              <a:t>Switch(</a:t>
            </a:r>
            <a:r>
              <a:rPr lang="en-US" altLang="en-US" sz="2200" dirty="0" err="1"/>
              <a:t>config</a:t>
            </a:r>
            <a:r>
              <a:rPr lang="en-US" altLang="en-US" sz="2200" dirty="0"/>
              <a:t>-line)#</a:t>
            </a:r>
            <a:r>
              <a:rPr lang="en-US" altLang="en-US" sz="2200" b="1" dirty="0"/>
              <a:t>login</a:t>
            </a:r>
            <a:endParaRPr lang="en-US" altLang="en-US" sz="2200" dirty="0"/>
          </a:p>
          <a:p>
            <a:pPr>
              <a:lnSpc>
                <a:spcPct val="80000"/>
              </a:lnSpc>
            </a:pPr>
            <a:endParaRPr lang="en-US" alt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99595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1843</TotalTime>
  <Words>599</Words>
  <Application>Microsoft Office PowerPoint</Application>
  <PresentationFormat>Widescreen</PresentationFormat>
  <Paragraphs>146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DejaVu Sans</vt:lpstr>
      <vt:lpstr>Trebuchet MS</vt:lpstr>
      <vt:lpstr>Wingdings 3</vt:lpstr>
      <vt:lpstr>Facet</vt:lpstr>
      <vt:lpstr>Δίκτυα Υπολογιστών Ι</vt:lpstr>
      <vt:lpstr>Τύποι VLAN</vt:lpstr>
      <vt:lpstr>Τύποι VLAN</vt:lpstr>
      <vt:lpstr>Τύποι VLAN</vt:lpstr>
      <vt:lpstr>Ρυθμίζοντας τα VLAN</vt:lpstr>
      <vt:lpstr>Ρυθμίζοντας τα VLAN</vt:lpstr>
      <vt:lpstr>Ρυθμίζοντας το Management VLAN</vt:lpstr>
      <vt:lpstr>Διαγράφοντας VLAN</vt:lpstr>
      <vt:lpstr>Accessing/Managing the Switch </vt:lpstr>
      <vt:lpstr>Accessing/Managing the Switch </vt:lpstr>
      <vt:lpstr>Trunks</vt:lpstr>
      <vt:lpstr>Ρυθμίζοντας τα Trunk Links</vt:lpstr>
      <vt:lpstr>Inter VLAN-Routing </vt:lpstr>
      <vt:lpstr>Inter VLAN-Routing </vt:lpstr>
      <vt:lpstr>Inter VLAN-Routing </vt:lpstr>
      <vt:lpstr>Ασκήσεις για το σπίτι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112</cp:revision>
  <dcterms:created xsi:type="dcterms:W3CDTF">2016-02-24T08:43:44Z</dcterms:created>
  <dcterms:modified xsi:type="dcterms:W3CDTF">2017-05-15T05:48:09Z</dcterms:modified>
</cp:coreProperties>
</file>