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4"/>
  </p:notes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5833"/>
  </p:normalViewPr>
  <p:slideViewPr>
    <p:cSldViewPr snapToGrid="0">
      <p:cViewPr varScale="1">
        <p:scale>
          <a:sx n="95" d="100"/>
          <a:sy n="95" d="100"/>
        </p:scale>
        <p:origin x="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56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36084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6835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13/4/2020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index.php?course=TP141&amp;openDir=/5273d8c9qdcl" TargetMode="External"/><Relationship Id="rId2" Type="http://schemas.openxmlformats.org/officeDocument/2006/relationships/hyperlink" Target="https://eclass.teicrete.gr/modules/document/index.php?course=TP141&amp;openDir=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lass.teicrete.gr/modules/document/file.php/TP141/%CE%95%CF%81%CE%B3%CE%B1%CF%83%CF%84%CE%AE%CF%81%CE%B9%CE%BF/%CE%95%CF%81%CE%B3%CE%B1%CF%83%CF%84%CE%AE%CF%81%CE%B9%CE%BF%20%CE%9D%CE%B9%CE%BA%CE%BF%CE%BB%CE%BF%CF%85%CE%B4%CE%AC%CE%BA%CE%B7%CF%82/%CE%95%CF%81%CE%B3%CE%B1%CF%83%CF%84%CE%AE%CF%81%CE%B9%CE%BF%20%CE%A4%CE%B5%CF%84%CE%AC%CF%81%CF%84%CE%B7%CF%82%20(2016)/%CE%94%CE%B9%CE%AC%CF%86%CE%BF%CF%81%CE%B1%20%CE%91%CF%81%CF%87%CE%B5%CE%AF%CE%B1/RouterBasicSettings.pkt" TargetMode="External"/><Relationship Id="rId4" Type="http://schemas.openxmlformats.org/officeDocument/2006/relationships/hyperlink" Target="https://eclass.teicrete.gr/modules/document/index.php?course=TP141&amp;openDir=/5273d8c9qdcl/55005a07BMX4/56cd97baF1Yg/56f1a7bbcZH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index.php?course=TP141&amp;openDir=/5273d8c9qdcl" TargetMode="External"/><Relationship Id="rId2" Type="http://schemas.openxmlformats.org/officeDocument/2006/relationships/hyperlink" Target="https://eclass.teicrete.gr/modules/document/index.php?course=TP141&amp;openDir=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lass.teicrete.gr/modules/document/index.php?course=TP141&amp;openDir=/5273d8c9qdcl/55005a07BMX4/56cd97baF1Yg/570b626cqY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Εργαστηριακή Άσκηση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Από το φάκελο </a:t>
            </a:r>
            <a:r>
              <a:rPr lang="el-GR" dirty="0">
                <a:hlinkClick r:id="rId2"/>
              </a:rPr>
              <a:t>Αρχικός κατάλογος</a:t>
            </a:r>
            <a:r>
              <a:rPr lang="el-GR" dirty="0"/>
              <a:t> » </a:t>
            </a:r>
            <a:r>
              <a:rPr lang="el-GR" dirty="0">
                <a:hlinkClick r:id="rId3"/>
              </a:rPr>
              <a:t>Εργαστήριο</a:t>
            </a:r>
            <a:r>
              <a:rPr lang="el-GR" dirty="0"/>
              <a:t> »  </a:t>
            </a:r>
            <a:r>
              <a:rPr lang="el-GR" dirty="0">
                <a:hlinkClick r:id="rId4"/>
              </a:rPr>
              <a:t>Διάφορα Αρχεία</a:t>
            </a:r>
            <a:r>
              <a:rPr lang="el-GR" dirty="0"/>
              <a:t>  </a:t>
            </a:r>
          </a:p>
          <a:p>
            <a:r>
              <a:rPr lang="el-GR" dirty="0"/>
              <a:t>Κατεβάστε και ανοίξτε το </a:t>
            </a:r>
            <a:r>
              <a:rPr lang="el-GR" dirty="0" err="1"/>
              <a:t>αρχειο</a:t>
            </a:r>
            <a:r>
              <a:rPr lang="el-GR" dirty="0"/>
              <a:t> </a:t>
            </a:r>
            <a:r>
              <a:rPr lang="en-GB" u="sng" dirty="0" err="1">
                <a:hlinkClick r:id="rId5" tooltip="RouterBasicSettings.pkt"/>
              </a:rPr>
              <a:t>RouterBasicSettings.pkt</a:t>
            </a:r>
            <a:r>
              <a:rPr lang="el-GR" u="sng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67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Άσκηση για το σπίτι</a:t>
            </a:r>
            <a:r>
              <a:rPr lang="en-US" dirty="0"/>
              <a:t>(.</a:t>
            </a:r>
            <a:r>
              <a:rPr lang="en-US" dirty="0" err="1"/>
              <a:t>ppt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Στο φάκελο </a:t>
            </a:r>
            <a:r>
              <a:rPr lang="el-GR" u="sng" dirty="0">
                <a:hlinkClick r:id="rId2"/>
              </a:rPr>
              <a:t>Αρχικός κατάλογος</a:t>
            </a:r>
            <a:r>
              <a:rPr lang="el-GR" dirty="0"/>
              <a:t> » </a:t>
            </a:r>
            <a:r>
              <a:rPr lang="el-GR" dirty="0">
                <a:hlinkClick r:id="rId3"/>
              </a:rPr>
              <a:t>Εργαστήριο</a:t>
            </a:r>
            <a:r>
              <a:rPr lang="el-GR" dirty="0"/>
              <a:t> » </a:t>
            </a:r>
            <a:r>
              <a:rPr lang="el-GR" dirty="0">
                <a:hlinkClick r:id="rId4"/>
              </a:rPr>
              <a:t>Ασκήσεις για το σπίτι</a:t>
            </a:r>
            <a:r>
              <a:rPr lang="el-GR" dirty="0"/>
              <a:t>, στο </a:t>
            </a:r>
            <a:r>
              <a:rPr lang="en-US" dirty="0"/>
              <a:t>e</a:t>
            </a:r>
            <a:r>
              <a:rPr lang="el-GR" dirty="0"/>
              <a:t>-</a:t>
            </a:r>
            <a:r>
              <a:rPr lang="en-US" dirty="0"/>
              <a:t>class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υπάρχουν 2 </a:t>
            </a:r>
            <a:r>
              <a:rPr lang="el-GR" b="1" dirty="0"/>
              <a:t>ατομικές</a:t>
            </a:r>
            <a:r>
              <a:rPr lang="el-GR" dirty="0"/>
              <a:t> ασκήσεις. Τις προετοιμάζετε και τις ανεβάζετε στις εργασίες, μέχρι και τις </a:t>
            </a:r>
            <a:r>
              <a:rPr lang="en-US" b="1" dirty="0"/>
              <a:t>03</a:t>
            </a:r>
            <a:r>
              <a:rPr lang="el-GR" b="1" dirty="0"/>
              <a:t>/</a:t>
            </a:r>
            <a:r>
              <a:rPr lang="en-US" b="1" dirty="0"/>
              <a:t>5</a:t>
            </a:r>
            <a:r>
              <a:rPr lang="el-GR" b="1" dirty="0"/>
              <a:t>/20</a:t>
            </a:r>
            <a:r>
              <a:rPr lang="en-US" b="1" dirty="0"/>
              <a:t>20</a:t>
            </a:r>
            <a:r>
              <a:rPr lang="el-GR" b="1" dirty="0"/>
              <a:t> 23:55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36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Ανοίξτε το </a:t>
            </a:r>
            <a:r>
              <a:rPr lang="en-US" dirty="0"/>
              <a:t>Packet Tracer</a:t>
            </a:r>
          </a:p>
          <a:p>
            <a:r>
              <a:rPr lang="el-GR" dirty="0"/>
              <a:t>Κάντε </a:t>
            </a:r>
            <a:r>
              <a:rPr lang="en-US" dirty="0"/>
              <a:t>drag and drop</a:t>
            </a:r>
            <a:r>
              <a:rPr lang="el-GR" dirty="0"/>
              <a:t> μέσα στο χώρο εργασίας της σουίτας, ένα </a:t>
            </a:r>
            <a:r>
              <a:rPr lang="en-US" dirty="0"/>
              <a:t>Router 1841</a:t>
            </a:r>
          </a:p>
          <a:p>
            <a:pPr lvl="1"/>
            <a:r>
              <a:rPr lang="el-GR" dirty="0"/>
              <a:t>Κάντε αριστερό κλικ στο </a:t>
            </a:r>
            <a:r>
              <a:rPr lang="en-US" dirty="0"/>
              <a:t>Router </a:t>
            </a:r>
            <a:r>
              <a:rPr lang="el-GR" dirty="0"/>
              <a:t>και επιλέξτε την καρτέλα </a:t>
            </a:r>
            <a:r>
              <a:rPr lang="en-US" b="1" dirty="0"/>
              <a:t>CLI.</a:t>
            </a:r>
          </a:p>
          <a:p>
            <a:pPr lvl="1"/>
            <a:r>
              <a:rPr lang="el-GR" dirty="0"/>
              <a:t>Αν δείτε αυτό το μήνυμα (</a:t>
            </a:r>
            <a:r>
              <a:rPr lang="en-US" dirty="0"/>
              <a:t>“continue with configuration dialog? [yes/no]”)</a:t>
            </a:r>
          </a:p>
          <a:p>
            <a:pPr lvl="1"/>
            <a:r>
              <a:rPr lang="el-GR" dirty="0"/>
              <a:t>Πληκτρολογήστε </a:t>
            </a:r>
            <a:r>
              <a:rPr lang="en-US" b="1" dirty="0"/>
              <a:t>no.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3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Basics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0589"/>
              </p:ext>
            </p:extLst>
          </p:nvPr>
        </p:nvGraphicFramePr>
        <p:xfrm>
          <a:off x="723811" y="2776724"/>
          <a:ext cx="654552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27284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381823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3811" y="1376194"/>
            <a:ext cx="94981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/>
              <a:t>Router Modes </a:t>
            </a:r>
          </a:p>
          <a:p>
            <a:pPr algn="just">
              <a:spcBef>
                <a:spcPct val="0"/>
              </a:spcBef>
            </a:pPr>
            <a:r>
              <a:rPr lang="en-US" altLang="en-US" sz="2000" b="1" dirty="0" err="1"/>
              <a:t>Έν</a:t>
            </a:r>
            <a:r>
              <a:rPr lang="en-US" altLang="en-US" sz="2000" b="1" dirty="0"/>
              <a:t>α Cisco Router έχει αρκετά modes (καταστάσεις) αλλά οι πιο σημαντικές </a:t>
            </a:r>
          </a:p>
          <a:p>
            <a:pPr algn="just">
              <a:spcBef>
                <a:spcPct val="0"/>
              </a:spcBef>
            </a:pPr>
            <a:r>
              <a:rPr lang="en-US" altLang="en-US" sz="2000" b="1" dirty="0"/>
              <a:t>π</a:t>
            </a:r>
            <a:r>
              <a:rPr lang="en-US" altLang="en-US" sz="2000" b="1" dirty="0" err="1"/>
              <a:t>ου</a:t>
            </a:r>
            <a:r>
              <a:rPr lang="en-US" altLang="en-US" sz="2000" b="1" dirty="0"/>
              <a:t> π</a:t>
            </a:r>
            <a:r>
              <a:rPr lang="en-US" altLang="en-US" sz="2000" b="1" dirty="0" err="1"/>
              <a:t>ρέ</a:t>
            </a:r>
            <a:r>
              <a:rPr lang="en-US" altLang="en-US" sz="2000" b="1" dirty="0"/>
              <a:t>πει κάποιος να γνωρίζει και να είναι σε θέση να αναγνωρίσει </a:t>
            </a:r>
          </a:p>
          <a:p>
            <a:pPr algn="just">
              <a:spcBef>
                <a:spcPct val="0"/>
              </a:spcBef>
            </a:pPr>
            <a:r>
              <a:rPr lang="en-US" altLang="en-US" sz="2000" b="1" dirty="0" err="1"/>
              <a:t>είν</a:t>
            </a:r>
            <a:r>
              <a:rPr lang="en-US" altLang="en-US" sz="2000" b="1" dirty="0"/>
              <a:t>αι οι παρακάτω: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811" y="4908069"/>
            <a:ext cx="951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Θα π</a:t>
            </a:r>
            <a:r>
              <a:rPr lang="en-US" altLang="en-US" b="1" dirty="0" err="1">
                <a:cs typeface="Arial" panose="020B0604020202020204" pitchFamily="34" charset="0"/>
              </a:rPr>
              <a:t>ρέ</a:t>
            </a:r>
            <a:r>
              <a:rPr lang="en-US" altLang="en-US" b="1" dirty="0">
                <a:cs typeface="Arial" panose="020B0604020202020204" pitchFamily="34" charset="0"/>
              </a:rPr>
              <a:t>πει να γνωρίζουμε επίσης ότι δεν δουλεύουν όλες οι εντολές σε όλα τα mode.</a:t>
            </a:r>
            <a:endParaRPr lang="en-US" altLang="en-US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8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Shape 1"/>
          <p:cNvSpPr txBox="1">
            <a:spLocks noChangeArrowheads="1"/>
          </p:cNvSpPr>
          <p:nvPr/>
        </p:nvSpPr>
        <p:spPr bwMode="auto">
          <a:xfrm>
            <a:off x="1061782" y="386450"/>
            <a:ext cx="75723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Arial" panose="020B0604020202020204" pitchFamily="34" charset="0"/>
              </a:rPr>
              <a:t>Router Modes</a:t>
            </a:r>
            <a:endParaRPr lang="en-US" altLang="en-US" sz="4000" dirty="0"/>
          </a:p>
        </p:txBody>
      </p:sp>
      <p:sp>
        <p:nvSpPr>
          <p:cNvPr id="30722" name="TextShape 2"/>
          <p:cNvSpPr txBox="1">
            <a:spLocks noChangeArrowheads="1"/>
          </p:cNvSpPr>
          <p:nvPr/>
        </p:nvSpPr>
        <p:spPr bwMode="auto">
          <a:xfrm>
            <a:off x="1061782" y="1323075"/>
            <a:ext cx="9120186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Ότ</a:t>
            </a:r>
            <a:r>
              <a:rPr lang="en-US" altLang="en-US" sz="1800" dirty="0"/>
              <a:t>αν κάνουμε εκκίνηση έναν Cisco Router η πρώτη κατάσταση είναι το </a:t>
            </a:r>
            <a:r>
              <a:rPr lang="en-US" altLang="en-US" sz="1800" b="1" u="sng" dirty="0"/>
              <a:t>User Mode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Στο</a:t>
            </a:r>
            <a:r>
              <a:rPr lang="en-US" altLang="en-US" sz="1800" dirty="0"/>
              <a:t> User Mode </a:t>
            </a:r>
            <a:r>
              <a:rPr lang="en-US" altLang="en-US" sz="1800" b="1" dirty="0" err="1"/>
              <a:t>δεν</a:t>
            </a:r>
            <a:r>
              <a:rPr lang="en-US" altLang="en-US" sz="1800" dirty="0"/>
              <a:t> μπ</a:t>
            </a:r>
            <a:r>
              <a:rPr lang="en-US" altLang="en-US" sz="1800" dirty="0" err="1"/>
              <a:t>ορούμε</a:t>
            </a:r>
            <a:r>
              <a:rPr lang="en-US" altLang="en-US" sz="1800" dirty="0"/>
              <a:t> να </a:t>
            </a:r>
            <a:r>
              <a:rPr lang="en-US" altLang="en-US" sz="1800" dirty="0" err="1"/>
              <a:t>κάνουμε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ρυθμίσεις</a:t>
            </a:r>
            <a:r>
              <a:rPr lang="en-US" altLang="en-US" sz="1800" dirty="0"/>
              <a:t> </a:t>
            </a:r>
            <a:r>
              <a:rPr lang="en-US" altLang="en-US" sz="1800" dirty="0" err="1"/>
              <a:t>στο</a:t>
            </a:r>
            <a:r>
              <a:rPr lang="en-US" altLang="en-US" sz="1800" dirty="0"/>
              <a:t> router και </a:t>
            </a:r>
            <a:r>
              <a:rPr lang="en-US" altLang="en-US" sz="1800" dirty="0" err="1"/>
              <a:t>το</a:t>
            </a:r>
            <a:r>
              <a:rPr lang="en-US" altLang="en-US" sz="1800" dirty="0"/>
              <a:t> </a:t>
            </a:r>
            <a:r>
              <a:rPr lang="en-US" altLang="en-US" sz="1800" dirty="0" err="1"/>
              <a:t>μόνο</a:t>
            </a:r>
            <a:r>
              <a:rPr lang="en-US" altLang="en-US" sz="1800" dirty="0"/>
              <a:t> π</a:t>
            </a:r>
            <a:r>
              <a:rPr lang="en-US" altLang="en-US" sz="1800" dirty="0" err="1"/>
              <a:t>ου</a:t>
            </a:r>
            <a:r>
              <a:rPr lang="en-US" altLang="en-US" sz="1800" dirty="0"/>
              <a:t> μπ</a:t>
            </a:r>
            <a:r>
              <a:rPr lang="en-US" altLang="en-US" sz="1800" dirty="0" err="1"/>
              <a:t>ορούμε</a:t>
            </a:r>
            <a:r>
              <a:rPr lang="en-US" altLang="en-US" sz="1800" dirty="0"/>
              <a:t> να δούμε είναι κάποια από τα configurations.  </a:t>
            </a:r>
            <a:r>
              <a:rPr lang="el-GR" altLang="en-US" sz="1800" dirty="0" err="1"/>
              <a:t>Πληκτρολογόντας</a:t>
            </a:r>
            <a:r>
              <a:rPr lang="el-GR" altLang="en-US" sz="1800" dirty="0"/>
              <a:t> </a:t>
            </a:r>
            <a:r>
              <a:rPr lang="en-US" altLang="en-US" sz="1800" dirty="0"/>
              <a:t>“</a:t>
            </a:r>
            <a:r>
              <a:rPr lang="en-US" altLang="en-US" sz="1800" b="1" dirty="0"/>
              <a:t>?</a:t>
            </a:r>
            <a:r>
              <a:rPr lang="en-US" altLang="en-US" sz="1800" dirty="0"/>
              <a:t>”, </a:t>
            </a:r>
            <a:r>
              <a:rPr lang="el-GR" altLang="en-US" sz="1800" dirty="0"/>
              <a:t>βλέπουμε ποιες εντολές μπορούν να τρέξουν από το εκάστοτε </a:t>
            </a:r>
            <a:r>
              <a:rPr lang="en-US" altLang="en-US" sz="1800" dirty="0"/>
              <a:t>Mode.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Πληκτρολογώντ</a:t>
            </a:r>
            <a:r>
              <a:rPr lang="en-US" altLang="en-US" sz="1800" dirty="0"/>
              <a:t>ας την εντολή </a:t>
            </a:r>
            <a:r>
              <a:rPr lang="en-US" altLang="en-US" sz="1800" b="1" u="sng" dirty="0"/>
              <a:t>enable</a:t>
            </a:r>
            <a:r>
              <a:rPr lang="en-US" altLang="en-US" sz="1800" dirty="0"/>
              <a:t> μπαίνουμε στο </a:t>
            </a:r>
            <a:r>
              <a:rPr lang="en-US" altLang="en-US" sz="1800" b="1" u="sng" dirty="0"/>
              <a:t>privilege mode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Σε</a:t>
            </a:r>
            <a:r>
              <a:rPr lang="en-US" altLang="en-US" sz="1800" dirty="0"/>
              <a:t> α</a:t>
            </a:r>
            <a:r>
              <a:rPr lang="en-US" altLang="en-US" sz="1800" dirty="0" err="1"/>
              <a:t>υτήν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την</a:t>
            </a:r>
            <a:r>
              <a:rPr lang="en-US" altLang="en-US" sz="1800" dirty="0"/>
              <a:t> κα</a:t>
            </a:r>
            <a:r>
              <a:rPr lang="en-US" altLang="en-US" sz="1800" dirty="0" err="1"/>
              <a:t>τάστ</a:t>
            </a:r>
            <a:r>
              <a:rPr lang="en-US" altLang="en-US" sz="1800" dirty="0"/>
              <a:t>αση μπορούμε να δούμε όλα τα configurations που έχουνε γίνει στο router αλλά και να πληκτρολογήσουμε την εντολή </a:t>
            </a:r>
            <a:r>
              <a:rPr lang="en-US" altLang="en-US" sz="1800" b="1" u="sng" dirty="0"/>
              <a:t>configure terminal</a:t>
            </a:r>
            <a:r>
              <a:rPr lang="en-US" altLang="en-US" sz="1800" b="1" dirty="0"/>
              <a:t> </a:t>
            </a:r>
            <a:r>
              <a:rPr lang="en-US" altLang="en-US" sz="1800" dirty="0"/>
              <a:t>η οποία και θα μας εισάγει στο </a:t>
            </a:r>
            <a:r>
              <a:rPr lang="en-US" altLang="en-US" sz="1800" b="1" u="sng" dirty="0"/>
              <a:t>Global Configuration</a:t>
            </a:r>
            <a:r>
              <a:rPr lang="en-US" altLang="en-US" sz="1800" b="1" dirty="0"/>
              <a:t> </a:t>
            </a:r>
            <a:r>
              <a:rPr lang="en-US" altLang="en-US" sz="1800" dirty="0"/>
              <a:t>Mode όπου και θα μπορέσουμε να ρυθμίσουμε τον router μας. </a:t>
            </a:r>
            <a:r>
              <a:rPr lang="el-GR" altLang="en-US" sz="1800" dirty="0" err="1"/>
              <a:t>Πληκτρολογοντας</a:t>
            </a:r>
            <a:r>
              <a:rPr lang="el-GR" altLang="en-US" sz="1800" dirty="0"/>
              <a:t> </a:t>
            </a:r>
            <a:r>
              <a:rPr lang="en-US" altLang="en-US" sz="1800" b="1" u="sng" dirty="0"/>
              <a:t>exit</a:t>
            </a:r>
            <a:r>
              <a:rPr lang="en-US" altLang="en-US" sz="1800" b="1" dirty="0"/>
              <a:t>,</a:t>
            </a:r>
            <a:r>
              <a:rPr lang="en-US" altLang="en-US" sz="1800" dirty="0"/>
              <a:t> </a:t>
            </a:r>
            <a:r>
              <a:rPr lang="el-GR" altLang="en-US" sz="1800" dirty="0"/>
              <a:t>πηγαίνουμε στο προηγούμενο </a:t>
            </a:r>
            <a:r>
              <a:rPr lang="en-US" altLang="en-US" sz="1800" b="1" dirty="0"/>
              <a:t>mode.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Πα</a:t>
            </a:r>
            <a:r>
              <a:rPr lang="en-US" altLang="en-US" sz="1600" b="1" dirty="0" err="1">
                <a:cs typeface="Arial" panose="020B0604020202020204" pitchFamily="34" charset="0"/>
              </a:rPr>
              <a:t>ράδειγμ</a:t>
            </a:r>
            <a:r>
              <a:rPr lang="en-US" altLang="en-US" sz="1600" b="1" dirty="0">
                <a:cs typeface="Arial" panose="020B0604020202020204" pitchFamily="34" charset="0"/>
              </a:rPr>
              <a:t>α:</a:t>
            </a:r>
            <a:endParaRPr lang="en-US" altLang="en-US" sz="1800" b="1" dirty="0"/>
          </a:p>
        </p:txBody>
      </p:sp>
      <p:graphicFrame>
        <p:nvGraphicFramePr>
          <p:cNvPr id="24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96296"/>
              </p:ext>
            </p:extLst>
          </p:nvPr>
        </p:nvGraphicFramePr>
        <p:xfrm>
          <a:off x="1061782" y="4100535"/>
          <a:ext cx="7108825" cy="2448546"/>
        </p:xfrm>
        <a:graphic>
          <a:graphicData uri="http://schemas.openxmlformats.org/drawingml/2006/table">
            <a:tbl>
              <a:tblPr/>
              <a:tblGrid>
                <a:gridCol w="7108825">
                  <a:extLst>
                    <a:ext uri="{9D8B030D-6E8A-4147-A177-3AD203B41FA5}">
                      <a16:colId xmlns:a16="http://schemas.microsoft.com/office/drawing/2014/main" val="1343535542"/>
                    </a:ext>
                  </a:extLst>
                </a:gridCol>
              </a:tblGrid>
              <a:tr h="244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Router&gt;enable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Router#configure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)#exit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21669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63039"/>
              </p:ext>
            </p:extLst>
          </p:nvPr>
        </p:nvGraphicFramePr>
        <p:xfrm>
          <a:off x="8634157" y="4644081"/>
          <a:ext cx="3463754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329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566037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51138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Shape 1"/>
          <p:cNvSpPr txBox="1">
            <a:spLocks noChangeArrowheads="1"/>
          </p:cNvSpPr>
          <p:nvPr/>
        </p:nvSpPr>
        <p:spPr bwMode="auto">
          <a:xfrm>
            <a:off x="851717" y="361737"/>
            <a:ext cx="75723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cs typeface="Arial" panose="020B0604020202020204" pitchFamily="34" charset="0"/>
              </a:rPr>
              <a:t>Ρυθμίζοντ</a:t>
            </a:r>
            <a:r>
              <a:rPr lang="en-US" altLang="en-US" sz="4000" dirty="0">
                <a:cs typeface="Arial" panose="020B0604020202020204" pitchFamily="34" charset="0"/>
              </a:rPr>
              <a:t>ας το όνομα του Router</a:t>
            </a:r>
            <a:endParaRPr lang="en-US" altLang="en-US" sz="4000" dirty="0"/>
          </a:p>
        </p:txBody>
      </p:sp>
      <p:sp>
        <p:nvSpPr>
          <p:cNvPr id="31746" name="TextShape 2"/>
          <p:cNvSpPr txBox="1">
            <a:spLocks noChangeArrowheads="1"/>
          </p:cNvSpPr>
          <p:nvPr/>
        </p:nvSpPr>
        <p:spPr bwMode="auto">
          <a:xfrm>
            <a:off x="851717" y="1633323"/>
            <a:ext cx="7572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Η </a:t>
            </a:r>
            <a:r>
              <a:rPr lang="en-US" altLang="en-US" sz="2000" dirty="0" err="1"/>
              <a:t>εντολή</a:t>
            </a:r>
            <a:r>
              <a:rPr lang="en-US" altLang="en-US" sz="2000" dirty="0"/>
              <a:t> π</a:t>
            </a:r>
            <a:r>
              <a:rPr lang="en-US" altLang="en-US" sz="2000" dirty="0" err="1"/>
              <a:t>ου</a:t>
            </a:r>
            <a:r>
              <a:rPr lang="en-US" altLang="en-US" sz="2000" dirty="0"/>
              <a:t> θα </a:t>
            </a:r>
            <a:r>
              <a:rPr lang="en-US" altLang="en-US" sz="2000" dirty="0" err="1"/>
              <a:t>χρει</a:t>
            </a:r>
            <a:r>
              <a:rPr lang="en-US" altLang="en-US" sz="2000" dirty="0"/>
              <a:t>αστούμε για να ρυθμίσουμε το όνομα του router μας είναι να πληκτρολογήσουμε ενώ είμαστε στο </a:t>
            </a:r>
            <a:r>
              <a:rPr lang="en-US" altLang="en-US" sz="2000" b="1" u="sng" dirty="0"/>
              <a:t>Global Configuration </a:t>
            </a:r>
            <a:r>
              <a:rPr lang="en-US" altLang="en-US" sz="2000" dirty="0"/>
              <a:t>Mode το </a:t>
            </a:r>
            <a:r>
              <a:rPr lang="en-US" altLang="en-US" sz="2000" b="1" u="sng" dirty="0"/>
              <a:t>hostname</a:t>
            </a:r>
            <a:r>
              <a:rPr lang="en-US" altLang="en-US" sz="2000" dirty="0"/>
              <a:t> και το όνομα του router μας.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Πα</a:t>
            </a:r>
            <a:r>
              <a:rPr lang="en-US" altLang="en-US" sz="2000" dirty="0" err="1"/>
              <a:t>ράδειγμ</a:t>
            </a:r>
            <a:r>
              <a:rPr lang="en-US" altLang="en-US" sz="2000" dirty="0"/>
              <a:t>α:</a:t>
            </a:r>
          </a:p>
        </p:txBody>
      </p:sp>
      <p:graphicFrame>
        <p:nvGraphicFramePr>
          <p:cNvPr id="24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65104"/>
              </p:ext>
            </p:extLst>
          </p:nvPr>
        </p:nvGraphicFramePr>
        <p:xfrm>
          <a:off x="851717" y="3071170"/>
          <a:ext cx="7319963" cy="1444625"/>
        </p:xfrm>
        <a:graphic>
          <a:graphicData uri="http://schemas.openxmlformats.org/drawingml/2006/table">
            <a:tbl>
              <a:tblPr/>
              <a:tblGrid>
                <a:gridCol w="7319963">
                  <a:extLst>
                    <a:ext uri="{9D8B030D-6E8A-4147-A177-3AD203B41FA5}">
                      <a16:colId xmlns:a16="http://schemas.microsoft.com/office/drawing/2014/main" val="3046658988"/>
                    </a:ext>
                  </a:extLst>
                </a:gridCol>
              </a:tblGrid>
              <a:tr h="144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)#hostname 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MyRouter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MyRouter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1354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19077"/>
              </p:ext>
            </p:extLst>
          </p:nvPr>
        </p:nvGraphicFramePr>
        <p:xfrm>
          <a:off x="8550877" y="4859037"/>
          <a:ext cx="3463754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329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566037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51138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4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Shape 1"/>
          <p:cNvSpPr txBox="1">
            <a:spLocks noChangeArrowheads="1"/>
          </p:cNvSpPr>
          <p:nvPr/>
        </p:nvSpPr>
        <p:spPr bwMode="auto">
          <a:xfrm>
            <a:off x="910284" y="335015"/>
            <a:ext cx="897190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cs typeface="Arial" panose="020B0604020202020204" pitchFamily="34" charset="0"/>
              </a:rPr>
              <a:t>Ρύθμιση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του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FastEthernet</a:t>
            </a:r>
            <a:r>
              <a:rPr lang="en-US" altLang="en-US" sz="4000" dirty="0">
                <a:cs typeface="Arial" panose="020B0604020202020204" pitchFamily="34" charset="0"/>
              </a:rPr>
              <a:t> Interface 1/3</a:t>
            </a:r>
            <a:endParaRPr lang="en-US" altLang="en-US" sz="4000" dirty="0"/>
          </a:p>
        </p:txBody>
      </p:sp>
      <p:sp>
        <p:nvSpPr>
          <p:cNvPr id="32770" name="TextShape 2"/>
          <p:cNvSpPr txBox="1">
            <a:spLocks noChangeArrowheads="1"/>
          </p:cNvSpPr>
          <p:nvPr/>
        </p:nvSpPr>
        <p:spPr bwMode="auto">
          <a:xfrm>
            <a:off x="910284" y="1316831"/>
            <a:ext cx="7572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l-GR" altLang="en-US" sz="1800" dirty="0"/>
              <a:t>Η εντολή </a:t>
            </a:r>
            <a:r>
              <a:rPr lang="en-US" altLang="en-US" sz="1800" b="1" u="sng" dirty="0"/>
              <a:t>show,</a:t>
            </a:r>
            <a:r>
              <a:rPr lang="el-GR" altLang="en-US" sz="1800" dirty="0"/>
              <a:t> τρέχει μόνο στο </a:t>
            </a:r>
            <a:r>
              <a:rPr lang="en-US" altLang="en-US" sz="1800" b="1" u="sng" dirty="0"/>
              <a:t>privilege mode</a:t>
            </a:r>
            <a:r>
              <a:rPr lang="en-US" altLang="en-US" sz="1800" dirty="0"/>
              <a:t> </a:t>
            </a:r>
            <a:r>
              <a:rPr lang="el-GR" altLang="en-US" sz="1800" dirty="0"/>
              <a:t>και μας εμφανίζει τις υπάρχουσες ρυθμίσεις του </a:t>
            </a:r>
            <a:r>
              <a:rPr lang="en-US" altLang="en-US" sz="1800" dirty="0"/>
              <a:t>Router</a:t>
            </a:r>
            <a:r>
              <a:rPr lang="el-GR" altLang="en-US" sz="1800" dirty="0"/>
              <a:t>, που θα επιλέξουμε</a:t>
            </a:r>
            <a:r>
              <a:rPr lang="en-US" altLang="en-US" sz="1800" dirty="0"/>
              <a:t>. </a:t>
            </a:r>
            <a:endParaRPr lang="el-GR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Αν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δεν</a:t>
            </a:r>
            <a:r>
              <a:rPr lang="en-US" altLang="en-US" sz="1800" dirty="0"/>
              <a:t> ξέρουμε </a:t>
            </a:r>
            <a:r>
              <a:rPr lang="en-US" altLang="en-US" sz="1800" dirty="0" err="1"/>
              <a:t>όμως</a:t>
            </a:r>
            <a:r>
              <a:rPr lang="en-US" altLang="en-US" sz="1800" dirty="0"/>
              <a:t> π</a:t>
            </a:r>
            <a:r>
              <a:rPr lang="en-US" altLang="en-US" sz="1800" dirty="0" err="1"/>
              <a:t>οιά</a:t>
            </a:r>
            <a:r>
              <a:rPr lang="en-US" altLang="en-US" sz="1800" dirty="0"/>
              <a:t> </a:t>
            </a:r>
            <a:r>
              <a:rPr lang="en-US" altLang="en-US" sz="1800" dirty="0" err="1"/>
              <a:t>είν</a:t>
            </a:r>
            <a:r>
              <a:rPr lang="en-US" altLang="en-US" sz="1800" dirty="0"/>
              <a:t>αι τα interface του router που έχουμε, τότε η εντολή </a:t>
            </a:r>
            <a:r>
              <a:rPr lang="en-US" altLang="en-US" sz="1800" b="1" dirty="0"/>
              <a:t>show ip interface brief </a:t>
            </a:r>
            <a:r>
              <a:rPr lang="en-US" altLang="en-US" sz="1800" dirty="0"/>
              <a:t>στο privilege mode θα μας εμφανίσει όλα τα διαθέσιμα interface του, </a:t>
            </a:r>
            <a:r>
              <a:rPr lang="el-GR" altLang="en-US" sz="1800" dirty="0"/>
              <a:t>και τις διευθύνσεις τους</a:t>
            </a:r>
            <a:r>
              <a:rPr lang="en-US" altLang="en-US" sz="1800" dirty="0"/>
              <a:t>.</a:t>
            </a:r>
            <a:endParaRPr lang="el-GR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Πα</a:t>
            </a:r>
            <a:r>
              <a:rPr lang="en-US" altLang="en-US" sz="1800" dirty="0" err="1"/>
              <a:t>ράδειγμ</a:t>
            </a:r>
            <a:r>
              <a:rPr lang="en-US" altLang="en-US" sz="1800" dirty="0"/>
              <a:t>α:</a:t>
            </a:r>
          </a:p>
        </p:txBody>
      </p:sp>
      <p:graphicFrame>
        <p:nvGraphicFramePr>
          <p:cNvPr id="25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00934"/>
              </p:ext>
            </p:extLst>
          </p:nvPr>
        </p:nvGraphicFramePr>
        <p:xfrm>
          <a:off x="910284" y="3583458"/>
          <a:ext cx="8245475" cy="2832254"/>
        </p:xfrm>
        <a:graphic>
          <a:graphicData uri="http://schemas.openxmlformats.org/drawingml/2006/table">
            <a:tbl>
              <a:tblPr/>
              <a:tblGrid>
                <a:gridCol w="8245475">
                  <a:extLst>
                    <a:ext uri="{9D8B030D-6E8A-4147-A177-3AD203B41FA5}">
                      <a16:colId xmlns:a16="http://schemas.microsoft.com/office/drawing/2014/main" val="2394744585"/>
                    </a:ext>
                  </a:extLst>
                </a:gridCol>
              </a:tblGrid>
              <a:tr h="2832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Router#show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interface brief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         	IP-Address  	OK? Method Status       	Protocol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FastEthernet0/0    	unassigned  	YES unset  administratively down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FastEthernet0/1    	unassigned  	YES unset  administratively down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Vlan1      	                  unassigned                  YES unset  administratively down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531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55945"/>
              </p:ext>
            </p:extLst>
          </p:nvPr>
        </p:nvGraphicFramePr>
        <p:xfrm>
          <a:off x="8569942" y="4735470"/>
          <a:ext cx="3463754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329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566037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51138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2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Shape 1"/>
          <p:cNvSpPr txBox="1">
            <a:spLocks noChangeArrowheads="1"/>
          </p:cNvSpPr>
          <p:nvPr/>
        </p:nvSpPr>
        <p:spPr bwMode="auto">
          <a:xfrm>
            <a:off x="1000897" y="411164"/>
            <a:ext cx="888129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cs typeface="Arial" panose="020B0604020202020204" pitchFamily="34" charset="0"/>
              </a:rPr>
              <a:t>Ρύθμιση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του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FastEthernet</a:t>
            </a:r>
            <a:r>
              <a:rPr lang="en-US" altLang="en-US" sz="4000" dirty="0">
                <a:cs typeface="Arial" panose="020B0604020202020204" pitchFamily="34" charset="0"/>
              </a:rPr>
              <a:t> Interface 2/3</a:t>
            </a:r>
            <a:endParaRPr lang="en-US" altLang="en-US" sz="4000" dirty="0"/>
          </a:p>
        </p:txBody>
      </p:sp>
      <p:sp>
        <p:nvSpPr>
          <p:cNvPr id="33794" name="TextShape 2"/>
          <p:cNvSpPr txBox="1">
            <a:spLocks noChangeArrowheads="1"/>
          </p:cNvSpPr>
          <p:nvPr/>
        </p:nvSpPr>
        <p:spPr bwMode="auto">
          <a:xfrm>
            <a:off x="1000897" y="976632"/>
            <a:ext cx="7570788" cy="249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cs typeface="Arial" panose="020B0604020202020204" pitchFamily="34" charset="0"/>
              </a:rPr>
              <a:t>Γι</a:t>
            </a:r>
            <a:r>
              <a:rPr lang="en-US" altLang="en-US" sz="2000" dirty="0">
                <a:cs typeface="Arial" panose="020B0604020202020204" pitchFamily="34" charset="0"/>
              </a:rPr>
              <a:t>α να ρυθμίσουμε ένα interface θα πρέπει να μπούμε σε </a:t>
            </a:r>
            <a:r>
              <a:rPr lang="en-US" altLang="en-US" sz="2000" b="1" u="sng" dirty="0">
                <a:cs typeface="Arial" panose="020B0604020202020204" pitchFamily="34" charset="0"/>
              </a:rPr>
              <a:t>Global Configuration Mode</a:t>
            </a:r>
            <a:r>
              <a:rPr lang="en-US" altLang="en-US" sz="2000" dirty="0">
                <a:cs typeface="Arial" panose="020B0604020202020204" pitchFamily="34" charset="0"/>
              </a:rPr>
              <a:t>. Η </a:t>
            </a:r>
            <a:r>
              <a:rPr lang="en-US" altLang="en-US" sz="2000" dirty="0" err="1">
                <a:cs typeface="Arial" panose="020B0604020202020204" pitchFamily="34" charset="0"/>
              </a:rPr>
              <a:t>εντολή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b="1" u="sng" dirty="0">
                <a:cs typeface="Arial" panose="020B0604020202020204" pitchFamily="34" charset="0"/>
              </a:rPr>
              <a:t>interface fa0/0 </a:t>
            </a:r>
            <a:r>
              <a:rPr lang="en-US" altLang="en-US" sz="2000" dirty="0" err="1">
                <a:cs typeface="Arial" panose="020B0604020202020204" pitchFamily="34" charset="0"/>
              </a:rPr>
              <a:t>χρησιμο</a:t>
            </a:r>
            <a:r>
              <a:rPr lang="en-US" altLang="en-US" sz="2000" dirty="0">
                <a:cs typeface="Arial" panose="020B0604020202020204" pitchFamily="34" charset="0"/>
              </a:rPr>
              <a:t>ποιείται για να </a:t>
            </a:r>
            <a:r>
              <a:rPr lang="el-GR" altLang="en-US" sz="2000" dirty="0">
                <a:cs typeface="Arial" panose="020B0604020202020204" pitchFamily="34" charset="0"/>
              </a:rPr>
              <a:t>διαλέξουμε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το</a:t>
            </a:r>
            <a:r>
              <a:rPr lang="en-US" altLang="en-US" sz="2000" dirty="0">
                <a:cs typeface="Arial" panose="020B0604020202020204" pitchFamily="34" charset="0"/>
              </a:rPr>
              <a:t> interface που θέλουμε να ρυθμίσουμε, στην προκειμένη περίπτωση είναι το </a:t>
            </a:r>
            <a:r>
              <a:rPr lang="en-US" altLang="en-US" sz="2000" b="1" u="sng" dirty="0">
                <a:cs typeface="Arial" panose="020B0604020202020204" pitchFamily="34" charset="0"/>
              </a:rPr>
              <a:t>fa0/0.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endParaRPr lang="en-US" altLang="en-US" sz="2000" dirty="0"/>
          </a:p>
        </p:txBody>
      </p:sp>
      <p:graphicFrame>
        <p:nvGraphicFramePr>
          <p:cNvPr id="25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60842"/>
              </p:ext>
            </p:extLst>
          </p:nvPr>
        </p:nvGraphicFramePr>
        <p:xfrm>
          <a:off x="1000897" y="1347789"/>
          <a:ext cx="7359650" cy="2011680"/>
        </p:xfrm>
        <a:graphic>
          <a:graphicData uri="http://schemas.openxmlformats.org/drawingml/2006/table">
            <a:tbl>
              <a:tblPr/>
              <a:tblGrid>
                <a:gridCol w="7359650">
                  <a:extLst>
                    <a:ext uri="{9D8B030D-6E8A-4147-A177-3AD203B41FA5}">
                      <a16:colId xmlns:a16="http://schemas.microsoft.com/office/drawing/2014/main" val="1964319028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configure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terminal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fa0/0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-if)#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address 192.168.1.1 255.255.255.0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-if)#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Syndesi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 to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diktio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-if)#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shutdown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-if)#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8519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51409"/>
              </p:ext>
            </p:extLst>
          </p:nvPr>
        </p:nvGraphicFramePr>
        <p:xfrm>
          <a:off x="8798011" y="4789806"/>
          <a:ext cx="3336010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241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662121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45564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29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Shape 1"/>
          <p:cNvSpPr txBox="1">
            <a:spLocks noChangeArrowheads="1"/>
          </p:cNvSpPr>
          <p:nvPr/>
        </p:nvSpPr>
        <p:spPr bwMode="auto">
          <a:xfrm>
            <a:off x="1050324" y="411164"/>
            <a:ext cx="883186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cs typeface="Arial" panose="020B0604020202020204" pitchFamily="34" charset="0"/>
              </a:rPr>
              <a:t>Ρύθμιση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του</a:t>
            </a:r>
            <a:r>
              <a:rPr lang="en-US" altLang="en-US" sz="4000" dirty="0"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cs typeface="Arial" panose="020B0604020202020204" pitchFamily="34" charset="0"/>
              </a:rPr>
              <a:t>FastEthernet</a:t>
            </a:r>
            <a:r>
              <a:rPr lang="en-US" altLang="en-US" sz="4000" dirty="0">
                <a:cs typeface="Arial" panose="020B0604020202020204" pitchFamily="34" charset="0"/>
              </a:rPr>
              <a:t> Interface 3/3</a:t>
            </a:r>
            <a:endParaRPr lang="en-US" altLang="en-US" sz="4000" dirty="0"/>
          </a:p>
        </p:txBody>
      </p:sp>
      <p:sp>
        <p:nvSpPr>
          <p:cNvPr id="34818" name="TextShape 2"/>
          <p:cNvSpPr txBox="1">
            <a:spLocks noChangeArrowheads="1"/>
          </p:cNvSpPr>
          <p:nvPr/>
        </p:nvSpPr>
        <p:spPr bwMode="auto">
          <a:xfrm>
            <a:off x="1050324" y="1522112"/>
            <a:ext cx="7572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2000" dirty="0"/>
              <a:t>Η επ</a:t>
            </a:r>
            <a:r>
              <a:rPr lang="en-US" altLang="en-US" sz="2000" dirty="0" err="1"/>
              <a:t>όμενη</a:t>
            </a:r>
            <a:r>
              <a:rPr lang="en-US" altLang="en-US" sz="2000" dirty="0"/>
              <a:t> </a:t>
            </a:r>
            <a:r>
              <a:rPr lang="en-US" altLang="en-US" sz="2000" dirty="0" err="1"/>
              <a:t>εντολή</a:t>
            </a:r>
            <a:r>
              <a:rPr lang="en-US" altLang="en-US" sz="2000" dirty="0"/>
              <a:t> </a:t>
            </a:r>
            <a:r>
              <a:rPr lang="en-US" altLang="en-US" sz="2000" dirty="0" err="1"/>
              <a:t>είν</a:t>
            </a:r>
            <a:r>
              <a:rPr lang="en-US" altLang="en-US" sz="2000" dirty="0"/>
              <a:t>αι η εντολή </a:t>
            </a:r>
            <a:r>
              <a:rPr lang="en-US" altLang="en-US" sz="2000" b="1" dirty="0"/>
              <a:t>ip address &lt;&lt;IP address&gt;&gt; &lt;&lt;subnet mask&gt;&gt;</a:t>
            </a:r>
            <a:r>
              <a:rPr lang="en-US" altLang="en-US" sz="2000" dirty="0"/>
              <a:t> και είναι η εντολή με την οποία μπορούμε να ορίσουμε την διεύθυνση IP και την μάσκα υποδικτύου (subnet mask) που θα έχει το FastEthernet interface. Η </a:t>
            </a:r>
            <a:r>
              <a:rPr lang="en-US" altLang="en-US" sz="2000" dirty="0" err="1"/>
              <a:t>διεύθυνση</a:t>
            </a:r>
            <a:r>
              <a:rPr lang="en-US" altLang="en-US" sz="2000" dirty="0"/>
              <a:t> IP και </a:t>
            </a:r>
            <a:r>
              <a:rPr lang="en-US" altLang="en-US" sz="2000" dirty="0" err="1"/>
              <a:t>το</a:t>
            </a:r>
            <a:r>
              <a:rPr lang="en-US" altLang="en-US" sz="2000" dirty="0"/>
              <a:t> subnet mask π</a:t>
            </a:r>
            <a:r>
              <a:rPr lang="en-US" altLang="en-US" sz="2000" dirty="0" err="1"/>
              <a:t>ου</a:t>
            </a:r>
            <a:r>
              <a:rPr lang="en-US" altLang="en-US" sz="2000" dirty="0"/>
              <a:t> θα β</a:t>
            </a:r>
            <a:r>
              <a:rPr lang="en-US" altLang="en-US" sz="2000" dirty="0" err="1"/>
              <a:t>άλουμε</a:t>
            </a:r>
            <a:r>
              <a:rPr lang="en-US" altLang="en-US" sz="2000" dirty="0"/>
              <a:t> </a:t>
            </a:r>
            <a:r>
              <a:rPr lang="en-US" altLang="en-US" sz="2000" dirty="0" err="1"/>
              <a:t>εξ</a:t>
            </a:r>
            <a:r>
              <a:rPr lang="en-US" altLang="en-US" sz="2000" dirty="0"/>
              <a:t>αρτάται και από την διεύθυνση IP που μας έχουν δώσει και το subnetting που έχει γίνει. </a:t>
            </a:r>
            <a:r>
              <a:rPr lang="en-US" altLang="en-US" sz="2000" dirty="0">
                <a:cs typeface="Arial" panose="020B0604020202020204" pitchFamily="34" charset="0"/>
              </a:rPr>
              <a:t>Έπ</a:t>
            </a:r>
            <a:r>
              <a:rPr lang="en-US" altLang="en-US" sz="2000" dirty="0" err="1">
                <a:cs typeface="Arial" panose="020B0604020202020204" pitchFamily="34" charset="0"/>
              </a:rPr>
              <a:t>ειτ</a:t>
            </a:r>
            <a:r>
              <a:rPr lang="en-US" altLang="en-US" sz="2000" dirty="0">
                <a:cs typeface="Arial" panose="020B0604020202020204" pitchFamily="34" charset="0"/>
              </a:rPr>
              <a:t>α βλέπουμε την εντολή </a:t>
            </a:r>
            <a:r>
              <a:rPr lang="en-US" altLang="en-US" sz="2000" b="1" u="sng" dirty="0">
                <a:cs typeface="Arial" panose="020B0604020202020204" pitchFamily="34" charset="0"/>
              </a:rPr>
              <a:t>description</a:t>
            </a:r>
            <a:r>
              <a:rPr lang="en-US" altLang="en-US" sz="2000" dirty="0">
                <a:cs typeface="Arial" panose="020B0604020202020204" pitchFamily="34" charset="0"/>
              </a:rPr>
              <a:t> μαζί με ένα μήνυμα η οποία δίνει μία περιγραφή στο interface. Η </a:t>
            </a:r>
            <a:r>
              <a:rPr lang="en-US" altLang="en-US" sz="2000" dirty="0" err="1">
                <a:cs typeface="Arial" panose="020B0604020202020204" pitchFamily="34" charset="0"/>
              </a:rPr>
              <a:t>εντολή</a:t>
            </a:r>
            <a:r>
              <a:rPr lang="en-US" altLang="en-US" sz="2000" dirty="0">
                <a:cs typeface="Arial" panose="020B0604020202020204" pitchFamily="34" charset="0"/>
              </a:rPr>
              <a:t> α</a:t>
            </a:r>
            <a:r>
              <a:rPr lang="en-US" altLang="en-US" sz="2000" dirty="0" err="1">
                <a:cs typeface="Arial" panose="020B0604020202020204" pitchFamily="34" charset="0"/>
              </a:rPr>
              <a:t>υτή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είν</a:t>
            </a:r>
            <a:r>
              <a:rPr lang="en-US" altLang="en-US" sz="2000" dirty="0">
                <a:cs typeface="Arial" panose="020B0604020202020204" pitchFamily="34" charset="0"/>
              </a:rPr>
              <a:t>αι προαιρετική αλλά αρκετά χρήσιμη σε περίπτωση που έχουμε πολλά interface για να ξέρουμε ποιο συνδέεται που.</a:t>
            </a:r>
            <a:r>
              <a:rPr lang="en-US" altLang="en-US" sz="2000" dirty="0"/>
              <a:t> Η </a:t>
            </a:r>
            <a:r>
              <a:rPr lang="en-US" altLang="en-US" sz="2000" dirty="0" err="1"/>
              <a:t>τελευτ</a:t>
            </a:r>
            <a:r>
              <a:rPr lang="en-US" altLang="en-US" sz="2000" dirty="0"/>
              <a:t>αία εντολή, είναι η </a:t>
            </a:r>
            <a:r>
              <a:rPr lang="en-US" altLang="en-US" sz="2000" b="1" dirty="0"/>
              <a:t>no shutdown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Με</a:t>
            </a:r>
            <a:r>
              <a:rPr lang="en-US" altLang="en-US" sz="2000" dirty="0"/>
              <a:t> α</a:t>
            </a:r>
            <a:r>
              <a:rPr lang="en-US" altLang="en-US" sz="2000" dirty="0" err="1"/>
              <a:t>υτήν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την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εντολή</a:t>
            </a:r>
            <a:r>
              <a:rPr lang="en-US" altLang="en-US" sz="2000" dirty="0"/>
              <a:t> </a:t>
            </a:r>
            <a:r>
              <a:rPr lang="en-US" altLang="en-US" sz="2000" dirty="0" err="1"/>
              <a:t>ενεργο</a:t>
            </a:r>
            <a:r>
              <a:rPr lang="en-US" altLang="en-US" sz="2000" dirty="0"/>
              <a:t>ποιούμε το interface που είναι εξ αρχής απενεργοποιημένο.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Τέλος</a:t>
            </a:r>
            <a:r>
              <a:rPr lang="en-US" altLang="en-US" sz="2000" dirty="0"/>
              <a:t> π</a:t>
            </a:r>
            <a:r>
              <a:rPr lang="en-US" altLang="en-US" sz="2000" dirty="0" err="1"/>
              <a:t>ληκτρολογώντ</a:t>
            </a:r>
            <a:r>
              <a:rPr lang="en-US" altLang="en-US" sz="2000" dirty="0"/>
              <a:t>ας την εντολή </a:t>
            </a:r>
            <a:r>
              <a:rPr lang="en-US" altLang="en-US" sz="2000" b="1" dirty="0"/>
              <a:t>end</a:t>
            </a:r>
            <a:r>
              <a:rPr lang="en-US" altLang="en-US" sz="2000" dirty="0"/>
              <a:t> επιστρέφουμε στο privilege Mode.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9267"/>
              </p:ext>
            </p:extLst>
          </p:nvPr>
        </p:nvGraphicFramePr>
        <p:xfrm>
          <a:off x="8748584" y="4839233"/>
          <a:ext cx="3336010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241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662121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45564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8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Shape 1"/>
          <p:cNvSpPr txBox="1">
            <a:spLocks noChangeArrowheads="1"/>
          </p:cNvSpPr>
          <p:nvPr/>
        </p:nvSpPr>
        <p:spPr bwMode="auto">
          <a:xfrm>
            <a:off x="1284203" y="411164"/>
            <a:ext cx="75723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Απ</a:t>
            </a:r>
            <a:r>
              <a:rPr lang="en-US" altLang="en-US" sz="4000" dirty="0" err="1"/>
              <a:t>οθήκευση</a:t>
            </a:r>
            <a:r>
              <a:rPr lang="en-US" altLang="en-US" sz="4000" dirty="0"/>
              <a:t> </a:t>
            </a:r>
            <a:r>
              <a:rPr lang="en-US" altLang="en-US" sz="4000" dirty="0" err="1"/>
              <a:t>Ρυθμίσεων</a:t>
            </a:r>
            <a:endParaRPr lang="en-US" altLang="en-US" sz="4000" dirty="0"/>
          </a:p>
        </p:txBody>
      </p:sp>
      <p:sp>
        <p:nvSpPr>
          <p:cNvPr id="35842" name="TextShape 2"/>
          <p:cNvSpPr txBox="1">
            <a:spLocks noChangeArrowheads="1"/>
          </p:cNvSpPr>
          <p:nvPr/>
        </p:nvSpPr>
        <p:spPr bwMode="auto">
          <a:xfrm>
            <a:off x="1284202" y="1559182"/>
            <a:ext cx="7572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  </a:t>
            </a:r>
            <a:r>
              <a:rPr lang="en-US" altLang="en-US" sz="2000" dirty="0" err="1">
                <a:cs typeface="Arial" panose="020B0604020202020204" pitchFamily="34" charset="0"/>
              </a:rPr>
              <a:t>Πλέον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έχουμε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κάνει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όλες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τις</a:t>
            </a:r>
            <a:r>
              <a:rPr lang="en-US" altLang="en-US" sz="2000" dirty="0">
                <a:cs typeface="Arial" panose="020B0604020202020204" pitchFamily="34" charset="0"/>
              </a:rPr>
              <a:t> βα</a:t>
            </a:r>
            <a:r>
              <a:rPr lang="en-US" altLang="en-US" sz="2000" dirty="0" err="1">
                <a:cs typeface="Arial" panose="020B0604020202020204" pitchFamily="34" charset="0"/>
              </a:rPr>
              <a:t>σικές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ρυθμίσεις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στον</a:t>
            </a:r>
            <a:r>
              <a:rPr lang="en-US" altLang="en-US" sz="2000" dirty="0">
                <a:cs typeface="Arial" panose="020B0604020202020204" pitchFamily="34" charset="0"/>
              </a:rPr>
              <a:t> Cisco router και </a:t>
            </a:r>
            <a:r>
              <a:rPr lang="en-US" altLang="en-US" sz="2000" dirty="0" err="1">
                <a:cs typeface="Arial" panose="020B0604020202020204" pitchFamily="34" charset="0"/>
              </a:rPr>
              <a:t>το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μόνο</a:t>
            </a:r>
            <a:r>
              <a:rPr lang="en-US" altLang="en-US" sz="2000" dirty="0">
                <a:cs typeface="Arial" panose="020B0604020202020204" pitchFamily="34" charset="0"/>
              </a:rPr>
              <a:t> π</a:t>
            </a:r>
            <a:r>
              <a:rPr lang="en-US" altLang="en-US" sz="2000" dirty="0" err="1">
                <a:cs typeface="Arial" panose="020B0604020202020204" pitchFamily="34" charset="0"/>
              </a:rPr>
              <a:t>ου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μένει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είν</a:t>
            </a:r>
            <a:r>
              <a:rPr lang="en-US" altLang="en-US" sz="2000" dirty="0">
                <a:cs typeface="Arial" panose="020B0604020202020204" pitchFamily="34" charset="0"/>
              </a:rPr>
              <a:t>αι να τις σώσουμε στην NVRAM. Η </a:t>
            </a:r>
            <a:r>
              <a:rPr lang="en-US" altLang="en-US" sz="2000" dirty="0" err="1">
                <a:cs typeface="Arial" panose="020B0604020202020204" pitchFamily="34" charset="0"/>
              </a:rPr>
              <a:t>εντολή</a:t>
            </a:r>
            <a:r>
              <a:rPr lang="en-US" altLang="en-US" sz="2000" dirty="0">
                <a:cs typeface="Arial" panose="020B0604020202020204" pitchFamily="34" charset="0"/>
              </a:rPr>
              <a:t> π</a:t>
            </a:r>
            <a:r>
              <a:rPr lang="en-US" altLang="en-US" sz="2000" dirty="0" err="1">
                <a:cs typeface="Arial" panose="020B0604020202020204" pitchFamily="34" charset="0"/>
              </a:rPr>
              <a:t>ου</a:t>
            </a:r>
            <a:r>
              <a:rPr lang="en-US" altLang="en-US" sz="2000" dirty="0">
                <a:cs typeface="Arial" panose="020B0604020202020204" pitchFamily="34" charset="0"/>
              </a:rPr>
              <a:t> θα </a:t>
            </a:r>
            <a:r>
              <a:rPr lang="en-US" altLang="en-US" sz="2000" dirty="0" err="1">
                <a:cs typeface="Arial" panose="020B0604020202020204" pitchFamily="34" charset="0"/>
              </a:rPr>
              <a:t>χρει</a:t>
            </a:r>
            <a:r>
              <a:rPr lang="en-US" altLang="en-US" sz="2000" dirty="0">
                <a:cs typeface="Arial" panose="020B0604020202020204" pitchFamily="34" charset="0"/>
              </a:rPr>
              <a:t>αστούμε είναι η </a:t>
            </a: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 dirty="0">
                <a:cs typeface="Arial" panose="020B0604020202020204" pitchFamily="34" charset="0"/>
              </a:rPr>
              <a:t>copy running-</a:t>
            </a:r>
            <a:r>
              <a:rPr lang="en-US" altLang="en-US" sz="2000" b="1" u="sng" dirty="0" err="1">
                <a:cs typeface="Arial" panose="020B0604020202020204" pitchFamily="34" charset="0"/>
              </a:rPr>
              <a:t>config</a:t>
            </a:r>
            <a:r>
              <a:rPr lang="en-US" altLang="en-US" sz="2000" b="1" u="sng" dirty="0">
                <a:cs typeface="Arial" panose="020B0604020202020204" pitchFamily="34" charset="0"/>
              </a:rPr>
              <a:t> startup-</a:t>
            </a:r>
            <a:r>
              <a:rPr lang="en-US" altLang="en-US" sz="2000" b="1" u="sng" dirty="0" err="1">
                <a:cs typeface="Arial" panose="020B0604020202020204" pitchFamily="34" charset="0"/>
              </a:rPr>
              <a:t>config</a:t>
            </a:r>
            <a:r>
              <a:rPr lang="en-US" altLang="en-US" sz="2000" b="1" u="sng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και μπ</a:t>
            </a:r>
            <a:r>
              <a:rPr lang="en-US" altLang="en-US" sz="2000" dirty="0" err="1">
                <a:cs typeface="Arial" panose="020B0604020202020204" pitchFamily="34" charset="0"/>
              </a:rPr>
              <a:t>ορούμε</a:t>
            </a:r>
            <a:r>
              <a:rPr lang="en-US" altLang="en-US" sz="2000" dirty="0">
                <a:cs typeface="Arial" panose="020B0604020202020204" pitchFamily="34" charset="0"/>
              </a:rPr>
              <a:t> να </a:t>
            </a:r>
            <a:r>
              <a:rPr lang="en-US" altLang="en-US" sz="2000" dirty="0" err="1">
                <a:cs typeface="Arial" panose="020B0604020202020204" pitchFamily="34" charset="0"/>
              </a:rPr>
              <a:t>την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χρησιμο</a:t>
            </a:r>
            <a:r>
              <a:rPr lang="en-US" altLang="en-US" sz="2000" dirty="0">
                <a:cs typeface="Arial" panose="020B0604020202020204" pitchFamily="34" charset="0"/>
              </a:rPr>
              <a:t>ποιήσουμε ενώ είμαστε στο </a:t>
            </a:r>
            <a:r>
              <a:rPr lang="en-US" altLang="en-US" sz="2000" b="1" u="sng" dirty="0">
                <a:cs typeface="Arial" panose="020B0604020202020204" pitchFamily="34" charset="0"/>
              </a:rPr>
              <a:t>privilege mode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cs typeface="Arial" panose="020B0604020202020204" pitchFamily="34" charset="0"/>
              </a:rPr>
              <a:t>Αυτές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είν</a:t>
            </a:r>
            <a:r>
              <a:rPr lang="en-US" altLang="en-US" sz="2000" dirty="0">
                <a:cs typeface="Arial" panose="020B0604020202020204" pitchFamily="34" charset="0"/>
              </a:rPr>
              <a:t>αι όλες οι βασικές εντολές που θα χρειαστούμε για να ρυθμίσουμε έναν Cisco router.</a:t>
            </a:r>
            <a:endParaRPr lang="en-US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94717"/>
              </p:ext>
            </p:extLst>
          </p:nvPr>
        </p:nvGraphicFramePr>
        <p:xfrm>
          <a:off x="8414951" y="4765093"/>
          <a:ext cx="3336010" cy="190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241">
                  <a:extLst>
                    <a:ext uri="{9D8B030D-6E8A-4147-A177-3AD203B41FA5}">
                      <a16:colId xmlns:a16="http://schemas.microsoft.com/office/drawing/2014/main" val="2054847437"/>
                    </a:ext>
                  </a:extLst>
                </a:gridCol>
                <a:gridCol w="1662121">
                  <a:extLst>
                    <a:ext uri="{9D8B030D-6E8A-4147-A177-3AD203B41FA5}">
                      <a16:colId xmlns:a16="http://schemas.microsoft.com/office/drawing/2014/main" val="4261632963"/>
                    </a:ext>
                  </a:extLst>
                </a:gridCol>
                <a:gridCol w="1455648">
                  <a:extLst>
                    <a:ext uri="{9D8B030D-6E8A-4147-A177-3AD203B41FA5}">
                      <a16:colId xmlns:a16="http://schemas.microsoft.com/office/drawing/2014/main" val="216547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User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8444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/>
                          <a:cs typeface="Arial" panose="020B0604020202020204" pitchFamily="34" charset="0"/>
                        </a:rPr>
                        <a:t>Privilege Mode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41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56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Router(config-if)#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939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Router(</a:t>
                      </a:r>
                      <a:r>
                        <a:rPr kumimoji="0" lang="en-US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-router)#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 Configuration Mode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7223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17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1515</TotalTime>
  <Words>981</Words>
  <Application>Microsoft Office PowerPoint</Application>
  <PresentationFormat>Widescreen</PresentationFormat>
  <Paragraphs>170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Δίκτυα Υπολογιστών Ι</vt:lpstr>
      <vt:lpstr>Router Basics</vt:lpstr>
      <vt:lpstr>Router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Εργαστηριακή Άσκηση </vt:lpstr>
      <vt:lpstr>Άσκηση για το σπίτι(.ppt)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66</cp:revision>
  <dcterms:created xsi:type="dcterms:W3CDTF">2016-02-24T08:43:44Z</dcterms:created>
  <dcterms:modified xsi:type="dcterms:W3CDTF">2020-04-13T11:09:43Z</dcterms:modified>
</cp:coreProperties>
</file>