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5" r:id="rId1"/>
  </p:sldMasterIdLst>
  <p:notesMasterIdLst>
    <p:notesMasterId r:id="rId23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7" r:id="rId10"/>
    <p:sldId id="278" r:id="rId11"/>
    <p:sldId id="279" r:id="rId12"/>
    <p:sldId id="276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5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6" autoAdjust="0"/>
    <p:restoredTop sz="95833"/>
  </p:normalViewPr>
  <p:slideViewPr>
    <p:cSldViewPr snapToGrid="0">
      <p:cViewPr varScale="1">
        <p:scale>
          <a:sx n="83" d="100"/>
          <a:sy n="83" d="100"/>
        </p:scale>
        <p:origin x="52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D8620-40F9-0B4D-9214-5C815BBE30D8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Click to edit Master text styles</a:t>
            </a:r>
          </a:p>
          <a:p>
            <a:pPr lvl="1"/>
            <a:r>
              <a:rPr lang="el-GR"/>
              <a:t>Second level</a:t>
            </a:r>
          </a:p>
          <a:p>
            <a:pPr lvl="2"/>
            <a:r>
              <a:rPr lang="el-GR"/>
              <a:t>Third level</a:t>
            </a:r>
          </a:p>
          <a:p>
            <a:pPr lvl="3"/>
            <a:r>
              <a:rPr lang="el-GR"/>
              <a:t>Fourth level</a:t>
            </a:r>
          </a:p>
          <a:p>
            <a:pPr lvl="4"/>
            <a:r>
              <a:rPr lang="el-GR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F7245-05D5-A041-88E8-7D08FAAD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7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F7245-05D5-A041-88E8-7D08FAAD9E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0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8A74-9C4E-44BD-B5E1-D04566CCE484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256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991D-C7E2-4BC4-BC1C-4664C3D747EC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9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5884-93B1-4446-A05B-7C999F49EC80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2490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B213-C4EB-4A6B-AA44-E9E20C4A81DE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031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32EE-B629-4906-A883-49C0A746FC55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2080446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32EE-B629-4906-A883-49C0A746FC55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571153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8A8A-3EAB-4067-9D15-AA8DC5EBDDCD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034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8EA0-F14A-4889-9FF1-C7E6F5042608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A4C7-090E-4A71-86A9-53621728C8FB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49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9D14-7BA9-4A1F-89F7-4BCBE9EB8FAA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81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59AC-8202-4225-8E71-A07CB02CBD7B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52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EC32-3A9A-4A35-8E54-2588157204AA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85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23E4-23C6-477A-99F0-A29635BE82DE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39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8191-422F-47DD-8058-F350E2EE603C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0A6C-0203-47E6-BFFE-E45476C55520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0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95B7-3291-49C6-9759-50BE1654277E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Yannis Nikoloudakis @ Pasiphae Lab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42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A32EE-B629-4906-A883-49C0A746FC55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85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/>
              <a:t>Δίκτυα Υπολογιστών Ι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005045" cy="861420"/>
          </a:xfrm>
        </p:spPr>
        <p:txBody>
          <a:bodyPr>
            <a:normAutofit/>
          </a:bodyPr>
          <a:lstStyle/>
          <a:p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545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Paths and Packet Switching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79956"/>
            <a:ext cx="8946541" cy="4195481"/>
          </a:xfrm>
        </p:spPr>
        <p:txBody>
          <a:bodyPr>
            <a:normAutofit/>
          </a:bodyPr>
          <a:lstStyle/>
          <a:p>
            <a:r>
              <a:rPr lang="el-GR" sz="1800" dirty="0" err="1"/>
              <a:t>Metric</a:t>
            </a:r>
            <a:r>
              <a:rPr lang="el-GR" sz="1800" dirty="0"/>
              <a:t>, είναι μια αριθμητική αξία η οποία χρησιμοποιείται από τα πρωτόκολλα για να καθορίσουν το βέλτιστο μονοπάτι για μια διαδρομή.</a:t>
            </a:r>
          </a:p>
          <a:p>
            <a:r>
              <a:rPr lang="el-GR" sz="1800" dirty="0"/>
              <a:t>Όσο μιαρότερο είναι το </a:t>
            </a:r>
            <a:r>
              <a:rPr lang="el-GR" sz="1800" dirty="0" err="1"/>
              <a:t>metric</a:t>
            </a:r>
            <a:r>
              <a:rPr lang="el-GR" sz="1800" dirty="0"/>
              <a:t> τόσο καλύτερο είναι το μονοπάτι</a:t>
            </a:r>
          </a:p>
          <a:p>
            <a:r>
              <a:rPr lang="el-GR" sz="1800" dirty="0"/>
              <a:t>2 βασικοί τύποι </a:t>
            </a:r>
            <a:r>
              <a:rPr lang="el-GR" sz="1800" dirty="0" err="1"/>
              <a:t>metric</a:t>
            </a:r>
            <a:r>
              <a:rPr lang="el-GR" sz="1800" dirty="0"/>
              <a:t> χρησιμοποιούνται από τα πρωτόκολλα δρομολόγησης:</a:t>
            </a:r>
          </a:p>
          <a:p>
            <a:pPr lvl="1"/>
            <a:r>
              <a:rPr lang="el-GR" sz="1600" dirty="0" err="1"/>
              <a:t>Hop-count</a:t>
            </a:r>
            <a:r>
              <a:rPr lang="el-GR" sz="1600" dirty="0"/>
              <a:t>  - Είναι ο αριθμός των </a:t>
            </a:r>
            <a:r>
              <a:rPr lang="el-GR" sz="1600" dirty="0" err="1"/>
              <a:t>Router</a:t>
            </a:r>
            <a:r>
              <a:rPr lang="el-GR" sz="1600" dirty="0"/>
              <a:t> μέσα από τα οποία πρέπει να περάσει ένα πακέτο για να φθάσει στον προορισμό του.</a:t>
            </a:r>
          </a:p>
          <a:p>
            <a:pPr lvl="1"/>
            <a:r>
              <a:rPr lang="el-GR" sz="1600" dirty="0" err="1"/>
              <a:t>Bandwidth</a:t>
            </a:r>
            <a:r>
              <a:rPr lang="el-GR" sz="1600" dirty="0"/>
              <a:t> – Είναι η ταχύτητα του εκάστοτε </a:t>
            </a:r>
            <a:r>
              <a:rPr lang="el-GR" sz="1600" dirty="0" err="1"/>
              <a:t>link</a:t>
            </a:r>
            <a:r>
              <a:rPr lang="el-GR" sz="1600" dirty="0"/>
              <a:t> γνωστό και ως </a:t>
            </a:r>
            <a:r>
              <a:rPr lang="el-GR" sz="1600" dirty="0" err="1"/>
              <a:t>capacity</a:t>
            </a:r>
            <a:r>
              <a:rPr lang="el-GR" sz="1600" dirty="0"/>
              <a:t> ενός </a:t>
            </a:r>
            <a:r>
              <a:rPr lang="el-GR" sz="1600" dirty="0" err="1"/>
              <a:t>link</a:t>
            </a:r>
            <a:r>
              <a:rPr lang="el-GR" sz="1600" dirty="0"/>
              <a:t>.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738" y="4005385"/>
            <a:ext cx="3932914" cy="28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859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267366"/>
            <a:ext cx="9404723" cy="1400530"/>
          </a:xfrm>
        </p:spPr>
        <p:txBody>
          <a:bodyPr/>
          <a:lstStyle/>
          <a:p>
            <a:r>
              <a:rPr lang="en-US" sz="4000" dirty="0"/>
              <a:t>Router Paths and Packet Switching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1040535"/>
            <a:ext cx="8946541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Equal Cost Metric </a:t>
            </a:r>
            <a:r>
              <a:rPr lang="el-GR" altLang="en-US" dirty="0"/>
              <a:t>είναι μια κατάσταση όπου ο </a:t>
            </a:r>
            <a:r>
              <a:rPr lang="en-US" altLang="en-US" dirty="0"/>
              <a:t>router </a:t>
            </a:r>
            <a:r>
              <a:rPr lang="el-GR" altLang="en-US" dirty="0"/>
              <a:t>έχει πολλαπλά μονοπάτια για τον ίδιο προορισμό με ίσο </a:t>
            </a:r>
            <a:r>
              <a:rPr lang="en-US" altLang="en-US" b="1" dirty="0"/>
              <a:t>metric.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altLang="en-US" dirty="0"/>
              <a:t>Για την επίλυση αυτού του διλήμματος, ο </a:t>
            </a:r>
            <a:r>
              <a:rPr lang="en-US" altLang="en-US" dirty="0"/>
              <a:t>router </a:t>
            </a:r>
            <a:r>
              <a:rPr lang="el-GR" altLang="en-US" dirty="0"/>
              <a:t>θα στέλνει τα πακέτα ισομερώς σε όλες τις </a:t>
            </a:r>
            <a:r>
              <a:rPr lang="el-GR" altLang="en-US" dirty="0" err="1"/>
              <a:t>διεπαφές</a:t>
            </a:r>
            <a:r>
              <a:rPr lang="el-GR" altLang="en-US" dirty="0"/>
              <a:t> εξόδου που του περιγράφουν οι κανόνες στον πίνακα δρομολόγησης για τον εκάστοτε προορισμό </a:t>
            </a:r>
            <a:r>
              <a:rPr lang="en-US" altLang="en-US" dirty="0"/>
              <a:t>(</a:t>
            </a:r>
            <a:r>
              <a:rPr lang="en-US" altLang="en-US" b="1" dirty="0"/>
              <a:t>Equal Cost Load Balancing)</a:t>
            </a:r>
          </a:p>
          <a:p>
            <a:endParaRPr lang="en-GB" dirty="0"/>
          </a:p>
        </p:txBody>
      </p:sp>
      <p:pic>
        <p:nvPicPr>
          <p:cNvPr id="5" name="Picture 5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139" y="2823909"/>
            <a:ext cx="5933219" cy="3885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6180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Paths and Packet Switching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609" y="1279956"/>
            <a:ext cx="8946541" cy="4195481"/>
          </a:xfrm>
        </p:spPr>
        <p:txBody>
          <a:bodyPr/>
          <a:lstStyle/>
          <a:p>
            <a:r>
              <a:rPr lang="el-GR" dirty="0"/>
              <a:t>Καθορισμός Μονοπατιού(</a:t>
            </a:r>
            <a:r>
              <a:rPr lang="el-GR" dirty="0" err="1"/>
              <a:t>Path</a:t>
            </a:r>
            <a:r>
              <a:rPr lang="el-GR" dirty="0"/>
              <a:t> </a:t>
            </a:r>
            <a:r>
              <a:rPr lang="el-GR" dirty="0" err="1"/>
              <a:t>Determination</a:t>
            </a:r>
            <a:r>
              <a:rPr lang="el-GR" dirty="0"/>
              <a:t>) είναι η μια διεργασία που χρησιμοποιεί το </a:t>
            </a:r>
            <a:r>
              <a:rPr lang="el-GR" dirty="0" err="1"/>
              <a:t>router</a:t>
            </a:r>
            <a:r>
              <a:rPr lang="el-GR" dirty="0"/>
              <a:t> για τον καθορισμό του βέλτιστου μονοπατιού για ένα προορισμό</a:t>
            </a:r>
          </a:p>
          <a:p>
            <a:endParaRPr lang="en-GB" dirty="0"/>
          </a:p>
        </p:txBody>
      </p:sp>
      <p:pic>
        <p:nvPicPr>
          <p:cNvPr id="5" name="Picture 5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479" y="2415791"/>
            <a:ext cx="6007229" cy="4342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9135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Paths and Packet Switching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966" y="1669858"/>
            <a:ext cx="9305868" cy="4743299"/>
          </a:xfrm>
        </p:spPr>
        <p:txBody>
          <a:bodyPr/>
          <a:lstStyle/>
          <a:p>
            <a:r>
              <a:rPr lang="el-GR" sz="2400" dirty="0" err="1"/>
              <a:t>Switching</a:t>
            </a:r>
            <a:r>
              <a:rPr lang="el-GR" sz="2400" dirty="0"/>
              <a:t> </a:t>
            </a:r>
            <a:r>
              <a:rPr lang="el-GR" sz="2400" dirty="0" err="1"/>
              <a:t>Function</a:t>
            </a:r>
            <a:r>
              <a:rPr lang="el-GR" sz="2400" dirty="0"/>
              <a:t> είναι η διεργασία η οποία παίρνει ένα εισερχόμενο πακέτο από μια </a:t>
            </a:r>
            <a:r>
              <a:rPr lang="el-GR" sz="2400" dirty="0" err="1"/>
              <a:t>διεπαφή</a:t>
            </a:r>
            <a:r>
              <a:rPr lang="el-GR" sz="2400" dirty="0"/>
              <a:t> και το δρομολογεί στη </a:t>
            </a:r>
            <a:r>
              <a:rPr lang="el-GR" sz="2400" dirty="0" err="1"/>
              <a:t>διεπαφή</a:t>
            </a:r>
            <a:r>
              <a:rPr lang="el-GR" sz="2400" dirty="0"/>
              <a:t> εξόδου στο ίδιο </a:t>
            </a:r>
            <a:r>
              <a:rPr lang="el-GR" sz="2400" dirty="0" err="1"/>
              <a:t>router</a:t>
            </a:r>
            <a:r>
              <a:rPr lang="el-GR" sz="2400" dirty="0"/>
              <a:t>.</a:t>
            </a:r>
          </a:p>
          <a:p>
            <a:pPr lvl="1"/>
            <a:r>
              <a:rPr lang="el-GR" sz="2000" dirty="0"/>
              <a:t>Η διεργασία θα παραλάβει το εισερχόμενο πακέτο και θα:</a:t>
            </a:r>
          </a:p>
          <a:p>
            <a:pPr lvl="2"/>
            <a:r>
              <a:rPr lang="el-GR" sz="1800" dirty="0"/>
              <a:t>Αφαιρέσει(de-</a:t>
            </a:r>
            <a:r>
              <a:rPr lang="el-GR" sz="1800" dirty="0" err="1"/>
              <a:t>capsulate</a:t>
            </a:r>
            <a:r>
              <a:rPr lang="el-GR" sz="1800" dirty="0"/>
              <a:t>) τις κεφαλίδες(</a:t>
            </a:r>
            <a:r>
              <a:rPr lang="el-GR" sz="1800" dirty="0" err="1"/>
              <a:t>headers</a:t>
            </a:r>
            <a:r>
              <a:rPr lang="el-GR" sz="1800" dirty="0"/>
              <a:t>) του </a:t>
            </a:r>
            <a:r>
              <a:rPr lang="el-GR" sz="1800" dirty="0" err="1"/>
              <a:t>layer</a:t>
            </a:r>
            <a:r>
              <a:rPr lang="el-GR" sz="1800" dirty="0"/>
              <a:t> 2(MAC </a:t>
            </a:r>
            <a:r>
              <a:rPr lang="el-GR" sz="1800" dirty="0" err="1"/>
              <a:t>layer</a:t>
            </a:r>
            <a:r>
              <a:rPr lang="el-GR" sz="1800" dirty="0"/>
              <a:t>)</a:t>
            </a:r>
          </a:p>
          <a:p>
            <a:pPr lvl="2"/>
            <a:r>
              <a:rPr lang="el-GR" sz="1800" dirty="0"/>
              <a:t>Εξετάσει τη διεύθυνση προορισμού που βρίσκεται στη </a:t>
            </a:r>
            <a:r>
              <a:rPr lang="el-GR" sz="1800" dirty="0" err="1"/>
              <a:t>layer</a:t>
            </a:r>
            <a:r>
              <a:rPr lang="el-GR" sz="1800" dirty="0"/>
              <a:t> 3 κεφαλίδα για να αποφασίσει τη βέλτιστη </a:t>
            </a:r>
            <a:r>
              <a:rPr lang="el-GR" sz="1800" dirty="0" err="1"/>
              <a:t>ρούτα</a:t>
            </a:r>
            <a:r>
              <a:rPr lang="el-GR" sz="1800" dirty="0"/>
              <a:t> για τον εκάστοτε προορισμό</a:t>
            </a:r>
          </a:p>
          <a:p>
            <a:pPr lvl="2"/>
            <a:r>
              <a:rPr lang="el-GR" sz="1800" dirty="0"/>
              <a:t>Προσθέσει ξανά (</a:t>
            </a:r>
            <a:r>
              <a:rPr lang="el-GR" sz="1800" dirty="0" err="1"/>
              <a:t>re-encapsulate</a:t>
            </a:r>
            <a:r>
              <a:rPr lang="el-GR" sz="1800" dirty="0"/>
              <a:t>) τις κεφαλίδες του </a:t>
            </a:r>
            <a:r>
              <a:rPr lang="el-GR" sz="1800" dirty="0" err="1"/>
              <a:t>layer</a:t>
            </a:r>
            <a:r>
              <a:rPr lang="el-GR" sz="1800" dirty="0"/>
              <a:t> 2</a:t>
            </a:r>
          </a:p>
          <a:p>
            <a:pPr lvl="2"/>
            <a:r>
              <a:rPr lang="el-GR" sz="1800" dirty="0"/>
              <a:t>Προώθηση πακέτου στη </a:t>
            </a:r>
            <a:r>
              <a:rPr lang="el-GR" sz="1800" dirty="0" err="1"/>
              <a:t>διεπαφή</a:t>
            </a:r>
            <a:r>
              <a:rPr lang="el-GR" sz="1800" dirty="0"/>
              <a:t> εξόδου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272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753" y="279724"/>
            <a:ext cx="9404723" cy="1400530"/>
          </a:xfrm>
        </p:spPr>
        <p:txBody>
          <a:bodyPr/>
          <a:lstStyle/>
          <a:p>
            <a:r>
              <a:rPr lang="en-US" dirty="0"/>
              <a:t>Router Paths and Packet Switching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8" y="1112114"/>
            <a:ext cx="8946541" cy="4195481"/>
          </a:xfrm>
        </p:spPr>
        <p:txBody>
          <a:bodyPr/>
          <a:lstStyle/>
          <a:p>
            <a:r>
              <a:rPr lang="el-GR" dirty="0"/>
              <a:t>Όσο ένα πακέτο ταξιδεύει μέσα στο δίκτυο από μια συσκευή στην άλλη</a:t>
            </a:r>
          </a:p>
          <a:p>
            <a:r>
              <a:rPr lang="el-GR" dirty="0"/>
              <a:t>Οι IP διευθύνσεις πηγής και προορισμού δεν αλλάζουν ποτέ.</a:t>
            </a:r>
          </a:p>
          <a:p>
            <a:r>
              <a:rPr lang="el-GR" dirty="0"/>
              <a:t>Οι MAC διευθύνσεις πηγής και προορισμού αλλάζουν καθώς το πακέτο περνά από </a:t>
            </a:r>
            <a:r>
              <a:rPr lang="el-GR" dirty="0" err="1"/>
              <a:t>router</a:t>
            </a:r>
            <a:r>
              <a:rPr lang="el-GR" dirty="0"/>
              <a:t> σε </a:t>
            </a:r>
            <a:r>
              <a:rPr lang="el-GR" dirty="0" err="1"/>
              <a:t>router</a:t>
            </a:r>
            <a:endParaRPr lang="el-GR" dirty="0"/>
          </a:p>
          <a:p>
            <a:r>
              <a:rPr lang="el-GR" dirty="0"/>
              <a:t>Το πεδίο TTL μειώνεται κατά ένα μέχρι να φθάσει την τιμή 0 όπου και ο </a:t>
            </a:r>
            <a:r>
              <a:rPr lang="el-GR" dirty="0" err="1"/>
              <a:t>router</a:t>
            </a:r>
            <a:r>
              <a:rPr lang="el-GR" dirty="0"/>
              <a:t>  θα πετάξει(</a:t>
            </a:r>
            <a:r>
              <a:rPr lang="el-GR" dirty="0" err="1"/>
              <a:t>drop</a:t>
            </a:r>
            <a:r>
              <a:rPr lang="el-GR" dirty="0"/>
              <a:t>) το πακέτο αποφεύγοντας έτσι το αέναο ταξίδι ενός πακέτου στο δίκτυο.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859" y="3731741"/>
            <a:ext cx="5424617" cy="307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84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Γενικοί Ρόλοι ενός </a:t>
            </a:r>
            <a:r>
              <a:rPr lang="en-GB" dirty="0"/>
              <a:t>Router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550" y="1279956"/>
            <a:ext cx="8946541" cy="4195481"/>
          </a:xfrm>
        </p:spPr>
        <p:txBody>
          <a:bodyPr/>
          <a:lstStyle/>
          <a:p>
            <a:r>
              <a:rPr lang="el-GR" dirty="0"/>
              <a:t>Λειτουργίες ενός </a:t>
            </a:r>
            <a:r>
              <a:rPr lang="el-GR" dirty="0" err="1"/>
              <a:t>Router</a:t>
            </a:r>
            <a:endParaRPr lang="el-GR" dirty="0"/>
          </a:p>
          <a:p>
            <a:pPr lvl="1"/>
            <a:r>
              <a:rPr lang="el-GR" dirty="0"/>
              <a:t>Επιλογή Βέλτιστου Μονοπατιού</a:t>
            </a:r>
          </a:p>
          <a:p>
            <a:pPr lvl="1"/>
            <a:r>
              <a:rPr lang="el-GR" dirty="0"/>
              <a:t>Δρομολόγηση πακέτων στον προορισμό</a:t>
            </a:r>
          </a:p>
          <a:p>
            <a:r>
              <a:rPr lang="el-GR" dirty="0"/>
              <a:t>Τοπολογία</a:t>
            </a:r>
          </a:p>
          <a:p>
            <a:pPr lvl="1"/>
            <a:r>
              <a:rPr lang="el-GR" dirty="0"/>
              <a:t>3 </a:t>
            </a:r>
            <a:r>
              <a:rPr lang="el-GR" dirty="0" err="1"/>
              <a:t>Routers</a:t>
            </a:r>
            <a:r>
              <a:rPr lang="el-GR" dirty="0"/>
              <a:t> συνδεδεμένα με WAN </a:t>
            </a:r>
            <a:r>
              <a:rPr lang="el-GR" dirty="0" err="1"/>
              <a:t>links</a:t>
            </a:r>
            <a:endParaRPr lang="el-GR" dirty="0"/>
          </a:p>
          <a:p>
            <a:pPr lvl="1"/>
            <a:r>
              <a:rPr lang="el-GR" dirty="0"/>
              <a:t>Κάθε </a:t>
            </a:r>
            <a:r>
              <a:rPr lang="el-GR" dirty="0" err="1"/>
              <a:t>Router</a:t>
            </a:r>
            <a:r>
              <a:rPr lang="el-GR" dirty="0"/>
              <a:t> συνδεδεμένο με ένα LAN </a:t>
            </a:r>
          </a:p>
          <a:p>
            <a:endParaRPr lang="en-GB" dirty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100" y="3628788"/>
            <a:ext cx="5816970" cy="3130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2639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Διεπαφές</a:t>
            </a:r>
            <a:r>
              <a:rPr lang="el-GR" dirty="0"/>
              <a:t>(</a:t>
            </a:r>
            <a:r>
              <a:rPr lang="en-GB" dirty="0"/>
              <a:t>interfaces) </a:t>
            </a:r>
            <a:r>
              <a:rPr lang="el-GR" dirty="0"/>
              <a:t>του </a:t>
            </a:r>
            <a:r>
              <a:rPr lang="en-GB" dirty="0"/>
              <a:t>Router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322" y="1608075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l-GR" sz="2400" dirty="0"/>
              <a:t>Η </a:t>
            </a:r>
            <a:r>
              <a:rPr lang="el-GR" sz="2400" dirty="0" err="1"/>
              <a:t>διεπαφές</a:t>
            </a:r>
            <a:r>
              <a:rPr lang="el-GR" sz="2400" dirty="0"/>
              <a:t> ενός </a:t>
            </a:r>
            <a:r>
              <a:rPr lang="el-GR" sz="2400" dirty="0" err="1"/>
              <a:t>Router</a:t>
            </a:r>
            <a:r>
              <a:rPr lang="el-GR" sz="2400" dirty="0"/>
              <a:t> είναι φυσικές συνδέσεις οι οποίες το καθιστούν ικανό να στέλνει και ν λαμβάνει δεδομένα.</a:t>
            </a:r>
          </a:p>
          <a:p>
            <a:r>
              <a:rPr lang="el-GR" sz="2400" dirty="0"/>
              <a:t>Κάθε </a:t>
            </a:r>
            <a:r>
              <a:rPr lang="el-GR" sz="2400" dirty="0" err="1"/>
              <a:t>διεπαφή</a:t>
            </a:r>
            <a:r>
              <a:rPr lang="el-GR" sz="2400" dirty="0"/>
              <a:t> συνδέεται σε ένα διαφορετικό δίκτυο.</a:t>
            </a:r>
          </a:p>
          <a:p>
            <a:r>
              <a:rPr lang="el-GR" sz="2400" dirty="0"/>
              <a:t>Τύποι </a:t>
            </a:r>
            <a:r>
              <a:rPr lang="el-GR" sz="2400" dirty="0" err="1"/>
              <a:t>Διεπαφών</a:t>
            </a:r>
            <a:endParaRPr lang="el-GR" sz="2400" dirty="0"/>
          </a:p>
          <a:p>
            <a:pPr lvl="1"/>
            <a:r>
              <a:rPr lang="el-GR" sz="2000" dirty="0" err="1"/>
              <a:t>Ethernet</a:t>
            </a:r>
            <a:endParaRPr lang="el-GR" sz="2000" dirty="0"/>
          </a:p>
          <a:p>
            <a:pPr lvl="1"/>
            <a:r>
              <a:rPr lang="el-GR" sz="2000" dirty="0" err="1"/>
              <a:t>FastEthernet</a:t>
            </a:r>
            <a:endParaRPr lang="el-GR" sz="2000" dirty="0"/>
          </a:p>
          <a:p>
            <a:pPr lvl="1"/>
            <a:r>
              <a:rPr lang="el-GR" sz="2000" dirty="0"/>
              <a:t>Serial</a:t>
            </a:r>
          </a:p>
          <a:p>
            <a:pPr lvl="1"/>
            <a:r>
              <a:rPr lang="el-GR" sz="2000" dirty="0"/>
              <a:t>DSL</a:t>
            </a:r>
          </a:p>
          <a:p>
            <a:pPr lvl="1"/>
            <a:r>
              <a:rPr lang="el-GR" sz="2000" dirty="0"/>
              <a:t>ISDN</a:t>
            </a:r>
          </a:p>
          <a:p>
            <a:pPr lvl="1"/>
            <a:r>
              <a:rPr lang="el-GR" sz="2000" dirty="0" err="1"/>
              <a:t>Cable</a:t>
            </a:r>
            <a:endParaRPr lang="el-GR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7596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754" y="255010"/>
            <a:ext cx="9404723" cy="1400530"/>
          </a:xfrm>
        </p:spPr>
        <p:txBody>
          <a:bodyPr/>
          <a:lstStyle/>
          <a:p>
            <a:r>
              <a:rPr lang="el-GR" dirty="0" err="1"/>
              <a:t>Διεπαφές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474" y="1112114"/>
            <a:ext cx="8946541" cy="4195481"/>
          </a:xfrm>
        </p:spPr>
        <p:txBody>
          <a:bodyPr/>
          <a:lstStyle/>
          <a:p>
            <a:r>
              <a:rPr lang="el-GR" dirty="0"/>
              <a:t>Εξετάζοντας τις </a:t>
            </a:r>
            <a:r>
              <a:rPr lang="el-GR" dirty="0" err="1"/>
              <a:t>Διεπαφές</a:t>
            </a:r>
            <a:r>
              <a:rPr lang="el-GR" dirty="0"/>
              <a:t> του </a:t>
            </a:r>
            <a:r>
              <a:rPr lang="en-GB" dirty="0"/>
              <a:t>Router</a:t>
            </a:r>
          </a:p>
          <a:p>
            <a:pPr lvl="1"/>
            <a:r>
              <a:rPr lang="en-GB" b="1" dirty="0"/>
              <a:t>show </a:t>
            </a:r>
            <a:r>
              <a:rPr lang="en-GB" b="1" dirty="0" err="1"/>
              <a:t>ip</a:t>
            </a:r>
            <a:r>
              <a:rPr lang="en-GB" b="1" dirty="0"/>
              <a:t> route </a:t>
            </a:r>
            <a:r>
              <a:rPr lang="en-GB" dirty="0"/>
              <a:t>– </a:t>
            </a:r>
            <a:r>
              <a:rPr lang="el-GR" dirty="0"/>
              <a:t>Προβολή του Πίνακα δρομολόγησης</a:t>
            </a:r>
          </a:p>
          <a:p>
            <a:pPr lvl="1"/>
            <a:r>
              <a:rPr lang="en-GB" b="1" dirty="0"/>
              <a:t>show interfaces </a:t>
            </a:r>
            <a:r>
              <a:rPr lang="en-GB" dirty="0"/>
              <a:t>– </a:t>
            </a:r>
            <a:r>
              <a:rPr lang="el-GR" dirty="0"/>
              <a:t>Προβολή Πληροφοριών για τις </a:t>
            </a:r>
            <a:r>
              <a:rPr lang="el-GR" dirty="0" err="1"/>
              <a:t>διεπαφές</a:t>
            </a:r>
            <a:r>
              <a:rPr lang="el-GR" dirty="0"/>
              <a:t> του </a:t>
            </a:r>
            <a:r>
              <a:rPr lang="en-GB" dirty="0"/>
              <a:t>Router</a:t>
            </a:r>
          </a:p>
          <a:p>
            <a:pPr lvl="1"/>
            <a:r>
              <a:rPr lang="en-GB" b="1" dirty="0"/>
              <a:t>show </a:t>
            </a:r>
            <a:r>
              <a:rPr lang="en-GB" b="1" dirty="0" err="1"/>
              <a:t>ip</a:t>
            </a:r>
            <a:r>
              <a:rPr lang="en-GB" b="1" dirty="0"/>
              <a:t> interface brief </a:t>
            </a:r>
            <a:r>
              <a:rPr lang="en-GB" dirty="0"/>
              <a:t>– </a:t>
            </a:r>
            <a:r>
              <a:rPr lang="el-GR" dirty="0"/>
              <a:t>Προβολή συντόμων πληροφοριών για τις </a:t>
            </a:r>
            <a:r>
              <a:rPr lang="el-GR" dirty="0" err="1"/>
              <a:t>διεπαφές</a:t>
            </a:r>
            <a:r>
              <a:rPr lang="el-GR" dirty="0"/>
              <a:t> του </a:t>
            </a:r>
            <a:r>
              <a:rPr lang="en-GB" dirty="0"/>
              <a:t>Router</a:t>
            </a:r>
          </a:p>
          <a:p>
            <a:pPr lvl="1"/>
            <a:r>
              <a:rPr lang="en-GB" b="1" dirty="0"/>
              <a:t>show running-</a:t>
            </a:r>
            <a:r>
              <a:rPr lang="en-GB" b="1" dirty="0" err="1"/>
              <a:t>config</a:t>
            </a:r>
            <a:r>
              <a:rPr lang="en-GB" b="1" dirty="0"/>
              <a:t> </a:t>
            </a:r>
            <a:r>
              <a:rPr lang="en-GB" dirty="0"/>
              <a:t>– </a:t>
            </a:r>
            <a:r>
              <a:rPr lang="el-GR" dirty="0"/>
              <a:t>Προβολή τρέχοντος αρχείου ρυθμίσεων μέσα στη </a:t>
            </a:r>
            <a:r>
              <a:rPr lang="en-GB" dirty="0"/>
              <a:t>RAM</a:t>
            </a:r>
          </a:p>
          <a:p>
            <a:endParaRPr lang="en-GB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941" y="3533564"/>
            <a:ext cx="6645275" cy="3274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6643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Διεπαφές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264" y="1279956"/>
            <a:ext cx="8946541" cy="4195481"/>
          </a:xfrm>
        </p:spPr>
        <p:txBody>
          <a:bodyPr/>
          <a:lstStyle/>
          <a:p>
            <a:r>
              <a:rPr lang="el-GR" b="1" dirty="0"/>
              <a:t>Ρυθμίζοντας τη σειριακή </a:t>
            </a:r>
            <a:r>
              <a:rPr lang="el-GR" b="1" dirty="0" err="1"/>
              <a:t>διεπαφή</a:t>
            </a:r>
            <a:endParaRPr lang="el-GR" b="1" dirty="0"/>
          </a:p>
          <a:p>
            <a:r>
              <a:rPr lang="el-GR" altLang="en-US" dirty="0"/>
              <a:t>Παράδειγμα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sz="2000" dirty="0"/>
              <a:t>-R1(</a:t>
            </a:r>
            <a:r>
              <a:rPr lang="en-US" altLang="en-US" sz="2000" dirty="0" err="1"/>
              <a:t>config</a:t>
            </a:r>
            <a:r>
              <a:rPr lang="en-US" altLang="en-US" sz="2000" dirty="0"/>
              <a:t>)#interface serial 0/0/0</a:t>
            </a:r>
          </a:p>
          <a:p>
            <a:pPr lvl="1"/>
            <a:r>
              <a:rPr lang="en-US" altLang="en-US" sz="2000" dirty="0"/>
              <a:t>-R1(</a:t>
            </a:r>
            <a:r>
              <a:rPr lang="en-US" altLang="en-US" sz="2000" dirty="0" err="1"/>
              <a:t>config</a:t>
            </a:r>
            <a:r>
              <a:rPr lang="en-US" altLang="en-US" sz="2000" dirty="0"/>
              <a:t>-if)#</a:t>
            </a:r>
            <a:r>
              <a:rPr lang="en-US" altLang="en-US" sz="2000" dirty="0" err="1"/>
              <a:t>ip</a:t>
            </a:r>
            <a:r>
              <a:rPr lang="en-US" altLang="en-US" sz="2000" dirty="0"/>
              <a:t> address 172.16.2.1 255.255.255.0</a:t>
            </a:r>
          </a:p>
          <a:p>
            <a:pPr lvl="1"/>
            <a:r>
              <a:rPr lang="en-US" altLang="en-US" sz="2000" dirty="0"/>
              <a:t>-R1(</a:t>
            </a:r>
            <a:r>
              <a:rPr lang="en-US" altLang="en-US" sz="2000" dirty="0" err="1"/>
              <a:t>config</a:t>
            </a:r>
            <a:r>
              <a:rPr lang="en-US" altLang="en-US" sz="2000" dirty="0"/>
              <a:t>-if)#no shutdown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Yannis Nikoloudakis @ Pasiphae Lab 2016</a:t>
            </a:r>
            <a:endParaRPr lang="en-US" dirty="0"/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32" y="4411524"/>
            <a:ext cx="7561263" cy="234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229" y="2934215"/>
            <a:ext cx="5419152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012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n-US" sz="4400" dirty="0" err="1"/>
              <a:t>Διεπαφές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400" dirty="0"/>
              <a:t>Εξετάζοντας τις </a:t>
            </a:r>
            <a:r>
              <a:rPr lang="el-GR" sz="2400" dirty="0" err="1"/>
              <a:t>Διεπαφές</a:t>
            </a:r>
            <a:endParaRPr lang="el-GR" sz="2400" dirty="0"/>
          </a:p>
          <a:p>
            <a:pPr lvl="1"/>
            <a:r>
              <a:rPr lang="el-GR" sz="2000" dirty="0"/>
              <a:t>Μια </a:t>
            </a:r>
            <a:r>
              <a:rPr lang="en-GB" sz="2000" dirty="0"/>
              <a:t>WAN </a:t>
            </a:r>
            <a:r>
              <a:rPr lang="el-GR" sz="2000" dirty="0"/>
              <a:t>σύνδεση στο φυσικό επίπεδο, έχει δυο πλευρές:</a:t>
            </a:r>
          </a:p>
          <a:p>
            <a:pPr lvl="2"/>
            <a:r>
              <a:rPr lang="en-GB" sz="1800" dirty="0"/>
              <a:t>Data Circuit-terminating Equipment (DCE) </a:t>
            </a:r>
            <a:r>
              <a:rPr lang="el-GR" sz="1800" dirty="0"/>
              <a:t>Αυτή η πλευρά είναι η </a:t>
            </a:r>
            <a:r>
              <a:rPr lang="en-GB" sz="1800" dirty="0"/>
              <a:t>service provider </a:t>
            </a:r>
            <a:r>
              <a:rPr lang="el-GR" sz="1800" dirty="0"/>
              <a:t>πλευρά</a:t>
            </a:r>
          </a:p>
          <a:p>
            <a:pPr lvl="2"/>
            <a:r>
              <a:rPr lang="en-GB" sz="1800" dirty="0"/>
              <a:t>Data Terminal Equipment (DTE) </a:t>
            </a:r>
            <a:r>
              <a:rPr lang="el-GR" sz="1800" dirty="0"/>
              <a:t>Αυτή είναι η πλευρά τερματισμού της σύνδεσης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9826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Δομή Πίνακα Δρομολόγησης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Ο πίνακας δρομολόγησης είναι αποθηκευμένος στη RAM και περιέχει πληροφορίες για:</a:t>
            </a:r>
          </a:p>
          <a:p>
            <a:pPr lvl="1"/>
            <a:r>
              <a:rPr lang="el-GR" dirty="0"/>
              <a:t>Άμεσα συνδεδεμένα δίκτυα</a:t>
            </a:r>
          </a:p>
          <a:p>
            <a:pPr lvl="1"/>
            <a:r>
              <a:rPr lang="el-GR" dirty="0"/>
              <a:t>Απομακρυσμένα δίκτυα </a:t>
            </a:r>
          </a:p>
          <a:p>
            <a:pPr lvl="1"/>
            <a:r>
              <a:rPr lang="el-GR" dirty="0"/>
              <a:t>Λεπτομερείς πληροφορίες για τα δίκτυα περιέχουν, την πηγή της πληροφορίας, τη διεύθυνση του δικτύου και τη μάσκα του (</a:t>
            </a:r>
            <a:r>
              <a:rPr lang="el-GR" b="1" dirty="0" err="1"/>
              <a:t>subnet</a:t>
            </a:r>
            <a:r>
              <a:rPr lang="el-GR" b="1" dirty="0"/>
              <a:t> </a:t>
            </a:r>
            <a:r>
              <a:rPr lang="el-GR" b="1" dirty="0" err="1"/>
              <a:t>mask</a:t>
            </a:r>
            <a:r>
              <a:rPr lang="el-GR" dirty="0"/>
              <a:t>) και τη διεύθυνση του “</a:t>
            </a:r>
            <a:r>
              <a:rPr lang="el-GR" b="1" dirty="0" err="1"/>
              <a:t>next</a:t>
            </a:r>
            <a:r>
              <a:rPr lang="el-GR" b="1" dirty="0"/>
              <a:t> </a:t>
            </a:r>
            <a:r>
              <a:rPr lang="el-GR" b="1" dirty="0" err="1"/>
              <a:t>hop</a:t>
            </a:r>
            <a:r>
              <a:rPr lang="el-GR" dirty="0"/>
              <a:t>” </a:t>
            </a:r>
            <a:r>
              <a:rPr lang="el-GR" dirty="0" err="1"/>
              <a:t>router</a:t>
            </a:r>
            <a:r>
              <a:rPr lang="el-GR" dirty="0"/>
              <a:t>.</a:t>
            </a:r>
          </a:p>
          <a:p>
            <a:r>
              <a:rPr lang="el-GR" b="1" dirty="0" err="1"/>
              <a:t>show</a:t>
            </a:r>
            <a:r>
              <a:rPr lang="el-GR" b="1" dirty="0"/>
              <a:t> </a:t>
            </a:r>
            <a:r>
              <a:rPr lang="el-GR" b="1" dirty="0" err="1"/>
              <a:t>ip</a:t>
            </a:r>
            <a:r>
              <a:rPr lang="el-GR" b="1" dirty="0"/>
              <a:t> </a:t>
            </a:r>
            <a:r>
              <a:rPr lang="el-GR" b="1" dirty="0" err="1"/>
              <a:t>route</a:t>
            </a:r>
            <a:r>
              <a:rPr lang="el-GR" b="1" dirty="0"/>
              <a:t> </a:t>
            </a:r>
            <a:r>
              <a:rPr lang="el-GR" dirty="0"/>
              <a:t>– Προβολή του πίνακα δρομολόγησης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4633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n-US" sz="4400" dirty="0" err="1"/>
              <a:t>Διεπαφές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sz="2400" b="1" dirty="0"/>
              <a:t>Ρυθμίζοντας τα σειριακά </a:t>
            </a:r>
            <a:r>
              <a:rPr lang="el-GR" sz="2400" b="1" dirty="0" err="1"/>
              <a:t>link</a:t>
            </a:r>
            <a:r>
              <a:rPr lang="el-GR" sz="2400" b="1" dirty="0"/>
              <a:t> στο εργαστήριο</a:t>
            </a:r>
          </a:p>
          <a:p>
            <a:pPr lvl="1"/>
            <a:r>
              <a:rPr lang="el-GR" sz="2000" dirty="0"/>
              <a:t>Η μια πλευρά σε μια σειριακή σύνδεση πρέπει να έχει το ρόλο του DCE</a:t>
            </a:r>
          </a:p>
          <a:p>
            <a:pPr lvl="1"/>
            <a:r>
              <a:rPr lang="el-GR" sz="2000" dirty="0"/>
              <a:t>Αυτό προϋποθέτει να ρυθμιστεί ένα σήμα χρονισμού (</a:t>
            </a:r>
            <a:r>
              <a:rPr lang="el-GR" sz="2000" dirty="0" err="1"/>
              <a:t>clocking</a:t>
            </a:r>
            <a:r>
              <a:rPr lang="el-GR" sz="2000" dirty="0"/>
              <a:t> </a:t>
            </a:r>
            <a:r>
              <a:rPr lang="el-GR" sz="2000" dirty="0" err="1"/>
              <a:t>signal</a:t>
            </a:r>
            <a:r>
              <a:rPr lang="el-GR" sz="2000" dirty="0"/>
              <a:t>) με την εντολή </a:t>
            </a:r>
            <a:r>
              <a:rPr lang="el-GR" sz="2000" dirty="0" err="1"/>
              <a:t>clockrate</a:t>
            </a:r>
            <a:r>
              <a:rPr lang="el-GR" sz="2000" dirty="0"/>
              <a:t> </a:t>
            </a:r>
          </a:p>
          <a:p>
            <a:pPr lvl="1"/>
            <a:r>
              <a:rPr lang="el-GR" sz="2000" dirty="0"/>
              <a:t>Παράδειγμα:</a:t>
            </a:r>
          </a:p>
          <a:p>
            <a:pPr lvl="2"/>
            <a:r>
              <a:rPr lang="el-GR" sz="1800" dirty="0"/>
              <a:t>-R1(</a:t>
            </a:r>
            <a:r>
              <a:rPr lang="el-GR" sz="1800" dirty="0" err="1"/>
              <a:t>config</a:t>
            </a:r>
            <a:r>
              <a:rPr lang="el-GR" sz="1800" dirty="0"/>
              <a:t>)#</a:t>
            </a:r>
            <a:r>
              <a:rPr lang="el-GR" sz="1800" dirty="0" err="1"/>
              <a:t>interface</a:t>
            </a:r>
            <a:r>
              <a:rPr lang="el-GR" sz="1800" dirty="0"/>
              <a:t> </a:t>
            </a:r>
            <a:r>
              <a:rPr lang="el-GR" sz="1800" dirty="0" err="1"/>
              <a:t>serial</a:t>
            </a:r>
            <a:r>
              <a:rPr lang="el-GR" sz="1800" dirty="0"/>
              <a:t> 0/0/0</a:t>
            </a:r>
          </a:p>
          <a:p>
            <a:pPr lvl="2"/>
            <a:r>
              <a:rPr lang="el-GR" sz="1800" dirty="0"/>
              <a:t>-R1(</a:t>
            </a:r>
            <a:r>
              <a:rPr lang="el-GR" sz="1800" dirty="0" err="1"/>
              <a:t>config-if</a:t>
            </a:r>
            <a:r>
              <a:rPr lang="el-GR" sz="1800" dirty="0"/>
              <a:t>)#</a:t>
            </a:r>
            <a:r>
              <a:rPr lang="el-GR" sz="1800" dirty="0" err="1"/>
              <a:t>clockrate</a:t>
            </a:r>
            <a:r>
              <a:rPr lang="el-GR" sz="1800" dirty="0"/>
              <a:t> 64000</a:t>
            </a:r>
          </a:p>
          <a:p>
            <a:pPr lvl="1"/>
            <a:r>
              <a:rPr lang="el-GR" sz="2000" dirty="0"/>
              <a:t>Οι Σειριακές </a:t>
            </a:r>
            <a:r>
              <a:rPr lang="el-GR" sz="2000" dirty="0" err="1"/>
              <a:t>διεπαφές</a:t>
            </a:r>
            <a:r>
              <a:rPr lang="el-GR" sz="2000" dirty="0"/>
              <a:t> απαιτούν ένα σήμα χρονισμού για το χρονικό  έλεγχο της επικοινωνίας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7524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Απορίες </a:t>
            </a:r>
            <a:endParaRPr lang="en-US" dirty="0"/>
          </a:p>
        </p:txBody>
      </p:sp>
      <p:pic>
        <p:nvPicPr>
          <p:cNvPr id="4" name="Content Placeholder 3" descr="questions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1887" y="1689100"/>
            <a:ext cx="7277365" cy="4366419"/>
          </a:xfrm>
        </p:spPr>
      </p:pic>
    </p:spTree>
    <p:extLst>
      <p:ext uri="{BB962C8B-B14F-4D97-AF65-F5344CB8AC3E}">
        <p14:creationId xmlns:p14="http://schemas.microsoft.com/office/powerpoint/2010/main" val="448616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09" y="205583"/>
            <a:ext cx="9404723" cy="1400530"/>
          </a:xfrm>
        </p:spPr>
        <p:txBody>
          <a:bodyPr/>
          <a:lstStyle/>
          <a:p>
            <a:r>
              <a:rPr lang="el-GR" dirty="0"/>
              <a:t>Δομή Πίνακα Δρομολόγησης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199" y="920264"/>
            <a:ext cx="8946541" cy="4195481"/>
          </a:xfrm>
        </p:spPr>
        <p:txBody>
          <a:bodyPr/>
          <a:lstStyle/>
          <a:p>
            <a:r>
              <a:rPr lang="el-GR" dirty="0"/>
              <a:t>Προσθήκη ενός συνδεδεμένου δικτύου στον πίνακα δρομολόγησης</a:t>
            </a:r>
          </a:p>
          <a:p>
            <a:pPr lvl="1"/>
            <a:r>
              <a:rPr lang="el-GR" dirty="0" err="1"/>
              <a:t>Διεπαφές</a:t>
            </a:r>
            <a:r>
              <a:rPr lang="el-GR" dirty="0"/>
              <a:t> </a:t>
            </a:r>
            <a:r>
              <a:rPr lang="el-GR" dirty="0" err="1"/>
              <a:t>Router</a:t>
            </a:r>
            <a:endParaRPr lang="el-GR" dirty="0"/>
          </a:p>
          <a:p>
            <a:pPr lvl="2"/>
            <a:r>
              <a:rPr lang="el-GR" dirty="0"/>
              <a:t>Κάθε </a:t>
            </a:r>
            <a:r>
              <a:rPr lang="el-GR" dirty="0" err="1"/>
              <a:t>διεπαφή</a:t>
            </a:r>
            <a:r>
              <a:rPr lang="el-GR" dirty="0"/>
              <a:t> είναι μέλος ενός διαφορετικού δικτύου.</a:t>
            </a:r>
          </a:p>
          <a:p>
            <a:pPr lvl="2"/>
            <a:r>
              <a:rPr lang="el-GR" dirty="0"/>
              <a:t>Ενεργοποιείται με την εντολή </a:t>
            </a:r>
            <a:r>
              <a:rPr lang="el-GR" dirty="0" err="1"/>
              <a:t>no</a:t>
            </a:r>
            <a:r>
              <a:rPr lang="el-GR" dirty="0"/>
              <a:t> </a:t>
            </a:r>
            <a:r>
              <a:rPr lang="el-GR" dirty="0" err="1"/>
              <a:t>shutdown</a:t>
            </a:r>
            <a:r>
              <a:rPr lang="el-GR" dirty="0"/>
              <a:t> </a:t>
            </a:r>
          </a:p>
          <a:p>
            <a:pPr lvl="2"/>
            <a:r>
              <a:rPr lang="el-GR" dirty="0"/>
              <a:t>Για να μπορέσουν να υπάρξουν στατικές και δυναμικές </a:t>
            </a:r>
            <a:r>
              <a:rPr lang="el-GR" dirty="0" err="1"/>
              <a:t>ρούτες</a:t>
            </a:r>
            <a:r>
              <a:rPr lang="el-GR" dirty="0"/>
              <a:t> στον πίνακα δρομολόγησης πρέπει να υπάρχουν άμεσα συνδεδεμένα δίκτυα</a:t>
            </a:r>
          </a:p>
          <a:p>
            <a:endParaRPr lang="en-GB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093" y="3030538"/>
            <a:ext cx="7200900" cy="3827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1734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Δομή Πίνακα Δρομολόγησης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err="1"/>
              <a:t>Static</a:t>
            </a:r>
            <a:r>
              <a:rPr lang="el-GR" dirty="0"/>
              <a:t> </a:t>
            </a:r>
            <a:r>
              <a:rPr lang="el-GR" dirty="0" err="1"/>
              <a:t>Routes</a:t>
            </a:r>
            <a:r>
              <a:rPr lang="el-GR" dirty="0"/>
              <a:t> και Πίνακας Δρομολόγησης</a:t>
            </a:r>
          </a:p>
          <a:p>
            <a:pPr lvl="1"/>
            <a:r>
              <a:rPr lang="el-GR" dirty="0"/>
              <a:t>Περιέχει: Διεύθυνση Δικτύου και </a:t>
            </a:r>
            <a:r>
              <a:rPr lang="el-GR" dirty="0" err="1"/>
              <a:t>subnet</a:t>
            </a:r>
            <a:r>
              <a:rPr lang="el-GR" dirty="0"/>
              <a:t> </a:t>
            </a:r>
            <a:r>
              <a:rPr lang="el-GR" dirty="0" err="1"/>
              <a:t>mask</a:t>
            </a:r>
            <a:r>
              <a:rPr lang="el-GR" dirty="0"/>
              <a:t> και IP διεύθυνση του </a:t>
            </a:r>
            <a:r>
              <a:rPr lang="el-GR" dirty="0" err="1"/>
              <a:t>next-hop</a:t>
            </a:r>
            <a:r>
              <a:rPr lang="el-GR" dirty="0"/>
              <a:t> </a:t>
            </a:r>
            <a:r>
              <a:rPr lang="el-GR" dirty="0" err="1"/>
              <a:t>router</a:t>
            </a:r>
            <a:r>
              <a:rPr lang="el-GR" dirty="0"/>
              <a:t> ή </a:t>
            </a:r>
            <a:r>
              <a:rPr lang="el-GR" dirty="0" err="1"/>
              <a:t>διεπαφή</a:t>
            </a:r>
            <a:r>
              <a:rPr lang="el-GR" dirty="0"/>
              <a:t> εξόδου (</a:t>
            </a:r>
            <a:r>
              <a:rPr lang="el-GR" dirty="0" err="1"/>
              <a:t>exit</a:t>
            </a:r>
            <a:r>
              <a:rPr lang="el-GR" dirty="0"/>
              <a:t> </a:t>
            </a:r>
            <a:r>
              <a:rPr lang="el-GR" dirty="0" err="1"/>
              <a:t>interface</a:t>
            </a:r>
            <a:r>
              <a:rPr lang="el-GR" dirty="0"/>
              <a:t>)</a:t>
            </a:r>
          </a:p>
          <a:p>
            <a:pPr lvl="1"/>
            <a:r>
              <a:rPr lang="el-GR" dirty="0"/>
              <a:t>Οι στατικές </a:t>
            </a:r>
            <a:r>
              <a:rPr lang="el-GR" dirty="0" err="1"/>
              <a:t>ρούτες</a:t>
            </a:r>
            <a:r>
              <a:rPr lang="el-GR" dirty="0"/>
              <a:t>(</a:t>
            </a:r>
            <a:r>
              <a:rPr lang="el-GR" dirty="0" err="1"/>
              <a:t>static</a:t>
            </a:r>
            <a:r>
              <a:rPr lang="el-GR" dirty="0"/>
              <a:t> </a:t>
            </a:r>
            <a:r>
              <a:rPr lang="el-GR" dirty="0" err="1"/>
              <a:t>routes</a:t>
            </a:r>
            <a:r>
              <a:rPr lang="el-GR" dirty="0"/>
              <a:t>) συμβολίζονται με S στον πίνακα δρομολόγησης</a:t>
            </a:r>
          </a:p>
          <a:p>
            <a:pPr lvl="1"/>
            <a:r>
              <a:rPr lang="el-GR" dirty="0"/>
              <a:t>Οι πίνακες δρομολόγησης πρέπει να περιέχουν άμεσα συνδεδεμένα δίκτυα τα οποία χρησιμεύουν για τη σύνδεση σε απομακρυσμένα δίκτυα πριν από τη χρήση δυναμικού </a:t>
            </a:r>
            <a:r>
              <a:rPr lang="el-GR" dirty="0" err="1"/>
              <a:t>routing</a:t>
            </a:r>
            <a:r>
              <a:rPr lang="el-GR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9632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04" y="518984"/>
            <a:ext cx="9956929" cy="5980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0836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Δομή Πίνακα Δρομολόγησης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Δυναμικά πρωτόκολλα Δρομολόγησης</a:t>
            </a:r>
          </a:p>
          <a:p>
            <a:pPr lvl="1"/>
            <a:r>
              <a:rPr lang="el-GR" dirty="0"/>
              <a:t>Προσθέτουν απομακρυσμένα δίκτυα στον πίνακα δρομολόγησης</a:t>
            </a:r>
          </a:p>
          <a:p>
            <a:pPr lvl="1"/>
            <a:r>
              <a:rPr lang="el-GR" dirty="0"/>
              <a:t>Ανακαλύπτουν δίκτυα </a:t>
            </a:r>
          </a:p>
          <a:p>
            <a:pPr lvl="1"/>
            <a:r>
              <a:rPr lang="el-GR" dirty="0"/>
              <a:t>Ανανεώνουν και συντηρούν τους πίνακες δρομολόγησης</a:t>
            </a:r>
          </a:p>
          <a:p>
            <a:endParaRPr lang="el-GR" dirty="0"/>
          </a:p>
          <a:p>
            <a:r>
              <a:rPr lang="el-GR" dirty="0"/>
              <a:t>Αυτόματη εύρεση δικτύων</a:t>
            </a:r>
          </a:p>
          <a:p>
            <a:pPr lvl="1"/>
            <a:r>
              <a:rPr lang="el-GR" dirty="0"/>
              <a:t>Τα </a:t>
            </a:r>
            <a:r>
              <a:rPr lang="el-GR" dirty="0" err="1"/>
              <a:t>Routers</a:t>
            </a:r>
            <a:r>
              <a:rPr lang="el-GR" dirty="0"/>
              <a:t> έχουν τη δυνατότητα εύρεσης νέων δικτύων με το να μοιράζονται πληροφορίες από τους πίνακες δρομολόγησης τους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Yannis Nikoloudakis @ Pasiphae Lab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512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Δομή Πίνακα Δρομολόγησης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323" y="1279956"/>
            <a:ext cx="8946541" cy="4195481"/>
          </a:xfrm>
        </p:spPr>
        <p:txBody>
          <a:bodyPr/>
          <a:lstStyle/>
          <a:p>
            <a:r>
              <a:rPr lang="el-GR" dirty="0"/>
              <a:t>Συντήρηση Πίνακα Δρομολόγησης</a:t>
            </a:r>
          </a:p>
          <a:p>
            <a:pPr lvl="1"/>
            <a:r>
              <a:rPr lang="el-GR" dirty="0"/>
              <a:t>Τα πρωτόκολλα δυναμικής δρομολόγησης χρησιμεύουν στο να διαμοιράζονται πληροφορίες δρομολόγησης με τους άλλους </a:t>
            </a:r>
            <a:r>
              <a:rPr lang="el-GR" dirty="0" err="1"/>
              <a:t>Router</a:t>
            </a:r>
            <a:r>
              <a:rPr lang="el-GR" dirty="0"/>
              <a:t> και στη συντήρηση και ανανέωση του δικού τους πίνακα δρομολόγησης.</a:t>
            </a:r>
          </a:p>
          <a:p>
            <a:r>
              <a:rPr lang="el-GR" dirty="0"/>
              <a:t>Διάφορα Γνωστά Πρωτόκολλα Δρομολόγησης</a:t>
            </a:r>
          </a:p>
          <a:p>
            <a:r>
              <a:rPr lang="el-GR" dirty="0"/>
              <a:t>RIP</a:t>
            </a:r>
          </a:p>
          <a:p>
            <a:r>
              <a:rPr lang="el-GR" dirty="0"/>
              <a:t>IGRP</a:t>
            </a:r>
          </a:p>
          <a:p>
            <a:r>
              <a:rPr lang="el-GR" dirty="0"/>
              <a:t>EIGRP</a:t>
            </a:r>
          </a:p>
          <a:p>
            <a:r>
              <a:rPr lang="el-GR" dirty="0"/>
              <a:t>OSPF</a:t>
            </a:r>
          </a:p>
          <a:p>
            <a:endParaRPr lang="en-GB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277" y="3011703"/>
            <a:ext cx="6970713" cy="3846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7020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Δομή Πίνακα Δρομολόγησης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609" y="1546291"/>
            <a:ext cx="8946541" cy="4195481"/>
          </a:xfrm>
        </p:spPr>
        <p:txBody>
          <a:bodyPr/>
          <a:lstStyle/>
          <a:p>
            <a:r>
              <a:rPr lang="el-GR" dirty="0"/>
              <a:t>Βασικές Αρχές Πίνακα Δρομολόγησης</a:t>
            </a:r>
          </a:p>
          <a:p>
            <a:endParaRPr lang="el-GR" dirty="0"/>
          </a:p>
          <a:p>
            <a:pPr lvl="1"/>
            <a:r>
              <a:rPr lang="el-GR" dirty="0"/>
              <a:t>3 Βασικές Αρχές για τους Πίνακες Δρομολόγησης</a:t>
            </a:r>
          </a:p>
          <a:p>
            <a:pPr lvl="2"/>
            <a:r>
              <a:rPr lang="el-GR" dirty="0"/>
              <a:t>Κάθε </a:t>
            </a:r>
            <a:r>
              <a:rPr lang="el-GR" dirty="0" err="1"/>
              <a:t>Router</a:t>
            </a:r>
            <a:r>
              <a:rPr lang="el-GR" dirty="0"/>
              <a:t> παίρνει όλες τις αποφάσεις μόνο του, βασιζόμενο στις πληροφορίες που περιέχει ο πίνακας δρομολόγησης του</a:t>
            </a:r>
          </a:p>
          <a:p>
            <a:pPr lvl="2"/>
            <a:r>
              <a:rPr lang="el-GR" dirty="0"/>
              <a:t>Διαφορετικοί πίνακες δρομολόγησης περιέχουν διαφορετικές  πληροφορίες </a:t>
            </a:r>
          </a:p>
          <a:p>
            <a:pPr lvl="2"/>
            <a:r>
              <a:rPr lang="el-GR" dirty="0"/>
              <a:t>Ένας πίνακας δρομολόγησης περιέχει πληροφορίες για το πως θα φτάσεις σε ένα προορισμό αλλά όχι για το πως θα γυρίσεις</a:t>
            </a:r>
          </a:p>
          <a:p>
            <a:endParaRPr lang="en-GB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640" y="4413421"/>
            <a:ext cx="6484937" cy="2421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8125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Δομή Πίνακα Δρομολόγησης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619" y="1152983"/>
            <a:ext cx="8946541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l-GR" altLang="en-US" dirty="0"/>
              <a:t>Επίδραση των 3 Αρχών του Πίνακα Δρομολόγησης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altLang="en-US" sz="2000" dirty="0"/>
              <a:t>Τα πακέτα δρομολογούνται μέσα στο δίκτυο από τον ένα </a:t>
            </a:r>
            <a:r>
              <a:rPr lang="en-US" altLang="en-US" sz="2000" dirty="0"/>
              <a:t>Router </a:t>
            </a:r>
            <a:r>
              <a:rPr lang="el-GR" altLang="en-US" sz="2000" dirty="0"/>
              <a:t>στον άλλο </a:t>
            </a:r>
            <a:r>
              <a:rPr lang="en-US" altLang="en-US" sz="2000" dirty="0"/>
              <a:t>hop-by-hop.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altLang="en-US" sz="2000" dirty="0"/>
              <a:t>Τα πακέτα μπορεί να πάρουν το μονοπάτι Χ για να φτάσουν σε ένα προορισμό, αλλά να επιστρέψουν μέσω του μονοπατιού Υ (Ασύμμετρη δρομολόγηση)</a:t>
            </a:r>
            <a:endParaRPr lang="en-US" altLang="en-US" sz="2000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Yannis Nikoloudakis @ Pasiphae Lab 2016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184" y="2982280"/>
            <a:ext cx="5915120" cy="387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20111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1598</TotalTime>
  <Words>954</Words>
  <Application>Microsoft Office PowerPoint</Application>
  <PresentationFormat>Widescreen</PresentationFormat>
  <Paragraphs>115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Trebuchet MS</vt:lpstr>
      <vt:lpstr>Wingdings 3</vt:lpstr>
      <vt:lpstr>Facet</vt:lpstr>
      <vt:lpstr>Δίκτυα Υπολογιστών Ι</vt:lpstr>
      <vt:lpstr>Δομή Πίνακα Δρομολόγησης</vt:lpstr>
      <vt:lpstr>Δομή Πίνακα Δρομολόγησης</vt:lpstr>
      <vt:lpstr>Δομή Πίνακα Δρομολόγησης</vt:lpstr>
      <vt:lpstr>PowerPoint Presentation</vt:lpstr>
      <vt:lpstr>Δομή Πίνακα Δρομολόγησης</vt:lpstr>
      <vt:lpstr>Δομή Πίνακα Δρομολόγησης</vt:lpstr>
      <vt:lpstr>Δομή Πίνακα Δρομολόγησης</vt:lpstr>
      <vt:lpstr>Δομή Πίνακα Δρομολόγησης</vt:lpstr>
      <vt:lpstr>Router Paths and Packet Switching</vt:lpstr>
      <vt:lpstr>Router Paths and Packet Switching</vt:lpstr>
      <vt:lpstr>Router Paths and Packet Switching</vt:lpstr>
      <vt:lpstr>Router Paths and Packet Switching</vt:lpstr>
      <vt:lpstr>Router Paths and Packet Switching</vt:lpstr>
      <vt:lpstr>Γενικοί Ρόλοι ενός Router</vt:lpstr>
      <vt:lpstr>Διεπαφές(interfaces) του Router</vt:lpstr>
      <vt:lpstr>Διεπαφές</vt:lpstr>
      <vt:lpstr>Διεπαφές</vt:lpstr>
      <vt:lpstr>Διεπαφές</vt:lpstr>
      <vt:lpstr>Διεπαφές</vt:lpstr>
      <vt:lpstr>Απορίες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Δίκτυα Υπολογιστών Ι</dc:title>
  <dc:creator>ΝΙΚΟΛΟΥΔΑΚΗΣ ΙΩΑΝΝΗΣ</dc:creator>
  <cp:lastModifiedBy>Evangelos Markakis</cp:lastModifiedBy>
  <cp:revision>73</cp:revision>
  <dcterms:created xsi:type="dcterms:W3CDTF">2016-02-24T08:43:44Z</dcterms:created>
  <dcterms:modified xsi:type="dcterms:W3CDTF">2017-05-15T05:39:48Z</dcterms:modified>
</cp:coreProperties>
</file>