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5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3" r:id="rId12"/>
    <p:sldId id="269" r:id="rId13"/>
    <p:sldId id="270" r:id="rId14"/>
    <p:sldId id="271" r:id="rId15"/>
    <p:sldId id="275" r:id="rId16"/>
    <p:sldId id="272" r:id="rId17"/>
    <p:sldId id="274" r:id="rId18"/>
    <p:sldId id="276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6" autoAdjust="0"/>
    <p:restoredTop sz="95833"/>
  </p:normalViewPr>
  <p:slideViewPr>
    <p:cSldViewPr snapToGrid="0">
      <p:cViewPr varScale="1">
        <p:scale>
          <a:sx n="83" d="100"/>
          <a:sy n="83" d="100"/>
        </p:scale>
        <p:origin x="52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D8620-40F9-0B4D-9214-5C815BBE30D8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Click to edit Master text styles</a:t>
            </a:r>
          </a:p>
          <a:p>
            <a:pPr lvl="1"/>
            <a:r>
              <a:rPr lang="el-GR"/>
              <a:t>Second level</a:t>
            </a:r>
          </a:p>
          <a:p>
            <a:pPr lvl="2"/>
            <a:r>
              <a:rPr lang="el-GR"/>
              <a:t>Third level</a:t>
            </a:r>
          </a:p>
          <a:p>
            <a:pPr lvl="3"/>
            <a:r>
              <a:rPr lang="el-GR"/>
              <a:t>Fourth level</a:t>
            </a:r>
          </a:p>
          <a:p>
            <a:pPr lvl="4"/>
            <a:r>
              <a:rPr lang="el-G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F7245-05D5-A041-88E8-7D08FAAD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7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Stub network??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27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Παράδειγμα!!!!!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BF7245-05D5-A041-88E8-7D08FAAD9E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6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18A74-9C4E-44BD-B5E1-D04566CCE484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1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8991D-C7E2-4BC4-BC1C-4664C3D747E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45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5884-93B1-4446-A05B-7C999F49EC8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0615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EB213-C4EB-4A6B-AA44-E9E20C4A81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5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852092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45256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8A8A-3EAB-4067-9D15-AA8DC5EBDDCD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73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B8EA0-F14A-4889-9FF1-C7E6F5042608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0A4C7-090E-4A71-86A9-53621728C8F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70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9D14-7BA9-4A1F-89F7-4BCBE9EB8F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76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59AC-8202-4225-8E71-A07CB02CBD7B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4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4EC32-3A9A-4A35-8E54-2588157204AA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4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B23E4-23C6-477A-99F0-A29635BE82D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84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38191-422F-47DD-8058-F350E2EE603C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2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0A6C-0203-47E6-BFFE-E45476C55520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44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895B7-3291-49C6-9759-50BE1654277E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Yannis Nikoloudakis @ Pasiphae Lab 2016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360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A32EE-B629-4906-A883-49C0A746FC55}" type="datetime1">
              <a:rPr lang="el-GR" smtClean="0"/>
              <a:t>15/5/2017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Yannis Nikoloudakis @ Pasiphae Lab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8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  <p:sldLayoutId id="2147483917" r:id="rId12"/>
    <p:sldLayoutId id="2147483918" r:id="rId13"/>
    <p:sldLayoutId id="2147483919" r:id="rId14"/>
    <p:sldLayoutId id="2147483920" r:id="rId15"/>
    <p:sldLayoutId id="2147483921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class.teicrete.gr/modules/document/index.php?course=TP141&amp;openDir=/5273d8c9qdcl/55005a07BMX4/56cd97baF1Yg/570b626cqYen/5732f151bSDr" TargetMode="External"/><Relationship Id="rId2" Type="http://schemas.openxmlformats.org/officeDocument/2006/relationships/hyperlink" Target="https://eclass.teicrete.gr/modules/document/index.php?course=TP141&amp;openDir=/5273d8c9qdc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l-GR" dirty="0"/>
              <a:t>Δίκτυα Υπολογιστών Ι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4" y="4777380"/>
            <a:ext cx="9005045" cy="861420"/>
          </a:xfrm>
        </p:spPr>
        <p:txBody>
          <a:bodyPr>
            <a:normAutofit/>
          </a:bodyPr>
          <a:lstStyle/>
          <a:p>
            <a:endParaRPr 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5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977" y="205583"/>
            <a:ext cx="9404723" cy="1400530"/>
          </a:xfrm>
        </p:spPr>
        <p:txBody>
          <a:bodyPr/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80" y="905848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dirty="0"/>
              <a:t>Οι υφιστάμενες στατικές </a:t>
            </a:r>
            <a:r>
              <a:rPr lang="el-GR" altLang="en-US" dirty="0" err="1"/>
              <a:t>ρούτες</a:t>
            </a:r>
            <a:r>
              <a:rPr lang="el-GR" altLang="en-US" dirty="0"/>
              <a:t> δεν μπορούν να</a:t>
            </a:r>
            <a:r>
              <a:rPr lang="en-US" altLang="en-US" dirty="0"/>
              <a:t> </a:t>
            </a:r>
            <a:r>
              <a:rPr lang="el-GR" altLang="en-US" dirty="0"/>
              <a:t>τροποποιηθούν. Η παλιά </a:t>
            </a:r>
            <a:r>
              <a:rPr lang="el-GR" altLang="en-US" dirty="0" err="1"/>
              <a:t>ρούτα</a:t>
            </a:r>
            <a:r>
              <a:rPr lang="el-GR" altLang="en-US" dirty="0"/>
              <a:t> πρέπει να διαγραφεί με το επίθεμα </a:t>
            </a:r>
            <a:r>
              <a:rPr lang="en-US" altLang="en-US" b="1" i="1" dirty="0"/>
              <a:t>no </a:t>
            </a:r>
            <a:r>
              <a:rPr lang="el-GR" altLang="en-US" b="1" i="1" dirty="0"/>
              <a:t> </a:t>
            </a:r>
            <a:r>
              <a:rPr lang="el-GR" altLang="en-US" dirty="0"/>
              <a:t>μπροστά από την εντολή </a:t>
            </a:r>
            <a:r>
              <a:rPr lang="en-US" altLang="en-US" b="1" i="1" dirty="0"/>
              <a:t> </a:t>
            </a:r>
            <a:r>
              <a:rPr lang="en-US" altLang="en-US" b="1" i="1" dirty="0" err="1"/>
              <a:t>ip</a:t>
            </a:r>
            <a:r>
              <a:rPr lang="en-US" altLang="en-US" b="1" i="1" dirty="0"/>
              <a:t> route</a:t>
            </a:r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dirty="0"/>
              <a:t>Παράδειγμα: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 </a:t>
            </a:r>
            <a:r>
              <a:rPr lang="en-US" altLang="en-US" sz="2000" b="1" dirty="0">
                <a:solidFill>
                  <a:schemeClr val="accent2"/>
                </a:solidFill>
              </a:rPr>
              <a:t>no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ip</a:t>
            </a:r>
            <a:r>
              <a:rPr lang="en-US" altLang="en-US" sz="2000" b="1" dirty="0">
                <a:solidFill>
                  <a:schemeClr val="accent2"/>
                </a:solidFill>
              </a:rPr>
              <a:t> route</a:t>
            </a:r>
            <a:r>
              <a:rPr lang="en-US" altLang="en-US" sz="2000" b="1" dirty="0"/>
              <a:t> 192.168.2.0 255.255.255.0 172.16.2.2</a:t>
            </a:r>
            <a:endParaRPr lang="el-GR" altLang="en-US" sz="2000" b="1" dirty="0"/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dirty="0"/>
              <a:t>Η νέα </a:t>
            </a:r>
            <a:r>
              <a:rPr lang="el-GR" altLang="en-US" dirty="0" err="1"/>
              <a:t>ρούτα</a:t>
            </a:r>
            <a:r>
              <a:rPr lang="el-GR" altLang="en-US" dirty="0"/>
              <a:t> πρέπει να ξαναγραφεί για να προστεθεί στον πίνακα δρομολόγησης</a:t>
            </a:r>
            <a:endParaRPr lang="en-US" altLang="en-US" dirty="0"/>
          </a:p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670" y="3173027"/>
            <a:ext cx="7318589" cy="3607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0740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332" y="230297"/>
            <a:ext cx="9404723" cy="1400530"/>
          </a:xfrm>
        </p:spPr>
        <p:txBody>
          <a:bodyPr/>
          <a:lstStyle/>
          <a:p>
            <a:r>
              <a:rPr lang="en-US" altLang="en-US" sz="4400" dirty="0"/>
              <a:t>Static Routes</a:t>
            </a:r>
            <a:br>
              <a:rPr lang="en-US" altLang="en-US" sz="4400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26" y="930562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b="1" dirty="0"/>
              <a:t>Επικυρώνοντας τις ρυθμίσεις Στατικής Δρομολόγησης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Χρησιμοποιώ τις παρακάτω εντολές</a:t>
            </a:r>
          </a:p>
          <a:p>
            <a:pPr lvl="2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Step 1 </a:t>
            </a:r>
            <a:r>
              <a:rPr lang="en-US" altLang="en-US" sz="2000" b="1" dirty="0">
                <a:solidFill>
                  <a:schemeClr val="accent2"/>
                </a:solidFill>
              </a:rPr>
              <a:t>show running-</a:t>
            </a:r>
            <a:r>
              <a:rPr lang="en-US" altLang="en-US" sz="2000" b="1" dirty="0" err="1">
                <a:solidFill>
                  <a:schemeClr val="accent2"/>
                </a:solidFill>
              </a:rPr>
              <a:t>config</a:t>
            </a:r>
            <a:endParaRPr lang="en-US" altLang="en-US" sz="2000" b="1" dirty="0">
              <a:solidFill>
                <a:schemeClr val="accent2"/>
              </a:solidFill>
            </a:endParaRPr>
          </a:p>
          <a:p>
            <a:pPr lvl="2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Step 2 </a:t>
            </a:r>
            <a:r>
              <a:rPr lang="el-GR" altLang="en-US" sz="2000" dirty="0">
                <a:solidFill>
                  <a:srgbClr val="0066FF"/>
                </a:solidFill>
              </a:rPr>
              <a:t>Επικύρωση </a:t>
            </a:r>
            <a:r>
              <a:rPr lang="el-GR" altLang="en-US" sz="2000" dirty="0"/>
              <a:t>ότι έχουν εισαχθεί οι </a:t>
            </a:r>
            <a:r>
              <a:rPr lang="el-GR" altLang="en-US" sz="2000" dirty="0" err="1"/>
              <a:t>ρούτες</a:t>
            </a:r>
            <a:r>
              <a:rPr lang="el-GR" altLang="en-US" sz="2000" dirty="0"/>
              <a:t> σωστά</a:t>
            </a:r>
            <a:endParaRPr lang="en-US" altLang="en-US" sz="2000" dirty="0"/>
          </a:p>
          <a:p>
            <a:pPr lvl="2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Step 3 </a:t>
            </a:r>
            <a:r>
              <a:rPr lang="en-US" altLang="en-US" sz="2000" b="1" dirty="0">
                <a:solidFill>
                  <a:schemeClr val="accent2"/>
                </a:solidFill>
              </a:rPr>
              <a:t>show </a:t>
            </a:r>
            <a:r>
              <a:rPr lang="en-US" altLang="en-US" sz="2000" b="1" dirty="0" err="1">
                <a:solidFill>
                  <a:schemeClr val="accent2"/>
                </a:solidFill>
              </a:rPr>
              <a:t>ip</a:t>
            </a:r>
            <a:r>
              <a:rPr lang="en-US" altLang="en-US" sz="2000" b="1" dirty="0">
                <a:solidFill>
                  <a:schemeClr val="accent2"/>
                </a:solidFill>
              </a:rPr>
              <a:t> route</a:t>
            </a:r>
          </a:p>
          <a:p>
            <a:pPr lvl="2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Step 4 </a:t>
            </a:r>
            <a:r>
              <a:rPr lang="el-GR" altLang="en-US" sz="2000" dirty="0">
                <a:solidFill>
                  <a:srgbClr val="0066FF"/>
                </a:solidFill>
              </a:rPr>
              <a:t>Επικύρωση </a:t>
            </a:r>
            <a:r>
              <a:rPr lang="el-GR" altLang="en-US" sz="2000" dirty="0"/>
              <a:t>ότι είναι σωστές οι ρυθμίσεις </a:t>
            </a:r>
            <a:endParaRPr lang="en-US" altLang="en-US" sz="2000" dirty="0"/>
          </a:p>
          <a:p>
            <a:pPr lvl="2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dirty="0"/>
              <a:t>Step 5 </a:t>
            </a:r>
            <a:r>
              <a:rPr lang="el-GR" altLang="en-US" sz="2000" dirty="0"/>
              <a:t>Με την εντολή </a:t>
            </a:r>
            <a:r>
              <a:rPr lang="en-US" altLang="en-US" sz="2000" dirty="0">
                <a:solidFill>
                  <a:srgbClr val="0000FF"/>
                </a:solidFill>
              </a:rPr>
              <a:t>ping</a:t>
            </a:r>
            <a:r>
              <a:rPr lang="el-GR" altLang="en-US" sz="2000" dirty="0">
                <a:solidFill>
                  <a:srgbClr val="0000FF"/>
                </a:solidFill>
              </a:rPr>
              <a:t>,</a:t>
            </a:r>
            <a:r>
              <a:rPr lang="en-US" altLang="en-US" sz="2000" dirty="0">
                <a:solidFill>
                  <a:srgbClr val="0000FF"/>
                </a:solidFill>
              </a:rPr>
              <a:t> </a:t>
            </a:r>
            <a:r>
              <a:rPr lang="el-GR" altLang="en-US" sz="2000" dirty="0">
                <a:solidFill>
                  <a:srgbClr val="0000FF"/>
                </a:solidFill>
              </a:rPr>
              <a:t>επικυρώνουμε </a:t>
            </a:r>
            <a:r>
              <a:rPr lang="el-GR" altLang="en-US" sz="2000" dirty="0"/>
              <a:t>ότι τα πακέτα φθάνουν στον προορισμό τους και ότι γυρίζουν πίσω στην πηγή.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sz="2000" dirty="0"/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endParaRPr lang="en-GB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2924" y="4175254"/>
            <a:ext cx="5500817" cy="258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4709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695" y="230296"/>
            <a:ext cx="9404723" cy="807671"/>
          </a:xfrm>
        </p:spPr>
        <p:txBody>
          <a:bodyPr/>
          <a:lstStyle/>
          <a:p>
            <a:r>
              <a:rPr lang="en-US" dirty="0"/>
              <a:t>Summary and Default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77" y="1447800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Route summarization(</a:t>
            </a:r>
            <a:r>
              <a:rPr lang="el-GR" altLang="en-US" sz="2400" b="1" dirty="0"/>
              <a:t>σύνοψη </a:t>
            </a:r>
            <a:r>
              <a:rPr lang="el-GR" altLang="en-US" sz="2400" b="1" dirty="0" err="1"/>
              <a:t>ρουτών</a:t>
            </a:r>
            <a:r>
              <a:rPr lang="el-GR" altLang="en-US" sz="2400" b="1" dirty="0"/>
              <a:t>)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Είναι ο συνδυασμός ενός </a:t>
            </a:r>
            <a:r>
              <a:rPr lang="el-GR" altLang="en-US" sz="2400" b="1" dirty="0"/>
              <a:t>αριθμού</a:t>
            </a:r>
            <a:r>
              <a:rPr lang="el-GR" altLang="en-US" sz="2400" dirty="0"/>
              <a:t> στατικών </a:t>
            </a:r>
            <a:r>
              <a:rPr lang="el-GR" altLang="en-US" sz="2400" dirty="0" err="1"/>
              <a:t>ρουτών</a:t>
            </a:r>
            <a:r>
              <a:rPr lang="el-GR" altLang="en-US" sz="2400" dirty="0"/>
              <a:t> σε </a:t>
            </a:r>
            <a:r>
              <a:rPr lang="el-GR" altLang="en-US" sz="2400" b="1" dirty="0"/>
              <a:t>μία</a:t>
            </a:r>
            <a:r>
              <a:rPr lang="el-GR" altLang="en-US" sz="2400" dirty="0"/>
              <a:t>.</a:t>
            </a:r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Η σύνοψη των </a:t>
            </a:r>
            <a:r>
              <a:rPr lang="el-GR" altLang="en-US" sz="2400" b="1" dirty="0" err="1"/>
              <a:t>ρουτών</a:t>
            </a:r>
            <a:r>
              <a:rPr lang="el-GR" altLang="en-US" sz="2400" b="1" dirty="0"/>
              <a:t> </a:t>
            </a:r>
            <a:r>
              <a:rPr lang="el-GR" altLang="en-US" sz="2400" dirty="0"/>
              <a:t>μικραίνει το μέγεθος του πίνακα δρομολόγησης</a:t>
            </a:r>
            <a:endParaRPr lang="en-US" altLang="en-US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66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Default Route</a:t>
            </a:r>
            <a:endParaRPr lang="en-GB" dirty="0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447800"/>
            <a:ext cx="9661432" cy="515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908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192" y="230296"/>
            <a:ext cx="9404723" cy="1400530"/>
          </a:xfrm>
        </p:spPr>
        <p:txBody>
          <a:bodyPr/>
          <a:lstStyle/>
          <a:p>
            <a:r>
              <a:rPr lang="en-US" dirty="0"/>
              <a:t>Summary and Default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92" y="930561"/>
            <a:ext cx="8745024" cy="577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646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Default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258" y="1447800"/>
            <a:ext cx="9301077" cy="4817076"/>
          </a:xfrm>
        </p:spPr>
        <p:txBody>
          <a:bodyPr>
            <a:normAutofit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Default Static Route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Είναι μια </a:t>
            </a:r>
            <a:r>
              <a:rPr lang="el-GR" altLang="en-US" sz="2400" dirty="0" err="1"/>
              <a:t>ρούτα</a:t>
            </a:r>
            <a:r>
              <a:rPr lang="el-GR" altLang="en-US" sz="2400" dirty="0"/>
              <a:t> στην οποία ταιριάζουν όλα τα πακέτα. Τα </a:t>
            </a:r>
            <a:r>
              <a:rPr lang="en-US" altLang="en-US" sz="2400" dirty="0"/>
              <a:t>stub routers</a:t>
            </a:r>
            <a:r>
              <a:rPr lang="el-GR" altLang="en-US" sz="2400" dirty="0"/>
              <a:t> που έχουν όλες τους τις </a:t>
            </a:r>
            <a:r>
              <a:rPr lang="el-GR" altLang="en-US" sz="2400" dirty="0" err="1"/>
              <a:t>ρούτες</a:t>
            </a:r>
            <a:r>
              <a:rPr lang="el-GR" altLang="en-US" sz="2400" dirty="0"/>
              <a:t> να βγαίνουν από την ίδια </a:t>
            </a:r>
            <a:r>
              <a:rPr lang="el-GR" altLang="en-US" sz="2400" dirty="0" err="1"/>
              <a:t>διεπαφή</a:t>
            </a:r>
            <a:r>
              <a:rPr lang="el-GR" altLang="en-US" sz="2400" dirty="0"/>
              <a:t> εξόδου είναι πολύ καλοί υποψήφιοι για τη ρύθμιση αυτή</a:t>
            </a: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Όπως και η σύνοψη </a:t>
            </a:r>
            <a:r>
              <a:rPr lang="el-GR" altLang="en-US" sz="2400" dirty="0" err="1"/>
              <a:t>ρουτών</a:t>
            </a:r>
            <a:r>
              <a:rPr lang="el-GR" altLang="en-US" sz="2400" dirty="0"/>
              <a:t>, έτσι και η </a:t>
            </a:r>
            <a:r>
              <a:rPr lang="en-US" altLang="en-US" sz="2400" dirty="0"/>
              <a:t>default static route </a:t>
            </a:r>
            <a:r>
              <a:rPr lang="el-GR" altLang="en-US" sz="2400" dirty="0"/>
              <a:t>μειώνει το μέγεθος του πίνακα δρομολόγησης</a:t>
            </a:r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Ρυθμίζοντας μια </a:t>
            </a:r>
            <a:r>
              <a:rPr lang="en-US" altLang="en-US" sz="2400" b="1" dirty="0"/>
              <a:t>Default Static route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Παράδειγμα</a:t>
            </a: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/>
              <a:t>Router(</a:t>
            </a:r>
            <a:r>
              <a:rPr lang="en-US" altLang="en-US" sz="2400" dirty="0" err="1"/>
              <a:t>config</a:t>
            </a:r>
            <a:r>
              <a:rPr lang="en-US" altLang="en-US" sz="2400" dirty="0"/>
              <a:t>)#</a:t>
            </a:r>
            <a:r>
              <a:rPr lang="en-US" altLang="en-US" sz="2400" dirty="0" err="1"/>
              <a:t>ip</a:t>
            </a:r>
            <a:r>
              <a:rPr lang="en-US" altLang="en-US" sz="2400" dirty="0"/>
              <a:t> route 0.0.0.0 0.0.0.0 [exit-interface | </a:t>
            </a:r>
            <a:r>
              <a:rPr lang="en-US" altLang="en-US" sz="2400" dirty="0" err="1"/>
              <a:t>ip</a:t>
            </a:r>
            <a:r>
              <a:rPr lang="en-US" altLang="en-US" sz="2400" dirty="0"/>
              <a:t>-address ]</a:t>
            </a: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037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6" y="255010"/>
            <a:ext cx="9404723" cy="1400530"/>
          </a:xfrm>
        </p:spPr>
        <p:txBody>
          <a:bodyPr/>
          <a:lstStyle/>
          <a:p>
            <a:r>
              <a:rPr lang="en-US" dirty="0"/>
              <a:t>Summary and Default Route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26" y="1279956"/>
            <a:ext cx="9269696" cy="4861352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Static routes and subnet masks</a:t>
            </a:r>
            <a:endParaRPr lang="el-GR" altLang="en-US" sz="2400" b="1" dirty="0"/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Η διεργασία αναζήτησης στον πίνακα δρομολόγησης θα χρησιμοποιήσει τον καλύτερο υποψήφιο συγκρίνοντας τη διεύθυνση προορισμού και τη μάσκα </a:t>
            </a:r>
            <a:r>
              <a:rPr lang="el-GR" altLang="en-US" sz="2400" dirty="0" err="1"/>
              <a:t>υποδικτύου</a:t>
            </a:r>
            <a:r>
              <a:rPr lang="el-GR" altLang="en-US" sz="2400" dirty="0"/>
              <a:t>.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l-GR" altLang="en-US" sz="2400" dirty="0"/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/>
              <a:t>Default static routes and subnet masks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dirty="0"/>
              <a:t>Εφόσον η μάσκα στη </a:t>
            </a:r>
            <a:r>
              <a:rPr lang="en-US" altLang="en-US" sz="2400" dirty="0"/>
              <a:t>default route </a:t>
            </a:r>
            <a:r>
              <a:rPr lang="el-GR" altLang="en-US" sz="2400" dirty="0"/>
              <a:t>είναι 0.0.0.0, όλα τα πακέτα θα ταιριάζουν</a:t>
            </a:r>
            <a:endParaRPr lang="en-US" altLang="en-US" sz="24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32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019" y="267367"/>
            <a:ext cx="9404723" cy="1400530"/>
          </a:xfrm>
        </p:spPr>
        <p:txBody>
          <a:bodyPr/>
          <a:lstStyle/>
          <a:p>
            <a:r>
              <a:rPr lang="en-US" sz="4400" dirty="0"/>
              <a:t>Troubleshooting Static Routing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950" y="1336589"/>
            <a:ext cx="9325792" cy="4631724"/>
          </a:xfrm>
        </p:spPr>
        <p:txBody>
          <a:bodyPr>
            <a:normAutofit/>
          </a:bodyPr>
          <a:lstStyle/>
          <a:p>
            <a:pPr lvl="1">
              <a:spcAft>
                <a:spcPct val="0"/>
              </a:spcAft>
            </a:pPr>
            <a:r>
              <a:rPr lang="en-US" altLang="en-US" sz="2400" dirty="0"/>
              <a:t>-</a:t>
            </a:r>
            <a:r>
              <a:rPr lang="en-US" altLang="en-US" sz="2400" dirty="0">
                <a:solidFill>
                  <a:schemeClr val="accent2"/>
                </a:solidFill>
              </a:rPr>
              <a:t>ping </a:t>
            </a:r>
            <a:r>
              <a:rPr lang="en-US" altLang="en-US" sz="2400" dirty="0"/>
              <a:t>– tests end to end connectivity</a:t>
            </a:r>
          </a:p>
          <a:p>
            <a:pPr lvl="1">
              <a:spcAft>
                <a:spcPct val="0"/>
              </a:spcAft>
            </a:pPr>
            <a:endParaRPr lang="en-US" altLang="en-US" sz="2400" dirty="0"/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-</a:t>
            </a:r>
            <a:r>
              <a:rPr lang="en-US" altLang="en-US" sz="2400" dirty="0">
                <a:solidFill>
                  <a:schemeClr val="accent2"/>
                </a:solidFill>
              </a:rPr>
              <a:t>traceroute </a:t>
            </a:r>
            <a:r>
              <a:rPr lang="en-US" altLang="en-US" sz="2400" dirty="0"/>
              <a:t>– used to discover all of the hops (routers) along the path between 2 points</a:t>
            </a:r>
          </a:p>
          <a:p>
            <a:pPr lvl="1">
              <a:spcAft>
                <a:spcPct val="0"/>
              </a:spcAft>
            </a:pPr>
            <a:endParaRPr lang="en-US" altLang="en-US" sz="2400" dirty="0"/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-</a:t>
            </a:r>
            <a:r>
              <a:rPr lang="en-US" altLang="en-US" sz="2400" dirty="0">
                <a:solidFill>
                  <a:schemeClr val="accent2"/>
                </a:solidFill>
              </a:rPr>
              <a:t>show </a:t>
            </a:r>
            <a:r>
              <a:rPr lang="en-US" altLang="en-US" sz="2400" dirty="0" err="1">
                <a:solidFill>
                  <a:schemeClr val="accent2"/>
                </a:solidFill>
              </a:rPr>
              <a:t>ip</a:t>
            </a:r>
            <a:r>
              <a:rPr lang="en-US" altLang="en-US" sz="2400" dirty="0">
                <a:solidFill>
                  <a:schemeClr val="accent2"/>
                </a:solidFill>
              </a:rPr>
              <a:t> route </a:t>
            </a:r>
            <a:r>
              <a:rPr lang="en-US" altLang="en-US" sz="2400" dirty="0"/>
              <a:t>– used to display routing table &amp; ascertain forwarding process</a:t>
            </a:r>
          </a:p>
          <a:p>
            <a:pPr lvl="1">
              <a:spcAft>
                <a:spcPct val="0"/>
              </a:spcAft>
            </a:pPr>
            <a:endParaRPr lang="en-US" altLang="en-US" sz="2400" dirty="0"/>
          </a:p>
          <a:p>
            <a:pPr lvl="1">
              <a:spcAft>
                <a:spcPct val="0"/>
              </a:spcAft>
            </a:pPr>
            <a:r>
              <a:rPr lang="en-US" altLang="en-US" sz="2400" dirty="0"/>
              <a:t>-</a:t>
            </a:r>
            <a:r>
              <a:rPr lang="en-US" altLang="en-US" sz="2400" dirty="0">
                <a:solidFill>
                  <a:schemeClr val="accent2"/>
                </a:solidFill>
              </a:rPr>
              <a:t>show </a:t>
            </a:r>
            <a:r>
              <a:rPr lang="en-US" altLang="en-US" sz="2400" dirty="0" err="1">
                <a:solidFill>
                  <a:schemeClr val="accent2"/>
                </a:solidFill>
              </a:rPr>
              <a:t>ip</a:t>
            </a:r>
            <a:r>
              <a:rPr lang="en-US" altLang="en-US" sz="2400" dirty="0">
                <a:solidFill>
                  <a:schemeClr val="accent2"/>
                </a:solidFill>
              </a:rPr>
              <a:t> interface brief</a:t>
            </a:r>
            <a:r>
              <a:rPr lang="en-US" altLang="en-US" sz="2400" dirty="0"/>
              <a:t> – used to show status of router interfaces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453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Ασκήσεις για το Σπίτι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Στο φάκελο  » </a:t>
            </a:r>
            <a:r>
              <a:rPr lang="el-GR" dirty="0">
                <a:hlinkClick r:id="rId2"/>
              </a:rPr>
              <a:t>Εργαστήριο</a:t>
            </a:r>
            <a:r>
              <a:rPr lang="el-GR"/>
              <a:t> </a:t>
            </a:r>
            <a:r>
              <a:rPr lang="el-GR" smtClean="0"/>
              <a:t>»</a:t>
            </a:r>
            <a:r>
              <a:rPr lang="el-GR" dirty="0"/>
              <a:t> </a:t>
            </a:r>
            <a:r>
              <a:rPr lang="el-GR" dirty="0" err="1">
                <a:hlinkClick r:id="rId3"/>
              </a:rPr>
              <a:t>static</a:t>
            </a:r>
            <a:r>
              <a:rPr lang="el-GR" dirty="0">
                <a:hlinkClick r:id="rId3"/>
              </a:rPr>
              <a:t> </a:t>
            </a:r>
            <a:r>
              <a:rPr lang="el-GR" dirty="0" err="1">
                <a:hlinkClick r:id="rId3"/>
              </a:rPr>
              <a:t>routing</a:t>
            </a:r>
            <a:r>
              <a:rPr lang="el-GR" dirty="0"/>
              <a:t>   θα βρείτε την άσκηση </a:t>
            </a:r>
            <a:r>
              <a:rPr lang="en-GB" b="1" dirty="0"/>
              <a:t>static_routing_ex_1.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5345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Απορίες </a:t>
            </a:r>
            <a:endParaRPr lang="en-US" dirty="0"/>
          </a:p>
        </p:txBody>
      </p:sp>
      <p:pic>
        <p:nvPicPr>
          <p:cNvPr id="4" name="Content Placeholder 3" descr="questions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887" y="1689100"/>
            <a:ext cx="7277365" cy="4366419"/>
          </a:xfrm>
        </p:spPr>
      </p:pic>
    </p:spTree>
    <p:extLst>
      <p:ext uri="{BB962C8B-B14F-4D97-AF65-F5344CB8AC3E}">
        <p14:creationId xmlns:p14="http://schemas.microsoft.com/office/powerpoint/2010/main" val="448616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Table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sz="2400" dirty="0"/>
              <a:t>Η εντολή </a:t>
            </a:r>
            <a:r>
              <a:rPr lang="el-GR" sz="2400" b="1" dirty="0" err="1"/>
              <a:t>debug</a:t>
            </a:r>
            <a:r>
              <a:rPr lang="el-GR" sz="2400" b="1" dirty="0"/>
              <a:t> </a:t>
            </a:r>
            <a:r>
              <a:rPr lang="el-GR" sz="2400" b="1" dirty="0" err="1"/>
              <a:t>ip</a:t>
            </a:r>
            <a:r>
              <a:rPr lang="el-GR" sz="2400" b="1" dirty="0"/>
              <a:t> </a:t>
            </a:r>
            <a:r>
              <a:rPr lang="el-GR" sz="2400" b="1" dirty="0" err="1"/>
              <a:t>routing</a:t>
            </a:r>
            <a:endParaRPr lang="el-GR" sz="2400" b="1" dirty="0"/>
          </a:p>
          <a:p>
            <a:endParaRPr lang="el-GR" dirty="0"/>
          </a:p>
          <a:p>
            <a:r>
              <a:rPr lang="el-GR" dirty="0"/>
              <a:t>Εμφανίζει τις αλλαγές που κάνει το </a:t>
            </a:r>
            <a:r>
              <a:rPr lang="el-GR" dirty="0" err="1"/>
              <a:t>router</a:t>
            </a:r>
            <a:r>
              <a:rPr lang="el-GR" dirty="0"/>
              <a:t> όταν προσθέτουμε ή αφαιρούμε </a:t>
            </a:r>
            <a:r>
              <a:rPr lang="el-GR" dirty="0" err="1"/>
              <a:t>ρούτες</a:t>
            </a:r>
            <a:endParaRPr lang="el-GR" dirty="0"/>
          </a:p>
          <a:p>
            <a:endParaRPr lang="el-GR" dirty="0"/>
          </a:p>
          <a:p>
            <a:r>
              <a:rPr lang="el-GR" dirty="0"/>
              <a:t>Παράδειγμα:</a:t>
            </a:r>
          </a:p>
          <a:p>
            <a:r>
              <a:rPr lang="el-GR" b="1" dirty="0"/>
              <a:t>R2#debug </a:t>
            </a:r>
            <a:r>
              <a:rPr lang="el-GR" b="1" dirty="0" err="1"/>
              <a:t>ip</a:t>
            </a:r>
            <a:r>
              <a:rPr lang="el-GR" b="1" dirty="0"/>
              <a:t> </a:t>
            </a:r>
            <a:r>
              <a:rPr lang="el-GR" b="1" dirty="0" err="1"/>
              <a:t>routing</a:t>
            </a:r>
            <a:endParaRPr lang="el-GR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3195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70601"/>
          </a:xfrm>
        </p:spPr>
        <p:txBody>
          <a:bodyPr/>
          <a:lstStyle/>
          <a:p>
            <a:r>
              <a:rPr lang="en-GB" dirty="0"/>
              <a:t>Routing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89" y="1083459"/>
            <a:ext cx="8946541" cy="2321011"/>
          </a:xfrm>
        </p:spPr>
        <p:txBody>
          <a:bodyPr>
            <a:normAutofit lnSpcReduction="10000"/>
          </a:bodyPr>
          <a:lstStyle/>
          <a:p>
            <a:r>
              <a:rPr lang="el-GR" sz="2400" dirty="0"/>
              <a:t>Όταν ένας </a:t>
            </a:r>
            <a:r>
              <a:rPr lang="el-GR" sz="2400" dirty="0" err="1"/>
              <a:t>Router</a:t>
            </a:r>
            <a:r>
              <a:rPr lang="el-GR" sz="2400" dirty="0"/>
              <a:t> έχει ρυθμισμένες μόνο τις </a:t>
            </a:r>
            <a:r>
              <a:rPr lang="el-GR" sz="2400" dirty="0" err="1"/>
              <a:t>διεπαφές</a:t>
            </a:r>
            <a:r>
              <a:rPr lang="el-GR" sz="2400" dirty="0"/>
              <a:t> του και δεν έχει ρυθμισμένα πρωτόκολλά δρομολόγησης τότε:</a:t>
            </a:r>
          </a:p>
          <a:p>
            <a:pPr lvl="1"/>
            <a:r>
              <a:rPr lang="el-GR" sz="2400" dirty="0"/>
              <a:t>Ο</a:t>
            </a:r>
            <a:r>
              <a:rPr lang="el-GR" sz="2200" dirty="0"/>
              <a:t> πίνακας δρομολόγησης θα περιέχει μόνο τα άμεσα συνδεδεμένα σε αυτό δίκτυα </a:t>
            </a:r>
          </a:p>
          <a:p>
            <a:pPr lvl="1"/>
            <a:r>
              <a:rPr lang="el-GR" sz="2200" dirty="0"/>
              <a:t>Μόνο οι συσκευές στα άμεσα συνδεδεμένα δίκτυα είναι προσπελάσιμες.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460" y="3274366"/>
            <a:ext cx="7331690" cy="3460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77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01" y="1279957"/>
            <a:ext cx="8946541" cy="1093272"/>
          </a:xfrm>
        </p:spPr>
        <p:txBody>
          <a:bodyPr>
            <a:normAutofit lnSpcReduction="10000"/>
          </a:bodyPr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dirty="0"/>
              <a:t>Στατικές </a:t>
            </a:r>
            <a:r>
              <a:rPr lang="el-GR" altLang="en-US" dirty="0" err="1"/>
              <a:t>Ρούτες</a:t>
            </a:r>
            <a:endParaRPr lang="el-GR" altLang="en-US" dirty="0"/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Είναι οι </a:t>
            </a:r>
            <a:r>
              <a:rPr lang="el-GR" altLang="en-US" sz="2000" dirty="0" err="1"/>
              <a:t>ρούτες</a:t>
            </a:r>
            <a:r>
              <a:rPr lang="en-US" altLang="en-US" sz="2000" dirty="0"/>
              <a:t> (</a:t>
            </a:r>
            <a:r>
              <a:rPr lang="el-GR" altLang="en-US" sz="2000" i="1" dirty="0"/>
              <a:t>κανόνες</a:t>
            </a:r>
            <a:r>
              <a:rPr lang="el-GR" altLang="en-US" sz="2000" dirty="0"/>
              <a:t>) οι οποίες προστέθηκαν με </a:t>
            </a:r>
            <a:r>
              <a:rPr lang="el-GR" altLang="en-US" sz="2000" b="1" dirty="0"/>
              <a:t>μη αυτόματο </a:t>
            </a:r>
            <a:r>
              <a:rPr lang="el-GR" altLang="en-US" sz="2000" dirty="0"/>
              <a:t>τρόπο για τη δρομολόγηση από ένα δίκτυο σε ένα άλλο.</a:t>
            </a:r>
            <a:endParaRPr lang="en-US" altLang="en-US" sz="2000" dirty="0"/>
          </a:p>
          <a:p>
            <a:endParaRPr lang="en-GB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16" y="2373228"/>
            <a:ext cx="7475267" cy="4354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192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87" y="193232"/>
            <a:ext cx="9404723" cy="918882"/>
          </a:xfrm>
        </p:spPr>
        <p:txBody>
          <a:bodyPr/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187" y="972929"/>
            <a:ext cx="8946541" cy="2582556"/>
          </a:xfrm>
        </p:spPr>
        <p:txBody>
          <a:bodyPr/>
          <a:lstStyle/>
          <a:p>
            <a:pPr>
              <a:lnSpc>
                <a:spcPct val="94000"/>
              </a:lnSpc>
              <a:buClr>
                <a:srgbClr val="000000"/>
              </a:buClr>
              <a:buSzPct val="100000"/>
              <a:buNone/>
            </a:pPr>
            <a:r>
              <a:rPr lang="el-GR" altLang="en-US" sz="2400" b="1" dirty="0"/>
              <a:t>Εντολή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ip</a:t>
            </a:r>
            <a:r>
              <a:rPr lang="en-US" altLang="en-US" sz="2400" b="1" dirty="0">
                <a:solidFill>
                  <a:schemeClr val="accent2"/>
                </a:solidFill>
              </a:rPr>
              <a:t> route</a:t>
            </a:r>
            <a:endParaRPr lang="en-US" altLang="en-US" sz="2400" b="1" dirty="0"/>
          </a:p>
          <a:p>
            <a:pPr lvl="1">
              <a:lnSpc>
                <a:spcPct val="94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n-US" sz="2400" dirty="0"/>
              <a:t>Για να εγκαταστήσουμε μία στατική </a:t>
            </a:r>
            <a:r>
              <a:rPr lang="el-GR" altLang="en-US" sz="2400" dirty="0" err="1"/>
              <a:t>ρούτα</a:t>
            </a:r>
            <a:r>
              <a:rPr lang="el-GR" altLang="en-US" sz="2400" dirty="0"/>
              <a:t>, χρησιμοποιούμε αυτήν την εντολή </a:t>
            </a:r>
            <a:r>
              <a:rPr lang="en-US" altLang="en-US" sz="2400" dirty="0"/>
              <a:t>:  </a:t>
            </a:r>
            <a:r>
              <a:rPr lang="en-US" altLang="en-US" sz="2400" b="1" dirty="0" err="1">
                <a:solidFill>
                  <a:schemeClr val="accent2"/>
                </a:solidFill>
              </a:rPr>
              <a:t>ip</a:t>
            </a:r>
            <a:r>
              <a:rPr lang="en-US" altLang="en-US" sz="2400" b="1" dirty="0">
                <a:solidFill>
                  <a:schemeClr val="accent2"/>
                </a:solidFill>
              </a:rPr>
              <a:t> route</a:t>
            </a:r>
          </a:p>
          <a:p>
            <a:pPr lvl="1">
              <a:lnSpc>
                <a:spcPct val="94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l-GR" altLang="en-US" sz="2400" dirty="0"/>
              <a:t>Παράδειγμα</a:t>
            </a:r>
            <a:r>
              <a:rPr lang="en-US" altLang="en-US" sz="2400" dirty="0"/>
              <a:t>:</a:t>
            </a:r>
          </a:p>
          <a:p>
            <a:pPr lvl="2">
              <a:lnSpc>
                <a:spcPct val="94000"/>
              </a:lnSpc>
              <a:buClr>
                <a:srgbClr val="000000"/>
              </a:buClr>
              <a:buSzPct val="100000"/>
              <a:buNone/>
            </a:pPr>
            <a:r>
              <a:rPr lang="en-US" altLang="en-US" sz="2400" dirty="0"/>
              <a:t>-</a:t>
            </a:r>
            <a:r>
              <a:rPr lang="en-US" altLang="en-US" sz="2200" dirty="0"/>
              <a:t>Router(</a:t>
            </a:r>
            <a:r>
              <a:rPr lang="en-US" altLang="en-US" sz="2200" dirty="0" err="1"/>
              <a:t>config</a:t>
            </a:r>
            <a:r>
              <a:rPr lang="en-US" altLang="en-US" sz="2200" dirty="0"/>
              <a:t>)# </a:t>
            </a:r>
            <a:r>
              <a:rPr lang="en-US" altLang="en-US" sz="2200" dirty="0" err="1"/>
              <a:t>ip</a:t>
            </a:r>
            <a:r>
              <a:rPr lang="en-US" altLang="en-US" sz="2200" dirty="0"/>
              <a:t> route network-address subnet-mask {</a:t>
            </a:r>
            <a:r>
              <a:rPr lang="en-US" altLang="en-US" sz="2200" dirty="0" err="1"/>
              <a:t>ip</a:t>
            </a:r>
            <a:r>
              <a:rPr lang="en-US" altLang="en-US" sz="2200" dirty="0"/>
              <a:t>-address | exit-interface }</a:t>
            </a:r>
          </a:p>
          <a:p>
            <a:endParaRPr lang="en-GB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253" y="3460105"/>
            <a:ext cx="6664990" cy="3364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815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46" y="180869"/>
            <a:ext cx="9404723" cy="758244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55" y="939113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Στατική Δρομολόγηση</a:t>
            </a:r>
            <a:r>
              <a:rPr lang="el-GR" altLang="en-US" sz="2400" dirty="0"/>
              <a:t>(σύνταξη)</a:t>
            </a:r>
            <a:endParaRPr lang="en-US" altLang="en-US" sz="2400" dirty="0"/>
          </a:p>
          <a:p>
            <a:pPr lvl="1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/>
              <a:t>ip</a:t>
            </a:r>
            <a:r>
              <a:rPr lang="en-US" altLang="en-US" sz="2400" dirty="0"/>
              <a:t> route – </a:t>
            </a:r>
            <a:r>
              <a:rPr lang="el-GR" altLang="en-US" sz="2400" dirty="0"/>
              <a:t>Εντολή στατικής δρομολόγησης</a:t>
            </a:r>
            <a:endParaRPr lang="en-US" altLang="en-US" sz="2400" dirty="0"/>
          </a:p>
          <a:p>
            <a:pPr lvl="1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172.16.1.0 – </a:t>
            </a:r>
            <a:r>
              <a:rPr lang="el-GR" altLang="en-US" sz="2400" dirty="0"/>
              <a:t>Διεύθυνση δικτύου προορισμού</a:t>
            </a:r>
            <a:r>
              <a:rPr lang="en-US" altLang="en-US" sz="2400" dirty="0"/>
              <a:t> </a:t>
            </a:r>
          </a:p>
          <a:p>
            <a:pPr lvl="1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255.255.255.0 - Subnet mask</a:t>
            </a:r>
            <a:r>
              <a:rPr lang="el-GR" altLang="en-US" sz="2400" dirty="0"/>
              <a:t> δικτύου προορισμού</a:t>
            </a:r>
            <a:r>
              <a:rPr lang="en-US" altLang="en-US" sz="2400" dirty="0"/>
              <a:t> </a:t>
            </a:r>
          </a:p>
          <a:p>
            <a:pPr lvl="1"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172.16.2.2 – </a:t>
            </a:r>
            <a:r>
              <a:rPr lang="el-GR" altLang="en-US" sz="2400" dirty="0"/>
              <a:t>Διεύθυνση </a:t>
            </a:r>
            <a:r>
              <a:rPr lang="en-US" altLang="en-US" sz="2400" dirty="0"/>
              <a:t>next-hop Router </a:t>
            </a:r>
            <a:r>
              <a:rPr lang="el-GR" altLang="en-US" sz="2400" dirty="0"/>
              <a:t>ή </a:t>
            </a:r>
            <a:r>
              <a:rPr lang="el-GR" altLang="en-US" sz="2400" dirty="0" err="1"/>
              <a:t>διεπαφής</a:t>
            </a:r>
            <a:r>
              <a:rPr lang="el-GR" altLang="en-US" sz="2400" dirty="0"/>
              <a:t> εξόδου</a:t>
            </a:r>
            <a:endParaRPr lang="en-US" altLang="en-US" sz="2400" dirty="0"/>
          </a:p>
          <a:p>
            <a:endParaRPr lang="en-GB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2183971" y="3323967"/>
            <a:ext cx="7848600" cy="3478795"/>
            <a:chOff x="1211" y="2423"/>
            <a:chExt cx="3547" cy="1787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1" y="2508"/>
              <a:ext cx="3547" cy="1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1" y="2423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698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55" y="1152983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Ρυθμίζοντας </a:t>
            </a:r>
            <a:r>
              <a:rPr lang="el-GR" altLang="en-US" sz="2400" b="1" dirty="0" err="1"/>
              <a:t>ρούτες</a:t>
            </a:r>
            <a:r>
              <a:rPr lang="el-GR" altLang="en-US" sz="2400" b="1" dirty="0"/>
              <a:t> σε 2 ή παραπάνω απομακρυσμένα δίκτυα</a:t>
            </a:r>
            <a:endParaRPr lang="el-GR" altLang="en-US" sz="2400" dirty="0"/>
          </a:p>
          <a:p>
            <a:pPr lvl="2">
              <a:spcAft>
                <a:spcPct val="0"/>
              </a:spcAft>
            </a:pPr>
            <a:r>
              <a:rPr lang="en-US" altLang="en-US" sz="2000" dirty="0"/>
              <a:t>R1(</a:t>
            </a:r>
            <a:r>
              <a:rPr lang="en-US" altLang="en-US" sz="2000" dirty="0" err="1"/>
              <a:t>config</a:t>
            </a:r>
            <a:r>
              <a:rPr lang="en-US" altLang="en-US" sz="2000" dirty="0"/>
              <a:t>)#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route </a:t>
            </a:r>
            <a:r>
              <a:rPr lang="en-US" altLang="en-US" sz="2000" b="1" dirty="0"/>
              <a:t>192.168.1.0</a:t>
            </a:r>
            <a:r>
              <a:rPr lang="en-US" altLang="en-US" sz="2000" dirty="0"/>
              <a:t> </a:t>
            </a:r>
            <a:r>
              <a:rPr lang="en-US" altLang="en-US" sz="2000" i="1" dirty="0"/>
              <a:t>255.255.255.0</a:t>
            </a:r>
            <a:r>
              <a:rPr lang="en-US" altLang="en-US" sz="2000" dirty="0"/>
              <a:t> </a:t>
            </a:r>
            <a:r>
              <a:rPr lang="en-US" altLang="en-US" sz="2000" b="1" dirty="0"/>
              <a:t>172.16.2.2</a:t>
            </a:r>
          </a:p>
          <a:p>
            <a:pPr lvl="2">
              <a:spcAft>
                <a:spcPct val="0"/>
              </a:spcAft>
            </a:pPr>
            <a:r>
              <a:rPr lang="en-US" altLang="en-US" sz="2000" dirty="0"/>
              <a:t>R1(</a:t>
            </a:r>
            <a:r>
              <a:rPr lang="en-US" altLang="en-US" sz="2000" dirty="0" err="1"/>
              <a:t>config</a:t>
            </a:r>
            <a:r>
              <a:rPr lang="en-US" altLang="en-US" sz="2000" dirty="0"/>
              <a:t>)#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 route </a:t>
            </a:r>
            <a:r>
              <a:rPr lang="en-US" altLang="en-US" sz="2000" b="1" dirty="0"/>
              <a:t>192.168.2.0</a:t>
            </a:r>
            <a:r>
              <a:rPr lang="en-US" altLang="en-US" sz="2000" dirty="0"/>
              <a:t> </a:t>
            </a:r>
            <a:r>
              <a:rPr lang="en-US" altLang="en-US" sz="2000" i="1" dirty="0"/>
              <a:t>255.255.255.0</a:t>
            </a:r>
            <a:r>
              <a:rPr lang="en-US" altLang="en-US" sz="2000" dirty="0"/>
              <a:t> </a:t>
            </a:r>
            <a:r>
              <a:rPr lang="en-US" altLang="en-US" sz="2000" b="1" dirty="0"/>
              <a:t>172.16.2.2</a:t>
            </a:r>
          </a:p>
          <a:p>
            <a:endParaRPr lang="en-GB" dirty="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1351941" y="2825750"/>
            <a:ext cx="7771155" cy="3772758"/>
            <a:chOff x="1005" y="2156"/>
            <a:chExt cx="3868" cy="1911"/>
          </a:xfrm>
        </p:grpSpPr>
        <p:pic>
          <p:nvPicPr>
            <p:cNvPr id="6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5" y="2211"/>
              <a:ext cx="3868" cy="1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6" y="2156"/>
              <a:ext cx="1646" cy="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94245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46" y="180870"/>
            <a:ext cx="9404723" cy="1400530"/>
          </a:xfrm>
        </p:spPr>
        <p:txBody>
          <a:bodyPr/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9" y="881135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Αναδρομική αναζήτηση </a:t>
            </a:r>
            <a:r>
              <a:rPr lang="el-GR" altLang="en-US" sz="2400" b="1" dirty="0" err="1"/>
              <a:t>ρούτας</a:t>
            </a:r>
            <a:endParaRPr lang="el-GR" altLang="en-US" sz="2400" b="1" dirty="0"/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Συμβαίνει όταν ο </a:t>
            </a:r>
            <a:r>
              <a:rPr lang="en-US" altLang="en-US" sz="2000" dirty="0"/>
              <a:t>router </a:t>
            </a:r>
            <a:r>
              <a:rPr lang="el-GR" altLang="en-US" sz="2000" dirty="0"/>
              <a:t>κάνει πολλαπλές αναζητήσεις στον πίνακα δρομολόγησης πριν να δρομολογήσει ένα πακέτο. Μια στατική </a:t>
            </a:r>
            <a:r>
              <a:rPr lang="el-GR" altLang="en-US" sz="2000" dirty="0" err="1"/>
              <a:t>ρούτα</a:t>
            </a:r>
            <a:r>
              <a:rPr lang="el-GR" altLang="en-US" sz="2000" dirty="0"/>
              <a:t> που δρομολογεί όλα τα πακέτα στην </a:t>
            </a:r>
            <a:r>
              <a:rPr lang="en-US" altLang="en-US" sz="2000" dirty="0"/>
              <a:t>next-hop </a:t>
            </a:r>
            <a:r>
              <a:rPr lang="el-GR" altLang="en-US" sz="2000" dirty="0"/>
              <a:t>διεύθυνση περνά από αυτή τη διαδικασία.</a:t>
            </a: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Ο </a:t>
            </a:r>
            <a:r>
              <a:rPr lang="en-US" altLang="en-US" sz="2000" dirty="0"/>
              <a:t>router </a:t>
            </a:r>
            <a:r>
              <a:rPr lang="el-GR" altLang="en-US" sz="2000" dirty="0"/>
              <a:t>πρέπει πρώτα να αντιστοιχίσει τη διεύθυνση προορισμού με τη </a:t>
            </a:r>
            <a:r>
              <a:rPr lang="en-US" altLang="en-US" sz="2000" dirty="0"/>
              <a:t>next-hop </a:t>
            </a:r>
            <a:r>
              <a:rPr lang="el-GR" altLang="en-US" sz="2000" dirty="0"/>
              <a:t>διεύθυνση</a:t>
            </a:r>
          </a:p>
          <a:p>
            <a:pPr lvl="2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000" dirty="0"/>
              <a:t>Έπειτα η </a:t>
            </a:r>
            <a:r>
              <a:rPr lang="en-US" altLang="en-US" sz="2000" dirty="0"/>
              <a:t>next-hop </a:t>
            </a:r>
            <a:r>
              <a:rPr lang="el-GR" altLang="en-US" sz="2000" dirty="0"/>
              <a:t>διεύθυνση αντιστοιχίζεται με τη </a:t>
            </a:r>
            <a:r>
              <a:rPr lang="el-GR" altLang="en-US" sz="2000" dirty="0" err="1"/>
              <a:t>διεπαφή</a:t>
            </a:r>
            <a:r>
              <a:rPr lang="el-GR" altLang="en-US" sz="2000" dirty="0"/>
              <a:t> εξόδου</a:t>
            </a:r>
            <a:endParaRPr lang="en-US" altLang="en-US" sz="2000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Yannis Nikoloudakis @ Pasiphae Lab 2016</a:t>
            </a:r>
            <a:endParaRPr lang="en-US" dirty="0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1880888" y="3831220"/>
            <a:ext cx="6911975" cy="2952750"/>
            <a:chOff x="1246" y="2633"/>
            <a:chExt cx="2803" cy="1529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" y="2633"/>
              <a:ext cx="1566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46" y="2812"/>
              <a:ext cx="2803" cy="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489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Static Routes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14" y="1694572"/>
            <a:ext cx="8946541" cy="4195481"/>
          </a:xfrm>
        </p:spPr>
        <p:txBody>
          <a:bodyPr/>
          <a:lstStyle/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sz="2400" b="1" dirty="0"/>
              <a:t>Ρυθμίζοντας  στατικές </a:t>
            </a:r>
            <a:r>
              <a:rPr lang="el-GR" altLang="en-US" sz="2400" b="1" dirty="0" err="1"/>
              <a:t>ρούτες</a:t>
            </a:r>
            <a:r>
              <a:rPr lang="el-GR" altLang="en-US" sz="2400" b="1" dirty="0"/>
              <a:t> με </a:t>
            </a:r>
            <a:r>
              <a:rPr lang="el-GR" altLang="en-US" sz="2400" b="1" dirty="0" err="1"/>
              <a:t>διεπαφή</a:t>
            </a:r>
            <a:r>
              <a:rPr lang="el-GR" altLang="en-US" sz="2400" b="1" dirty="0"/>
              <a:t> εξόδου</a:t>
            </a:r>
          </a:p>
          <a:p>
            <a:pPr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l-GR" altLang="en-US" dirty="0"/>
              <a:t>Οι στατικές </a:t>
            </a:r>
            <a:r>
              <a:rPr lang="el-GR" altLang="en-US" dirty="0" err="1"/>
              <a:t>ρουτες</a:t>
            </a:r>
            <a:r>
              <a:rPr lang="el-GR" altLang="en-US" dirty="0"/>
              <a:t> που είναι ρυθμισμένες με </a:t>
            </a:r>
            <a:r>
              <a:rPr lang="el-GR" altLang="en-US" dirty="0" err="1"/>
              <a:t>διεπαφή</a:t>
            </a:r>
            <a:r>
              <a:rPr lang="el-GR" altLang="en-US" dirty="0"/>
              <a:t> εξόδου είναι πιο αποδοτικές διότι ο </a:t>
            </a:r>
            <a:r>
              <a:rPr lang="en-US" altLang="en-US" dirty="0"/>
              <a:t>router </a:t>
            </a:r>
            <a:r>
              <a:rPr lang="el-GR" altLang="en-US" dirty="0"/>
              <a:t>θα δρομολογήσει το πακέτο με μια μόνο αναζήτηση στον πίνακα δρομολόγησης αντί για 2.</a:t>
            </a:r>
          </a:p>
          <a:p>
            <a:pPr marL="342900" lvl="1" indent="-342900"/>
            <a:r>
              <a:rPr lang="en-US" altLang="en-US" sz="2400" dirty="0"/>
              <a:t>R1(</a:t>
            </a:r>
            <a:r>
              <a:rPr lang="en-US" altLang="en-US" sz="2400" dirty="0" err="1"/>
              <a:t>config</a:t>
            </a:r>
            <a:r>
              <a:rPr lang="en-US" altLang="en-US" sz="2400" dirty="0"/>
              <a:t>)#</a:t>
            </a:r>
            <a:r>
              <a:rPr lang="en-US" altLang="en-US" sz="2400" dirty="0" err="1"/>
              <a:t>ip</a:t>
            </a:r>
            <a:r>
              <a:rPr lang="en-US" altLang="en-US" sz="2400" dirty="0"/>
              <a:t> route </a:t>
            </a:r>
            <a:r>
              <a:rPr lang="en-US" altLang="en-US" sz="2400" b="1" dirty="0"/>
              <a:t>192.168.2.0</a:t>
            </a:r>
            <a:r>
              <a:rPr lang="en-US" altLang="en-US" sz="2400" dirty="0"/>
              <a:t> </a:t>
            </a:r>
            <a:r>
              <a:rPr lang="en-US" altLang="en-US" sz="2400" i="1" dirty="0"/>
              <a:t>255.255.255.0</a:t>
            </a:r>
            <a:r>
              <a:rPr lang="en-US" altLang="en-US" sz="2400" dirty="0"/>
              <a:t> </a:t>
            </a:r>
            <a:r>
              <a:rPr lang="en-US" altLang="en-US" sz="2400" b="1" dirty="0"/>
              <a:t>Serial0/0/0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20473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1602</TotalTime>
  <Words>646</Words>
  <Application>Microsoft Office PowerPoint</Application>
  <PresentationFormat>Widescreen</PresentationFormat>
  <Paragraphs>91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Trebuchet MS</vt:lpstr>
      <vt:lpstr>Wingdings</vt:lpstr>
      <vt:lpstr>Wingdings 3</vt:lpstr>
      <vt:lpstr>Facet</vt:lpstr>
      <vt:lpstr>Δίκτυα Υπολογιστών Ι</vt:lpstr>
      <vt:lpstr>Routing Table</vt:lpstr>
      <vt:lpstr>Routing Table</vt:lpstr>
      <vt:lpstr>Static Routes</vt:lpstr>
      <vt:lpstr>Static Routes</vt:lpstr>
      <vt:lpstr>Static Routes</vt:lpstr>
      <vt:lpstr>Static Routes</vt:lpstr>
      <vt:lpstr>Static Routes</vt:lpstr>
      <vt:lpstr>Static Routes</vt:lpstr>
      <vt:lpstr>Static Routes</vt:lpstr>
      <vt:lpstr>Static Routes </vt:lpstr>
      <vt:lpstr>Summary and Default Route</vt:lpstr>
      <vt:lpstr>Summary and Default Route</vt:lpstr>
      <vt:lpstr>Summary and Default Route</vt:lpstr>
      <vt:lpstr>Summary and Default Route</vt:lpstr>
      <vt:lpstr>Summary and Default Route</vt:lpstr>
      <vt:lpstr>Troubleshooting Static Routing</vt:lpstr>
      <vt:lpstr>Ασκήσεις για το Σπίτι</vt:lpstr>
      <vt:lpstr>Απορίες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Δίκτυα Υπολογιστών Ι</dc:title>
  <dc:creator>ΝΙΚΟΛΟΥΔΑΚΗΣ ΙΩΑΝΝΗΣ</dc:creator>
  <cp:lastModifiedBy>Evangelos Markakis</cp:lastModifiedBy>
  <cp:revision>82</cp:revision>
  <dcterms:created xsi:type="dcterms:W3CDTF">2016-02-24T08:43:44Z</dcterms:created>
  <dcterms:modified xsi:type="dcterms:W3CDTF">2017-05-15T05:41:44Z</dcterms:modified>
</cp:coreProperties>
</file>