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notesMasterIdLst>
    <p:notesMasterId r:id="rId30"/>
  </p:notesMasterIdLst>
  <p:sldIdLst>
    <p:sldId id="256" r:id="rId2"/>
    <p:sldId id="283" r:id="rId3"/>
    <p:sldId id="278" r:id="rId4"/>
    <p:sldId id="279" r:id="rId5"/>
    <p:sldId id="280" r:id="rId6"/>
    <p:sldId id="281" r:id="rId7"/>
    <p:sldId id="282" r:id="rId8"/>
    <p:sldId id="277" r:id="rId9"/>
    <p:sldId id="284" r:id="rId10"/>
    <p:sldId id="285" r:id="rId11"/>
    <p:sldId id="286" r:id="rId12"/>
    <p:sldId id="287" r:id="rId13"/>
    <p:sldId id="288" r:id="rId14"/>
    <p:sldId id="294" r:id="rId15"/>
    <p:sldId id="289" r:id="rId16"/>
    <p:sldId id="290" r:id="rId17"/>
    <p:sldId id="291" r:id="rId18"/>
    <p:sldId id="292" r:id="rId19"/>
    <p:sldId id="295" r:id="rId20"/>
    <p:sldId id="293" r:id="rId21"/>
    <p:sldId id="296" r:id="rId22"/>
    <p:sldId id="297" r:id="rId23"/>
    <p:sldId id="298" r:id="rId24"/>
    <p:sldId id="299" r:id="rId25"/>
    <p:sldId id="303" r:id="rId26"/>
    <p:sldId id="300" r:id="rId27"/>
    <p:sldId id="301" r:id="rId28"/>
    <p:sldId id="25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5833"/>
  </p:normalViewPr>
  <p:slideViewPr>
    <p:cSldViewPr snapToGrid="0">
      <p:cViewPr varScale="1">
        <p:scale>
          <a:sx n="83" d="100"/>
          <a:sy n="83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D8620-40F9-0B4D-9214-5C815BBE30D8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F7245-05D5-A041-88E8-7D08FAAD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F7245-05D5-A041-88E8-7D08FAAD9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4337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8A74-9C4E-44BD-B5E1-D04566CCE484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3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991D-C7E2-4BC4-BC1C-4664C3D747EC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5884-93B1-4446-A05B-7C999F49EC80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4289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B213-C4EB-4A6B-AA44-E9E20C4A81DE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06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2EE-B629-4906-A883-49C0A746FC55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346133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2EE-B629-4906-A883-49C0A746FC55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1432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A8A-3EAB-4067-9D15-AA8DC5EBDDCD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62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8EA0-F14A-4889-9FF1-C7E6F5042608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8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A4C7-090E-4A71-86A9-53621728C8FB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9D14-7BA9-4A1F-89F7-4BCBE9EB8FAA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5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9AC-8202-4225-8E71-A07CB02CBD7B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8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EC32-3A9A-4A35-8E54-2588157204AA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2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3E4-23C6-477A-99F0-A29635BE82DE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1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191-422F-47DD-8058-F350E2EE603C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9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0A6C-0203-47E6-BFFE-E45476C55520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2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95B7-3291-49C6-9759-50BE1654277E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0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32EE-B629-4906-A883-49C0A746FC55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4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Δίκτυα Υπολογιστών 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005045" cy="861420"/>
          </a:xfrm>
        </p:spPr>
        <p:txBody>
          <a:bodyPr>
            <a:normAutofit/>
          </a:bodyPr>
          <a:lstStyle/>
          <a:p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7270"/>
            <a:ext cx="9404723" cy="768276"/>
          </a:xfrm>
        </p:spPr>
        <p:txBody>
          <a:bodyPr/>
          <a:lstStyle/>
          <a:p>
            <a:r>
              <a:rPr lang="en-US" sz="4400" dirty="0"/>
              <a:t>VLANs (Virtual </a:t>
            </a:r>
            <a:r>
              <a:rPr lang="en-US" sz="4400" dirty="0" err="1"/>
              <a:t>Lans</a:t>
            </a:r>
            <a:r>
              <a:rPr lang="en-US" sz="4400" dirty="0"/>
              <a:t>)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86" y="3537600"/>
            <a:ext cx="9617367" cy="3320400"/>
          </a:xfrm>
        </p:spPr>
        <p:txBody>
          <a:bodyPr/>
          <a:lstStyle/>
          <a:p>
            <a:r>
              <a:rPr lang="en-US" dirty="0"/>
              <a:t>H </a:t>
            </a:r>
            <a:r>
              <a:rPr lang="el-GR" dirty="0"/>
              <a:t>κλασική λύση είναι, συσκευές που ανήκουν στο ίδιο </a:t>
            </a:r>
            <a:r>
              <a:rPr lang="en-US" dirty="0"/>
              <a:t>subnet </a:t>
            </a:r>
            <a:r>
              <a:rPr lang="el-GR" dirty="0"/>
              <a:t>να βρίσκονται στο ίδιο </a:t>
            </a:r>
            <a:r>
              <a:rPr lang="en-US" dirty="0"/>
              <a:t>switch.</a:t>
            </a:r>
          </a:p>
          <a:p>
            <a:r>
              <a:rPr lang="el-GR" dirty="0"/>
              <a:t>Δρομολόγηση πακέτων με τη χρήση </a:t>
            </a:r>
            <a:r>
              <a:rPr lang="en-US" dirty="0"/>
              <a:t>Router.</a:t>
            </a:r>
          </a:p>
          <a:p>
            <a:endParaRPr lang="en-GB" dirty="0"/>
          </a:p>
        </p:txBody>
      </p:sp>
      <p:pic>
        <p:nvPicPr>
          <p:cNvPr id="5" name="Shape 4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334" y="1102920"/>
            <a:ext cx="2894759" cy="68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534" y="2474520"/>
            <a:ext cx="608760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3453" y="2474520"/>
            <a:ext cx="608400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4174" y="2474520"/>
            <a:ext cx="608400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5133" y="2474520"/>
            <a:ext cx="608760" cy="63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hape 467"/>
          <p:cNvCxnSpPr/>
          <p:nvPr/>
        </p:nvCxnSpPr>
        <p:spPr>
          <a:xfrm>
            <a:off x="1474773" y="1484160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" name="Shape 468"/>
          <p:cNvCxnSpPr/>
          <p:nvPr/>
        </p:nvCxnSpPr>
        <p:spPr>
          <a:xfrm>
            <a:off x="2770054" y="1484160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469"/>
          <p:cNvSpPr/>
          <p:nvPr/>
        </p:nvSpPr>
        <p:spPr>
          <a:xfrm>
            <a:off x="864934" y="3084359"/>
            <a:ext cx="1294559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10.1.0.10/16      DG: 10.1.0.1</a:t>
            </a:r>
          </a:p>
        </p:txBody>
      </p:sp>
      <p:sp>
        <p:nvSpPr>
          <p:cNvPr id="13" name="Shape 470"/>
          <p:cNvSpPr/>
          <p:nvPr/>
        </p:nvSpPr>
        <p:spPr>
          <a:xfrm>
            <a:off x="6503974" y="3084359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10.2.0.20/16      DG: 10.2.0.1</a:t>
            </a:r>
          </a:p>
        </p:txBody>
      </p:sp>
      <p:sp>
        <p:nvSpPr>
          <p:cNvPr id="14" name="Shape 471"/>
          <p:cNvSpPr/>
          <p:nvPr/>
        </p:nvSpPr>
        <p:spPr>
          <a:xfrm>
            <a:off x="2236533" y="3084359"/>
            <a:ext cx="1294559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10.1.0.30/16      DG: 10.1.0.1</a:t>
            </a:r>
          </a:p>
        </p:txBody>
      </p:sp>
      <p:sp>
        <p:nvSpPr>
          <p:cNvPr id="15" name="Shape 472"/>
          <p:cNvSpPr/>
          <p:nvPr/>
        </p:nvSpPr>
        <p:spPr>
          <a:xfrm>
            <a:off x="7799253" y="3084359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10.2.0.40/16      DG: 10.2.0.1</a:t>
            </a:r>
          </a:p>
        </p:txBody>
      </p:sp>
      <p:pic>
        <p:nvPicPr>
          <p:cNvPr id="16" name="Shape 4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46774" y="1102920"/>
            <a:ext cx="2894400" cy="6897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hape 474"/>
          <p:cNvCxnSpPr/>
          <p:nvPr/>
        </p:nvCxnSpPr>
        <p:spPr>
          <a:xfrm>
            <a:off x="8485053" y="1484160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" name="Shape 475"/>
          <p:cNvCxnSpPr/>
          <p:nvPr/>
        </p:nvCxnSpPr>
        <p:spPr>
          <a:xfrm>
            <a:off x="7418374" y="1484160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9" name="Shape 4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3933" y="1179239"/>
            <a:ext cx="789479" cy="60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hape 477"/>
          <p:cNvCxnSpPr/>
          <p:nvPr/>
        </p:nvCxnSpPr>
        <p:spPr>
          <a:xfrm>
            <a:off x="5054614" y="1479120"/>
            <a:ext cx="1672920" cy="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" name="Shape 478"/>
          <p:cNvCxnSpPr/>
          <p:nvPr/>
        </p:nvCxnSpPr>
        <p:spPr>
          <a:xfrm>
            <a:off x="3303574" y="1484160"/>
            <a:ext cx="990359" cy="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" name="Shape 479"/>
          <p:cNvSpPr/>
          <p:nvPr/>
        </p:nvSpPr>
        <p:spPr>
          <a:xfrm>
            <a:off x="3684453" y="1560120"/>
            <a:ext cx="684719" cy="275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Fa 0/0</a:t>
            </a:r>
          </a:p>
        </p:txBody>
      </p:sp>
      <p:sp>
        <p:nvSpPr>
          <p:cNvPr id="23" name="Shape 480"/>
          <p:cNvSpPr/>
          <p:nvPr/>
        </p:nvSpPr>
        <p:spPr>
          <a:xfrm>
            <a:off x="5056053" y="1560120"/>
            <a:ext cx="684719" cy="275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Fa 0/1</a:t>
            </a:r>
          </a:p>
        </p:txBody>
      </p:sp>
      <p:cxnSp>
        <p:nvCxnSpPr>
          <p:cNvPr id="24" name="Shape 481"/>
          <p:cNvCxnSpPr/>
          <p:nvPr/>
        </p:nvCxnSpPr>
        <p:spPr>
          <a:xfrm rot="10800000">
            <a:off x="1397014" y="1561559"/>
            <a:ext cx="0" cy="841320"/>
          </a:xfrm>
          <a:prstGeom prst="straightConnector1">
            <a:avLst/>
          </a:prstGeom>
          <a:noFill/>
          <a:ln w="255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5" name="Shape 482"/>
          <p:cNvCxnSpPr/>
          <p:nvPr/>
        </p:nvCxnSpPr>
        <p:spPr>
          <a:xfrm>
            <a:off x="2693733" y="1484160"/>
            <a:ext cx="0" cy="990359"/>
          </a:xfrm>
          <a:prstGeom prst="straightConnector1">
            <a:avLst/>
          </a:prstGeom>
          <a:noFill/>
          <a:ln w="255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" name="Shape 483"/>
          <p:cNvCxnSpPr/>
          <p:nvPr/>
        </p:nvCxnSpPr>
        <p:spPr>
          <a:xfrm>
            <a:off x="3608133" y="1407839"/>
            <a:ext cx="685799" cy="0"/>
          </a:xfrm>
          <a:prstGeom prst="straightConnector1">
            <a:avLst/>
          </a:prstGeom>
          <a:noFill/>
          <a:ln w="255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7" name="Shape 484"/>
          <p:cNvSpPr/>
          <p:nvPr/>
        </p:nvSpPr>
        <p:spPr>
          <a:xfrm>
            <a:off x="3379533" y="1788720"/>
            <a:ext cx="1294559" cy="275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10.1.0.1/16</a:t>
            </a:r>
            <a:endParaRPr lang="en-US" sz="12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485"/>
          <p:cNvSpPr/>
          <p:nvPr/>
        </p:nvSpPr>
        <p:spPr>
          <a:xfrm>
            <a:off x="4903774" y="1788720"/>
            <a:ext cx="1294200" cy="275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10.2.0.1/16</a:t>
            </a:r>
          </a:p>
        </p:txBody>
      </p:sp>
      <p:sp>
        <p:nvSpPr>
          <p:cNvPr id="29" name="Shape 486"/>
          <p:cNvSpPr/>
          <p:nvPr/>
        </p:nvSpPr>
        <p:spPr>
          <a:xfrm>
            <a:off x="3151472" y="2224227"/>
            <a:ext cx="1827719" cy="3362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ARP Request</a:t>
            </a:r>
          </a:p>
        </p:txBody>
      </p:sp>
    </p:spTree>
    <p:extLst>
      <p:ext uri="{BB962C8B-B14F-4D97-AF65-F5344CB8AC3E}">
        <p14:creationId xmlns:p14="http://schemas.microsoft.com/office/powerpoint/2010/main" val="20005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7270"/>
            <a:ext cx="9404723" cy="854773"/>
          </a:xfrm>
        </p:spPr>
        <p:txBody>
          <a:bodyPr/>
          <a:lstStyle/>
          <a:p>
            <a:r>
              <a:rPr lang="en-US" sz="4400" dirty="0"/>
              <a:t>VLANs (Virtual </a:t>
            </a:r>
            <a:r>
              <a:rPr lang="en-US" sz="4400" dirty="0" err="1"/>
              <a:t>Lans</a:t>
            </a:r>
            <a:r>
              <a:rPr lang="en-US" sz="4400" dirty="0"/>
              <a:t>)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151" y="4444677"/>
            <a:ext cx="8946541" cy="2403125"/>
          </a:xfrm>
        </p:spPr>
        <p:txBody>
          <a:bodyPr>
            <a:normAutofit/>
          </a:bodyPr>
          <a:lstStyle/>
          <a:p>
            <a:r>
              <a:rPr lang="el-GR" sz="2400" b="1" dirty="0"/>
              <a:t>Δικτύωση με χρήση </a:t>
            </a:r>
            <a:r>
              <a:rPr lang="en-US" sz="2400" b="1" dirty="0"/>
              <a:t>VLAN</a:t>
            </a:r>
          </a:p>
          <a:p>
            <a:r>
              <a:rPr lang="el-GR" dirty="0"/>
              <a:t>Το </a:t>
            </a:r>
            <a:r>
              <a:rPr lang="en-US" dirty="0"/>
              <a:t>VLAN </a:t>
            </a:r>
            <a:r>
              <a:rPr lang="el-GR" dirty="0"/>
              <a:t>είναι ένα </a:t>
            </a:r>
            <a:r>
              <a:rPr lang="en-US" dirty="0"/>
              <a:t>broadcast domain</a:t>
            </a:r>
            <a:r>
              <a:rPr lang="el-GR" dirty="0"/>
              <a:t> που πραγματοποιεί τη δρομολόγηση των πακέτων σε επίπεδο </a:t>
            </a:r>
            <a:r>
              <a:rPr lang="en-US" dirty="0"/>
              <a:t>Layer 3 (IP address)</a:t>
            </a:r>
          </a:p>
          <a:p>
            <a:r>
              <a:rPr lang="el-GR" dirty="0"/>
              <a:t>Κάθε </a:t>
            </a:r>
            <a:r>
              <a:rPr lang="el-GR" dirty="0" err="1"/>
              <a:t>διεπαφή</a:t>
            </a:r>
            <a:r>
              <a:rPr lang="el-GR" dirty="0"/>
              <a:t> μπορεί να ανήκει σε διαφορετικό </a:t>
            </a:r>
            <a:r>
              <a:rPr lang="en-US" dirty="0"/>
              <a:t>VLAN</a:t>
            </a:r>
          </a:p>
        </p:txBody>
      </p:sp>
      <p:pic>
        <p:nvPicPr>
          <p:cNvPr id="5" name="Shape 4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42181" y="1664163"/>
            <a:ext cx="4952160" cy="118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4302" y="3340682"/>
            <a:ext cx="608400" cy="6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022" y="3340682"/>
            <a:ext cx="608400" cy="6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9622" y="3340682"/>
            <a:ext cx="608400" cy="6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8901" y="3340682"/>
            <a:ext cx="608400" cy="636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hape 498"/>
          <p:cNvCxnSpPr/>
          <p:nvPr/>
        </p:nvCxnSpPr>
        <p:spPr>
          <a:xfrm>
            <a:off x="3685181" y="2349963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" name="Shape 499"/>
          <p:cNvCxnSpPr/>
          <p:nvPr/>
        </p:nvCxnSpPr>
        <p:spPr>
          <a:xfrm>
            <a:off x="4599581" y="2349963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500"/>
          <p:cNvCxnSpPr/>
          <p:nvPr/>
        </p:nvCxnSpPr>
        <p:spPr>
          <a:xfrm>
            <a:off x="6123822" y="2349963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501"/>
          <p:cNvCxnSpPr/>
          <p:nvPr/>
        </p:nvCxnSpPr>
        <p:spPr>
          <a:xfrm>
            <a:off x="7114181" y="2349963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" name="Shape 502"/>
          <p:cNvSpPr/>
          <p:nvPr/>
        </p:nvSpPr>
        <p:spPr>
          <a:xfrm>
            <a:off x="2694821" y="3950163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10.1.0.10/16      DG: 10.1.0.1</a:t>
            </a:r>
          </a:p>
        </p:txBody>
      </p:sp>
      <p:sp>
        <p:nvSpPr>
          <p:cNvPr id="15" name="Shape 503"/>
          <p:cNvSpPr/>
          <p:nvPr/>
        </p:nvSpPr>
        <p:spPr>
          <a:xfrm>
            <a:off x="3913781" y="3950163"/>
            <a:ext cx="1294559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10.2.0.20/16      DG: 10.2.0.1</a:t>
            </a:r>
          </a:p>
        </p:txBody>
      </p:sp>
      <p:sp>
        <p:nvSpPr>
          <p:cNvPr id="16" name="Shape 504"/>
          <p:cNvSpPr/>
          <p:nvPr/>
        </p:nvSpPr>
        <p:spPr>
          <a:xfrm>
            <a:off x="5361701" y="3950163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10.1.0.30/16      DG: 10.1.0.1</a:t>
            </a:r>
          </a:p>
        </p:txBody>
      </p:sp>
      <p:sp>
        <p:nvSpPr>
          <p:cNvPr id="17" name="Shape 505"/>
          <p:cNvSpPr/>
          <p:nvPr/>
        </p:nvSpPr>
        <p:spPr>
          <a:xfrm>
            <a:off x="6809622" y="3950163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10.2.0.40/16      DG: 10.2.0.1</a:t>
            </a:r>
          </a:p>
        </p:txBody>
      </p:sp>
      <p:cxnSp>
        <p:nvCxnSpPr>
          <p:cNvPr id="18" name="Shape 506"/>
          <p:cNvCxnSpPr/>
          <p:nvPr/>
        </p:nvCxnSpPr>
        <p:spPr>
          <a:xfrm>
            <a:off x="3685181" y="1435563"/>
            <a:ext cx="0" cy="60948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9" name="Shape 507"/>
          <p:cNvCxnSpPr/>
          <p:nvPr/>
        </p:nvCxnSpPr>
        <p:spPr>
          <a:xfrm>
            <a:off x="6123822" y="1435563"/>
            <a:ext cx="0" cy="60948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0" name="Shape 508"/>
          <p:cNvCxnSpPr/>
          <p:nvPr/>
        </p:nvCxnSpPr>
        <p:spPr>
          <a:xfrm>
            <a:off x="4599581" y="1435563"/>
            <a:ext cx="0" cy="60948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1" name="Shape 509"/>
          <p:cNvCxnSpPr/>
          <p:nvPr/>
        </p:nvCxnSpPr>
        <p:spPr>
          <a:xfrm>
            <a:off x="7114181" y="1435563"/>
            <a:ext cx="0" cy="60948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2" name="Shape 510"/>
          <p:cNvSpPr/>
          <p:nvPr/>
        </p:nvSpPr>
        <p:spPr>
          <a:xfrm>
            <a:off x="3227981" y="902043"/>
            <a:ext cx="1523159" cy="57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Port 1    VLAN 10</a:t>
            </a:r>
          </a:p>
        </p:txBody>
      </p:sp>
      <p:sp>
        <p:nvSpPr>
          <p:cNvPr id="23" name="Shape 511"/>
          <p:cNvSpPr/>
          <p:nvPr/>
        </p:nvSpPr>
        <p:spPr>
          <a:xfrm>
            <a:off x="5666622" y="930843"/>
            <a:ext cx="1522800" cy="57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Port 9    VLAN 10</a:t>
            </a:r>
          </a:p>
        </p:txBody>
      </p:sp>
      <p:sp>
        <p:nvSpPr>
          <p:cNvPr id="24" name="Shape 512"/>
          <p:cNvSpPr/>
          <p:nvPr/>
        </p:nvSpPr>
        <p:spPr>
          <a:xfrm>
            <a:off x="6809622" y="930843"/>
            <a:ext cx="1522800" cy="57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Port 12    VLAN 20</a:t>
            </a:r>
          </a:p>
        </p:txBody>
      </p:sp>
      <p:sp>
        <p:nvSpPr>
          <p:cNvPr id="25" name="Shape 513"/>
          <p:cNvSpPr/>
          <p:nvPr/>
        </p:nvSpPr>
        <p:spPr>
          <a:xfrm>
            <a:off x="4295022" y="902043"/>
            <a:ext cx="1522800" cy="57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Port 4    VLAN 20</a:t>
            </a:r>
          </a:p>
        </p:txBody>
      </p:sp>
    </p:spTree>
    <p:extLst>
      <p:ext uri="{BB962C8B-B14F-4D97-AF65-F5344CB8AC3E}">
        <p14:creationId xmlns:p14="http://schemas.microsoft.com/office/powerpoint/2010/main" val="300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7270"/>
            <a:ext cx="9404723" cy="830060"/>
          </a:xfrm>
        </p:spPr>
        <p:txBody>
          <a:bodyPr/>
          <a:lstStyle/>
          <a:p>
            <a:r>
              <a:rPr lang="en-US" sz="4400" dirty="0"/>
              <a:t>VLANs (Virtual </a:t>
            </a:r>
            <a:r>
              <a:rPr lang="en-US" sz="4400" dirty="0" err="1"/>
              <a:t>Lans</a:t>
            </a:r>
            <a:r>
              <a:rPr lang="en-US" sz="4400" dirty="0"/>
              <a:t>)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20" y="4383368"/>
            <a:ext cx="9740934" cy="2474631"/>
          </a:xfrm>
        </p:spPr>
        <p:txBody>
          <a:bodyPr/>
          <a:lstStyle/>
          <a:p>
            <a:r>
              <a:rPr lang="el-GR" dirty="0" err="1"/>
              <a:t>Διεπαφές</a:t>
            </a:r>
            <a:r>
              <a:rPr lang="el-GR" dirty="0"/>
              <a:t> που ανήκουν στο ίδιο </a:t>
            </a:r>
            <a:r>
              <a:rPr lang="en-US" dirty="0"/>
              <a:t>VLAN</a:t>
            </a:r>
            <a:r>
              <a:rPr lang="el-GR" dirty="0"/>
              <a:t>, μοιράζονται το ίδιο </a:t>
            </a:r>
            <a:r>
              <a:rPr lang="en-US" dirty="0"/>
              <a:t>broadcast domain.</a:t>
            </a:r>
          </a:p>
          <a:p>
            <a:r>
              <a:rPr lang="el-GR" dirty="0" err="1"/>
              <a:t>Διεπαφές</a:t>
            </a:r>
            <a:r>
              <a:rPr lang="el-GR" dirty="0"/>
              <a:t> που ανήκουν σε άλλο </a:t>
            </a:r>
            <a:r>
              <a:rPr lang="en-US" dirty="0"/>
              <a:t>VLAN, </a:t>
            </a:r>
            <a:r>
              <a:rPr lang="el-GR" dirty="0"/>
              <a:t>δεν έχουν καμία σχέση μεταξύ τους.</a:t>
            </a:r>
            <a:endParaRPr lang="en-GB" dirty="0"/>
          </a:p>
        </p:txBody>
      </p:sp>
      <p:pic>
        <p:nvPicPr>
          <p:cNvPr id="5" name="Shape 5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8500" y="1639451"/>
            <a:ext cx="4952160" cy="118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5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0621" y="3315971"/>
            <a:ext cx="608400" cy="6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5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1341" y="3315971"/>
            <a:ext cx="608400" cy="6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5941" y="3315971"/>
            <a:ext cx="608400" cy="6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5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5221" y="3315971"/>
            <a:ext cx="608400" cy="636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hape 525"/>
          <p:cNvCxnSpPr/>
          <p:nvPr/>
        </p:nvCxnSpPr>
        <p:spPr>
          <a:xfrm>
            <a:off x="3701500" y="2325251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" name="Shape 526"/>
          <p:cNvCxnSpPr/>
          <p:nvPr/>
        </p:nvCxnSpPr>
        <p:spPr>
          <a:xfrm>
            <a:off x="4615901" y="2325251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527"/>
          <p:cNvCxnSpPr/>
          <p:nvPr/>
        </p:nvCxnSpPr>
        <p:spPr>
          <a:xfrm>
            <a:off x="6140141" y="2325251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528"/>
          <p:cNvCxnSpPr/>
          <p:nvPr/>
        </p:nvCxnSpPr>
        <p:spPr>
          <a:xfrm>
            <a:off x="7130501" y="2325251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" name="Shape 529"/>
          <p:cNvSpPr/>
          <p:nvPr/>
        </p:nvSpPr>
        <p:spPr>
          <a:xfrm>
            <a:off x="2711141" y="3925450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10.1.0.10/16      DG: 10.1.0.1</a:t>
            </a:r>
          </a:p>
        </p:txBody>
      </p:sp>
      <p:sp>
        <p:nvSpPr>
          <p:cNvPr id="15" name="Shape 530"/>
          <p:cNvSpPr/>
          <p:nvPr/>
        </p:nvSpPr>
        <p:spPr>
          <a:xfrm>
            <a:off x="3930101" y="3925450"/>
            <a:ext cx="1294559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10.2.0.20/16      DG: 10.2.0.1</a:t>
            </a:r>
          </a:p>
        </p:txBody>
      </p:sp>
      <p:sp>
        <p:nvSpPr>
          <p:cNvPr id="16" name="Shape 531"/>
          <p:cNvSpPr/>
          <p:nvPr/>
        </p:nvSpPr>
        <p:spPr>
          <a:xfrm>
            <a:off x="5378021" y="3925450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10.1.0.30/16      DG: 10.1.0.1</a:t>
            </a:r>
          </a:p>
        </p:txBody>
      </p:sp>
      <p:sp>
        <p:nvSpPr>
          <p:cNvPr id="17" name="Shape 532"/>
          <p:cNvSpPr/>
          <p:nvPr/>
        </p:nvSpPr>
        <p:spPr>
          <a:xfrm>
            <a:off x="6825941" y="3925450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10.2.0.40/16      DG: 10.2.0.1</a:t>
            </a:r>
          </a:p>
        </p:txBody>
      </p:sp>
      <p:cxnSp>
        <p:nvCxnSpPr>
          <p:cNvPr id="18" name="Shape 533"/>
          <p:cNvCxnSpPr/>
          <p:nvPr/>
        </p:nvCxnSpPr>
        <p:spPr>
          <a:xfrm>
            <a:off x="3701500" y="1410851"/>
            <a:ext cx="0" cy="60948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9" name="Shape 534"/>
          <p:cNvCxnSpPr/>
          <p:nvPr/>
        </p:nvCxnSpPr>
        <p:spPr>
          <a:xfrm>
            <a:off x="6140141" y="1410851"/>
            <a:ext cx="0" cy="60948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0" name="Shape 535"/>
          <p:cNvCxnSpPr/>
          <p:nvPr/>
        </p:nvCxnSpPr>
        <p:spPr>
          <a:xfrm>
            <a:off x="4615901" y="1410851"/>
            <a:ext cx="0" cy="60948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1" name="Shape 536"/>
          <p:cNvCxnSpPr/>
          <p:nvPr/>
        </p:nvCxnSpPr>
        <p:spPr>
          <a:xfrm>
            <a:off x="7130501" y="1410851"/>
            <a:ext cx="0" cy="60948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2" name="Shape 537"/>
          <p:cNvSpPr/>
          <p:nvPr/>
        </p:nvSpPr>
        <p:spPr>
          <a:xfrm>
            <a:off x="3244300" y="877330"/>
            <a:ext cx="1523159" cy="57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Port 1    VLAN 10</a:t>
            </a:r>
          </a:p>
        </p:txBody>
      </p:sp>
      <p:sp>
        <p:nvSpPr>
          <p:cNvPr id="23" name="Shape 538"/>
          <p:cNvSpPr/>
          <p:nvPr/>
        </p:nvSpPr>
        <p:spPr>
          <a:xfrm>
            <a:off x="5682941" y="906130"/>
            <a:ext cx="1522800" cy="57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Port 9    VLAN 10</a:t>
            </a:r>
          </a:p>
        </p:txBody>
      </p:sp>
      <p:sp>
        <p:nvSpPr>
          <p:cNvPr id="24" name="Shape 539"/>
          <p:cNvSpPr/>
          <p:nvPr/>
        </p:nvSpPr>
        <p:spPr>
          <a:xfrm>
            <a:off x="6825941" y="906130"/>
            <a:ext cx="1522800" cy="57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Port 12    VLAN 20</a:t>
            </a:r>
          </a:p>
        </p:txBody>
      </p:sp>
      <p:sp>
        <p:nvSpPr>
          <p:cNvPr id="25" name="Shape 540"/>
          <p:cNvSpPr/>
          <p:nvPr/>
        </p:nvSpPr>
        <p:spPr>
          <a:xfrm>
            <a:off x="4311341" y="877330"/>
            <a:ext cx="1522800" cy="57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Port 4    VLAN 20</a:t>
            </a:r>
          </a:p>
        </p:txBody>
      </p:sp>
      <p:cxnSp>
        <p:nvCxnSpPr>
          <p:cNvPr id="26" name="Shape 541"/>
          <p:cNvCxnSpPr/>
          <p:nvPr/>
        </p:nvCxnSpPr>
        <p:spPr>
          <a:xfrm rot="10800000">
            <a:off x="3549221" y="2324891"/>
            <a:ext cx="0" cy="106668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7" name="Shape 542"/>
          <p:cNvCxnSpPr/>
          <p:nvPr/>
        </p:nvCxnSpPr>
        <p:spPr>
          <a:xfrm>
            <a:off x="6063821" y="2325251"/>
            <a:ext cx="0" cy="106668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8" name="Shape 543"/>
          <p:cNvSpPr/>
          <p:nvPr/>
        </p:nvSpPr>
        <p:spPr>
          <a:xfrm>
            <a:off x="1644640" y="2805131"/>
            <a:ext cx="1827719" cy="3362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ARP Request</a:t>
            </a:r>
          </a:p>
        </p:txBody>
      </p:sp>
    </p:spTree>
    <p:extLst>
      <p:ext uri="{BB962C8B-B14F-4D97-AF65-F5344CB8AC3E}">
        <p14:creationId xmlns:p14="http://schemas.microsoft.com/office/powerpoint/2010/main" val="19842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7270"/>
            <a:ext cx="9404723" cy="805346"/>
          </a:xfrm>
        </p:spPr>
        <p:txBody>
          <a:bodyPr/>
          <a:lstStyle/>
          <a:p>
            <a:r>
              <a:rPr lang="en-US" sz="4400" dirty="0"/>
              <a:t>VLANs (Virtual </a:t>
            </a:r>
            <a:r>
              <a:rPr lang="en-US" sz="4400" dirty="0" err="1"/>
              <a:t>Lans</a:t>
            </a:r>
            <a:r>
              <a:rPr lang="en-US" sz="4400" dirty="0"/>
              <a:t>)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23" y="879026"/>
            <a:ext cx="8946541" cy="4195481"/>
          </a:xfrm>
        </p:spPr>
        <p:txBody>
          <a:bodyPr/>
          <a:lstStyle/>
          <a:p>
            <a:r>
              <a:rPr lang="el-GR" dirty="0"/>
              <a:t>Πως μπορεί να ρυθμιστούν τα </a:t>
            </a:r>
            <a:r>
              <a:rPr lang="en-US" dirty="0"/>
              <a:t>VLANs</a:t>
            </a:r>
          </a:p>
          <a:p>
            <a:pPr lvl="1"/>
            <a:endParaRPr lang="en-GB" dirty="0"/>
          </a:p>
        </p:txBody>
      </p:sp>
      <p:pic>
        <p:nvPicPr>
          <p:cNvPr id="5" name="Shape 5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6019" y="2002267"/>
            <a:ext cx="7009200" cy="3072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59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7270"/>
            <a:ext cx="9404723" cy="953627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Static VLANS</a:t>
            </a:r>
            <a:br>
              <a:rPr lang="en-US" sz="4400" dirty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77" y="3498658"/>
            <a:ext cx="8946541" cy="3272845"/>
          </a:xfrm>
        </p:spPr>
        <p:txBody>
          <a:bodyPr/>
          <a:lstStyle/>
          <a:p>
            <a:r>
              <a:rPr lang="el-GR" dirty="0"/>
              <a:t>Κάθε </a:t>
            </a:r>
            <a:r>
              <a:rPr lang="en-US" dirty="0"/>
              <a:t>switch </a:t>
            </a:r>
            <a:r>
              <a:rPr lang="el-GR" dirty="0"/>
              <a:t>εξ αρχής έχει όλες του τις </a:t>
            </a:r>
            <a:r>
              <a:rPr lang="el-GR" dirty="0" err="1"/>
              <a:t>διεπαφές</a:t>
            </a:r>
            <a:r>
              <a:rPr lang="el-GR" dirty="0"/>
              <a:t>, ρυθμισμένες στο </a:t>
            </a:r>
            <a:r>
              <a:rPr lang="en-US" b="1" dirty="0"/>
              <a:t>default VLAN 1</a:t>
            </a:r>
          </a:p>
          <a:p>
            <a:r>
              <a:rPr lang="el-GR" dirty="0"/>
              <a:t>Η στατική ρύθμιση </a:t>
            </a:r>
            <a:r>
              <a:rPr lang="en-US" dirty="0"/>
              <a:t>VLANs,</a:t>
            </a:r>
            <a:r>
              <a:rPr lang="el-GR" dirty="0"/>
              <a:t> ονομάζεται </a:t>
            </a:r>
            <a:r>
              <a:rPr lang="en-US" b="1" dirty="0"/>
              <a:t>port-based </a:t>
            </a:r>
            <a:r>
              <a:rPr lang="el-GR" b="1" dirty="0"/>
              <a:t>ή </a:t>
            </a:r>
            <a:r>
              <a:rPr lang="en-US" b="1" dirty="0"/>
              <a:t>port-centric VLANs</a:t>
            </a:r>
          </a:p>
          <a:p>
            <a:endParaRPr lang="en-GB" dirty="0"/>
          </a:p>
        </p:txBody>
      </p:sp>
      <p:pic>
        <p:nvPicPr>
          <p:cNvPr id="5" name="Shape 5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5727" y="857760"/>
            <a:ext cx="4951799" cy="11800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hape 557"/>
          <p:cNvCxnSpPr/>
          <p:nvPr/>
        </p:nvCxnSpPr>
        <p:spPr>
          <a:xfrm rot="10800000">
            <a:off x="6677007" y="1619880"/>
            <a:ext cx="0" cy="990720"/>
          </a:xfrm>
          <a:prstGeom prst="straightConnector1">
            <a:avLst/>
          </a:prstGeom>
          <a:noFill/>
          <a:ln w="255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7" name="Shape 558"/>
          <p:cNvSpPr/>
          <p:nvPr/>
        </p:nvSpPr>
        <p:spPr>
          <a:xfrm>
            <a:off x="6143848" y="2610600"/>
            <a:ext cx="1294200" cy="57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VLAN 10 Configured</a:t>
            </a:r>
          </a:p>
        </p:txBody>
      </p:sp>
      <p:sp>
        <p:nvSpPr>
          <p:cNvPr id="8" name="Shape 559"/>
          <p:cNvSpPr/>
          <p:nvPr/>
        </p:nvSpPr>
        <p:spPr>
          <a:xfrm rot="-5362800">
            <a:off x="5150968" y="707279"/>
            <a:ext cx="299159" cy="2437199"/>
          </a:xfrm>
          <a:prstGeom prst="leftBrace">
            <a:avLst>
              <a:gd name="adj1" fmla="val 1800"/>
              <a:gd name="adj2" fmla="val 10800"/>
            </a:avLst>
          </a:prstGeom>
          <a:noFill/>
          <a:ln w="255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560"/>
          <p:cNvSpPr/>
          <p:nvPr/>
        </p:nvSpPr>
        <p:spPr>
          <a:xfrm>
            <a:off x="4924528" y="2105520"/>
            <a:ext cx="989639" cy="57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Default VLAN 1</a:t>
            </a:r>
          </a:p>
        </p:txBody>
      </p:sp>
      <p:sp>
        <p:nvSpPr>
          <p:cNvPr id="10" name="Shape 561"/>
          <p:cNvSpPr/>
          <p:nvPr/>
        </p:nvSpPr>
        <p:spPr>
          <a:xfrm rot="-5362800">
            <a:off x="7135647" y="1456079"/>
            <a:ext cx="298799" cy="913319"/>
          </a:xfrm>
          <a:prstGeom prst="leftBrace">
            <a:avLst>
              <a:gd name="adj1" fmla="val 1800"/>
              <a:gd name="adj2" fmla="val 10800"/>
            </a:avLst>
          </a:prstGeom>
          <a:noFill/>
          <a:ln w="255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562"/>
          <p:cNvSpPr/>
          <p:nvPr/>
        </p:nvSpPr>
        <p:spPr>
          <a:xfrm>
            <a:off x="7210528" y="2077079"/>
            <a:ext cx="989639" cy="57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Default VLAN 1</a:t>
            </a:r>
          </a:p>
        </p:txBody>
      </p:sp>
      <p:sp>
        <p:nvSpPr>
          <p:cNvPr id="12" name="Shape 563"/>
          <p:cNvSpPr/>
          <p:nvPr/>
        </p:nvSpPr>
        <p:spPr>
          <a:xfrm>
            <a:off x="1038328" y="2686559"/>
            <a:ext cx="5104440" cy="60876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latin typeface="Courier New"/>
                <a:ea typeface="Courier New"/>
                <a:cs typeface="Courier New"/>
                <a:sym typeface="Courier New"/>
              </a:rPr>
              <a:t>Switch(</a:t>
            </a:r>
            <a:r>
              <a:rPr lang="en-US" sz="1400" b="1" i="0" u="none" strike="noStrike" cap="none" baseline="0" dirty="0" err="1"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1400" b="1" i="0" u="none" strike="noStrike" cap="none" baseline="0" dirty="0">
                <a:latin typeface="Courier New"/>
                <a:ea typeface="Courier New"/>
                <a:cs typeface="Courier New"/>
                <a:sym typeface="Courier New"/>
              </a:rPr>
              <a:t>)#interface </a:t>
            </a:r>
            <a:r>
              <a:rPr lang="en-US" sz="1400" b="1" i="0" u="none" strike="noStrike" cap="none" baseline="0" dirty="0" err="1">
                <a:latin typeface="Courier New"/>
                <a:ea typeface="Courier New"/>
                <a:cs typeface="Courier New"/>
                <a:sym typeface="Courier New"/>
              </a:rPr>
              <a:t>fastethernet</a:t>
            </a:r>
            <a:r>
              <a:rPr lang="en-US" sz="1400" b="1" i="0" u="none" strike="noStrike" cap="none" baseline="0" dirty="0">
                <a:latin typeface="Courier New"/>
                <a:ea typeface="Courier New"/>
                <a:cs typeface="Courier New"/>
                <a:sym typeface="Courier New"/>
              </a:rPr>
              <a:t> 0/9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latin typeface="Courier New"/>
                <a:ea typeface="Courier New"/>
                <a:cs typeface="Courier New"/>
                <a:sym typeface="Courier New"/>
              </a:rPr>
              <a:t>Switch(</a:t>
            </a:r>
            <a:r>
              <a:rPr lang="en-US" sz="1400" b="1" i="0" u="none" strike="noStrike" cap="none" baseline="0" dirty="0" err="1"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1400" b="1" i="0" u="none" strike="noStrike" cap="none" baseline="0" dirty="0">
                <a:latin typeface="Courier New"/>
                <a:ea typeface="Courier New"/>
                <a:cs typeface="Courier New"/>
                <a:sym typeface="Courier New"/>
              </a:rPr>
              <a:t>-if)#</a:t>
            </a:r>
            <a:r>
              <a:rPr lang="en-US" sz="1400" b="1" i="0" u="none" strike="noStrike" cap="none" baseline="0" dirty="0" err="1">
                <a:latin typeface="Courier New"/>
                <a:ea typeface="Courier New"/>
                <a:cs typeface="Courier New"/>
                <a:sym typeface="Courier New"/>
              </a:rPr>
              <a:t>switchport</a:t>
            </a:r>
            <a:r>
              <a:rPr lang="en-US" sz="1400" b="1" i="0" u="none" strike="noStrike" cap="none" baseline="0" dirty="0">
                <a:latin typeface="Courier New"/>
                <a:ea typeface="Courier New"/>
                <a:cs typeface="Courier New"/>
                <a:sym typeface="Courier New"/>
              </a:rPr>
              <a:t> access </a:t>
            </a:r>
            <a:r>
              <a:rPr lang="en-US" sz="1400" b="1" i="0" u="none" strike="noStrike" cap="none" baseline="0" dirty="0" err="1">
                <a:latin typeface="Courier New"/>
                <a:ea typeface="Courier New"/>
                <a:cs typeface="Courier New"/>
                <a:sym typeface="Courier New"/>
              </a:rPr>
              <a:t>vlan</a:t>
            </a:r>
            <a:r>
              <a:rPr lang="en-US" sz="1400" b="1" i="0" u="none" strike="noStrike" cap="none" baseline="0" dirty="0"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6903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7270"/>
            <a:ext cx="9404723" cy="80534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Static VLANS</a:t>
            </a:r>
            <a:br>
              <a:rPr lang="en-US" sz="4400" dirty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79" y="4309757"/>
            <a:ext cx="8946541" cy="2336758"/>
          </a:xfrm>
        </p:spPr>
        <p:txBody>
          <a:bodyPr/>
          <a:lstStyle/>
          <a:p>
            <a:r>
              <a:rPr lang="el-GR" dirty="0"/>
              <a:t>Τα </a:t>
            </a:r>
            <a:r>
              <a:rPr lang="en-US" dirty="0"/>
              <a:t>VLANs </a:t>
            </a:r>
            <a:r>
              <a:rPr lang="el-GR" dirty="0"/>
              <a:t>ανατίθενται στις </a:t>
            </a:r>
            <a:r>
              <a:rPr lang="el-GR" dirty="0" err="1"/>
              <a:t>διεπαφές</a:t>
            </a:r>
            <a:r>
              <a:rPr lang="el-GR" dirty="0"/>
              <a:t> του </a:t>
            </a:r>
            <a:r>
              <a:rPr lang="en-US" dirty="0"/>
              <a:t>switch</a:t>
            </a:r>
          </a:p>
          <a:p>
            <a:r>
              <a:rPr lang="el-GR" dirty="0"/>
              <a:t>Για να μπορεί ο εκάστοτε </a:t>
            </a:r>
            <a:r>
              <a:rPr lang="en-US" dirty="0"/>
              <a:t>host</a:t>
            </a:r>
            <a:r>
              <a:rPr lang="el-GR" dirty="0"/>
              <a:t> να συμμετάσχει στο </a:t>
            </a:r>
            <a:r>
              <a:rPr lang="en-US" dirty="0"/>
              <a:t>VLAN, </a:t>
            </a:r>
            <a:r>
              <a:rPr lang="el-GR" dirty="0"/>
              <a:t>θα πρέπει να έχει και τη σωστή </a:t>
            </a:r>
            <a:r>
              <a:rPr lang="en-US" dirty="0"/>
              <a:t>IP </a:t>
            </a:r>
            <a:r>
              <a:rPr lang="el-GR" dirty="0"/>
              <a:t>διεύθυνση η οποία θα ανήκει στο </a:t>
            </a:r>
            <a:r>
              <a:rPr lang="en-US" dirty="0"/>
              <a:t>VLAN.</a:t>
            </a:r>
          </a:p>
          <a:p>
            <a:pPr lvl="1"/>
            <a:r>
              <a:rPr lang="en-US" b="1" dirty="0"/>
              <a:t>VLAN = Subnet</a:t>
            </a:r>
            <a:endParaRPr lang="en-GB" b="1" dirty="0"/>
          </a:p>
        </p:txBody>
      </p:sp>
      <p:pic>
        <p:nvPicPr>
          <p:cNvPr id="5" name="Shape 5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84381" y="1462878"/>
            <a:ext cx="4952160" cy="118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5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6500" y="3139398"/>
            <a:ext cx="608400" cy="6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5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7221" y="3139398"/>
            <a:ext cx="608400" cy="6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1821" y="3139398"/>
            <a:ext cx="608400" cy="6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5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1101" y="3139398"/>
            <a:ext cx="608400" cy="636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hape 575"/>
          <p:cNvCxnSpPr/>
          <p:nvPr/>
        </p:nvCxnSpPr>
        <p:spPr>
          <a:xfrm>
            <a:off x="5027381" y="2148678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" name="Shape 576"/>
          <p:cNvCxnSpPr/>
          <p:nvPr/>
        </p:nvCxnSpPr>
        <p:spPr>
          <a:xfrm>
            <a:off x="5941780" y="2148678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577"/>
          <p:cNvCxnSpPr/>
          <p:nvPr/>
        </p:nvCxnSpPr>
        <p:spPr>
          <a:xfrm>
            <a:off x="7466021" y="2148678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578"/>
          <p:cNvCxnSpPr/>
          <p:nvPr/>
        </p:nvCxnSpPr>
        <p:spPr>
          <a:xfrm>
            <a:off x="8456380" y="2148678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" name="Shape 579"/>
          <p:cNvSpPr/>
          <p:nvPr/>
        </p:nvSpPr>
        <p:spPr>
          <a:xfrm>
            <a:off x="4037021" y="3748877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10.1.0.10/16      DG: 10.1.0.1</a:t>
            </a:r>
          </a:p>
        </p:txBody>
      </p:sp>
      <p:sp>
        <p:nvSpPr>
          <p:cNvPr id="15" name="Shape 580"/>
          <p:cNvSpPr/>
          <p:nvPr/>
        </p:nvSpPr>
        <p:spPr>
          <a:xfrm>
            <a:off x="5255981" y="3748877"/>
            <a:ext cx="1294559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10.2.0.20/16      DG: 10.2.0.1</a:t>
            </a:r>
          </a:p>
        </p:txBody>
      </p:sp>
      <p:sp>
        <p:nvSpPr>
          <p:cNvPr id="16" name="Shape 581"/>
          <p:cNvSpPr/>
          <p:nvPr/>
        </p:nvSpPr>
        <p:spPr>
          <a:xfrm>
            <a:off x="6703901" y="3748877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10.1.0.30/16      DG: 10.1.0.1</a:t>
            </a:r>
          </a:p>
        </p:txBody>
      </p:sp>
      <p:sp>
        <p:nvSpPr>
          <p:cNvPr id="17" name="Shape 582"/>
          <p:cNvSpPr/>
          <p:nvPr/>
        </p:nvSpPr>
        <p:spPr>
          <a:xfrm>
            <a:off x="8151821" y="3748877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10.2.0.40/16      DG: 10.2.0.1</a:t>
            </a:r>
          </a:p>
        </p:txBody>
      </p:sp>
      <p:cxnSp>
        <p:nvCxnSpPr>
          <p:cNvPr id="18" name="Shape 583"/>
          <p:cNvCxnSpPr/>
          <p:nvPr/>
        </p:nvCxnSpPr>
        <p:spPr>
          <a:xfrm>
            <a:off x="5027381" y="1234278"/>
            <a:ext cx="0" cy="60948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9" name="Shape 584"/>
          <p:cNvCxnSpPr/>
          <p:nvPr/>
        </p:nvCxnSpPr>
        <p:spPr>
          <a:xfrm>
            <a:off x="7466021" y="1234278"/>
            <a:ext cx="0" cy="60948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0" name="Shape 585"/>
          <p:cNvCxnSpPr/>
          <p:nvPr/>
        </p:nvCxnSpPr>
        <p:spPr>
          <a:xfrm>
            <a:off x="5941780" y="1234278"/>
            <a:ext cx="0" cy="60948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1" name="Shape 586"/>
          <p:cNvCxnSpPr/>
          <p:nvPr/>
        </p:nvCxnSpPr>
        <p:spPr>
          <a:xfrm>
            <a:off x="8456380" y="1234278"/>
            <a:ext cx="0" cy="60948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2" name="Shape 587"/>
          <p:cNvSpPr/>
          <p:nvPr/>
        </p:nvSpPr>
        <p:spPr>
          <a:xfrm>
            <a:off x="4570181" y="700758"/>
            <a:ext cx="1523159" cy="57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Port 1    VLAN 10</a:t>
            </a:r>
          </a:p>
        </p:txBody>
      </p:sp>
      <p:sp>
        <p:nvSpPr>
          <p:cNvPr id="23" name="Shape 588"/>
          <p:cNvSpPr/>
          <p:nvPr/>
        </p:nvSpPr>
        <p:spPr>
          <a:xfrm>
            <a:off x="7008821" y="729558"/>
            <a:ext cx="1522800" cy="57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Port 9    VLAN 10</a:t>
            </a:r>
          </a:p>
        </p:txBody>
      </p:sp>
      <p:sp>
        <p:nvSpPr>
          <p:cNvPr id="24" name="Shape 589"/>
          <p:cNvSpPr/>
          <p:nvPr/>
        </p:nvSpPr>
        <p:spPr>
          <a:xfrm>
            <a:off x="8151821" y="729558"/>
            <a:ext cx="1522800" cy="57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Port 12    VLAN 20</a:t>
            </a:r>
          </a:p>
        </p:txBody>
      </p:sp>
      <p:sp>
        <p:nvSpPr>
          <p:cNvPr id="25" name="Shape 590"/>
          <p:cNvSpPr/>
          <p:nvPr/>
        </p:nvSpPr>
        <p:spPr>
          <a:xfrm>
            <a:off x="5637221" y="700758"/>
            <a:ext cx="1522800" cy="57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Port 4    VLAN 20</a:t>
            </a:r>
          </a:p>
        </p:txBody>
      </p:sp>
    </p:spTree>
    <p:extLst>
      <p:ext uri="{BB962C8B-B14F-4D97-AF65-F5344CB8AC3E}">
        <p14:creationId xmlns:p14="http://schemas.microsoft.com/office/powerpoint/2010/main" val="41987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0" y="47270"/>
            <a:ext cx="9404723" cy="805346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VLAN </a:t>
            </a:r>
            <a:r>
              <a:rPr lang="en-US" sz="4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Trunking</a:t>
            </a:r>
            <a:r>
              <a:rPr lang="en-US" sz="4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/Tagging</a:t>
            </a:r>
            <a:br>
              <a:rPr lang="en-US" sz="4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91" y="4540309"/>
            <a:ext cx="8946541" cy="1534571"/>
          </a:xfrm>
        </p:spPr>
        <p:txBody>
          <a:bodyPr/>
          <a:lstStyle/>
          <a:p>
            <a:r>
              <a:rPr lang="el-GR" dirty="0"/>
              <a:t>Το </a:t>
            </a:r>
            <a:r>
              <a:rPr lang="en-US" dirty="0"/>
              <a:t>VLAN tagging </a:t>
            </a:r>
            <a:r>
              <a:rPr lang="el-GR" dirty="0"/>
              <a:t>χρησιμοποιείται όταν ένα </a:t>
            </a:r>
            <a:r>
              <a:rPr lang="en-US" dirty="0"/>
              <a:t>Link </a:t>
            </a:r>
            <a:r>
              <a:rPr lang="el-GR" dirty="0"/>
              <a:t>πρέπει να μεταφέρει </a:t>
            </a:r>
            <a:r>
              <a:rPr lang="en-US" dirty="0"/>
              <a:t>data </a:t>
            </a:r>
            <a:r>
              <a:rPr lang="el-GR" dirty="0"/>
              <a:t>από πολλαπλά </a:t>
            </a:r>
            <a:r>
              <a:rPr lang="en-US" dirty="0"/>
              <a:t>VLANs.</a:t>
            </a:r>
          </a:p>
          <a:p>
            <a:pPr lvl="1"/>
            <a:r>
              <a:rPr lang="en-US" b="1" dirty="0"/>
              <a:t>Tagging</a:t>
            </a:r>
          </a:p>
          <a:p>
            <a:pPr lvl="1"/>
            <a:r>
              <a:rPr lang="en-US" b="1" dirty="0"/>
              <a:t>Trunk</a:t>
            </a:r>
            <a:endParaRPr lang="en-GB" b="1" dirty="0"/>
          </a:p>
        </p:txBody>
      </p:sp>
      <p:pic>
        <p:nvPicPr>
          <p:cNvPr id="5" name="Shape 5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3319" y="1180070"/>
            <a:ext cx="7999920" cy="12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5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9639" y="2856589"/>
            <a:ext cx="7914239" cy="1446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599"/>
          <p:cNvSpPr/>
          <p:nvPr/>
        </p:nvSpPr>
        <p:spPr>
          <a:xfrm>
            <a:off x="3814238" y="722870"/>
            <a:ext cx="2818080" cy="45863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VLAN Tagging</a:t>
            </a:r>
            <a:r>
              <a:rPr lang="en-US" sz="1600" b="1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" name="Shape 600"/>
          <p:cNvSpPr/>
          <p:nvPr/>
        </p:nvSpPr>
        <p:spPr>
          <a:xfrm>
            <a:off x="4015946" y="2413336"/>
            <a:ext cx="2818440" cy="45863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VLAN Tagging</a:t>
            </a:r>
            <a:r>
              <a:rPr lang="en-US" sz="16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9" name="Shape 601"/>
          <p:cNvCxnSpPr/>
          <p:nvPr/>
        </p:nvCxnSpPr>
        <p:spPr>
          <a:xfrm>
            <a:off x="5185838" y="3008870"/>
            <a:ext cx="0" cy="304920"/>
          </a:xfrm>
          <a:prstGeom prst="straightConnector1">
            <a:avLst/>
          </a:prstGeom>
          <a:noFill/>
          <a:ln w="255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811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7270"/>
            <a:ext cx="9404723" cy="71884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VLAN </a:t>
            </a:r>
            <a:r>
              <a:rPr lang="en-US" sz="4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Trunking</a:t>
            </a:r>
            <a:r>
              <a:rPr lang="en-US" sz="4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/Tagging</a:t>
            </a:r>
            <a:br>
              <a:rPr lang="en-US" sz="4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41" y="977397"/>
            <a:ext cx="5470483" cy="5596397"/>
          </a:xfrm>
        </p:spPr>
        <p:txBody>
          <a:bodyPr>
            <a:noAutofit/>
          </a:bodyPr>
          <a:lstStyle/>
          <a:p>
            <a:r>
              <a:rPr lang="el-GR" sz="1800" dirty="0"/>
              <a:t>Για το διαχωρισμό της κίνησης μεταξύ διαφορετικών </a:t>
            </a:r>
            <a:r>
              <a:rPr lang="en-US" sz="1800" dirty="0"/>
              <a:t>VLANs, </a:t>
            </a:r>
            <a:r>
              <a:rPr lang="el-GR" sz="1800" dirty="0"/>
              <a:t>σε κάθε πακέτο εισάγεται ένα κομμάτι πληροφορίας που αφορά το </a:t>
            </a:r>
            <a:r>
              <a:rPr lang="en-US" sz="1800" dirty="0"/>
              <a:t>VLAN </a:t>
            </a:r>
            <a:r>
              <a:rPr lang="el-GR" sz="1800" dirty="0"/>
              <a:t>στο οποίο ανήκει το πακέτο</a:t>
            </a:r>
            <a:r>
              <a:rPr lang="en-US" sz="1800" dirty="0"/>
              <a:t> (frame tagging)</a:t>
            </a:r>
            <a:r>
              <a:rPr lang="el-GR" sz="1800" dirty="0"/>
              <a:t>.</a:t>
            </a:r>
          </a:p>
          <a:p>
            <a:r>
              <a:rPr lang="el-GR" sz="1800" dirty="0"/>
              <a:t>Υπάρχουν δύο βασικές μέθοδοι για </a:t>
            </a:r>
            <a:r>
              <a:rPr lang="en-US" sz="1800" dirty="0"/>
              <a:t>frame tagging. To </a:t>
            </a:r>
            <a:r>
              <a:rPr lang="el-GR" sz="1800" dirty="0"/>
              <a:t>πρωτόκολλο </a:t>
            </a:r>
            <a:r>
              <a:rPr lang="en-US" sz="1800" b="1" dirty="0"/>
              <a:t>ISL</a:t>
            </a:r>
            <a:r>
              <a:rPr lang="en-US" sz="1800" dirty="0"/>
              <a:t> </a:t>
            </a:r>
            <a:r>
              <a:rPr lang="el-GR" sz="1800" dirty="0"/>
              <a:t>της </a:t>
            </a:r>
            <a:r>
              <a:rPr lang="en-US" sz="1800" dirty="0"/>
              <a:t>Cisco, </a:t>
            </a:r>
            <a:r>
              <a:rPr lang="el-GR" sz="1800" dirty="0"/>
              <a:t>και το </a:t>
            </a:r>
            <a:r>
              <a:rPr lang="en-US" sz="1800" b="1" dirty="0"/>
              <a:t>IEEE802.1Q.</a:t>
            </a:r>
          </a:p>
          <a:p>
            <a:r>
              <a:rPr lang="en-US" sz="1800" dirty="0"/>
              <a:t>To </a:t>
            </a:r>
            <a:r>
              <a:rPr lang="en-US" sz="1800" b="1" dirty="0"/>
              <a:t>ISL</a:t>
            </a:r>
            <a:r>
              <a:rPr lang="en-US" sz="1800" dirty="0"/>
              <a:t> </a:t>
            </a:r>
            <a:r>
              <a:rPr lang="el-GR" sz="1800" dirty="0"/>
              <a:t>έχει αντικατασταθεί από το </a:t>
            </a:r>
            <a:r>
              <a:rPr lang="en-US" sz="1800" b="1" dirty="0"/>
              <a:t>IEEE802.1Q</a:t>
            </a:r>
            <a:r>
              <a:rPr lang="el-GR" sz="1800" b="1" dirty="0"/>
              <a:t>.</a:t>
            </a:r>
          </a:p>
          <a:p>
            <a:r>
              <a:rPr lang="el-GR" sz="1800" dirty="0"/>
              <a:t>Η </a:t>
            </a:r>
            <a:r>
              <a:rPr lang="en-US" sz="1800" dirty="0"/>
              <a:t>Cisco, </a:t>
            </a:r>
            <a:r>
              <a:rPr lang="el-GR" sz="1800" dirty="0"/>
              <a:t>προτείνει τη χρήση </a:t>
            </a:r>
            <a:r>
              <a:rPr lang="en-US" sz="1800" b="1" dirty="0"/>
              <a:t>IEEE802.1Q.</a:t>
            </a:r>
            <a:endParaRPr lang="en-GB" sz="1800" dirty="0"/>
          </a:p>
        </p:txBody>
      </p:sp>
      <p:pic>
        <p:nvPicPr>
          <p:cNvPr id="6" name="Shape 6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66505" y="930029"/>
            <a:ext cx="4618383" cy="4176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89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7270"/>
            <a:ext cx="9404723" cy="867130"/>
          </a:xfrm>
        </p:spPr>
        <p:txBody>
          <a:bodyPr/>
          <a:lstStyle/>
          <a:p>
            <a:r>
              <a:rPr lang="en-US" sz="4400" dirty="0"/>
              <a:t>ISL tagged frame</a:t>
            </a:r>
            <a:endParaRPr lang="en-GB" sz="4400" dirty="0"/>
          </a:p>
        </p:txBody>
      </p:sp>
      <p:pic>
        <p:nvPicPr>
          <p:cNvPr id="1026" name="Picture 2" descr="http://ericleahy.com/wp-content/uploads/2011/07/ISL_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0" y="1447800"/>
            <a:ext cx="9659945" cy="34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4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/>
        </p:nvSpPr>
        <p:spPr>
          <a:xfrm>
            <a:off x="808454" y="0"/>
            <a:ext cx="7568291" cy="1053565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 anchor="t" anchorCtr="0">
            <a:noAutofit/>
          </a:bodyPr>
          <a:lstStyle/>
          <a:p>
            <a:pPr>
              <a:buSzPct val="25000"/>
            </a:pP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802.1Q</a:t>
            </a: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 tagged frame</a:t>
            </a:r>
          </a:p>
        </p:txBody>
      </p:sp>
      <p:pic>
        <p:nvPicPr>
          <p:cNvPr id="1026" name="Picture 2" descr="http://8185-presscdn-0-22.pagely.netdna-cdn.com/wp-content/uploads/2013/10/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3" y="1581664"/>
            <a:ext cx="9940807" cy="352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7054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VLANs (Virtual </a:t>
            </a:r>
            <a:r>
              <a:rPr lang="en-US" sz="4400" dirty="0" err="1"/>
              <a:t>Lans</a:t>
            </a:r>
            <a:r>
              <a:rPr lang="en-US" sz="4400" dirty="0"/>
              <a:t>)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/>
              <a:t>Ένα μικρό δίκτυο, ξεκινάει κάπως έτσι.</a:t>
            </a:r>
            <a:endParaRPr lang="en-GB" sz="2400" dirty="0"/>
          </a:p>
        </p:txBody>
      </p:sp>
      <p:sp>
        <p:nvSpPr>
          <p:cNvPr id="5" name="Shape 155"/>
          <p:cNvSpPr/>
          <p:nvPr/>
        </p:nvSpPr>
        <p:spPr>
          <a:xfrm>
            <a:off x="4693503" y="2921937"/>
            <a:ext cx="1071719" cy="45576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Switch</a:t>
            </a:r>
          </a:p>
        </p:txBody>
      </p:sp>
      <p:cxnSp>
        <p:nvCxnSpPr>
          <p:cNvPr id="6" name="Shape 156"/>
          <p:cNvCxnSpPr/>
          <p:nvPr/>
        </p:nvCxnSpPr>
        <p:spPr>
          <a:xfrm rot="10800000" flipH="1">
            <a:off x="4445103" y="3378776"/>
            <a:ext cx="660600" cy="68579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" name="Shape 157"/>
          <p:cNvCxnSpPr/>
          <p:nvPr/>
        </p:nvCxnSpPr>
        <p:spPr>
          <a:xfrm rot="10800000" flipH="1">
            <a:off x="5188144" y="3378776"/>
            <a:ext cx="41399" cy="7621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" name="Shape 158"/>
          <p:cNvCxnSpPr/>
          <p:nvPr/>
        </p:nvCxnSpPr>
        <p:spPr>
          <a:xfrm rot="10800000">
            <a:off x="5518624" y="3378776"/>
            <a:ext cx="660600" cy="7621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" name="Shape 159"/>
          <p:cNvSpPr/>
          <p:nvPr/>
        </p:nvSpPr>
        <p:spPr>
          <a:xfrm>
            <a:off x="4280944" y="4064937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60"/>
          <p:cNvSpPr/>
          <p:nvPr/>
        </p:nvSpPr>
        <p:spPr>
          <a:xfrm>
            <a:off x="6014344" y="4141257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61"/>
          <p:cNvSpPr/>
          <p:nvPr/>
        </p:nvSpPr>
        <p:spPr>
          <a:xfrm>
            <a:off x="5023624" y="4141257"/>
            <a:ext cx="32903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3" name="Shape 163"/>
          <p:cNvCxnSpPr/>
          <p:nvPr/>
        </p:nvCxnSpPr>
        <p:spPr>
          <a:xfrm rot="10800000">
            <a:off x="5766304" y="3379137"/>
            <a:ext cx="1073159" cy="53351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" name="Shape 164"/>
          <p:cNvSpPr/>
          <p:nvPr/>
        </p:nvSpPr>
        <p:spPr>
          <a:xfrm>
            <a:off x="6674944" y="3912657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5" name="Shape 165"/>
          <p:cNvCxnSpPr/>
          <p:nvPr/>
        </p:nvCxnSpPr>
        <p:spPr>
          <a:xfrm rot="10800000" flipH="1">
            <a:off x="3784864" y="3379137"/>
            <a:ext cx="1073159" cy="53351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" name="Shape 166"/>
          <p:cNvSpPr/>
          <p:nvPr/>
        </p:nvSpPr>
        <p:spPr>
          <a:xfrm>
            <a:off x="3620344" y="3912657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68"/>
          <p:cNvSpPr/>
          <p:nvPr/>
        </p:nvSpPr>
        <p:spPr>
          <a:xfrm>
            <a:off x="4899783" y="4750737"/>
            <a:ext cx="1029599" cy="45827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latin typeface="Verdana"/>
                <a:ea typeface="Verdana"/>
                <a:cs typeface="Verdana"/>
                <a:sym typeface="Verdana"/>
              </a:rPr>
              <a:t>Hosts</a:t>
            </a:r>
          </a:p>
        </p:txBody>
      </p:sp>
    </p:spTree>
    <p:extLst>
      <p:ext uri="{BB962C8B-B14F-4D97-AF65-F5344CB8AC3E}">
        <p14:creationId xmlns:p14="http://schemas.microsoft.com/office/powerpoint/2010/main" val="18248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7270"/>
            <a:ext cx="9404723" cy="792989"/>
          </a:xfrm>
        </p:spPr>
        <p:txBody>
          <a:bodyPr/>
          <a:lstStyle/>
          <a:p>
            <a:r>
              <a:rPr lang="en-US" sz="4400" dirty="0"/>
              <a:t>Cisco IOS commands</a:t>
            </a:r>
            <a:endParaRPr lang="en-GB" sz="4400" dirty="0"/>
          </a:p>
        </p:txBody>
      </p:sp>
      <p:pic>
        <p:nvPicPr>
          <p:cNvPr id="5" name="Picture 5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95" y="1447800"/>
            <a:ext cx="9113090" cy="413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7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7270"/>
            <a:ext cx="9404723" cy="792989"/>
          </a:xfrm>
        </p:spPr>
        <p:txBody>
          <a:bodyPr/>
          <a:lstStyle/>
          <a:p>
            <a:r>
              <a:rPr lang="en-US" sz="4400" dirty="0"/>
              <a:t>Verify VLANs</a:t>
            </a:r>
            <a:endParaRPr lang="en-GB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pic>
        <p:nvPicPr>
          <p:cNvPr id="5" name="Picture 5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5" y="744795"/>
            <a:ext cx="9620337" cy="591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8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7270"/>
            <a:ext cx="9404723" cy="842416"/>
          </a:xfrm>
        </p:spPr>
        <p:txBody>
          <a:bodyPr/>
          <a:lstStyle/>
          <a:p>
            <a:r>
              <a:rPr lang="en-US" sz="4400" dirty="0"/>
              <a:t>VLANs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19" y="2557849"/>
            <a:ext cx="8946541" cy="369467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l-GR" dirty="0"/>
              <a:t>μέγιστος αριθμός </a:t>
            </a:r>
            <a:r>
              <a:rPr lang="en-US" dirty="0"/>
              <a:t>VLAN </a:t>
            </a:r>
            <a:r>
              <a:rPr lang="el-GR" dirty="0"/>
              <a:t>είναι ανάλογος με το εκάστοτε </a:t>
            </a:r>
            <a:r>
              <a:rPr lang="en-US" dirty="0"/>
              <a:t>Switch</a:t>
            </a:r>
          </a:p>
          <a:p>
            <a:pPr lvl="1"/>
            <a:r>
              <a:rPr lang="el-GR" dirty="0"/>
              <a:t>Τα </a:t>
            </a:r>
            <a:r>
              <a:rPr lang="en-US" dirty="0"/>
              <a:t>switch </a:t>
            </a:r>
            <a:r>
              <a:rPr lang="el-GR" dirty="0"/>
              <a:t>της σειράς </a:t>
            </a:r>
            <a:r>
              <a:rPr lang="en-US" dirty="0"/>
              <a:t> </a:t>
            </a:r>
            <a:r>
              <a:rPr lang="en-US" b="1" dirty="0"/>
              <a:t>catalyst </a:t>
            </a:r>
            <a:r>
              <a:rPr lang="el-GR" b="1" dirty="0"/>
              <a:t>29</a:t>
            </a:r>
            <a:r>
              <a:rPr lang="en-US" b="1" dirty="0"/>
              <a:t>xx </a:t>
            </a:r>
            <a:r>
              <a:rPr lang="el-GR" dirty="0"/>
              <a:t>πχ:</a:t>
            </a:r>
          </a:p>
          <a:p>
            <a:pPr lvl="2"/>
            <a:r>
              <a:rPr lang="el-GR" dirty="0"/>
              <a:t>Επιτρέπουν μέχρι </a:t>
            </a:r>
            <a:r>
              <a:rPr lang="el-GR" b="1" dirty="0"/>
              <a:t>4,095</a:t>
            </a:r>
            <a:r>
              <a:rPr lang="el-GR" dirty="0"/>
              <a:t> </a:t>
            </a:r>
            <a:r>
              <a:rPr lang="en-US" dirty="0"/>
              <a:t>VLANs</a:t>
            </a:r>
          </a:p>
          <a:p>
            <a:pPr lvl="2"/>
            <a:r>
              <a:rPr lang="en-US" b="1" dirty="0"/>
              <a:t>VLAN1</a:t>
            </a:r>
            <a:r>
              <a:rPr lang="en-US" dirty="0"/>
              <a:t> </a:t>
            </a:r>
            <a:r>
              <a:rPr lang="el-GR" dirty="0"/>
              <a:t>είναι το </a:t>
            </a:r>
            <a:r>
              <a:rPr lang="en-US" dirty="0"/>
              <a:t>default </a:t>
            </a:r>
            <a:r>
              <a:rPr lang="en-US" b="1" dirty="0"/>
              <a:t>VLAN</a:t>
            </a:r>
          </a:p>
          <a:p>
            <a:pPr lvl="2"/>
            <a:r>
              <a:rPr lang="el-GR" dirty="0"/>
              <a:t>Τα πακέτα διαφήμισης των </a:t>
            </a:r>
            <a:r>
              <a:rPr lang="en-US" b="1" dirty="0"/>
              <a:t>CDP </a:t>
            </a:r>
            <a:r>
              <a:rPr lang="en-US" dirty="0"/>
              <a:t>(cisco discovery protocol) </a:t>
            </a:r>
            <a:r>
              <a:rPr lang="el-GR" dirty="0"/>
              <a:t>και </a:t>
            </a:r>
            <a:r>
              <a:rPr lang="en-US" b="1" dirty="0"/>
              <a:t>VTP</a:t>
            </a:r>
            <a:r>
              <a:rPr lang="en-US" dirty="0"/>
              <a:t> (VLAN </a:t>
            </a:r>
            <a:r>
              <a:rPr lang="en-US" dirty="0" err="1"/>
              <a:t>trunking</a:t>
            </a:r>
            <a:r>
              <a:rPr lang="en-US" dirty="0"/>
              <a:t> protocol)</a:t>
            </a:r>
          </a:p>
          <a:p>
            <a:pPr lvl="2"/>
            <a:endParaRPr lang="en-GB" dirty="0"/>
          </a:p>
        </p:txBody>
      </p:sp>
      <p:pic>
        <p:nvPicPr>
          <p:cNvPr id="5" name="Picture 5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73" y="889686"/>
            <a:ext cx="7155035" cy="133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4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7270"/>
            <a:ext cx="9404723" cy="768276"/>
          </a:xfrm>
        </p:spPr>
        <p:txBody>
          <a:bodyPr/>
          <a:lstStyle/>
          <a:p>
            <a:r>
              <a:rPr lang="en-US" sz="4400" dirty="0"/>
              <a:t>Creating VLANs</a:t>
            </a:r>
            <a:endParaRPr lang="en-GB" sz="4400" dirty="0"/>
          </a:p>
        </p:txBody>
      </p:sp>
      <p:pic>
        <p:nvPicPr>
          <p:cNvPr id="5" name="Picture 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09" y="815546"/>
            <a:ext cx="7003702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2"/>
          <p:cNvSpPr>
            <a:spLocks noChangeArrowheads="1"/>
          </p:cNvSpPr>
          <p:nvPr/>
        </p:nvSpPr>
        <p:spPr bwMode="auto">
          <a:xfrm>
            <a:off x="496353" y="2446638"/>
            <a:ext cx="9389052" cy="373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lnSpc>
                <a:spcPct val="9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Assigning access ports (non-trunk ports) to a specific VLAN</a:t>
            </a:r>
            <a:endParaRPr lang="en-US" alt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)#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interface 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fastethernet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0/9</a:t>
            </a:r>
            <a:endParaRPr lang="en-US" alt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switchport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access 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vlan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000" i="1" dirty="0" err="1">
                <a:latin typeface="+mn-lt"/>
                <a:cs typeface="Courier New" panose="02070309020205020404" pitchFamily="49" charset="0"/>
              </a:rPr>
              <a:t>vlan_number</a:t>
            </a:r>
            <a:endParaRPr lang="en-US" alt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switchport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mode access</a:t>
            </a:r>
            <a:endParaRPr lang="en-US" alt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+mn-lt"/>
            </a:endParaRPr>
          </a:p>
          <a:p>
            <a:pPr>
              <a:lnSpc>
                <a:spcPct val="9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Create the VLAN: (This step is </a:t>
            </a:r>
            <a:r>
              <a:rPr lang="en-US" altLang="en-US" sz="2000" b="1" u="sng" dirty="0">
                <a:latin typeface="+mn-lt"/>
                <a:cs typeface="Courier New" panose="02070309020205020404" pitchFamily="49" charset="0"/>
              </a:rPr>
              <a:t>not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required and will be discussed later.)</a:t>
            </a:r>
            <a:endParaRPr lang="en-US" alt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Switch#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vlan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database</a:t>
            </a:r>
            <a:endParaRPr lang="en-US" alt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vlan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)#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vlan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000" i="1" dirty="0" err="1">
                <a:latin typeface="+mn-lt"/>
                <a:cs typeface="Courier New" panose="02070309020205020404" pitchFamily="49" charset="0"/>
              </a:rPr>
              <a:t>vlan_number</a:t>
            </a:r>
            <a:endParaRPr lang="en-US" alt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vlan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)#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exit</a:t>
            </a:r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2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7270"/>
            <a:ext cx="9404723" cy="743562"/>
          </a:xfrm>
        </p:spPr>
        <p:txBody>
          <a:bodyPr/>
          <a:lstStyle/>
          <a:p>
            <a:r>
              <a:rPr lang="en-US" sz="4000" dirty="0"/>
              <a:t>Creating VLANs</a:t>
            </a:r>
            <a:endParaRPr lang="en-GB" dirty="0"/>
          </a:p>
        </p:txBody>
      </p:sp>
      <p:pic>
        <p:nvPicPr>
          <p:cNvPr id="5" name="Picture 5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90832"/>
            <a:ext cx="495141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5715000" y="1552832"/>
            <a:ext cx="0" cy="5334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CustomShape 4"/>
          <p:cNvSpPr>
            <a:spLocks noChangeArrowheads="1"/>
          </p:cNvSpPr>
          <p:nvPr/>
        </p:nvSpPr>
        <p:spPr bwMode="auto">
          <a:xfrm>
            <a:off x="5410200" y="2010032"/>
            <a:ext cx="684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1600" b="1">
                <a:solidFill>
                  <a:srgbClr val="FF0000"/>
                </a:solidFill>
              </a:rPr>
              <a:t>vlan 10</a:t>
            </a:r>
            <a:endParaRPr lang="en-US" altLang="en-US"/>
          </a:p>
        </p:txBody>
      </p:sp>
      <p:sp>
        <p:nvSpPr>
          <p:cNvPr id="8" name="CustomShape 5"/>
          <p:cNvSpPr>
            <a:spLocks/>
          </p:cNvSpPr>
          <p:nvPr/>
        </p:nvSpPr>
        <p:spPr bwMode="auto">
          <a:xfrm rot="16237200">
            <a:off x="4190207" y="639225"/>
            <a:ext cx="298450" cy="2436813"/>
          </a:xfrm>
          <a:prstGeom prst="leftBrace">
            <a:avLst>
              <a:gd name="adj1" fmla="val 1814"/>
              <a:gd name="adj2" fmla="val 10801"/>
            </a:avLst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CustomShape 6"/>
          <p:cNvSpPr>
            <a:spLocks noChangeArrowheads="1"/>
          </p:cNvSpPr>
          <p:nvPr/>
        </p:nvSpPr>
        <p:spPr bwMode="auto">
          <a:xfrm>
            <a:off x="3962400" y="2038607"/>
            <a:ext cx="989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1600" b="1">
                <a:solidFill>
                  <a:srgbClr val="FF0000"/>
                </a:solidFill>
              </a:rPr>
              <a:t>Default vlan 1</a:t>
            </a:r>
            <a:endParaRPr lang="en-US" altLang="en-US"/>
          </a:p>
        </p:txBody>
      </p:sp>
      <p:sp>
        <p:nvSpPr>
          <p:cNvPr id="10" name="CustomShape 7"/>
          <p:cNvSpPr>
            <a:spLocks/>
          </p:cNvSpPr>
          <p:nvPr/>
        </p:nvSpPr>
        <p:spPr bwMode="auto">
          <a:xfrm rot="16237200">
            <a:off x="6172200" y="1389320"/>
            <a:ext cx="300038" cy="912812"/>
          </a:xfrm>
          <a:prstGeom prst="leftBrace">
            <a:avLst>
              <a:gd name="adj1" fmla="val 1789"/>
              <a:gd name="adj2" fmla="val 10801"/>
            </a:avLst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CustomShape 8"/>
          <p:cNvSpPr>
            <a:spLocks noChangeArrowheads="1"/>
          </p:cNvSpPr>
          <p:nvPr/>
        </p:nvSpPr>
        <p:spPr bwMode="auto">
          <a:xfrm>
            <a:off x="6096000" y="2010032"/>
            <a:ext cx="989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1600" b="1">
                <a:solidFill>
                  <a:srgbClr val="FF0000"/>
                </a:solidFill>
              </a:rPr>
              <a:t>Default vlan 1</a:t>
            </a:r>
            <a:endParaRPr lang="en-US" altLang="en-US"/>
          </a:p>
        </p:txBody>
      </p:sp>
      <p:sp>
        <p:nvSpPr>
          <p:cNvPr id="12" name="CustomShape 2"/>
          <p:cNvSpPr>
            <a:spLocks noChangeArrowheads="1"/>
          </p:cNvSpPr>
          <p:nvPr/>
        </p:nvSpPr>
        <p:spPr bwMode="auto">
          <a:xfrm>
            <a:off x="221828" y="2848232"/>
            <a:ext cx="8685213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Assign ports to the VLAN</a:t>
            </a:r>
            <a:endParaRPr lang="en-US" altLang="en-US" dirty="0">
              <a:latin typeface="+mn-lt"/>
            </a:endParaRPr>
          </a:p>
          <a:p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)#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interface 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fastethernet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0/9</a:t>
            </a:r>
            <a:endParaRPr lang="en-US" altLang="en-US" dirty="0">
              <a:latin typeface="+mn-lt"/>
            </a:endParaRPr>
          </a:p>
          <a:p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switchport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access 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vlan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10</a:t>
            </a:r>
            <a:endParaRPr lang="en-US" altLang="en-US" dirty="0">
              <a:latin typeface="+mn-lt"/>
            </a:endParaRPr>
          </a:p>
          <a:p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switchport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mode access</a:t>
            </a:r>
            <a:endParaRPr lang="en-US" altLang="en-US" dirty="0">
              <a:latin typeface="+mn-lt"/>
            </a:endParaRPr>
          </a:p>
          <a:p>
            <a:endParaRPr lang="en-US" altLang="en-US" dirty="0">
              <a:latin typeface="+mn-lt"/>
            </a:endParaRPr>
          </a:p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access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el-GR" altLang="en-US" sz="2000" dirty="0">
                <a:latin typeface="+mn-lt"/>
                <a:cs typeface="Courier New" panose="02070309020205020404" pitchFamily="49" charset="0"/>
              </a:rPr>
              <a:t>Χαρακτηρίζει τη </a:t>
            </a:r>
            <a:r>
              <a:rPr lang="el-GR" altLang="en-US" sz="2000" dirty="0" err="1">
                <a:latin typeface="+mn-lt"/>
                <a:cs typeface="Courier New" panose="02070309020205020404" pitchFamily="49" charset="0"/>
              </a:rPr>
              <a:t>διεπαφή</a:t>
            </a:r>
            <a:r>
              <a:rPr lang="el-GR" altLang="en-US" sz="2000" dirty="0">
                <a:latin typeface="+mn-lt"/>
                <a:cs typeface="Courier New" panose="02070309020205020404" pitchFamily="49" charset="0"/>
              </a:rPr>
              <a:t> ως 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access port </a:t>
            </a:r>
            <a:r>
              <a:rPr lang="el-GR" altLang="en-US" sz="2000" dirty="0">
                <a:latin typeface="+mn-lt"/>
                <a:cs typeface="Courier New" panose="02070309020205020404" pitchFamily="49" charset="0"/>
              </a:rPr>
              <a:t>και όχι ως </a:t>
            </a:r>
          </a:p>
          <a:p>
            <a:pPr>
              <a:buSzPct val="125000"/>
            </a:pP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trunk link 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(</a:t>
            </a:r>
            <a:r>
              <a:rPr lang="el-GR" altLang="en-US" sz="2000" dirty="0">
                <a:latin typeface="+mn-lt"/>
                <a:cs typeface="Courier New" panose="02070309020205020404" pitchFamily="49" charset="0"/>
              </a:rPr>
              <a:t>αργότερα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)</a:t>
            </a:r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95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7270"/>
            <a:ext cx="9404723" cy="743562"/>
          </a:xfrm>
        </p:spPr>
        <p:txBody>
          <a:bodyPr/>
          <a:lstStyle/>
          <a:p>
            <a:r>
              <a:rPr lang="en-US" sz="4000" dirty="0"/>
              <a:t>Creating VLANs</a:t>
            </a:r>
            <a:endParaRPr lang="en-GB" dirty="0"/>
          </a:p>
        </p:txBody>
      </p:sp>
      <p:pic>
        <p:nvPicPr>
          <p:cNvPr id="5" name="Picture 5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90832"/>
            <a:ext cx="495141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5715000" y="1552832"/>
            <a:ext cx="0" cy="5334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CustomShape 4"/>
          <p:cNvSpPr>
            <a:spLocks noChangeArrowheads="1"/>
          </p:cNvSpPr>
          <p:nvPr/>
        </p:nvSpPr>
        <p:spPr bwMode="auto">
          <a:xfrm>
            <a:off x="5410200" y="2010032"/>
            <a:ext cx="684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1600" b="1">
                <a:solidFill>
                  <a:srgbClr val="FF0000"/>
                </a:solidFill>
              </a:rPr>
              <a:t>vlan 10</a:t>
            </a:r>
            <a:endParaRPr lang="en-US" altLang="en-US"/>
          </a:p>
        </p:txBody>
      </p:sp>
      <p:sp>
        <p:nvSpPr>
          <p:cNvPr id="8" name="CustomShape 5"/>
          <p:cNvSpPr>
            <a:spLocks/>
          </p:cNvSpPr>
          <p:nvPr/>
        </p:nvSpPr>
        <p:spPr bwMode="auto">
          <a:xfrm rot="16237200">
            <a:off x="4190207" y="639225"/>
            <a:ext cx="298450" cy="2436813"/>
          </a:xfrm>
          <a:prstGeom prst="leftBrace">
            <a:avLst>
              <a:gd name="adj1" fmla="val 1814"/>
              <a:gd name="adj2" fmla="val 10801"/>
            </a:avLst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CustomShape 6"/>
          <p:cNvSpPr>
            <a:spLocks noChangeArrowheads="1"/>
          </p:cNvSpPr>
          <p:nvPr/>
        </p:nvSpPr>
        <p:spPr bwMode="auto">
          <a:xfrm>
            <a:off x="3962400" y="2038607"/>
            <a:ext cx="989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1600" b="1">
                <a:solidFill>
                  <a:srgbClr val="FF0000"/>
                </a:solidFill>
              </a:rPr>
              <a:t>Default vlan 1</a:t>
            </a:r>
            <a:endParaRPr lang="en-US" altLang="en-US"/>
          </a:p>
        </p:txBody>
      </p:sp>
      <p:sp>
        <p:nvSpPr>
          <p:cNvPr id="10" name="CustomShape 7"/>
          <p:cNvSpPr>
            <a:spLocks/>
          </p:cNvSpPr>
          <p:nvPr/>
        </p:nvSpPr>
        <p:spPr bwMode="auto">
          <a:xfrm rot="16237200">
            <a:off x="6172200" y="1389320"/>
            <a:ext cx="300038" cy="912812"/>
          </a:xfrm>
          <a:prstGeom prst="leftBrace">
            <a:avLst>
              <a:gd name="adj1" fmla="val 1789"/>
              <a:gd name="adj2" fmla="val 10801"/>
            </a:avLst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CustomShape 8"/>
          <p:cNvSpPr>
            <a:spLocks noChangeArrowheads="1"/>
          </p:cNvSpPr>
          <p:nvPr/>
        </p:nvSpPr>
        <p:spPr bwMode="auto">
          <a:xfrm>
            <a:off x="6096000" y="2010032"/>
            <a:ext cx="989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1600" b="1">
                <a:solidFill>
                  <a:srgbClr val="FF0000"/>
                </a:solidFill>
              </a:rPr>
              <a:t>Default vlan 1</a:t>
            </a:r>
            <a:endParaRPr lang="en-US" altLang="en-US"/>
          </a:p>
        </p:txBody>
      </p:sp>
      <p:sp>
        <p:nvSpPr>
          <p:cNvPr id="12" name="CustomShape 2"/>
          <p:cNvSpPr>
            <a:spLocks noChangeArrowheads="1"/>
          </p:cNvSpPr>
          <p:nvPr/>
        </p:nvSpPr>
        <p:spPr bwMode="auto">
          <a:xfrm>
            <a:off x="608806" y="2900620"/>
            <a:ext cx="8685213" cy="197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000" dirty="0">
                <a:latin typeface="+mn-lt"/>
              </a:rPr>
              <a:t>Switch(</a:t>
            </a:r>
            <a:r>
              <a:rPr lang="en-US" altLang="en-US" sz="2000" dirty="0" err="1">
                <a:latin typeface="+mn-lt"/>
              </a:rPr>
              <a:t>config</a:t>
            </a:r>
            <a:r>
              <a:rPr lang="en-US" altLang="en-US" sz="2000" dirty="0">
                <a:latin typeface="+mn-lt"/>
              </a:rPr>
              <a:t>)#</a:t>
            </a:r>
            <a:r>
              <a:rPr lang="en-US" altLang="en-US" sz="2000" b="1" dirty="0">
                <a:latin typeface="+mn-lt"/>
              </a:rPr>
              <a:t>interface </a:t>
            </a:r>
            <a:r>
              <a:rPr lang="en-US" altLang="en-US" sz="2000" b="1" dirty="0" err="1">
                <a:latin typeface="+mn-lt"/>
              </a:rPr>
              <a:t>fastethernet</a:t>
            </a:r>
            <a:r>
              <a:rPr lang="en-US" altLang="en-US" sz="2000" b="1" dirty="0">
                <a:latin typeface="+mn-lt"/>
              </a:rPr>
              <a:t> 0/9</a:t>
            </a:r>
            <a:endParaRPr lang="en-US" altLang="en-US" sz="2000" dirty="0">
              <a:latin typeface="+mn-lt"/>
            </a:endParaRPr>
          </a:p>
          <a:p>
            <a:r>
              <a:rPr lang="en-US" altLang="en-US" sz="2000" dirty="0">
                <a:latin typeface="+mn-lt"/>
              </a:rPr>
              <a:t>Switch(</a:t>
            </a:r>
            <a:r>
              <a:rPr lang="en-US" altLang="en-US" sz="2000" dirty="0" err="1">
                <a:latin typeface="+mn-lt"/>
              </a:rPr>
              <a:t>config</a:t>
            </a:r>
            <a:r>
              <a:rPr lang="en-US" altLang="en-US" sz="2000" dirty="0">
                <a:latin typeface="+mn-lt"/>
              </a:rPr>
              <a:t>-if)#</a:t>
            </a:r>
            <a:r>
              <a:rPr lang="en-US" altLang="en-US" sz="2000" b="1" dirty="0" err="1">
                <a:latin typeface="+mn-lt"/>
              </a:rPr>
              <a:t>switchport</a:t>
            </a:r>
            <a:r>
              <a:rPr lang="en-US" altLang="en-US" sz="2000" b="1" dirty="0">
                <a:latin typeface="+mn-lt"/>
              </a:rPr>
              <a:t> access </a:t>
            </a:r>
            <a:r>
              <a:rPr lang="en-US" altLang="en-US" sz="2000" b="1" dirty="0" err="1">
                <a:latin typeface="+mn-lt"/>
              </a:rPr>
              <a:t>vlan</a:t>
            </a:r>
            <a:r>
              <a:rPr lang="en-US" altLang="en-US" sz="2000" b="1" dirty="0">
                <a:latin typeface="+mn-lt"/>
              </a:rPr>
              <a:t> 300</a:t>
            </a:r>
            <a:endParaRPr lang="en-US" altLang="en-US" sz="2000" dirty="0">
              <a:latin typeface="+mn-lt"/>
            </a:endParaRPr>
          </a:p>
          <a:p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switchport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mode access</a:t>
            </a: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81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6" y="22048"/>
            <a:ext cx="9404723" cy="1400530"/>
          </a:xfrm>
        </p:spPr>
        <p:txBody>
          <a:bodyPr/>
          <a:lstStyle/>
          <a:p>
            <a:r>
              <a:rPr lang="en-US" sz="4400" dirty="0"/>
              <a:t>VLAN ranges</a:t>
            </a:r>
            <a:endParaRPr lang="en-GB" sz="4400" dirty="0"/>
          </a:p>
        </p:txBody>
      </p:sp>
      <p:sp>
        <p:nvSpPr>
          <p:cNvPr id="5" name="CustomShape 2"/>
          <p:cNvSpPr>
            <a:spLocks noChangeArrowheads="1"/>
          </p:cNvSpPr>
          <p:nvPr/>
        </p:nvSpPr>
        <p:spPr bwMode="auto">
          <a:xfrm>
            <a:off x="670824" y="2877929"/>
            <a:ext cx="8532813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)#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interface 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fastethernet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0/5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switchport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access 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vlan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2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switchport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mode access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exit 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)#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interface 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fastethernet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0/6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switchport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access 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vlan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2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switchport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mode access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exit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)#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interface 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fastethernet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0/7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switchport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access 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vlan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2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switchport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mode access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6" name="Picture 5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87395"/>
            <a:ext cx="495141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stomShape 3"/>
          <p:cNvSpPr>
            <a:spLocks noChangeArrowheads="1"/>
          </p:cNvSpPr>
          <p:nvPr/>
        </p:nvSpPr>
        <p:spPr bwMode="auto">
          <a:xfrm>
            <a:off x="3962400" y="2427245"/>
            <a:ext cx="836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1600" b="1">
                <a:solidFill>
                  <a:srgbClr val="FF0000"/>
                </a:solidFill>
              </a:rPr>
              <a:t>vlan 2</a:t>
            </a:r>
            <a:endParaRPr lang="en-US" altLang="en-US"/>
          </a:p>
        </p:txBody>
      </p:sp>
      <p:sp>
        <p:nvSpPr>
          <p:cNvPr id="8" name="CustomShape 4"/>
          <p:cNvSpPr>
            <a:spLocks/>
          </p:cNvSpPr>
          <p:nvPr/>
        </p:nvSpPr>
        <p:spPr bwMode="auto">
          <a:xfrm rot="16237200">
            <a:off x="4149725" y="1658895"/>
            <a:ext cx="385763" cy="912813"/>
          </a:xfrm>
          <a:prstGeom prst="leftBrace">
            <a:avLst>
              <a:gd name="adj1" fmla="val 1797"/>
              <a:gd name="adj2" fmla="val 10801"/>
            </a:avLst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84" y="47270"/>
            <a:ext cx="9404723" cy="751243"/>
          </a:xfrm>
        </p:spPr>
        <p:txBody>
          <a:bodyPr/>
          <a:lstStyle/>
          <a:p>
            <a:r>
              <a:rPr lang="en-US" sz="4000" dirty="0"/>
              <a:t>VLAN ranges</a:t>
            </a:r>
            <a:endParaRPr lang="en-GB" dirty="0"/>
          </a:p>
        </p:txBody>
      </p:sp>
      <p:sp>
        <p:nvSpPr>
          <p:cNvPr id="5" name="CustomShape 2"/>
          <p:cNvSpPr>
            <a:spLocks noChangeArrowheads="1"/>
          </p:cNvSpPr>
          <p:nvPr/>
        </p:nvSpPr>
        <p:spPr bwMode="auto">
          <a:xfrm>
            <a:off x="381000" y="4343400"/>
            <a:ext cx="8532813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l-GR" altLang="en-US" sz="2000" dirty="0">
                <a:cs typeface="Courier New" panose="02070309020205020404" pitchFamily="49" charset="0"/>
              </a:rPr>
              <a:t>Αυτή η εντολή δεν λειτουργεί σε όλα τα </a:t>
            </a:r>
            <a:r>
              <a:rPr lang="en-US" altLang="en-US" sz="2000" dirty="0">
                <a:cs typeface="Courier New" panose="02070309020205020404" pitchFamily="49" charset="0"/>
              </a:rPr>
              <a:t>2900 switches, </a:t>
            </a:r>
            <a:r>
              <a:rPr lang="el-GR" altLang="en-US" sz="2000" dirty="0">
                <a:cs typeface="Courier New" panose="02070309020205020404" pitchFamily="49" charset="0"/>
              </a:rPr>
              <a:t>όπως το </a:t>
            </a:r>
            <a:r>
              <a:rPr lang="en-US" altLang="en-US" sz="2000" dirty="0">
                <a:cs typeface="Courier New" panose="02070309020205020404" pitchFamily="49" charset="0"/>
              </a:rPr>
              <a:t>2900 Series XL.  </a:t>
            </a:r>
            <a:endParaRPr lang="en-US" altLang="en-US" dirty="0"/>
          </a:p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l-GR" altLang="en-US" sz="2000" dirty="0">
                <a:cs typeface="Courier New" panose="02070309020205020404" pitchFamily="49" charset="0"/>
              </a:rPr>
              <a:t>Αυτό το </a:t>
            </a:r>
            <a:r>
              <a:rPr lang="en-US" altLang="en-US" sz="2000" dirty="0">
                <a:cs typeface="Courier New" panose="02070309020205020404" pitchFamily="49" charset="0"/>
              </a:rPr>
              <a:t>format </a:t>
            </a:r>
            <a:r>
              <a:rPr lang="el-GR" altLang="en-US" sz="2000" dirty="0">
                <a:cs typeface="Courier New" panose="02070309020205020404" pitchFamily="49" charset="0"/>
              </a:rPr>
              <a:t>της εντολής μπορεί να διαφέρει σε μερικά </a:t>
            </a:r>
            <a:r>
              <a:rPr lang="en-US" altLang="en-US" sz="2000" dirty="0">
                <a:cs typeface="Courier New" panose="02070309020205020404" pitchFamily="49" charset="0"/>
              </a:rPr>
              <a:t>2900 switches.</a:t>
            </a:r>
            <a:endParaRPr lang="en-US" altLang="en-US" dirty="0"/>
          </a:p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l-GR" altLang="en-US" sz="2000" dirty="0">
                <a:cs typeface="Courier New" panose="02070309020205020404" pitchFamily="49" charset="0"/>
              </a:rPr>
              <a:t>Δεν δουλεύει στο </a:t>
            </a:r>
            <a:r>
              <a:rPr lang="en-US" altLang="en-US" sz="2000" dirty="0">
                <a:cs typeface="Courier New" panose="02070309020205020404" pitchFamily="49" charset="0"/>
              </a:rPr>
              <a:t>2950. </a:t>
            </a:r>
            <a:endParaRPr lang="en-US" altLang="en-US" dirty="0"/>
          </a:p>
        </p:txBody>
      </p:sp>
      <p:pic>
        <p:nvPicPr>
          <p:cNvPr id="6" name="Picture 5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495141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stomShape 3"/>
          <p:cNvSpPr>
            <a:spLocks noChangeArrowheads="1"/>
          </p:cNvSpPr>
          <p:nvPr/>
        </p:nvSpPr>
        <p:spPr bwMode="auto">
          <a:xfrm>
            <a:off x="4386288" y="2605359"/>
            <a:ext cx="836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1600" b="1" dirty="0" err="1">
                <a:solidFill>
                  <a:srgbClr val="FF0000"/>
                </a:solidFill>
              </a:rPr>
              <a:t>vlan</a:t>
            </a:r>
            <a:r>
              <a:rPr lang="en-US" altLang="en-US" sz="1600" b="1" dirty="0">
                <a:solidFill>
                  <a:srgbClr val="FF0000"/>
                </a:solidFill>
              </a:rPr>
              <a:t> 3</a:t>
            </a:r>
            <a:endParaRPr lang="en-US" altLang="en-US" dirty="0"/>
          </a:p>
        </p:txBody>
      </p:sp>
      <p:sp>
        <p:nvSpPr>
          <p:cNvPr id="8" name="CustomShape 6"/>
          <p:cNvSpPr>
            <a:spLocks noChangeArrowheads="1"/>
          </p:cNvSpPr>
          <p:nvPr/>
        </p:nvSpPr>
        <p:spPr bwMode="auto">
          <a:xfrm>
            <a:off x="380999" y="3095946"/>
            <a:ext cx="8532813" cy="1141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)#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interface range 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fastethernet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0/8 - 12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switchport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access 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vlan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3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000" b="1" dirty="0" err="1">
                <a:latin typeface="+mn-lt"/>
                <a:cs typeface="Courier New" panose="02070309020205020404" pitchFamily="49" charset="0"/>
              </a:rPr>
              <a:t>switchport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 mode access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0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000" b="1" dirty="0">
                <a:latin typeface="+mn-lt"/>
                <a:cs typeface="Courier New" panose="02070309020205020404" pitchFamily="49" charset="0"/>
              </a:rPr>
              <a:t>exit</a:t>
            </a:r>
            <a:endParaRPr lang="en-US" altLang="en-US" sz="2000" dirty="0">
              <a:latin typeface="+mn-lt"/>
            </a:endParaRPr>
          </a:p>
        </p:txBody>
      </p:sp>
      <p:sp>
        <p:nvSpPr>
          <p:cNvPr id="9" name="CustomShape 4"/>
          <p:cNvSpPr>
            <a:spLocks/>
          </p:cNvSpPr>
          <p:nvPr/>
        </p:nvSpPr>
        <p:spPr bwMode="auto">
          <a:xfrm rot="16237200">
            <a:off x="4949031" y="1605757"/>
            <a:ext cx="384175" cy="1598612"/>
          </a:xfrm>
          <a:prstGeom prst="leftBrace">
            <a:avLst>
              <a:gd name="adj1" fmla="val 1811"/>
              <a:gd name="adj2" fmla="val 10801"/>
            </a:avLst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Απορίες </a:t>
            </a:r>
            <a:endParaRPr lang="en-US" dirty="0"/>
          </a:p>
        </p:txBody>
      </p:sp>
      <p:pic>
        <p:nvPicPr>
          <p:cNvPr id="4" name="Content Placeholder 3" descr="questions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87" y="1689100"/>
            <a:ext cx="7277365" cy="4366419"/>
          </a:xfrm>
        </p:spPr>
      </p:pic>
    </p:spTree>
    <p:extLst>
      <p:ext uri="{BB962C8B-B14F-4D97-AF65-F5344CB8AC3E}">
        <p14:creationId xmlns:p14="http://schemas.microsoft.com/office/powerpoint/2010/main" val="4486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VLANs (Virtual </a:t>
            </a:r>
            <a:r>
              <a:rPr lang="en-US" sz="4400" dirty="0" err="1"/>
              <a:t>Lans</a:t>
            </a:r>
            <a:r>
              <a:rPr lang="en-US" sz="4400" dirty="0"/>
              <a:t>)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/>
              <a:t>Όσο οι ανάγκες αυξάνονται, το δίκτυο εξελίσσεται.</a:t>
            </a:r>
            <a:endParaRPr lang="en-GB" sz="2400" dirty="0"/>
          </a:p>
        </p:txBody>
      </p:sp>
      <p:cxnSp>
        <p:nvCxnSpPr>
          <p:cNvPr id="5" name="Shape 177"/>
          <p:cNvCxnSpPr/>
          <p:nvPr/>
        </p:nvCxnSpPr>
        <p:spPr>
          <a:xfrm rot="10800000" flipH="1">
            <a:off x="5291007" y="3224488"/>
            <a:ext cx="660240" cy="68579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" name="Shape 178"/>
          <p:cNvCxnSpPr/>
          <p:nvPr/>
        </p:nvCxnSpPr>
        <p:spPr>
          <a:xfrm rot="10800000" flipH="1">
            <a:off x="6032968" y="3224487"/>
            <a:ext cx="41399" cy="7621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" name="Shape 179"/>
          <p:cNvCxnSpPr/>
          <p:nvPr/>
        </p:nvCxnSpPr>
        <p:spPr>
          <a:xfrm rot="10800000">
            <a:off x="6198927" y="3224487"/>
            <a:ext cx="660240" cy="7621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180"/>
          <p:cNvSpPr/>
          <p:nvPr/>
        </p:nvSpPr>
        <p:spPr>
          <a:xfrm>
            <a:off x="5125768" y="3910648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81"/>
          <p:cNvSpPr/>
          <p:nvPr/>
        </p:nvSpPr>
        <p:spPr>
          <a:xfrm>
            <a:off x="6694287" y="3986968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82"/>
          <p:cNvSpPr/>
          <p:nvPr/>
        </p:nvSpPr>
        <p:spPr>
          <a:xfrm>
            <a:off x="5868807" y="3986968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Shape 184"/>
          <p:cNvCxnSpPr/>
          <p:nvPr/>
        </p:nvCxnSpPr>
        <p:spPr>
          <a:xfrm rot="10800000">
            <a:off x="6446247" y="3224848"/>
            <a:ext cx="1073159" cy="53351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" name="Shape 185"/>
          <p:cNvSpPr/>
          <p:nvPr/>
        </p:nvSpPr>
        <p:spPr>
          <a:xfrm>
            <a:off x="7354528" y="3758368"/>
            <a:ext cx="32903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86"/>
          <p:cNvCxnSpPr/>
          <p:nvPr/>
        </p:nvCxnSpPr>
        <p:spPr>
          <a:xfrm rot="10800000" flipH="1">
            <a:off x="3847048" y="3224488"/>
            <a:ext cx="1855800" cy="68579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187"/>
          <p:cNvSpPr/>
          <p:nvPr/>
        </p:nvSpPr>
        <p:spPr>
          <a:xfrm>
            <a:off x="3311368" y="3910648"/>
            <a:ext cx="1069920" cy="45576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Switch</a:t>
            </a:r>
          </a:p>
        </p:txBody>
      </p:sp>
      <p:cxnSp>
        <p:nvCxnSpPr>
          <p:cNvPr id="16" name="Shape 188"/>
          <p:cNvCxnSpPr/>
          <p:nvPr/>
        </p:nvCxnSpPr>
        <p:spPr>
          <a:xfrm rot="10800000" flipH="1">
            <a:off x="2981247" y="4367488"/>
            <a:ext cx="660240" cy="68579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189"/>
          <p:cNvCxnSpPr/>
          <p:nvPr/>
        </p:nvCxnSpPr>
        <p:spPr>
          <a:xfrm rot="10800000" flipH="1">
            <a:off x="3723208" y="4367487"/>
            <a:ext cx="41399" cy="7621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" name="Shape 190"/>
          <p:cNvCxnSpPr/>
          <p:nvPr/>
        </p:nvCxnSpPr>
        <p:spPr>
          <a:xfrm rot="10800000">
            <a:off x="4052248" y="4367487"/>
            <a:ext cx="660600" cy="7621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" name="Shape 191"/>
          <p:cNvSpPr/>
          <p:nvPr/>
        </p:nvSpPr>
        <p:spPr>
          <a:xfrm>
            <a:off x="2816008" y="5053648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192"/>
          <p:cNvSpPr/>
          <p:nvPr/>
        </p:nvSpPr>
        <p:spPr>
          <a:xfrm>
            <a:off x="4547968" y="5129968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193"/>
          <p:cNvSpPr/>
          <p:nvPr/>
        </p:nvSpPr>
        <p:spPr>
          <a:xfrm>
            <a:off x="3559048" y="5129968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194"/>
          <p:cNvCxnSpPr/>
          <p:nvPr/>
        </p:nvCxnSpPr>
        <p:spPr>
          <a:xfrm rot="10800000">
            <a:off x="4217488" y="4367848"/>
            <a:ext cx="1073159" cy="53351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3" name="Shape 195"/>
          <p:cNvSpPr/>
          <p:nvPr/>
        </p:nvSpPr>
        <p:spPr>
          <a:xfrm>
            <a:off x="5125768" y="4901368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4" name="Shape 196"/>
          <p:cNvCxnSpPr/>
          <p:nvPr/>
        </p:nvCxnSpPr>
        <p:spPr>
          <a:xfrm rot="10800000" flipH="1">
            <a:off x="2319927" y="4367848"/>
            <a:ext cx="1073159" cy="53351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" name="Shape 197"/>
          <p:cNvSpPr/>
          <p:nvPr/>
        </p:nvSpPr>
        <p:spPr>
          <a:xfrm>
            <a:off x="2155407" y="4901368"/>
            <a:ext cx="32903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198"/>
          <p:cNvSpPr/>
          <p:nvPr/>
        </p:nvSpPr>
        <p:spPr>
          <a:xfrm>
            <a:off x="5538687" y="2767648"/>
            <a:ext cx="1071719" cy="45576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Aggreg.</a:t>
            </a:r>
          </a:p>
        </p:txBody>
      </p:sp>
      <p:sp>
        <p:nvSpPr>
          <p:cNvPr id="27" name="Shape 199"/>
          <p:cNvSpPr/>
          <p:nvPr/>
        </p:nvSpPr>
        <p:spPr>
          <a:xfrm>
            <a:off x="5786007" y="4596448"/>
            <a:ext cx="1029599" cy="45827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latin typeface="Verdana"/>
                <a:ea typeface="Verdana"/>
                <a:cs typeface="Verdana"/>
                <a:sym typeface="Verdana"/>
              </a:rPr>
              <a:t>Hosts</a:t>
            </a:r>
          </a:p>
        </p:txBody>
      </p:sp>
    </p:spTree>
    <p:extLst>
      <p:ext uri="{BB962C8B-B14F-4D97-AF65-F5344CB8AC3E}">
        <p14:creationId xmlns:p14="http://schemas.microsoft.com/office/powerpoint/2010/main" val="18765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VLANs (Virtual </a:t>
            </a:r>
            <a:r>
              <a:rPr lang="en-US" sz="4400" dirty="0" err="1"/>
              <a:t>Lans</a:t>
            </a:r>
            <a:r>
              <a:rPr lang="en-US" sz="4400" dirty="0"/>
              <a:t>)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Και συνεχίζει να εξελίσσεται ανάλογα με τις ανάγκες</a:t>
            </a:r>
            <a:endParaRPr lang="en-GB" dirty="0"/>
          </a:p>
        </p:txBody>
      </p:sp>
      <p:sp>
        <p:nvSpPr>
          <p:cNvPr id="6" name="Shape 208"/>
          <p:cNvSpPr/>
          <p:nvPr/>
        </p:nvSpPr>
        <p:spPr>
          <a:xfrm>
            <a:off x="4920490" y="2806680"/>
            <a:ext cx="1071719" cy="45576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Aggreg.</a:t>
            </a:r>
          </a:p>
        </p:txBody>
      </p:sp>
      <p:cxnSp>
        <p:nvCxnSpPr>
          <p:cNvPr id="7" name="Shape 209"/>
          <p:cNvCxnSpPr/>
          <p:nvPr/>
        </p:nvCxnSpPr>
        <p:spPr>
          <a:xfrm rot="10800000" flipH="1">
            <a:off x="4672810" y="3263519"/>
            <a:ext cx="660240" cy="68579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" name="Shape 210"/>
          <p:cNvCxnSpPr/>
          <p:nvPr/>
        </p:nvCxnSpPr>
        <p:spPr>
          <a:xfrm rot="10800000" flipH="1">
            <a:off x="5415849" y="3263519"/>
            <a:ext cx="41039" cy="7621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" name="Shape 211"/>
          <p:cNvCxnSpPr/>
          <p:nvPr/>
        </p:nvCxnSpPr>
        <p:spPr>
          <a:xfrm rot="10800000">
            <a:off x="5581089" y="3263519"/>
            <a:ext cx="660240" cy="7621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212"/>
          <p:cNvSpPr/>
          <p:nvPr/>
        </p:nvSpPr>
        <p:spPr>
          <a:xfrm>
            <a:off x="4507930" y="3949680"/>
            <a:ext cx="328679" cy="30311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213"/>
          <p:cNvSpPr/>
          <p:nvPr/>
        </p:nvSpPr>
        <p:spPr>
          <a:xfrm>
            <a:off x="6076449" y="4026000"/>
            <a:ext cx="328679" cy="30311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214"/>
          <p:cNvSpPr/>
          <p:nvPr/>
        </p:nvSpPr>
        <p:spPr>
          <a:xfrm>
            <a:off x="5250969" y="4026000"/>
            <a:ext cx="328679" cy="30311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3" name="Shape 215"/>
          <p:cNvCxnSpPr/>
          <p:nvPr/>
        </p:nvCxnSpPr>
        <p:spPr>
          <a:xfrm rot="10800000">
            <a:off x="5828770" y="3263519"/>
            <a:ext cx="2185920" cy="68579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" name="Shape 216"/>
          <p:cNvCxnSpPr/>
          <p:nvPr/>
        </p:nvCxnSpPr>
        <p:spPr>
          <a:xfrm rot="10800000" flipH="1">
            <a:off x="3229210" y="3263519"/>
            <a:ext cx="1855800" cy="68579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217"/>
          <p:cNvSpPr/>
          <p:nvPr/>
        </p:nvSpPr>
        <p:spPr>
          <a:xfrm>
            <a:off x="5168530" y="4635839"/>
            <a:ext cx="874079" cy="45827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Hosts</a:t>
            </a:r>
          </a:p>
        </p:txBody>
      </p:sp>
      <p:sp>
        <p:nvSpPr>
          <p:cNvPr id="16" name="Shape 218"/>
          <p:cNvSpPr/>
          <p:nvPr/>
        </p:nvSpPr>
        <p:spPr>
          <a:xfrm>
            <a:off x="2693170" y="3949680"/>
            <a:ext cx="1069920" cy="45576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Switch</a:t>
            </a:r>
          </a:p>
        </p:txBody>
      </p:sp>
      <p:cxnSp>
        <p:nvCxnSpPr>
          <p:cNvPr id="17" name="Shape 219"/>
          <p:cNvCxnSpPr/>
          <p:nvPr/>
        </p:nvCxnSpPr>
        <p:spPr>
          <a:xfrm rot="10800000" flipH="1">
            <a:off x="2363050" y="4406880"/>
            <a:ext cx="660240" cy="68579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" name="Shape 220"/>
          <p:cNvCxnSpPr/>
          <p:nvPr/>
        </p:nvCxnSpPr>
        <p:spPr>
          <a:xfrm rot="10800000" flipH="1">
            <a:off x="3106089" y="4406879"/>
            <a:ext cx="41039" cy="7621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221"/>
          <p:cNvCxnSpPr/>
          <p:nvPr/>
        </p:nvCxnSpPr>
        <p:spPr>
          <a:xfrm rot="10800000">
            <a:off x="3436210" y="4406879"/>
            <a:ext cx="658800" cy="7621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222"/>
          <p:cNvSpPr/>
          <p:nvPr/>
        </p:nvSpPr>
        <p:spPr>
          <a:xfrm>
            <a:off x="2197809" y="5093039"/>
            <a:ext cx="328679" cy="30311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23"/>
          <p:cNvSpPr/>
          <p:nvPr/>
        </p:nvSpPr>
        <p:spPr>
          <a:xfrm>
            <a:off x="3930130" y="5169360"/>
            <a:ext cx="328679" cy="30311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4"/>
          <p:cNvSpPr/>
          <p:nvPr/>
        </p:nvSpPr>
        <p:spPr>
          <a:xfrm>
            <a:off x="2940849" y="5169360"/>
            <a:ext cx="328679" cy="30311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Shape 225"/>
          <p:cNvCxnSpPr/>
          <p:nvPr/>
        </p:nvCxnSpPr>
        <p:spPr>
          <a:xfrm rot="10800000">
            <a:off x="3599289" y="4407240"/>
            <a:ext cx="1073159" cy="53351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" name="Shape 226"/>
          <p:cNvSpPr/>
          <p:nvPr/>
        </p:nvSpPr>
        <p:spPr>
          <a:xfrm>
            <a:off x="4507930" y="4940760"/>
            <a:ext cx="328679" cy="30311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27"/>
          <p:cNvCxnSpPr/>
          <p:nvPr/>
        </p:nvCxnSpPr>
        <p:spPr>
          <a:xfrm rot="10800000" flipH="1">
            <a:off x="1701730" y="4407240"/>
            <a:ext cx="1073159" cy="53351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" name="Shape 228"/>
          <p:cNvSpPr/>
          <p:nvPr/>
        </p:nvSpPr>
        <p:spPr>
          <a:xfrm>
            <a:off x="1537569" y="4940760"/>
            <a:ext cx="328679" cy="30311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29"/>
          <p:cNvSpPr/>
          <p:nvPr/>
        </p:nvSpPr>
        <p:spPr>
          <a:xfrm>
            <a:off x="7479730" y="3949680"/>
            <a:ext cx="1069920" cy="45576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Switch</a:t>
            </a:r>
          </a:p>
        </p:txBody>
      </p:sp>
      <p:cxnSp>
        <p:nvCxnSpPr>
          <p:cNvPr id="28" name="Shape 230"/>
          <p:cNvCxnSpPr/>
          <p:nvPr/>
        </p:nvCxnSpPr>
        <p:spPr>
          <a:xfrm rot="10800000" flipH="1">
            <a:off x="7149610" y="4406880"/>
            <a:ext cx="658800" cy="68579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" name="Shape 231"/>
          <p:cNvCxnSpPr/>
          <p:nvPr/>
        </p:nvCxnSpPr>
        <p:spPr>
          <a:xfrm rot="10800000" flipH="1">
            <a:off x="7891209" y="4406879"/>
            <a:ext cx="41039" cy="7621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" name="Shape 232"/>
          <p:cNvCxnSpPr/>
          <p:nvPr/>
        </p:nvCxnSpPr>
        <p:spPr>
          <a:xfrm rot="10800000">
            <a:off x="8221329" y="4406879"/>
            <a:ext cx="660240" cy="7621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" name="Shape 233"/>
          <p:cNvSpPr/>
          <p:nvPr/>
        </p:nvSpPr>
        <p:spPr>
          <a:xfrm>
            <a:off x="6984730" y="5093039"/>
            <a:ext cx="328679" cy="30311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234"/>
          <p:cNvSpPr/>
          <p:nvPr/>
        </p:nvSpPr>
        <p:spPr>
          <a:xfrm>
            <a:off x="8716690" y="5169360"/>
            <a:ext cx="328679" cy="30311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235"/>
          <p:cNvSpPr/>
          <p:nvPr/>
        </p:nvSpPr>
        <p:spPr>
          <a:xfrm>
            <a:off x="7725969" y="5169360"/>
            <a:ext cx="328679" cy="30311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4" name="Shape 236"/>
          <p:cNvCxnSpPr/>
          <p:nvPr/>
        </p:nvCxnSpPr>
        <p:spPr>
          <a:xfrm rot="10800000">
            <a:off x="8386209" y="4407240"/>
            <a:ext cx="1073159" cy="53351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" name="Shape 237"/>
          <p:cNvSpPr/>
          <p:nvPr/>
        </p:nvSpPr>
        <p:spPr>
          <a:xfrm>
            <a:off x="9294490" y="4940760"/>
            <a:ext cx="328679" cy="30311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6" name="Shape 238"/>
          <p:cNvCxnSpPr/>
          <p:nvPr/>
        </p:nvCxnSpPr>
        <p:spPr>
          <a:xfrm rot="10800000" flipH="1">
            <a:off x="6488649" y="4407240"/>
            <a:ext cx="1073159" cy="53351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" name="Shape 239"/>
          <p:cNvSpPr/>
          <p:nvPr/>
        </p:nvSpPr>
        <p:spPr>
          <a:xfrm>
            <a:off x="6324130" y="4940760"/>
            <a:ext cx="328679" cy="30311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240"/>
          <p:cNvSpPr/>
          <p:nvPr/>
        </p:nvSpPr>
        <p:spPr>
          <a:xfrm>
            <a:off x="5168169" y="4635480"/>
            <a:ext cx="1029599" cy="458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3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VLANs (Virtual </a:t>
            </a:r>
            <a:r>
              <a:rPr lang="en-US" sz="4400" dirty="0" err="1"/>
              <a:t>Lans</a:t>
            </a:r>
            <a:r>
              <a:rPr lang="en-US" sz="4400" dirty="0"/>
              <a:t>)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Εδώ μπορούμε να προσθέσουμε και πλεονάζοντα </a:t>
            </a:r>
            <a:r>
              <a:rPr lang="en-US" dirty="0"/>
              <a:t>switch.</a:t>
            </a:r>
            <a:endParaRPr lang="en-GB" dirty="0"/>
          </a:p>
        </p:txBody>
      </p:sp>
      <p:sp>
        <p:nvSpPr>
          <p:cNvPr id="6" name="Shape 249"/>
          <p:cNvSpPr/>
          <p:nvPr/>
        </p:nvSpPr>
        <p:spPr>
          <a:xfrm>
            <a:off x="3666375" y="3002535"/>
            <a:ext cx="1071719" cy="45576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Aggreg.</a:t>
            </a:r>
          </a:p>
        </p:txBody>
      </p:sp>
      <p:cxnSp>
        <p:nvCxnSpPr>
          <p:cNvPr id="7" name="Shape 250"/>
          <p:cNvCxnSpPr/>
          <p:nvPr/>
        </p:nvCxnSpPr>
        <p:spPr>
          <a:xfrm rot="10800000">
            <a:off x="4202415" y="3459735"/>
            <a:ext cx="3797639" cy="45720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" name="Shape 251"/>
          <p:cNvCxnSpPr/>
          <p:nvPr/>
        </p:nvCxnSpPr>
        <p:spPr>
          <a:xfrm rot="10800000" flipH="1">
            <a:off x="3213135" y="3459735"/>
            <a:ext cx="988920" cy="45720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" name="Shape 252"/>
          <p:cNvSpPr/>
          <p:nvPr/>
        </p:nvSpPr>
        <p:spPr>
          <a:xfrm>
            <a:off x="5152096" y="4602735"/>
            <a:ext cx="874079" cy="45827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Hosts</a:t>
            </a:r>
          </a:p>
        </p:txBody>
      </p:sp>
      <p:sp>
        <p:nvSpPr>
          <p:cNvPr id="10" name="Shape 253"/>
          <p:cNvSpPr/>
          <p:nvPr/>
        </p:nvSpPr>
        <p:spPr>
          <a:xfrm>
            <a:off x="2677456" y="3916935"/>
            <a:ext cx="1069920" cy="45576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Switch</a:t>
            </a:r>
          </a:p>
        </p:txBody>
      </p:sp>
      <p:cxnSp>
        <p:nvCxnSpPr>
          <p:cNvPr id="11" name="Shape 254"/>
          <p:cNvCxnSpPr/>
          <p:nvPr/>
        </p:nvCxnSpPr>
        <p:spPr>
          <a:xfrm rot="10800000" flipH="1">
            <a:off x="2347336" y="4373776"/>
            <a:ext cx="660240" cy="68579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255"/>
          <p:cNvCxnSpPr/>
          <p:nvPr/>
        </p:nvCxnSpPr>
        <p:spPr>
          <a:xfrm rot="10800000" flipH="1">
            <a:off x="3089296" y="4373776"/>
            <a:ext cx="41399" cy="7621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256"/>
          <p:cNvCxnSpPr/>
          <p:nvPr/>
        </p:nvCxnSpPr>
        <p:spPr>
          <a:xfrm rot="10800000">
            <a:off x="3418335" y="4373776"/>
            <a:ext cx="660600" cy="7621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" name="Shape 257"/>
          <p:cNvSpPr/>
          <p:nvPr/>
        </p:nvSpPr>
        <p:spPr>
          <a:xfrm>
            <a:off x="2182095" y="5059935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58"/>
          <p:cNvSpPr/>
          <p:nvPr/>
        </p:nvSpPr>
        <p:spPr>
          <a:xfrm>
            <a:off x="3914056" y="5136255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259"/>
          <p:cNvSpPr/>
          <p:nvPr/>
        </p:nvSpPr>
        <p:spPr>
          <a:xfrm>
            <a:off x="2925135" y="5136255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7" name="Shape 260"/>
          <p:cNvCxnSpPr/>
          <p:nvPr/>
        </p:nvCxnSpPr>
        <p:spPr>
          <a:xfrm rot="10800000">
            <a:off x="3583575" y="4374135"/>
            <a:ext cx="1073159" cy="53351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" name="Shape 261"/>
          <p:cNvSpPr/>
          <p:nvPr/>
        </p:nvSpPr>
        <p:spPr>
          <a:xfrm>
            <a:off x="4491855" y="4907655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262"/>
          <p:cNvCxnSpPr/>
          <p:nvPr/>
        </p:nvCxnSpPr>
        <p:spPr>
          <a:xfrm rot="10800000" flipH="1">
            <a:off x="1686016" y="4374135"/>
            <a:ext cx="1073159" cy="53351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263"/>
          <p:cNvSpPr/>
          <p:nvPr/>
        </p:nvSpPr>
        <p:spPr>
          <a:xfrm>
            <a:off x="1521495" y="4907655"/>
            <a:ext cx="32903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64"/>
          <p:cNvSpPr/>
          <p:nvPr/>
        </p:nvSpPr>
        <p:spPr>
          <a:xfrm>
            <a:off x="7463655" y="3916935"/>
            <a:ext cx="1070279" cy="45576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Switch</a:t>
            </a:r>
          </a:p>
        </p:txBody>
      </p:sp>
      <p:cxnSp>
        <p:nvCxnSpPr>
          <p:cNvPr id="22" name="Shape 265"/>
          <p:cNvCxnSpPr/>
          <p:nvPr/>
        </p:nvCxnSpPr>
        <p:spPr>
          <a:xfrm rot="10800000" flipH="1">
            <a:off x="7133535" y="4373776"/>
            <a:ext cx="660240" cy="68579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266"/>
          <p:cNvCxnSpPr/>
          <p:nvPr/>
        </p:nvCxnSpPr>
        <p:spPr>
          <a:xfrm rot="10800000" flipH="1">
            <a:off x="7876576" y="4373776"/>
            <a:ext cx="41039" cy="7621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" name="Shape 267"/>
          <p:cNvCxnSpPr/>
          <p:nvPr/>
        </p:nvCxnSpPr>
        <p:spPr>
          <a:xfrm rot="10800000">
            <a:off x="8206695" y="4373776"/>
            <a:ext cx="658800" cy="7621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" name="Shape 268"/>
          <p:cNvSpPr/>
          <p:nvPr/>
        </p:nvSpPr>
        <p:spPr>
          <a:xfrm>
            <a:off x="6968296" y="5059935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9"/>
          <p:cNvSpPr/>
          <p:nvPr/>
        </p:nvSpPr>
        <p:spPr>
          <a:xfrm>
            <a:off x="8700255" y="5136255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0"/>
          <p:cNvSpPr/>
          <p:nvPr/>
        </p:nvSpPr>
        <p:spPr>
          <a:xfrm>
            <a:off x="7711336" y="5136255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Shape 271"/>
          <p:cNvCxnSpPr/>
          <p:nvPr/>
        </p:nvCxnSpPr>
        <p:spPr>
          <a:xfrm rot="10800000">
            <a:off x="8369776" y="4374135"/>
            <a:ext cx="1073159" cy="53351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9" name="Shape 272"/>
          <p:cNvSpPr/>
          <p:nvPr/>
        </p:nvSpPr>
        <p:spPr>
          <a:xfrm>
            <a:off x="9278055" y="4907655"/>
            <a:ext cx="32903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273"/>
          <p:cNvCxnSpPr/>
          <p:nvPr/>
        </p:nvCxnSpPr>
        <p:spPr>
          <a:xfrm rot="10800000" flipH="1">
            <a:off x="6472216" y="4374135"/>
            <a:ext cx="1073159" cy="53351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" name="Shape 274"/>
          <p:cNvSpPr/>
          <p:nvPr/>
        </p:nvSpPr>
        <p:spPr>
          <a:xfrm>
            <a:off x="6308055" y="4907655"/>
            <a:ext cx="328679" cy="30347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275"/>
          <p:cNvSpPr/>
          <p:nvPr/>
        </p:nvSpPr>
        <p:spPr>
          <a:xfrm>
            <a:off x="6225255" y="3002535"/>
            <a:ext cx="1071719" cy="45576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Aggreg.</a:t>
            </a:r>
          </a:p>
        </p:txBody>
      </p:sp>
      <p:cxnSp>
        <p:nvCxnSpPr>
          <p:cNvPr id="33" name="Shape 276"/>
          <p:cNvCxnSpPr/>
          <p:nvPr/>
        </p:nvCxnSpPr>
        <p:spPr>
          <a:xfrm rot="10800000" flipH="1">
            <a:off x="3213856" y="3459735"/>
            <a:ext cx="3548159" cy="45720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" name="Shape 277"/>
          <p:cNvCxnSpPr/>
          <p:nvPr/>
        </p:nvCxnSpPr>
        <p:spPr>
          <a:xfrm rot="10800000">
            <a:off x="6762015" y="3459735"/>
            <a:ext cx="1238400" cy="45720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" name="Shape 279"/>
          <p:cNvCxnSpPr/>
          <p:nvPr/>
        </p:nvCxnSpPr>
        <p:spPr>
          <a:xfrm>
            <a:off x="4739535" y="3231135"/>
            <a:ext cx="1485720" cy="180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81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VLANs (Virtual </a:t>
            </a:r>
            <a:r>
              <a:rPr lang="en-US" sz="4400" dirty="0" err="1"/>
              <a:t>Lans</a:t>
            </a:r>
            <a:r>
              <a:rPr lang="en-US" sz="4400" dirty="0"/>
              <a:t>)</a:t>
            </a:r>
            <a:endParaRPr lang="en-GB" sz="4400" dirty="0"/>
          </a:p>
        </p:txBody>
      </p:sp>
      <p:sp>
        <p:nvSpPr>
          <p:cNvPr id="5" name="Shape 285"/>
          <p:cNvSpPr/>
          <p:nvPr/>
        </p:nvSpPr>
        <p:spPr>
          <a:xfrm>
            <a:off x="1680819" y="2285881"/>
            <a:ext cx="3464280" cy="1980000"/>
          </a:xfrm>
          <a:prstGeom prst="rect">
            <a:avLst/>
          </a:prstGeom>
          <a:solidFill>
            <a:srgbClr val="009973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86"/>
          <p:cNvSpPr/>
          <p:nvPr/>
        </p:nvSpPr>
        <p:spPr>
          <a:xfrm>
            <a:off x="5559100" y="2438160"/>
            <a:ext cx="3464280" cy="1980360"/>
          </a:xfrm>
          <a:prstGeom prst="rect">
            <a:avLst/>
          </a:prstGeom>
          <a:solidFill>
            <a:srgbClr val="009973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287"/>
          <p:cNvSpPr/>
          <p:nvPr/>
        </p:nvSpPr>
        <p:spPr>
          <a:xfrm>
            <a:off x="3731740" y="4709041"/>
            <a:ext cx="3466079" cy="1980000"/>
          </a:xfrm>
          <a:prstGeom prst="rect">
            <a:avLst/>
          </a:prstGeom>
          <a:solidFill>
            <a:srgbClr val="009973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" name="Shape 288"/>
          <p:cNvCxnSpPr/>
          <p:nvPr/>
        </p:nvCxnSpPr>
        <p:spPr>
          <a:xfrm rot="10800000" flipH="1">
            <a:off x="3011020" y="2736600"/>
            <a:ext cx="263519" cy="33336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" name="Shape 289"/>
          <p:cNvCxnSpPr/>
          <p:nvPr/>
        </p:nvCxnSpPr>
        <p:spPr>
          <a:xfrm rot="10800000" flipH="1">
            <a:off x="3306220" y="2736240"/>
            <a:ext cx="15840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" name="Shape 290"/>
          <p:cNvCxnSpPr/>
          <p:nvPr/>
        </p:nvCxnSpPr>
        <p:spPr>
          <a:xfrm rot="10800000">
            <a:off x="3372819" y="2736240"/>
            <a:ext cx="261720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291"/>
          <p:cNvSpPr/>
          <p:nvPr/>
        </p:nvSpPr>
        <p:spPr>
          <a:xfrm>
            <a:off x="2945859" y="306996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292"/>
          <p:cNvSpPr/>
          <p:nvPr/>
        </p:nvSpPr>
        <p:spPr>
          <a:xfrm>
            <a:off x="3570099" y="310668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293"/>
          <p:cNvSpPr/>
          <p:nvPr/>
        </p:nvSpPr>
        <p:spPr>
          <a:xfrm>
            <a:off x="3241420" y="3106680"/>
            <a:ext cx="1306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294"/>
          <p:cNvCxnSpPr/>
          <p:nvPr/>
        </p:nvCxnSpPr>
        <p:spPr>
          <a:xfrm rot="10800000">
            <a:off x="3469660" y="2736600"/>
            <a:ext cx="871560" cy="33336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" name="Shape 295"/>
          <p:cNvCxnSpPr/>
          <p:nvPr/>
        </p:nvCxnSpPr>
        <p:spPr>
          <a:xfrm rot="10800000" flipH="1">
            <a:off x="2436460" y="2736600"/>
            <a:ext cx="738000" cy="33336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" name="Shape 296"/>
          <p:cNvSpPr/>
          <p:nvPr/>
        </p:nvSpPr>
        <p:spPr>
          <a:xfrm>
            <a:off x="2221899" y="3069960"/>
            <a:ext cx="427320" cy="22103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7" name="Shape 297"/>
          <p:cNvCxnSpPr/>
          <p:nvPr/>
        </p:nvCxnSpPr>
        <p:spPr>
          <a:xfrm rot="10800000" flipH="1">
            <a:off x="2090860" y="3292081"/>
            <a:ext cx="261720" cy="33155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" name="Shape 298"/>
          <p:cNvCxnSpPr/>
          <p:nvPr/>
        </p:nvCxnSpPr>
        <p:spPr>
          <a:xfrm rot="10800000" flipH="1">
            <a:off x="2387140" y="3292081"/>
            <a:ext cx="15840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299"/>
          <p:cNvCxnSpPr/>
          <p:nvPr/>
        </p:nvCxnSpPr>
        <p:spPr>
          <a:xfrm rot="10800000">
            <a:off x="2517100" y="3292081"/>
            <a:ext cx="263519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00"/>
          <p:cNvSpPr/>
          <p:nvPr/>
        </p:nvSpPr>
        <p:spPr>
          <a:xfrm>
            <a:off x="2026780" y="3624001"/>
            <a:ext cx="128879" cy="14796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301"/>
          <p:cNvSpPr/>
          <p:nvPr/>
        </p:nvSpPr>
        <p:spPr>
          <a:xfrm>
            <a:off x="2715820" y="366216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302"/>
          <p:cNvSpPr/>
          <p:nvPr/>
        </p:nvSpPr>
        <p:spPr>
          <a:xfrm>
            <a:off x="2321980" y="366216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Shape 303"/>
          <p:cNvCxnSpPr/>
          <p:nvPr/>
        </p:nvCxnSpPr>
        <p:spPr>
          <a:xfrm rot="10800000">
            <a:off x="2585500" y="3292441"/>
            <a:ext cx="425519" cy="25847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" name="Shape 304"/>
          <p:cNvSpPr/>
          <p:nvPr/>
        </p:nvSpPr>
        <p:spPr>
          <a:xfrm>
            <a:off x="2945859" y="355128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305"/>
          <p:cNvCxnSpPr/>
          <p:nvPr/>
        </p:nvCxnSpPr>
        <p:spPr>
          <a:xfrm rot="10800000" flipH="1">
            <a:off x="1828060" y="3292441"/>
            <a:ext cx="428400" cy="25847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" name="Shape 306"/>
          <p:cNvSpPr/>
          <p:nvPr/>
        </p:nvSpPr>
        <p:spPr>
          <a:xfrm>
            <a:off x="1763260" y="355128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307"/>
          <p:cNvSpPr/>
          <p:nvPr/>
        </p:nvSpPr>
        <p:spPr>
          <a:xfrm>
            <a:off x="4127380" y="3069960"/>
            <a:ext cx="425879" cy="22103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Shape 308"/>
          <p:cNvCxnSpPr/>
          <p:nvPr/>
        </p:nvCxnSpPr>
        <p:spPr>
          <a:xfrm rot="10800000" flipH="1">
            <a:off x="3996340" y="3292081"/>
            <a:ext cx="261720" cy="33155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" name="Shape 309"/>
          <p:cNvCxnSpPr/>
          <p:nvPr/>
        </p:nvCxnSpPr>
        <p:spPr>
          <a:xfrm rot="10800000" flipH="1">
            <a:off x="4292259" y="3292081"/>
            <a:ext cx="15840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" name="Shape 310"/>
          <p:cNvCxnSpPr/>
          <p:nvPr/>
        </p:nvCxnSpPr>
        <p:spPr>
          <a:xfrm rot="10800000">
            <a:off x="4422580" y="3292081"/>
            <a:ext cx="263519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" name="Shape 311"/>
          <p:cNvSpPr/>
          <p:nvPr/>
        </p:nvSpPr>
        <p:spPr>
          <a:xfrm>
            <a:off x="3930459" y="3624001"/>
            <a:ext cx="130679" cy="14796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12"/>
          <p:cNvSpPr/>
          <p:nvPr/>
        </p:nvSpPr>
        <p:spPr>
          <a:xfrm>
            <a:off x="4620940" y="366216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13"/>
          <p:cNvSpPr/>
          <p:nvPr/>
        </p:nvSpPr>
        <p:spPr>
          <a:xfrm>
            <a:off x="4227459" y="366216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4" name="Shape 314"/>
          <p:cNvCxnSpPr/>
          <p:nvPr/>
        </p:nvCxnSpPr>
        <p:spPr>
          <a:xfrm rot="10800000">
            <a:off x="4487739" y="3292441"/>
            <a:ext cx="428400" cy="25847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" name="Shape 315"/>
          <p:cNvSpPr/>
          <p:nvPr/>
        </p:nvSpPr>
        <p:spPr>
          <a:xfrm>
            <a:off x="4851340" y="355128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6" name="Shape 316"/>
          <p:cNvCxnSpPr/>
          <p:nvPr/>
        </p:nvCxnSpPr>
        <p:spPr>
          <a:xfrm rot="10800000" flipH="1">
            <a:off x="3733540" y="3292441"/>
            <a:ext cx="425519" cy="25847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" name="Shape 317"/>
          <p:cNvSpPr/>
          <p:nvPr/>
        </p:nvSpPr>
        <p:spPr>
          <a:xfrm>
            <a:off x="3668380" y="355128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18"/>
          <p:cNvSpPr/>
          <p:nvPr/>
        </p:nvSpPr>
        <p:spPr>
          <a:xfrm>
            <a:off x="3109659" y="2514481"/>
            <a:ext cx="425879" cy="22103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9" name="Shape 319"/>
          <p:cNvCxnSpPr/>
          <p:nvPr/>
        </p:nvCxnSpPr>
        <p:spPr>
          <a:xfrm rot="10800000" flipH="1">
            <a:off x="6971740" y="2965200"/>
            <a:ext cx="263519" cy="33336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" name="Shape 320"/>
          <p:cNvCxnSpPr/>
          <p:nvPr/>
        </p:nvCxnSpPr>
        <p:spPr>
          <a:xfrm rot="10800000" flipH="1">
            <a:off x="7266940" y="2964840"/>
            <a:ext cx="15840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" name="Shape 321"/>
          <p:cNvCxnSpPr/>
          <p:nvPr/>
        </p:nvCxnSpPr>
        <p:spPr>
          <a:xfrm rot="10800000">
            <a:off x="7333540" y="2964840"/>
            <a:ext cx="261720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2" name="Shape 322"/>
          <p:cNvSpPr/>
          <p:nvPr/>
        </p:nvSpPr>
        <p:spPr>
          <a:xfrm>
            <a:off x="6906579" y="329856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323"/>
          <p:cNvSpPr/>
          <p:nvPr/>
        </p:nvSpPr>
        <p:spPr>
          <a:xfrm>
            <a:off x="7530820" y="333528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324"/>
          <p:cNvSpPr/>
          <p:nvPr/>
        </p:nvSpPr>
        <p:spPr>
          <a:xfrm>
            <a:off x="7202140" y="3335280"/>
            <a:ext cx="1306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325"/>
          <p:cNvCxnSpPr/>
          <p:nvPr/>
        </p:nvCxnSpPr>
        <p:spPr>
          <a:xfrm rot="10800000">
            <a:off x="7430379" y="2965200"/>
            <a:ext cx="871560" cy="33336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" name="Shape 326"/>
          <p:cNvCxnSpPr/>
          <p:nvPr/>
        </p:nvCxnSpPr>
        <p:spPr>
          <a:xfrm rot="10800000" flipH="1">
            <a:off x="6397179" y="2965200"/>
            <a:ext cx="738000" cy="33336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7" name="Shape 327"/>
          <p:cNvSpPr/>
          <p:nvPr/>
        </p:nvSpPr>
        <p:spPr>
          <a:xfrm>
            <a:off x="6182620" y="3298560"/>
            <a:ext cx="427320" cy="22103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328"/>
          <p:cNvCxnSpPr/>
          <p:nvPr/>
        </p:nvCxnSpPr>
        <p:spPr>
          <a:xfrm rot="10800000" flipH="1">
            <a:off x="6051579" y="3520681"/>
            <a:ext cx="261720" cy="33155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9" name="Shape 329"/>
          <p:cNvCxnSpPr/>
          <p:nvPr/>
        </p:nvCxnSpPr>
        <p:spPr>
          <a:xfrm rot="10800000" flipH="1">
            <a:off x="6347859" y="3520681"/>
            <a:ext cx="15840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0" name="Shape 330"/>
          <p:cNvCxnSpPr/>
          <p:nvPr/>
        </p:nvCxnSpPr>
        <p:spPr>
          <a:xfrm rot="10800000">
            <a:off x="6477820" y="3520681"/>
            <a:ext cx="263519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1" name="Shape 331"/>
          <p:cNvSpPr/>
          <p:nvPr/>
        </p:nvSpPr>
        <p:spPr>
          <a:xfrm>
            <a:off x="5987500" y="3852601"/>
            <a:ext cx="128879" cy="14796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332"/>
          <p:cNvSpPr/>
          <p:nvPr/>
        </p:nvSpPr>
        <p:spPr>
          <a:xfrm>
            <a:off x="6676540" y="389076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333"/>
          <p:cNvSpPr/>
          <p:nvPr/>
        </p:nvSpPr>
        <p:spPr>
          <a:xfrm>
            <a:off x="6282700" y="389076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4" name="Shape 334"/>
          <p:cNvCxnSpPr/>
          <p:nvPr/>
        </p:nvCxnSpPr>
        <p:spPr>
          <a:xfrm rot="10800000">
            <a:off x="6546220" y="3521041"/>
            <a:ext cx="425519" cy="25847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5" name="Shape 335"/>
          <p:cNvSpPr/>
          <p:nvPr/>
        </p:nvSpPr>
        <p:spPr>
          <a:xfrm>
            <a:off x="6906579" y="377988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6" name="Shape 336"/>
          <p:cNvCxnSpPr/>
          <p:nvPr/>
        </p:nvCxnSpPr>
        <p:spPr>
          <a:xfrm rot="10800000" flipH="1">
            <a:off x="5788779" y="3521041"/>
            <a:ext cx="428400" cy="25847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7" name="Shape 337"/>
          <p:cNvSpPr/>
          <p:nvPr/>
        </p:nvSpPr>
        <p:spPr>
          <a:xfrm>
            <a:off x="5723979" y="377988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338"/>
          <p:cNvSpPr/>
          <p:nvPr/>
        </p:nvSpPr>
        <p:spPr>
          <a:xfrm>
            <a:off x="8088100" y="3298560"/>
            <a:ext cx="425879" cy="22103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9" name="Shape 339"/>
          <p:cNvCxnSpPr/>
          <p:nvPr/>
        </p:nvCxnSpPr>
        <p:spPr>
          <a:xfrm rot="10800000" flipH="1">
            <a:off x="7957060" y="3520681"/>
            <a:ext cx="261720" cy="33155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" name="Shape 340"/>
          <p:cNvCxnSpPr/>
          <p:nvPr/>
        </p:nvCxnSpPr>
        <p:spPr>
          <a:xfrm rot="10800000" flipH="1">
            <a:off x="8252979" y="3520681"/>
            <a:ext cx="15840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1" name="Shape 341"/>
          <p:cNvCxnSpPr/>
          <p:nvPr/>
        </p:nvCxnSpPr>
        <p:spPr>
          <a:xfrm rot="10800000">
            <a:off x="8383299" y="3520681"/>
            <a:ext cx="263519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2" name="Shape 342"/>
          <p:cNvSpPr/>
          <p:nvPr/>
        </p:nvSpPr>
        <p:spPr>
          <a:xfrm>
            <a:off x="7891179" y="3852601"/>
            <a:ext cx="130679" cy="14796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343"/>
          <p:cNvSpPr/>
          <p:nvPr/>
        </p:nvSpPr>
        <p:spPr>
          <a:xfrm>
            <a:off x="8581660" y="389076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344"/>
          <p:cNvSpPr/>
          <p:nvPr/>
        </p:nvSpPr>
        <p:spPr>
          <a:xfrm>
            <a:off x="8188179" y="389076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65" name="Shape 345"/>
          <p:cNvCxnSpPr/>
          <p:nvPr/>
        </p:nvCxnSpPr>
        <p:spPr>
          <a:xfrm rot="10800000">
            <a:off x="8448460" y="3521041"/>
            <a:ext cx="428400" cy="25847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6" name="Shape 346"/>
          <p:cNvSpPr/>
          <p:nvPr/>
        </p:nvSpPr>
        <p:spPr>
          <a:xfrm>
            <a:off x="8812060" y="377988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67" name="Shape 347"/>
          <p:cNvCxnSpPr/>
          <p:nvPr/>
        </p:nvCxnSpPr>
        <p:spPr>
          <a:xfrm rot="10800000" flipH="1">
            <a:off x="7694260" y="3521041"/>
            <a:ext cx="425519" cy="25847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8" name="Shape 348"/>
          <p:cNvSpPr/>
          <p:nvPr/>
        </p:nvSpPr>
        <p:spPr>
          <a:xfrm>
            <a:off x="7629100" y="3779880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349"/>
          <p:cNvSpPr/>
          <p:nvPr/>
        </p:nvSpPr>
        <p:spPr>
          <a:xfrm>
            <a:off x="7070379" y="2743081"/>
            <a:ext cx="425879" cy="22103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350"/>
          <p:cNvSpPr/>
          <p:nvPr/>
        </p:nvSpPr>
        <p:spPr>
          <a:xfrm>
            <a:off x="5160220" y="4861321"/>
            <a:ext cx="427320" cy="22103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71" name="Shape 351"/>
          <p:cNvCxnSpPr/>
          <p:nvPr/>
        </p:nvCxnSpPr>
        <p:spPr>
          <a:xfrm rot="10800000" flipH="1">
            <a:off x="5061940" y="5083441"/>
            <a:ext cx="263519" cy="33336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2" name="Shape 352"/>
          <p:cNvCxnSpPr/>
          <p:nvPr/>
        </p:nvCxnSpPr>
        <p:spPr>
          <a:xfrm rot="10800000" flipH="1">
            <a:off x="5358940" y="5083081"/>
            <a:ext cx="15840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3" name="Shape 353"/>
          <p:cNvCxnSpPr/>
          <p:nvPr/>
        </p:nvCxnSpPr>
        <p:spPr>
          <a:xfrm rot="10800000">
            <a:off x="5424100" y="5083081"/>
            <a:ext cx="263519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4" name="Shape 354"/>
          <p:cNvSpPr/>
          <p:nvPr/>
        </p:nvSpPr>
        <p:spPr>
          <a:xfrm>
            <a:off x="4996779" y="5416801"/>
            <a:ext cx="1306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355"/>
          <p:cNvSpPr/>
          <p:nvPr/>
        </p:nvSpPr>
        <p:spPr>
          <a:xfrm>
            <a:off x="5622459" y="5453521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356"/>
          <p:cNvSpPr/>
          <p:nvPr/>
        </p:nvSpPr>
        <p:spPr>
          <a:xfrm>
            <a:off x="5293779" y="5453521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77" name="Shape 357"/>
          <p:cNvCxnSpPr/>
          <p:nvPr/>
        </p:nvCxnSpPr>
        <p:spPr>
          <a:xfrm rot="10800000">
            <a:off x="5522019" y="5083441"/>
            <a:ext cx="871560" cy="33336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8" name="Shape 358"/>
          <p:cNvCxnSpPr/>
          <p:nvPr/>
        </p:nvCxnSpPr>
        <p:spPr>
          <a:xfrm rot="10800000" flipH="1">
            <a:off x="4488820" y="5083441"/>
            <a:ext cx="736559" cy="33336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9" name="Shape 359"/>
          <p:cNvSpPr/>
          <p:nvPr/>
        </p:nvSpPr>
        <p:spPr>
          <a:xfrm>
            <a:off x="4272820" y="5416801"/>
            <a:ext cx="427320" cy="22103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0" name="Shape 360"/>
          <p:cNvCxnSpPr/>
          <p:nvPr/>
        </p:nvCxnSpPr>
        <p:spPr>
          <a:xfrm rot="10800000" flipH="1">
            <a:off x="4142499" y="5638920"/>
            <a:ext cx="263519" cy="33155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1" name="Shape 361"/>
          <p:cNvCxnSpPr/>
          <p:nvPr/>
        </p:nvCxnSpPr>
        <p:spPr>
          <a:xfrm rot="10800000" flipH="1">
            <a:off x="4438059" y="5638920"/>
            <a:ext cx="15840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2" name="Shape 362"/>
          <p:cNvCxnSpPr/>
          <p:nvPr/>
        </p:nvCxnSpPr>
        <p:spPr>
          <a:xfrm rot="10800000">
            <a:off x="4569459" y="5638920"/>
            <a:ext cx="261720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3" name="Shape 363"/>
          <p:cNvSpPr/>
          <p:nvPr/>
        </p:nvSpPr>
        <p:spPr>
          <a:xfrm>
            <a:off x="4077699" y="5970841"/>
            <a:ext cx="128879" cy="14796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364"/>
          <p:cNvSpPr/>
          <p:nvPr/>
        </p:nvSpPr>
        <p:spPr>
          <a:xfrm>
            <a:off x="4766740" y="6009001"/>
            <a:ext cx="1306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365"/>
          <p:cNvSpPr/>
          <p:nvPr/>
        </p:nvSpPr>
        <p:spPr>
          <a:xfrm>
            <a:off x="4372900" y="6009001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6" name="Shape 366"/>
          <p:cNvCxnSpPr/>
          <p:nvPr/>
        </p:nvCxnSpPr>
        <p:spPr>
          <a:xfrm rot="10800000">
            <a:off x="4636060" y="5639280"/>
            <a:ext cx="425159" cy="25847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7" name="Shape 367"/>
          <p:cNvSpPr/>
          <p:nvPr/>
        </p:nvSpPr>
        <p:spPr>
          <a:xfrm>
            <a:off x="4996779" y="5898121"/>
            <a:ext cx="1306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8" name="Shape 368"/>
          <p:cNvCxnSpPr/>
          <p:nvPr/>
        </p:nvCxnSpPr>
        <p:spPr>
          <a:xfrm rot="10800000" flipH="1">
            <a:off x="3878980" y="5639280"/>
            <a:ext cx="428400" cy="25847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9" name="Shape 369"/>
          <p:cNvSpPr/>
          <p:nvPr/>
        </p:nvSpPr>
        <p:spPr>
          <a:xfrm>
            <a:off x="3814180" y="5898121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370"/>
          <p:cNvSpPr/>
          <p:nvPr/>
        </p:nvSpPr>
        <p:spPr>
          <a:xfrm>
            <a:off x="6179740" y="5416801"/>
            <a:ext cx="425879" cy="221039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1" name="Shape 371"/>
          <p:cNvCxnSpPr/>
          <p:nvPr/>
        </p:nvCxnSpPr>
        <p:spPr>
          <a:xfrm rot="10800000" flipH="1">
            <a:off x="6047979" y="5638920"/>
            <a:ext cx="263519" cy="33155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2" name="Shape 372"/>
          <p:cNvCxnSpPr/>
          <p:nvPr/>
        </p:nvCxnSpPr>
        <p:spPr>
          <a:xfrm rot="10800000" flipH="1">
            <a:off x="6343900" y="5638920"/>
            <a:ext cx="14039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3" name="Shape 373"/>
          <p:cNvCxnSpPr/>
          <p:nvPr/>
        </p:nvCxnSpPr>
        <p:spPr>
          <a:xfrm rot="10800000">
            <a:off x="6474939" y="5638920"/>
            <a:ext cx="263519" cy="369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4" name="Shape 374"/>
          <p:cNvSpPr/>
          <p:nvPr/>
        </p:nvSpPr>
        <p:spPr>
          <a:xfrm>
            <a:off x="5982820" y="5970841"/>
            <a:ext cx="128879" cy="14796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375"/>
          <p:cNvSpPr/>
          <p:nvPr/>
        </p:nvSpPr>
        <p:spPr>
          <a:xfrm>
            <a:off x="6671859" y="6009001"/>
            <a:ext cx="1306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376"/>
          <p:cNvSpPr/>
          <p:nvPr/>
        </p:nvSpPr>
        <p:spPr>
          <a:xfrm>
            <a:off x="6278020" y="6009001"/>
            <a:ext cx="1306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7" name="Shape 377"/>
          <p:cNvCxnSpPr/>
          <p:nvPr/>
        </p:nvCxnSpPr>
        <p:spPr>
          <a:xfrm rot="10800000">
            <a:off x="6540100" y="5639280"/>
            <a:ext cx="428400" cy="25847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8" name="Shape 378"/>
          <p:cNvSpPr/>
          <p:nvPr/>
        </p:nvSpPr>
        <p:spPr>
          <a:xfrm>
            <a:off x="6903700" y="5898121"/>
            <a:ext cx="1288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9" name="Shape 379"/>
          <p:cNvCxnSpPr/>
          <p:nvPr/>
        </p:nvCxnSpPr>
        <p:spPr>
          <a:xfrm rot="10800000" flipH="1">
            <a:off x="5784459" y="5639280"/>
            <a:ext cx="426960" cy="258479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0" name="Shape 380"/>
          <p:cNvSpPr/>
          <p:nvPr/>
        </p:nvSpPr>
        <p:spPr>
          <a:xfrm>
            <a:off x="5719300" y="5898121"/>
            <a:ext cx="130679" cy="14652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381"/>
          <p:cNvSpPr/>
          <p:nvPr/>
        </p:nvSpPr>
        <p:spPr>
          <a:xfrm>
            <a:off x="5063740" y="1447800"/>
            <a:ext cx="741959" cy="608400"/>
          </a:xfrm>
          <a:prstGeom prst="ellipse">
            <a:avLst/>
          </a:prstGeom>
          <a:solidFill>
            <a:srgbClr val="FF6600"/>
          </a:solidFill>
          <a:ln w="9525" cap="flat" cmpd="sng">
            <a:solidFill>
              <a:srgbClr val="00CC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2" name="Shape 382"/>
          <p:cNvCxnSpPr/>
          <p:nvPr/>
        </p:nvCxnSpPr>
        <p:spPr>
          <a:xfrm flipH="1">
            <a:off x="3331419" y="1751641"/>
            <a:ext cx="1731959" cy="7621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" name="Shape 383"/>
          <p:cNvCxnSpPr/>
          <p:nvPr/>
        </p:nvCxnSpPr>
        <p:spPr>
          <a:xfrm>
            <a:off x="5806779" y="1752360"/>
            <a:ext cx="1485720" cy="99072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" name="Shape 384"/>
          <p:cNvCxnSpPr/>
          <p:nvPr/>
        </p:nvCxnSpPr>
        <p:spPr>
          <a:xfrm>
            <a:off x="5434540" y="2057281"/>
            <a:ext cx="0" cy="2651760"/>
          </a:xfrm>
          <a:prstGeom prst="straightConnector1">
            <a:avLst/>
          </a:prstGeom>
          <a:noFill/>
          <a:ln w="25550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5" name="Shape 385"/>
          <p:cNvSpPr/>
          <p:nvPr/>
        </p:nvSpPr>
        <p:spPr>
          <a:xfrm>
            <a:off x="9685060" y="2438160"/>
            <a:ext cx="629279" cy="915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1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VLANs (Virtual </a:t>
            </a:r>
            <a:r>
              <a:rPr lang="en-US" sz="4400" dirty="0" err="1"/>
              <a:t>Lans</a:t>
            </a:r>
            <a:r>
              <a:rPr lang="en-US" sz="4400" dirty="0"/>
              <a:t>)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323168"/>
          </a:xfrm>
        </p:spPr>
        <p:txBody>
          <a:bodyPr>
            <a:normAutofit/>
          </a:bodyPr>
          <a:lstStyle/>
          <a:p>
            <a:r>
              <a:rPr lang="el-GR" sz="2400" dirty="0"/>
              <a:t>Δύο </a:t>
            </a:r>
            <a:r>
              <a:rPr lang="en-US" sz="2400" dirty="0"/>
              <a:t>subnet, </a:t>
            </a:r>
            <a:r>
              <a:rPr lang="el-GR" sz="2400" dirty="0"/>
              <a:t>ένα </a:t>
            </a:r>
            <a:r>
              <a:rPr lang="en-US" sz="2400" dirty="0"/>
              <a:t>switch</a:t>
            </a:r>
            <a:r>
              <a:rPr lang="el-GR" sz="2400" dirty="0"/>
              <a:t> χωρίς χρήση </a:t>
            </a:r>
            <a:r>
              <a:rPr lang="en-US" sz="2400" dirty="0"/>
              <a:t>VLAN: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l-GR" sz="2400" dirty="0"/>
              <a:t>Τι θα συμβεί όταν ο </a:t>
            </a:r>
            <a:r>
              <a:rPr lang="el-GR" sz="2400" b="1" dirty="0"/>
              <a:t>10</a:t>
            </a:r>
            <a:r>
              <a:rPr lang="en-US" sz="2400" b="1" dirty="0"/>
              <a:t>.1.0.10 </a:t>
            </a:r>
            <a:r>
              <a:rPr lang="el-GR" sz="2400" dirty="0"/>
              <a:t>στείλει ένα αίτημα </a:t>
            </a:r>
            <a:r>
              <a:rPr lang="en-US" sz="2400" dirty="0"/>
              <a:t>ARP </a:t>
            </a:r>
            <a:r>
              <a:rPr lang="el-GR" sz="2400" dirty="0"/>
              <a:t>για τον </a:t>
            </a:r>
            <a:r>
              <a:rPr lang="el-GR" sz="2400" b="1" dirty="0"/>
              <a:t>10.1.0.30</a:t>
            </a:r>
            <a:r>
              <a:rPr lang="el-GR" sz="2400" dirty="0"/>
              <a:t> ???</a:t>
            </a:r>
            <a:endParaRPr lang="en-GB" sz="2400" dirty="0"/>
          </a:p>
        </p:txBody>
      </p:sp>
      <p:pic>
        <p:nvPicPr>
          <p:cNvPr id="5" name="Shape 3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9643" y="2563675"/>
            <a:ext cx="5801389" cy="118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3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2553" y="4267556"/>
            <a:ext cx="608760" cy="6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4360" y="4267556"/>
            <a:ext cx="608400" cy="6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3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9562" y="4254511"/>
            <a:ext cx="608400" cy="6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3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5083" y="4267556"/>
            <a:ext cx="608760" cy="636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hape 396"/>
          <p:cNvCxnSpPr/>
          <p:nvPr/>
        </p:nvCxnSpPr>
        <p:spPr>
          <a:xfrm>
            <a:off x="2803793" y="3276836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" name="Shape 397"/>
          <p:cNvCxnSpPr/>
          <p:nvPr/>
        </p:nvCxnSpPr>
        <p:spPr>
          <a:xfrm>
            <a:off x="3879281" y="3276836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398"/>
          <p:cNvCxnSpPr/>
          <p:nvPr/>
        </p:nvCxnSpPr>
        <p:spPr>
          <a:xfrm>
            <a:off x="5680003" y="3276836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399"/>
          <p:cNvCxnSpPr/>
          <p:nvPr/>
        </p:nvCxnSpPr>
        <p:spPr>
          <a:xfrm>
            <a:off x="6784483" y="3263791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" name="Shape 400"/>
          <p:cNvSpPr/>
          <p:nvPr/>
        </p:nvSpPr>
        <p:spPr>
          <a:xfrm>
            <a:off x="1813074" y="4877036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10.1.0.10/16      DG: 10.1.0.1</a:t>
            </a:r>
          </a:p>
        </p:txBody>
      </p:sp>
      <p:sp>
        <p:nvSpPr>
          <p:cNvPr id="15" name="Shape 401"/>
          <p:cNvSpPr/>
          <p:nvPr/>
        </p:nvSpPr>
        <p:spPr>
          <a:xfrm>
            <a:off x="3193481" y="4877036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10.2.0.20/16      DG: 10.2.0.1</a:t>
            </a:r>
          </a:p>
        </p:txBody>
      </p:sp>
      <p:sp>
        <p:nvSpPr>
          <p:cNvPr id="16" name="Shape 402"/>
          <p:cNvSpPr/>
          <p:nvPr/>
        </p:nvSpPr>
        <p:spPr>
          <a:xfrm>
            <a:off x="4917883" y="4877036"/>
            <a:ext cx="1294559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10.1.0.30/16      DG: 10.1.0.1</a:t>
            </a:r>
          </a:p>
        </p:txBody>
      </p:sp>
      <p:sp>
        <p:nvSpPr>
          <p:cNvPr id="17" name="Shape 403"/>
          <p:cNvSpPr/>
          <p:nvPr/>
        </p:nvSpPr>
        <p:spPr>
          <a:xfrm>
            <a:off x="6479562" y="4863991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10.2.0.40/16      DG: 10.2.0.1</a:t>
            </a:r>
          </a:p>
        </p:txBody>
      </p:sp>
      <p:cxnSp>
        <p:nvCxnSpPr>
          <p:cNvPr id="18" name="Shape 404"/>
          <p:cNvCxnSpPr/>
          <p:nvPr/>
        </p:nvCxnSpPr>
        <p:spPr>
          <a:xfrm rot="10800000">
            <a:off x="2651153" y="3353155"/>
            <a:ext cx="0" cy="761759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9557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VLANs (Virtual </a:t>
            </a:r>
            <a:r>
              <a:rPr lang="en-US" sz="4400" dirty="0" err="1"/>
              <a:t>Lans</a:t>
            </a:r>
            <a:r>
              <a:rPr lang="en-US" sz="4400" dirty="0"/>
              <a:t>)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" y="1179756"/>
            <a:ext cx="8946541" cy="5410200"/>
          </a:xfrm>
        </p:spPr>
        <p:txBody>
          <a:bodyPr>
            <a:normAutofit/>
          </a:bodyPr>
          <a:lstStyle/>
          <a:p>
            <a:r>
              <a:rPr lang="el-GR" sz="2400" dirty="0"/>
              <a:t>Δύο </a:t>
            </a:r>
            <a:r>
              <a:rPr lang="en-US" sz="2400" dirty="0"/>
              <a:t>subnet, </a:t>
            </a:r>
            <a:r>
              <a:rPr lang="el-GR" sz="2400" dirty="0"/>
              <a:t>ένα </a:t>
            </a:r>
            <a:r>
              <a:rPr lang="en-US" sz="2400" dirty="0"/>
              <a:t>switch</a:t>
            </a:r>
            <a:r>
              <a:rPr lang="el-GR" sz="2400" dirty="0"/>
              <a:t> χωρίς χρήση </a:t>
            </a:r>
            <a:r>
              <a:rPr lang="en-US" sz="2400" dirty="0"/>
              <a:t>VLAN: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l-GR" dirty="0"/>
              <a:t>Το </a:t>
            </a:r>
            <a:r>
              <a:rPr lang="en-US" dirty="0"/>
              <a:t>switch </a:t>
            </a:r>
            <a:r>
              <a:rPr lang="el-GR" dirty="0"/>
              <a:t>πλημυρίζει όλες του τις πόρτες με το </a:t>
            </a:r>
            <a:r>
              <a:rPr lang="en-US" dirty="0"/>
              <a:t>ARP </a:t>
            </a:r>
            <a:r>
              <a:rPr lang="el-GR" dirty="0"/>
              <a:t>αίτημα.</a:t>
            </a:r>
          </a:p>
          <a:p>
            <a:r>
              <a:rPr lang="el-GR" dirty="0"/>
              <a:t>Όλοι οι </a:t>
            </a:r>
            <a:r>
              <a:rPr lang="en-US" dirty="0"/>
              <a:t>host</a:t>
            </a:r>
            <a:r>
              <a:rPr lang="el-GR" dirty="0"/>
              <a:t> λαμβάνουν το αίτημα ακόμα και αυτοί που ανήκουν σε άλλο </a:t>
            </a:r>
            <a:r>
              <a:rPr lang="en-US" dirty="0"/>
              <a:t>subnet.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GB" dirty="0"/>
          </a:p>
        </p:txBody>
      </p:sp>
      <p:pic>
        <p:nvPicPr>
          <p:cNvPr id="5" name="Shape 4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14538" y="1669563"/>
            <a:ext cx="4951799" cy="118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6298" y="3346082"/>
            <a:ext cx="608760" cy="6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7018" y="3346082"/>
            <a:ext cx="608400" cy="6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618" y="3346082"/>
            <a:ext cx="608400" cy="6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0897" y="3346082"/>
            <a:ext cx="608760" cy="636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hape 417"/>
          <p:cNvCxnSpPr/>
          <p:nvPr/>
        </p:nvCxnSpPr>
        <p:spPr>
          <a:xfrm>
            <a:off x="2957538" y="2355363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" name="Shape 418"/>
          <p:cNvCxnSpPr/>
          <p:nvPr/>
        </p:nvCxnSpPr>
        <p:spPr>
          <a:xfrm>
            <a:off x="3871938" y="2355363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419"/>
          <p:cNvCxnSpPr/>
          <p:nvPr/>
        </p:nvCxnSpPr>
        <p:spPr>
          <a:xfrm>
            <a:off x="5395818" y="2355363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420"/>
          <p:cNvCxnSpPr/>
          <p:nvPr/>
        </p:nvCxnSpPr>
        <p:spPr>
          <a:xfrm>
            <a:off x="6386537" y="2355363"/>
            <a:ext cx="0" cy="106668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" name="Shape 421"/>
          <p:cNvSpPr/>
          <p:nvPr/>
        </p:nvSpPr>
        <p:spPr>
          <a:xfrm>
            <a:off x="1966817" y="3955563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10.1.0.10/16      DG: 10.1.0.1</a:t>
            </a:r>
          </a:p>
        </p:txBody>
      </p:sp>
      <p:sp>
        <p:nvSpPr>
          <p:cNvPr id="15" name="Shape 422"/>
          <p:cNvSpPr/>
          <p:nvPr/>
        </p:nvSpPr>
        <p:spPr>
          <a:xfrm>
            <a:off x="3186138" y="3955563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10.2.0.20/16      DG: 10.2.0.1</a:t>
            </a:r>
          </a:p>
        </p:txBody>
      </p:sp>
      <p:sp>
        <p:nvSpPr>
          <p:cNvPr id="16" name="Shape 423"/>
          <p:cNvSpPr/>
          <p:nvPr/>
        </p:nvSpPr>
        <p:spPr>
          <a:xfrm>
            <a:off x="4633697" y="3955563"/>
            <a:ext cx="1294559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10.1.0.30/16      DG: 10.1.0.1</a:t>
            </a:r>
          </a:p>
        </p:txBody>
      </p:sp>
      <p:sp>
        <p:nvSpPr>
          <p:cNvPr id="17" name="Shape 424"/>
          <p:cNvSpPr/>
          <p:nvPr/>
        </p:nvSpPr>
        <p:spPr>
          <a:xfrm>
            <a:off x="6081618" y="3955563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10.2.0.40/16      DG: 10.2.0.1</a:t>
            </a:r>
          </a:p>
        </p:txBody>
      </p:sp>
      <p:cxnSp>
        <p:nvCxnSpPr>
          <p:cNvPr id="18" name="Shape 425"/>
          <p:cNvCxnSpPr/>
          <p:nvPr/>
        </p:nvCxnSpPr>
        <p:spPr>
          <a:xfrm>
            <a:off x="3795618" y="2355363"/>
            <a:ext cx="0" cy="106668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9" name="Shape 426"/>
          <p:cNvCxnSpPr/>
          <p:nvPr/>
        </p:nvCxnSpPr>
        <p:spPr>
          <a:xfrm>
            <a:off x="5319497" y="2355363"/>
            <a:ext cx="0" cy="106668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0" name="Shape 427"/>
          <p:cNvCxnSpPr/>
          <p:nvPr/>
        </p:nvCxnSpPr>
        <p:spPr>
          <a:xfrm>
            <a:off x="6310218" y="2355363"/>
            <a:ext cx="0" cy="106668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036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68513"/>
            <a:ext cx="9404723" cy="894168"/>
          </a:xfrm>
        </p:spPr>
        <p:txBody>
          <a:bodyPr/>
          <a:lstStyle/>
          <a:p>
            <a:r>
              <a:rPr lang="en-US" sz="4400" dirty="0"/>
              <a:t>VLANs (Virtual </a:t>
            </a:r>
            <a:r>
              <a:rPr lang="en-US" sz="4400" dirty="0" err="1"/>
              <a:t>Lans</a:t>
            </a:r>
            <a:r>
              <a:rPr lang="en-US" sz="4400" dirty="0"/>
              <a:t>)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09" y="803189"/>
            <a:ext cx="8946541" cy="6178379"/>
          </a:xfrm>
        </p:spPr>
        <p:txBody>
          <a:bodyPr>
            <a:normAutofit/>
          </a:bodyPr>
          <a:lstStyle/>
          <a:p>
            <a:r>
              <a:rPr lang="el-GR" dirty="0"/>
              <a:t>Μία λύση είναι η χρήση </a:t>
            </a:r>
            <a:r>
              <a:rPr lang="en-US" dirty="0"/>
              <a:t>Router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Οι συσκευές επικοινωνούν μόνο μέσω του </a:t>
            </a:r>
            <a:r>
              <a:rPr lang="en-US" dirty="0"/>
              <a:t>Router</a:t>
            </a:r>
          </a:p>
          <a:p>
            <a:pPr lvl="1"/>
            <a:r>
              <a:rPr lang="en-US" dirty="0"/>
              <a:t>To Router </a:t>
            </a:r>
            <a:r>
              <a:rPr lang="el-GR" dirty="0"/>
              <a:t>απασχολεί τόσες </a:t>
            </a:r>
            <a:r>
              <a:rPr lang="el-GR" dirty="0" err="1"/>
              <a:t>διεπαφές</a:t>
            </a:r>
            <a:r>
              <a:rPr lang="el-GR" dirty="0"/>
              <a:t> όσα </a:t>
            </a:r>
            <a:r>
              <a:rPr lang="en-US" dirty="0"/>
              <a:t>subnet</a:t>
            </a:r>
            <a:endParaRPr lang="el-GR" dirty="0"/>
          </a:p>
          <a:p>
            <a:pPr lvl="1"/>
            <a:r>
              <a:rPr lang="el-GR" dirty="0"/>
              <a:t>Εισάγει περίσσιο </a:t>
            </a:r>
            <a:r>
              <a:rPr lang="en-US" dirty="0"/>
              <a:t>overhead </a:t>
            </a:r>
            <a:r>
              <a:rPr lang="el-GR" dirty="0"/>
              <a:t>στο δίκτυο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Shape 4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8573" y="2396912"/>
            <a:ext cx="4951799" cy="118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0333" y="4073432"/>
            <a:ext cx="608760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1053" y="4073432"/>
            <a:ext cx="608400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5653" y="4073432"/>
            <a:ext cx="608400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933" y="4073432"/>
            <a:ext cx="608760" cy="63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hape 439"/>
          <p:cNvCxnSpPr/>
          <p:nvPr/>
        </p:nvCxnSpPr>
        <p:spPr>
          <a:xfrm>
            <a:off x="5631573" y="3082711"/>
            <a:ext cx="0" cy="1067039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" name="Shape 440"/>
          <p:cNvCxnSpPr/>
          <p:nvPr/>
        </p:nvCxnSpPr>
        <p:spPr>
          <a:xfrm>
            <a:off x="6545974" y="3082711"/>
            <a:ext cx="0" cy="1067039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441"/>
          <p:cNvCxnSpPr/>
          <p:nvPr/>
        </p:nvCxnSpPr>
        <p:spPr>
          <a:xfrm>
            <a:off x="8069853" y="3082711"/>
            <a:ext cx="0" cy="1067039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442"/>
          <p:cNvCxnSpPr/>
          <p:nvPr/>
        </p:nvCxnSpPr>
        <p:spPr>
          <a:xfrm>
            <a:off x="9060574" y="3082711"/>
            <a:ext cx="0" cy="1067039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" name="Shape 443"/>
          <p:cNvSpPr/>
          <p:nvPr/>
        </p:nvSpPr>
        <p:spPr>
          <a:xfrm>
            <a:off x="4640854" y="4682911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10.1.0.10/16      DG: 10.1.0.1</a:t>
            </a:r>
          </a:p>
        </p:txBody>
      </p:sp>
      <p:sp>
        <p:nvSpPr>
          <p:cNvPr id="15" name="Shape 444"/>
          <p:cNvSpPr/>
          <p:nvPr/>
        </p:nvSpPr>
        <p:spPr>
          <a:xfrm>
            <a:off x="5860173" y="4682911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10.2.0.20/16      DG: 10.2.0.1</a:t>
            </a:r>
          </a:p>
        </p:txBody>
      </p:sp>
      <p:sp>
        <p:nvSpPr>
          <p:cNvPr id="16" name="Shape 445"/>
          <p:cNvSpPr/>
          <p:nvPr/>
        </p:nvSpPr>
        <p:spPr>
          <a:xfrm>
            <a:off x="7307733" y="4682911"/>
            <a:ext cx="1294559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10.1.0.30/16      DG: 10.1.0.1</a:t>
            </a:r>
          </a:p>
        </p:txBody>
      </p:sp>
      <p:sp>
        <p:nvSpPr>
          <p:cNvPr id="17" name="Shape 446"/>
          <p:cNvSpPr/>
          <p:nvPr/>
        </p:nvSpPr>
        <p:spPr>
          <a:xfrm>
            <a:off x="8755653" y="4682911"/>
            <a:ext cx="1294200" cy="45791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10.2.0.40/16      DG: 10.2.0.1</a:t>
            </a:r>
          </a:p>
        </p:txBody>
      </p:sp>
      <p:pic>
        <p:nvPicPr>
          <p:cNvPr id="18" name="Shape 4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6853" y="1101631"/>
            <a:ext cx="789479" cy="60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hape 448"/>
          <p:cNvCxnSpPr/>
          <p:nvPr/>
        </p:nvCxnSpPr>
        <p:spPr>
          <a:xfrm>
            <a:off x="7154014" y="1630112"/>
            <a:ext cx="0" cy="1444679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" name="Shape 449"/>
          <p:cNvCxnSpPr/>
          <p:nvPr/>
        </p:nvCxnSpPr>
        <p:spPr>
          <a:xfrm>
            <a:off x="7460374" y="1635152"/>
            <a:ext cx="0" cy="1444679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450"/>
          <p:cNvSpPr/>
          <p:nvPr/>
        </p:nvSpPr>
        <p:spPr>
          <a:xfrm>
            <a:off x="6317374" y="1558831"/>
            <a:ext cx="684719" cy="275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 0/0</a:t>
            </a:r>
          </a:p>
        </p:txBody>
      </p:sp>
      <p:sp>
        <p:nvSpPr>
          <p:cNvPr id="22" name="Shape 451"/>
          <p:cNvSpPr/>
          <p:nvPr/>
        </p:nvSpPr>
        <p:spPr>
          <a:xfrm>
            <a:off x="7688974" y="1558831"/>
            <a:ext cx="684719" cy="275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 0/1</a:t>
            </a:r>
          </a:p>
        </p:txBody>
      </p:sp>
      <p:sp>
        <p:nvSpPr>
          <p:cNvPr id="23" name="Shape 452"/>
          <p:cNvSpPr/>
          <p:nvPr/>
        </p:nvSpPr>
        <p:spPr>
          <a:xfrm>
            <a:off x="6012453" y="1787431"/>
            <a:ext cx="1294200" cy="275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10.1.0.1/16</a:t>
            </a:r>
          </a:p>
        </p:txBody>
      </p:sp>
      <p:sp>
        <p:nvSpPr>
          <p:cNvPr id="24" name="Shape 453"/>
          <p:cNvSpPr/>
          <p:nvPr/>
        </p:nvSpPr>
        <p:spPr>
          <a:xfrm>
            <a:off x="7536333" y="1787431"/>
            <a:ext cx="1294559" cy="275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baseline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10.2.0.1/16</a:t>
            </a:r>
          </a:p>
        </p:txBody>
      </p:sp>
      <p:cxnSp>
        <p:nvCxnSpPr>
          <p:cNvPr id="25" name="Shape 454"/>
          <p:cNvCxnSpPr/>
          <p:nvPr/>
        </p:nvCxnSpPr>
        <p:spPr>
          <a:xfrm rot="10800000" flipH="1">
            <a:off x="5707533" y="1634792"/>
            <a:ext cx="1447919" cy="2514599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" name="Shape 455"/>
          <p:cNvCxnSpPr/>
          <p:nvPr/>
        </p:nvCxnSpPr>
        <p:spPr>
          <a:xfrm>
            <a:off x="7455333" y="1630112"/>
            <a:ext cx="1444679" cy="2514599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2758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1713</TotalTime>
  <Words>951</Words>
  <Application>Microsoft Office PowerPoint</Application>
  <PresentationFormat>Widescreen</PresentationFormat>
  <Paragraphs>208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 New</vt:lpstr>
      <vt:lpstr>DejaVu Sans</vt:lpstr>
      <vt:lpstr>Times New Roman</vt:lpstr>
      <vt:lpstr>Trebuchet MS</vt:lpstr>
      <vt:lpstr>Verdana</vt:lpstr>
      <vt:lpstr>Wingdings 3</vt:lpstr>
      <vt:lpstr>Facet</vt:lpstr>
      <vt:lpstr>Δίκτυα Υπολογιστών Ι</vt:lpstr>
      <vt:lpstr>VLANs (Virtual Lans)</vt:lpstr>
      <vt:lpstr>VLANs (Virtual Lans)</vt:lpstr>
      <vt:lpstr>VLANs (Virtual Lans)</vt:lpstr>
      <vt:lpstr>VLANs (Virtual Lans)</vt:lpstr>
      <vt:lpstr>VLANs (Virtual Lans)</vt:lpstr>
      <vt:lpstr>VLANs (Virtual Lans)</vt:lpstr>
      <vt:lpstr>VLANs (Virtual Lans)</vt:lpstr>
      <vt:lpstr>VLANs (Virtual Lans)</vt:lpstr>
      <vt:lpstr>VLANs (Virtual Lans)</vt:lpstr>
      <vt:lpstr>VLANs (Virtual Lans)</vt:lpstr>
      <vt:lpstr>VLANs (Virtual Lans)</vt:lpstr>
      <vt:lpstr>VLANs (Virtual Lans)</vt:lpstr>
      <vt:lpstr>Static VLANS </vt:lpstr>
      <vt:lpstr>Static VLANS </vt:lpstr>
      <vt:lpstr>VLAN Trunking/Tagging </vt:lpstr>
      <vt:lpstr>VLAN Trunking/Tagging </vt:lpstr>
      <vt:lpstr>ISL tagged frame</vt:lpstr>
      <vt:lpstr>PowerPoint Presentation</vt:lpstr>
      <vt:lpstr>Cisco IOS commands</vt:lpstr>
      <vt:lpstr>Verify VLANs</vt:lpstr>
      <vt:lpstr>VLANs</vt:lpstr>
      <vt:lpstr>Creating VLANs</vt:lpstr>
      <vt:lpstr>Creating VLANs</vt:lpstr>
      <vt:lpstr>Creating VLANs</vt:lpstr>
      <vt:lpstr>VLAN ranges</vt:lpstr>
      <vt:lpstr>VLAN ranges</vt:lpstr>
      <vt:lpstr>Απορίες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Δίκτυα Υπολογιστών Ι</dc:title>
  <dc:creator>ΝΙΚΟΛΟΥΔΑΚΗΣ ΙΩΑΝΝΗΣ</dc:creator>
  <cp:lastModifiedBy>Evangelos Markakis</cp:lastModifiedBy>
  <cp:revision>93</cp:revision>
  <dcterms:created xsi:type="dcterms:W3CDTF">2016-02-24T08:43:44Z</dcterms:created>
  <dcterms:modified xsi:type="dcterms:W3CDTF">2017-05-15T05:44:13Z</dcterms:modified>
</cp:coreProperties>
</file>