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303" r:id="rId3"/>
    <p:sldId id="305" r:id="rId4"/>
    <p:sldId id="306" r:id="rId5"/>
    <p:sldId id="307" r:id="rId6"/>
    <p:sldId id="308" r:id="rId7"/>
    <p:sldId id="310" r:id="rId8"/>
    <p:sldId id="309" r:id="rId9"/>
    <p:sldId id="311" r:id="rId10"/>
    <p:sldId id="312" r:id="rId11"/>
    <p:sldId id="313" r:id="rId12"/>
    <p:sldId id="314" r:id="rId13"/>
    <p:sldId id="315" r:id="rId14"/>
    <p:sldId id="316" r:id="rId15"/>
    <p:sldId id="317"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AA37"/>
    <a:srgbClr val="C2A34A"/>
    <a:srgbClr val="DEB622"/>
    <a:srgbClr val="EDB4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5" autoAdjust="0"/>
    <p:restoredTop sz="94660" autoAdjust="0"/>
  </p:normalViewPr>
  <p:slideViewPr>
    <p:cSldViewPr>
      <p:cViewPr varScale="1">
        <p:scale>
          <a:sx n="73" d="100"/>
          <a:sy n="73" d="100"/>
        </p:scale>
        <p:origin x="2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CFF6B54-8548-4662-9E7C-DFEE6F578F49}" type="datetimeFigureOut">
              <a:rPr lang="el-GR"/>
              <a:pPr>
                <a:defRPr/>
              </a:pPr>
              <a:t>13/10/2016</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l-G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AB15FDE-5215-42D5-A2E8-D0662F2071DA}" type="slidenum">
              <a:rPr lang="el-GR" altLang="en-US"/>
              <a:pPr/>
              <a:t>‹#›</a:t>
            </a:fld>
            <a:endParaRPr lang="el-GR" altLang="en-US"/>
          </a:p>
        </p:txBody>
      </p:sp>
    </p:spTree>
    <p:extLst>
      <p:ext uri="{BB962C8B-B14F-4D97-AF65-F5344CB8AC3E}">
        <p14:creationId xmlns:p14="http://schemas.microsoft.com/office/powerpoint/2010/main" val="17205896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1905937-B763-44C1-922F-E54F0631C9B1}" type="datetimeFigureOut">
              <a:rPr lang="en-US"/>
              <a:pPr>
                <a:defRPr/>
              </a:pPr>
              <a:t>10/13/2016</a:t>
            </a:fld>
            <a:endParaRPr lang="en-US" dirty="0"/>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286813A9-46D5-48E8-A452-1B9D6FDCF718}" type="slidenum">
              <a:rPr lang="en-US" altLang="en-US"/>
              <a:pPr/>
              <a:t>‹#›</a:t>
            </a:fld>
            <a:endParaRPr lang="en-US" altLang="en-US"/>
          </a:p>
        </p:txBody>
      </p:sp>
    </p:spTree>
    <p:extLst>
      <p:ext uri="{BB962C8B-B14F-4D97-AF65-F5344CB8AC3E}">
        <p14:creationId xmlns:p14="http://schemas.microsoft.com/office/powerpoint/2010/main" val="447101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50D936A-D095-403E-A381-6BB5063C4442}" type="datetimeFigureOut">
              <a:rPr lang="en-US"/>
              <a:pPr>
                <a:defRPr/>
              </a:pPr>
              <a:t>10/13/2016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583B3BEF-7C5B-480D-BE2F-5684C82CD8F2}" type="slidenum">
              <a:rPr lang="en-US" altLang="en-US"/>
              <a:pPr/>
              <a:t>‹#›</a:t>
            </a:fld>
            <a:endParaRPr lang="en-US" altLang="en-US"/>
          </a:p>
        </p:txBody>
      </p:sp>
    </p:spTree>
    <p:extLst>
      <p:ext uri="{BB962C8B-B14F-4D97-AF65-F5344CB8AC3E}">
        <p14:creationId xmlns:p14="http://schemas.microsoft.com/office/powerpoint/2010/main" val="112472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96AD846-AF49-4C21-8F8D-F6B4174C20CC}" type="datetimeFigureOut">
              <a:rPr lang="en-US"/>
              <a:pPr>
                <a:defRPr/>
              </a:pPr>
              <a:t>10/13/2016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45BB8420-97BF-47C5-A8CE-7F2E30F16316}" type="slidenum">
              <a:rPr lang="en-US" altLang="en-US"/>
              <a:pPr/>
              <a:t>‹#›</a:t>
            </a:fld>
            <a:endParaRPr lang="en-US" altLang="en-US"/>
          </a:p>
        </p:txBody>
      </p:sp>
    </p:spTree>
    <p:extLst>
      <p:ext uri="{BB962C8B-B14F-4D97-AF65-F5344CB8AC3E}">
        <p14:creationId xmlns:p14="http://schemas.microsoft.com/office/powerpoint/2010/main" val="424147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143000"/>
          </a:xfrm>
        </p:spPr>
        <p:txBody>
          <a:bodyPr/>
          <a:lstStyle/>
          <a:p>
            <a:r>
              <a:rPr lang="en-US" smtClean="0"/>
              <a:t>Click to edit Master title style</a:t>
            </a:r>
            <a:endParaRPr lang="el-GR"/>
          </a:p>
        </p:txBody>
      </p:sp>
      <p:sp>
        <p:nvSpPr>
          <p:cNvPr id="3" name="Text Placeholder 2"/>
          <p:cNvSpPr>
            <a:spLocks noGrp="1"/>
          </p:cNvSpPr>
          <p:nvPr>
            <p:ph type="body" sz="half" idx="1"/>
          </p:nvPr>
        </p:nvSpPr>
        <p:spPr>
          <a:xfrm>
            <a:off x="457200" y="1935163"/>
            <a:ext cx="4038600" cy="4389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648200" y="1935163"/>
            <a:ext cx="4038600" cy="43894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9"/>
          <p:cNvSpPr>
            <a:spLocks noGrp="1"/>
          </p:cNvSpPr>
          <p:nvPr>
            <p:ph type="dt" sz="half" idx="10"/>
          </p:nvPr>
        </p:nvSpPr>
        <p:spPr/>
        <p:txBody>
          <a:bodyPr/>
          <a:lstStyle>
            <a:lvl1pPr>
              <a:defRPr/>
            </a:lvl1pPr>
          </a:lstStyle>
          <a:p>
            <a:pPr>
              <a:defRPr/>
            </a:pPr>
            <a:fld id="{16002240-7566-4A6E-A2F9-B7B648F8EF19}" type="datetime1">
              <a:rPr lang="en-US"/>
              <a:pPr>
                <a:defRPr/>
              </a:pPr>
              <a:t>10/13/2016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l-GR"/>
          </a:p>
        </p:txBody>
      </p:sp>
      <p:sp>
        <p:nvSpPr>
          <p:cNvPr id="7" name="Slide Number Placeholder 17"/>
          <p:cNvSpPr>
            <a:spLocks noGrp="1"/>
          </p:cNvSpPr>
          <p:nvPr>
            <p:ph type="sldNum" sz="quarter" idx="12"/>
          </p:nvPr>
        </p:nvSpPr>
        <p:spPr/>
        <p:txBody>
          <a:bodyPr/>
          <a:lstStyle>
            <a:lvl1pPr>
              <a:defRPr/>
            </a:lvl1pPr>
          </a:lstStyle>
          <a:p>
            <a:fld id="{941F0F18-1347-4B8E-A129-07D984B91D26}" type="slidenum">
              <a:rPr lang="en-US" altLang="en-US"/>
              <a:pPr/>
              <a:t>‹#›</a:t>
            </a:fld>
            <a:endParaRPr lang="en-US" altLang="en-US"/>
          </a:p>
        </p:txBody>
      </p:sp>
    </p:spTree>
    <p:extLst>
      <p:ext uri="{BB962C8B-B14F-4D97-AF65-F5344CB8AC3E}">
        <p14:creationId xmlns:p14="http://schemas.microsoft.com/office/powerpoint/2010/main" val="76141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92422F3-DDED-4780-962E-7E4D41DBB0A3}" type="datetimeFigureOut">
              <a:rPr lang="en-US"/>
              <a:pPr>
                <a:defRPr/>
              </a:pPr>
              <a:t>10/13/2016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7824A8C1-4E5C-4E34-87C2-6CAA048E115C}" type="slidenum">
              <a:rPr lang="en-US" altLang="en-US"/>
              <a:pPr/>
              <a:t>‹#›</a:t>
            </a:fld>
            <a:endParaRPr lang="en-US" altLang="en-US"/>
          </a:p>
        </p:txBody>
      </p:sp>
    </p:spTree>
    <p:extLst>
      <p:ext uri="{BB962C8B-B14F-4D97-AF65-F5344CB8AC3E}">
        <p14:creationId xmlns:p14="http://schemas.microsoft.com/office/powerpoint/2010/main" val="398938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C20AE8A-9FED-4EE5-A073-28369DF3BA7B}" type="datetimeFigureOut">
              <a:rPr lang="en-US"/>
              <a:pPr>
                <a:defRPr/>
              </a:pPr>
              <a:t>10/13/2016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C5509BF2-5332-4950-AC5C-306C29C38825}" type="slidenum">
              <a:rPr lang="en-US" altLang="en-US"/>
              <a:pPr/>
              <a:t>‹#›</a:t>
            </a:fld>
            <a:endParaRPr lang="en-US" altLang="en-US"/>
          </a:p>
        </p:txBody>
      </p:sp>
    </p:spTree>
    <p:extLst>
      <p:ext uri="{BB962C8B-B14F-4D97-AF65-F5344CB8AC3E}">
        <p14:creationId xmlns:p14="http://schemas.microsoft.com/office/powerpoint/2010/main" val="31461209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8F1BD40-1394-40BE-B8AC-3450F27C88E4}" type="datetimeFigureOut">
              <a:rPr lang="en-US"/>
              <a:pPr>
                <a:defRPr/>
              </a:pPr>
              <a:t>10/13/2016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9D53B10C-4B57-4003-ADB6-13F3E2DD86D9}" type="slidenum">
              <a:rPr lang="en-US" altLang="en-US"/>
              <a:pPr/>
              <a:t>‹#›</a:t>
            </a:fld>
            <a:endParaRPr lang="en-US" altLang="en-US"/>
          </a:p>
        </p:txBody>
      </p:sp>
    </p:spTree>
    <p:extLst>
      <p:ext uri="{BB962C8B-B14F-4D97-AF65-F5344CB8AC3E}">
        <p14:creationId xmlns:p14="http://schemas.microsoft.com/office/powerpoint/2010/main" val="232850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487DFECE-685D-4B4D-B629-52501C9FD0C0}" type="datetimeFigureOut">
              <a:rPr lang="en-US"/>
              <a:pPr>
                <a:defRPr/>
              </a:pPr>
              <a:t>10/13/2016</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fld id="{67143AEB-451E-4D8A-8079-F1990AC2A316}" type="slidenum">
              <a:rPr lang="en-US" altLang="en-US"/>
              <a:pPr/>
              <a:t>‹#›</a:t>
            </a:fld>
            <a:endParaRPr lang="en-US" altLang="en-US"/>
          </a:p>
        </p:txBody>
      </p:sp>
    </p:spTree>
    <p:extLst>
      <p:ext uri="{BB962C8B-B14F-4D97-AF65-F5344CB8AC3E}">
        <p14:creationId xmlns:p14="http://schemas.microsoft.com/office/powerpoint/2010/main" val="160570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753E351E-18A9-4A59-8124-A9E334E81620}" type="datetimeFigureOut">
              <a:rPr lang="en-US"/>
              <a:pPr>
                <a:defRPr/>
              </a:pPr>
              <a:t>10/13/2016</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fld id="{8E4482C2-67B0-4D28-B103-DB4807B8C565}" type="slidenum">
              <a:rPr lang="en-US" altLang="en-US"/>
              <a:pPr/>
              <a:t>‹#›</a:t>
            </a:fld>
            <a:endParaRPr lang="en-US" altLang="en-US"/>
          </a:p>
        </p:txBody>
      </p:sp>
    </p:spTree>
    <p:extLst>
      <p:ext uri="{BB962C8B-B14F-4D97-AF65-F5344CB8AC3E}">
        <p14:creationId xmlns:p14="http://schemas.microsoft.com/office/powerpoint/2010/main" val="138829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45DD971-8363-4940-BFA1-F8D01CA64E91}" type="datetimeFigureOut">
              <a:rPr lang="en-US"/>
              <a:pPr>
                <a:defRPr/>
              </a:pPr>
              <a:t>10/13/2016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C989F589-565C-454E-B8E1-9A1A480162FD}" type="slidenum">
              <a:rPr lang="en-US" altLang="en-US"/>
              <a:pPr/>
              <a:t>‹#›</a:t>
            </a:fld>
            <a:endParaRPr lang="en-US" altLang="en-US"/>
          </a:p>
        </p:txBody>
      </p:sp>
    </p:spTree>
    <p:extLst>
      <p:ext uri="{BB962C8B-B14F-4D97-AF65-F5344CB8AC3E}">
        <p14:creationId xmlns:p14="http://schemas.microsoft.com/office/powerpoint/2010/main" val="355012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E049171-17DC-4121-81F6-AC11E8E6DD9B}" type="datetimeFigureOut">
              <a:rPr lang="en-US"/>
              <a:pPr>
                <a:defRPr/>
              </a:pPr>
              <a:t>10/13/2016</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fld id="{4A9535AB-42B4-45BC-8967-0EF88249DFA9}" type="slidenum">
              <a:rPr lang="en-US" altLang="en-US"/>
              <a:pPr/>
              <a:t>‹#›</a:t>
            </a:fld>
            <a:endParaRPr lang="en-US" altLang="en-US"/>
          </a:p>
        </p:txBody>
      </p:sp>
    </p:spTree>
    <p:extLst>
      <p:ext uri="{BB962C8B-B14F-4D97-AF65-F5344CB8AC3E}">
        <p14:creationId xmlns:p14="http://schemas.microsoft.com/office/powerpoint/2010/main" val="415022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C5CB58C-94F0-4562-8DCA-6FEEA49822AB}" type="datetimeFigureOut">
              <a:rPr lang="en-US"/>
              <a:pPr>
                <a:defRPr/>
              </a:pPr>
              <a:t>10/13/2016</a:t>
            </a:fld>
            <a:endParaRPr lang="en-US" dirty="0"/>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44A1CEB8-4436-4B05-B8EF-9A1DE9C12F84}" type="slidenum">
              <a:rPr lang="en-US" altLang="en-US"/>
              <a:pPr/>
              <a:t>‹#›</a:t>
            </a:fld>
            <a:endParaRPr lang="en-US" altLang="en-US"/>
          </a:p>
        </p:txBody>
      </p:sp>
    </p:spTree>
    <p:extLst>
      <p:ext uri="{BB962C8B-B14F-4D97-AF65-F5344CB8AC3E}">
        <p14:creationId xmlns:p14="http://schemas.microsoft.com/office/powerpoint/2010/main" val="89909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BBD85F64-4281-4DBD-B875-1AB42A53239E}" type="datetimeFigureOut">
              <a:rPr lang="en-US"/>
              <a:pPr>
                <a:defRPr/>
              </a:pPr>
              <a:t>10/13/2016</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anose="02030602050306030303" pitchFamily="18" charset="0"/>
              </a:defRPr>
            </a:lvl1pPr>
          </a:lstStyle>
          <a:p>
            <a:fld id="{D32DDE28-5136-4129-BDBD-D593517FEB0E}" type="slidenum">
              <a:rPr lang="en-US" altLang="en-US"/>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grpSp>
    </p:spTree>
  </p:cSld>
  <p:clrMap bg1="lt1" tx1="dk1" bg2="lt2" tx2="dk2" accent1="accent1" accent2="accent2" accent3="accent3" accent4="accent4" accent5="accent5" accent6="accent6" hlink="hlink" folHlink="folHlink"/>
  <p:sldLayoutIdLst>
    <p:sldLayoutId id="2147484265" r:id="rId1"/>
    <p:sldLayoutId id="2147484257" r:id="rId2"/>
    <p:sldLayoutId id="2147484266" r:id="rId3"/>
    <p:sldLayoutId id="2147484258" r:id="rId4"/>
    <p:sldLayoutId id="2147484259" r:id="rId5"/>
    <p:sldLayoutId id="2147484260" r:id="rId6"/>
    <p:sldLayoutId id="2147484261" r:id="rId7"/>
    <p:sldLayoutId id="2147484262" r:id="rId8"/>
    <p:sldLayoutId id="2147484267" r:id="rId9"/>
    <p:sldLayoutId id="2147484263" r:id="rId10"/>
    <p:sldLayoutId id="2147484264" r:id="rId11"/>
    <p:sldLayoutId id="2147484268" r:id="rId12"/>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ownload.oracle.com/javase/tutorial/jdbc/basics/index.html" TargetMode="External"/><Relationship Id="rId2" Type="http://schemas.openxmlformats.org/officeDocument/2006/relationships/hyperlink" Target="http://download.oracle.com/javase/tutorial/jdbc/overview/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2643188"/>
            <a:ext cx="6172200" cy="1893887"/>
          </a:xfrm>
          <a:ln>
            <a:miter lim="800000"/>
            <a:headEnd/>
            <a:tailEnd/>
          </a:ln>
          <a:extLst/>
        </p:spPr>
        <p:txBody>
          <a:bodyPr/>
          <a:lstStyle/>
          <a:p>
            <a:pPr eaLnBrk="1" fontAlgn="auto" hangingPunct="1">
              <a:spcAft>
                <a:spcPts val="0"/>
              </a:spcAft>
              <a:defRPr/>
            </a:pPr>
            <a:r>
              <a:rPr lang="el-GR" sz="3200" i="1" dirty="0" smtClean="0">
                <a:solidFill>
                  <a:schemeClr val="tx1"/>
                </a:solidFill>
                <a:effectLst>
                  <a:outerShdw blurRad="38100" dist="38100" dir="2700000" algn="tl">
                    <a:srgbClr val="C0C0C0"/>
                  </a:outerShdw>
                </a:effectLst>
              </a:rPr>
              <a:t>ΠΡΟΣΧΕΔΙΑΣΜΕΝΟΣ και ΕΥΕΛΙΚΤΟΣ ΠΡΟΓΡΑΜΜΑΤΙΣΜΟΣ</a:t>
            </a:r>
            <a:endParaRPr lang="en-US" dirty="0">
              <a:solidFill>
                <a:schemeClr val="tx2">
                  <a:satMod val="130000"/>
                </a:schemeClr>
              </a:solidFill>
            </a:endParaRPr>
          </a:p>
        </p:txBody>
      </p:sp>
      <p:sp>
        <p:nvSpPr>
          <p:cNvPr id="5" name="Subtitle 4"/>
          <p:cNvSpPr>
            <a:spLocks noGrp="1"/>
          </p:cNvSpPr>
          <p:nvPr>
            <p:ph type="subTitle" idx="1"/>
          </p:nvPr>
        </p:nvSpPr>
        <p:spPr>
          <a:xfrm>
            <a:off x="2286000" y="4572000"/>
            <a:ext cx="6172200" cy="1371600"/>
          </a:xfrm>
        </p:spPr>
        <p:txBody>
          <a:bodyPr>
            <a:normAutofit/>
          </a:bodyPr>
          <a:lstStyle/>
          <a:p>
            <a:pPr marR="0" eaLnBrk="1" hangingPunct="1">
              <a:lnSpc>
                <a:spcPct val="80000"/>
              </a:lnSpc>
              <a:buFont typeface="Wingdings" pitchFamily="2" charset="2"/>
              <a:buNone/>
              <a:defRPr/>
            </a:pPr>
            <a:r>
              <a:rPr lang="el-GR" sz="2400" i="1" dirty="0" smtClean="0">
                <a:effectLst>
                  <a:outerShdw blurRad="38100" dist="38100" dir="2700000" algn="tl">
                    <a:srgbClr val="04617B"/>
                  </a:outerShdw>
                </a:effectLst>
              </a:rPr>
              <a:t>Κωδικός Θ:    , Κωδικός Ε:     </a:t>
            </a:r>
            <a:br>
              <a:rPr lang="el-GR" sz="2400" i="1" dirty="0" smtClean="0">
                <a:effectLst>
                  <a:outerShdw blurRad="38100" dist="38100" dir="2700000" algn="tl">
                    <a:srgbClr val="04617B"/>
                  </a:outerShdw>
                </a:effectLst>
              </a:rPr>
            </a:br>
            <a:r>
              <a:rPr lang="el-GR" sz="2400" i="1" dirty="0" smtClean="0">
                <a:effectLst>
                  <a:outerShdw blurRad="38100" dist="38100" dir="2700000" algn="tl">
                    <a:srgbClr val="04617B"/>
                  </a:outerShdw>
                </a:effectLst>
              </a:rPr>
              <a:t>Ώρες (Θ - ΑΠ - Ε): 2 - 1 - 3 </a:t>
            </a:r>
            <a:br>
              <a:rPr lang="el-GR" sz="2400" i="1" dirty="0" smtClean="0">
                <a:effectLst>
                  <a:outerShdw blurRad="38100" dist="38100" dir="2700000" algn="tl">
                    <a:srgbClr val="04617B"/>
                  </a:outerShdw>
                </a:effectLst>
              </a:rPr>
            </a:br>
            <a:r>
              <a:rPr lang="el-GR" sz="2400" i="1" dirty="0" smtClean="0">
                <a:effectLst>
                  <a:outerShdw blurRad="38100" dist="38100" dir="2700000" algn="tl">
                    <a:srgbClr val="04617B"/>
                  </a:outerShdw>
                </a:effectLst>
              </a:rPr>
              <a:t>Προ-απαιτούμενα: Προγραμματισμός, </a:t>
            </a:r>
            <a:r>
              <a:rPr lang="el-GR" sz="2400" i="1" dirty="0" err="1" smtClean="0">
                <a:effectLst>
                  <a:outerShdw blurRad="38100" dist="38100" dir="2700000" algn="tl">
                    <a:srgbClr val="04617B"/>
                  </a:outerShdw>
                </a:effectLst>
              </a:rPr>
              <a:t>ΑρχέςΤεχνολογίας</a:t>
            </a:r>
            <a:r>
              <a:rPr lang="el-GR" sz="2400" i="1" dirty="0" smtClean="0">
                <a:effectLst>
                  <a:outerShdw blurRad="38100" dist="38100" dir="2700000" algn="tl">
                    <a:srgbClr val="04617B"/>
                  </a:outerShdw>
                </a:effectLst>
              </a:rPr>
              <a:t> </a:t>
            </a:r>
            <a:r>
              <a:rPr lang="el-GR" sz="2400" i="1" dirty="0" err="1" smtClean="0">
                <a:effectLst>
                  <a:outerShdw blurRad="38100" dist="38100" dir="2700000" algn="tl">
                    <a:srgbClr val="04617B"/>
                  </a:outerShdw>
                </a:effectLst>
              </a:rPr>
              <a:t>Πολισμικού</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286000"/>
            <a:ext cx="43719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Title 3"/>
          <p:cNvSpPr>
            <a:spLocks noGrp="1"/>
          </p:cNvSpPr>
          <p:nvPr>
            <p:ph type="title"/>
          </p:nvPr>
        </p:nvSpPr>
        <p:spPr>
          <a:xfrm>
            <a:off x="533400" y="609600"/>
            <a:ext cx="8229600" cy="666750"/>
          </a:xfrm>
        </p:spPr>
        <p:txBody>
          <a:bodyPr/>
          <a:lstStyle/>
          <a:p>
            <a:r>
              <a:rPr lang="en-US" altLang="en-US" sz="2800" smtClean="0"/>
              <a:t>Processing SQL Statements with JDBC - Writing</a:t>
            </a:r>
            <a:endParaRPr lang="el-GR" altLang="en-US" sz="2800" smtClean="0"/>
          </a:p>
        </p:txBody>
      </p:sp>
      <p:sp>
        <p:nvSpPr>
          <p:cNvPr id="15364" name="TextBox 3"/>
          <p:cNvSpPr txBox="1">
            <a:spLocks noChangeArrowheads="1"/>
          </p:cNvSpPr>
          <p:nvPr/>
        </p:nvSpPr>
        <p:spPr bwMode="auto">
          <a:xfrm>
            <a:off x="5410200" y="2286000"/>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200"/>
              <a:t>Δημιουργούμε ένα νέο </a:t>
            </a:r>
            <a:r>
              <a:rPr lang="en-US" altLang="en-US" sz="1200"/>
              <a:t>Statement object </a:t>
            </a:r>
            <a:r>
              <a:rPr lang="el-GR" altLang="en-US" sz="1200"/>
              <a:t>χρησιμοποιόντας την μέθοδο </a:t>
            </a:r>
            <a:r>
              <a:rPr lang="en-US" altLang="en-US" sz="1200"/>
              <a:t>createStatement </a:t>
            </a:r>
            <a:r>
              <a:rPr lang="el-GR" altLang="en-US" sz="1200"/>
              <a:t>της κλάσης </a:t>
            </a:r>
            <a:r>
              <a:rPr lang="en-US" altLang="en-US" sz="1200"/>
              <a:t>Connection</a:t>
            </a:r>
          </a:p>
        </p:txBody>
      </p:sp>
      <p:cxnSp>
        <p:nvCxnSpPr>
          <p:cNvPr id="4" name="Straight Arrow Connector 3"/>
          <p:cNvCxnSpPr/>
          <p:nvPr/>
        </p:nvCxnSpPr>
        <p:spPr>
          <a:xfrm>
            <a:off x="3429000" y="2554288"/>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66" name="TextBox 3"/>
          <p:cNvSpPr txBox="1">
            <a:spLocks noChangeArrowheads="1"/>
          </p:cNvSpPr>
          <p:nvPr/>
        </p:nvSpPr>
        <p:spPr bwMode="auto">
          <a:xfrm>
            <a:off x="4362450" y="2949575"/>
            <a:ext cx="4705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200"/>
              <a:t>Χρησιμοποιούμε την μέθοδο </a:t>
            </a:r>
            <a:r>
              <a:rPr lang="en-US" altLang="en-US" sz="1200"/>
              <a:t>executeUpdate </a:t>
            </a:r>
            <a:r>
              <a:rPr lang="el-GR" altLang="en-US" sz="1200"/>
              <a:t>της κλάσης </a:t>
            </a:r>
            <a:r>
              <a:rPr lang="en-US" altLang="en-US" sz="1200"/>
              <a:t>Statement </a:t>
            </a:r>
            <a:r>
              <a:rPr lang="el-GR" altLang="en-US" sz="1200"/>
              <a:t>για να εκτελέσουμε ένα </a:t>
            </a:r>
            <a:r>
              <a:rPr lang="en-US" altLang="en-US" sz="1200"/>
              <a:t>SQL query (INSERT,DELETE </a:t>
            </a:r>
            <a:r>
              <a:rPr lang="el-GR" altLang="en-US" sz="1200"/>
              <a:t>ή </a:t>
            </a:r>
            <a:r>
              <a:rPr lang="en-US" altLang="en-US" sz="1200"/>
              <a:t>UPDATE). </a:t>
            </a:r>
            <a:r>
              <a:rPr lang="el-GR" altLang="en-US" sz="1200"/>
              <a:t>Αυτή επιστρέφει έναν ακέραιο που συμβολίζει πόσες γραμμές επιρρεάστηκαν από την εκτέλεση του </a:t>
            </a:r>
            <a:r>
              <a:rPr lang="en-US" altLang="en-US" sz="1200"/>
              <a:t>query.</a:t>
            </a:r>
          </a:p>
        </p:txBody>
      </p:sp>
      <p:cxnSp>
        <p:nvCxnSpPr>
          <p:cNvPr id="7" name="Straight Arrow Connector 6"/>
          <p:cNvCxnSpPr/>
          <p:nvPr/>
        </p:nvCxnSpPr>
        <p:spPr>
          <a:xfrm>
            <a:off x="3048000" y="3240088"/>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368" name="TextBox 3"/>
          <p:cNvSpPr txBox="1">
            <a:spLocks noChangeArrowheads="1"/>
          </p:cNvSpPr>
          <p:nvPr/>
        </p:nvSpPr>
        <p:spPr bwMode="auto">
          <a:xfrm>
            <a:off x="4362450" y="3925888"/>
            <a:ext cx="4705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200"/>
              <a:t>Πάντα στο τέλος κλείνουμε το </a:t>
            </a:r>
            <a:r>
              <a:rPr lang="en-US" altLang="en-US" sz="1200"/>
              <a:t>Statement object </a:t>
            </a:r>
            <a:r>
              <a:rPr lang="el-GR" altLang="en-US" sz="1200"/>
              <a:t>που έχουμε ανοίξει</a:t>
            </a:r>
            <a:r>
              <a:rPr lang="en-US" altLang="en-US" sz="1200"/>
              <a:t> </a:t>
            </a:r>
            <a:r>
              <a:rPr lang="el-GR" altLang="en-US" sz="1200"/>
              <a:t>για να αποδεσμευθούν οι πόροι που έχουμε δεσμεύσει. Ταυτόχρονα κλείνει και το </a:t>
            </a:r>
            <a:r>
              <a:rPr lang="en-US" altLang="en-US" sz="1200"/>
              <a:t>ResultSet </a:t>
            </a:r>
            <a:r>
              <a:rPr lang="el-GR" altLang="en-US" sz="1200"/>
              <a:t>αυτού του </a:t>
            </a:r>
            <a:r>
              <a:rPr lang="en-US" altLang="en-US" sz="1200"/>
              <a:t>statement.</a:t>
            </a:r>
          </a:p>
        </p:txBody>
      </p:sp>
      <p:cxnSp>
        <p:nvCxnSpPr>
          <p:cNvPr id="12" name="Straight Arrow Connector 11"/>
          <p:cNvCxnSpPr/>
          <p:nvPr/>
        </p:nvCxnSpPr>
        <p:spPr>
          <a:xfrm>
            <a:off x="1447800" y="3925888"/>
            <a:ext cx="2571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C05A9B-3BB9-469E-9C05-5091919241BC}" type="slidenum">
              <a:rPr lang="en-US" altLang="en-US">
                <a:solidFill>
                  <a:srgbClr val="045C75"/>
                </a:solidFill>
                <a:latin typeface="Constantia" panose="02030602050306030303" pitchFamily="18" charset="0"/>
              </a:rPr>
              <a:pPr eaLnBrk="1" hangingPunct="1"/>
              <a:t>11</a:t>
            </a:fld>
            <a:endParaRPr lang="en-US" altLang="en-US">
              <a:solidFill>
                <a:srgbClr val="045C75"/>
              </a:solidFill>
              <a:latin typeface="Constantia" panose="02030602050306030303" pitchFamily="18" charset="0"/>
            </a:endParaRPr>
          </a:p>
        </p:txBody>
      </p:sp>
      <p:sp>
        <p:nvSpPr>
          <p:cNvPr id="16387" name="Text Box 5"/>
          <p:cNvSpPr txBox="1">
            <a:spLocks noChangeArrowheads="1"/>
          </p:cNvSpPr>
          <p:nvPr/>
        </p:nvSpPr>
        <p:spPr bwMode="auto">
          <a:xfrm>
            <a:off x="406400" y="1922463"/>
            <a:ext cx="83058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l-GR" altLang="en-US"/>
              <a:t>Φτιάξτε μια εφαρμογή που θα συνδέεται με μια βάση στον υπολογιστή σας, θα διαβάζει δεδομένα από έναν πίνακα της βάσης σας και θα τα αναπαριστά στο </a:t>
            </a:r>
            <a:r>
              <a:rPr lang="en-US" altLang="en-US"/>
              <a:t>Output </a:t>
            </a:r>
            <a:r>
              <a:rPr lang="el-GR" altLang="en-US"/>
              <a:t>με κατάλληλο τρόπο</a:t>
            </a:r>
          </a:p>
        </p:txBody>
      </p:sp>
      <p:sp>
        <p:nvSpPr>
          <p:cNvPr id="16388" name="Title 3"/>
          <p:cNvSpPr txBox="1">
            <a:spLocks/>
          </p:cNvSpPr>
          <p:nvPr/>
        </p:nvSpPr>
        <p:spPr bwMode="auto">
          <a:xfrm>
            <a:off x="533400" y="609600"/>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l-GR" altLang="en-US" sz="3600">
                <a:solidFill>
                  <a:schemeClr val="tx2"/>
                </a:solidFill>
                <a:latin typeface="Calibri" panose="020F0502020204030204" pitchFamily="34" charset="0"/>
              </a:rPr>
              <a:t>Ασκήσεις</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BE26E5-711B-413D-A674-4A629C2D3040}" type="slidenum">
              <a:rPr lang="en-US" altLang="en-US">
                <a:solidFill>
                  <a:srgbClr val="045C75"/>
                </a:solidFill>
                <a:latin typeface="Constantia" panose="02030602050306030303" pitchFamily="18" charset="0"/>
              </a:rPr>
              <a:pPr eaLnBrk="1" hangingPunct="1"/>
              <a:t>12</a:t>
            </a:fld>
            <a:endParaRPr lang="en-US" altLang="en-US">
              <a:solidFill>
                <a:srgbClr val="045C75"/>
              </a:solidFill>
              <a:latin typeface="Constantia" panose="02030602050306030303" pitchFamily="18" charset="0"/>
            </a:endParaRPr>
          </a:p>
        </p:txBody>
      </p:sp>
      <p:sp>
        <p:nvSpPr>
          <p:cNvPr id="17411" name="Title 3"/>
          <p:cNvSpPr txBox="1">
            <a:spLocks/>
          </p:cNvSpPr>
          <p:nvPr/>
        </p:nvSpPr>
        <p:spPr bwMode="auto">
          <a:xfrm>
            <a:off x="533400" y="704850"/>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l-GR" altLang="en-US" sz="3600">
                <a:solidFill>
                  <a:schemeClr val="tx2"/>
                </a:solidFill>
                <a:latin typeface="Calibri" panose="020F0502020204030204" pitchFamily="34" charset="0"/>
              </a:rPr>
              <a:t>Προαιρετικές ασκήσεις</a:t>
            </a:r>
          </a:p>
        </p:txBody>
      </p:sp>
      <p:sp>
        <p:nvSpPr>
          <p:cNvPr id="17412" name="Text Box 5"/>
          <p:cNvSpPr txBox="1">
            <a:spLocks noChangeArrowheads="1"/>
          </p:cNvSpPr>
          <p:nvPr/>
        </p:nvSpPr>
        <p:spPr bwMode="auto">
          <a:xfrm>
            <a:off x="304800" y="1922463"/>
            <a:ext cx="83058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el-GR" altLang="en-US"/>
              <a:t>Δημιουργήστε μια φόρμα εισαγωγής φοιτητών  με την χρήση του </a:t>
            </a:r>
            <a:r>
              <a:rPr lang="en-US" altLang="en-US"/>
              <a:t>Swing </a:t>
            </a:r>
            <a:r>
              <a:rPr lang="el-GR" altLang="en-US"/>
              <a:t>ώστε να εισάγεται φοιτητές στον πίνακα </a:t>
            </a:r>
            <a:r>
              <a:rPr lang="en-US" altLang="en-US"/>
              <a:t>Students</a:t>
            </a:r>
            <a:r>
              <a:rPr lang="el-GR" altLang="en-US"/>
              <a:t> μιας βάσης δεδομένων.</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789442-A203-4A0B-83E3-7DF4BD88698C}" type="slidenum">
              <a:rPr lang="en-US" altLang="en-US">
                <a:solidFill>
                  <a:srgbClr val="045C75"/>
                </a:solidFill>
                <a:latin typeface="Constantia" panose="02030602050306030303" pitchFamily="18" charset="0"/>
              </a:rPr>
              <a:pPr eaLnBrk="1" hangingPunct="1"/>
              <a:t>13</a:t>
            </a:fld>
            <a:endParaRPr lang="en-US" altLang="en-US">
              <a:solidFill>
                <a:srgbClr val="045C75"/>
              </a:solidFill>
              <a:latin typeface="Constantia" panose="02030602050306030303" pitchFamily="18" charset="0"/>
            </a:endParaRPr>
          </a:p>
        </p:txBody>
      </p:sp>
      <p:sp>
        <p:nvSpPr>
          <p:cNvPr id="26627" name="Rectangle 6"/>
          <p:cNvSpPr txBox="1">
            <a:spLocks/>
          </p:cNvSpPr>
          <p:nvPr/>
        </p:nvSpPr>
        <p:spPr bwMode="auto">
          <a:xfrm>
            <a:off x="304800" y="1447800"/>
            <a:ext cx="8382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639763" indent="-246063" eaLnBrk="0" hangingPunct="0">
              <a:defRPr>
                <a:solidFill>
                  <a:schemeClr val="tx1"/>
                </a:solidFill>
                <a:latin typeface="Arial" charset="0"/>
              </a:defRPr>
            </a:lvl2pPr>
            <a:lvl3pPr indent="-246063"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0BD0D9"/>
              </a:buClr>
              <a:buSzPct val="95000"/>
              <a:buFont typeface="Wingdings 2" pitchFamily="18" charset="2"/>
              <a:buChar char=""/>
              <a:defRPr/>
            </a:pPr>
            <a:r>
              <a:rPr lang="en-US" sz="2000" b="1" dirty="0" smtClean="0">
                <a:latin typeface="Constantia" pitchFamily="18" charset="0"/>
              </a:rPr>
              <a:t>The Java Tutorials</a:t>
            </a:r>
            <a:r>
              <a:rPr lang="el-GR" sz="2000" b="1" dirty="0" smtClean="0">
                <a:latin typeface="Constantia" pitchFamily="18" charset="0"/>
              </a:rPr>
              <a:t> - </a:t>
            </a:r>
            <a:r>
              <a:rPr lang="en-US" sz="2000" b="1" dirty="0" smtClean="0">
                <a:latin typeface="Constantia" pitchFamily="18" charset="0"/>
              </a:rPr>
              <a:t>Trail: </a:t>
            </a:r>
            <a:r>
              <a:rPr lang="en-US" sz="2000" b="1" dirty="0">
                <a:latin typeface="+mn-lt"/>
              </a:rPr>
              <a:t>JDBC(TM) Database </a:t>
            </a:r>
            <a:r>
              <a:rPr lang="en-US" sz="2000" b="1" dirty="0" smtClean="0">
                <a:latin typeface="+mn-lt"/>
              </a:rPr>
              <a:t>Access</a:t>
            </a:r>
            <a:endParaRPr lang="el-GR" sz="2000" b="1" dirty="0" smtClean="0">
              <a:latin typeface="+mn-lt"/>
            </a:endParaRPr>
          </a:p>
          <a:p>
            <a:pPr marL="668337" lvl="2" indent="0" eaLnBrk="1" hangingPunct="1">
              <a:spcBef>
                <a:spcPct val="20000"/>
              </a:spcBef>
              <a:buClr>
                <a:srgbClr val="0BD0D9"/>
              </a:buClr>
              <a:buSzPct val="95000"/>
              <a:defRPr/>
            </a:pPr>
            <a:r>
              <a:rPr lang="en-US" sz="1400" dirty="0" smtClean="0">
                <a:latin typeface="+mn-lt"/>
              </a:rPr>
              <a:t>“The </a:t>
            </a:r>
            <a:r>
              <a:rPr lang="en-US" sz="1400" dirty="0">
                <a:latin typeface="+mn-lt"/>
              </a:rPr>
              <a:t>JDBC™ API was designed to keep simple things simple. This means that the JDBC makes everyday database tasks easy. This trail walks you through examples of using JDBC to execute common SQL statements, and perform other objectives common to database applications</a:t>
            </a:r>
            <a:r>
              <a:rPr lang="en-US" sz="1400" dirty="0" smtClean="0">
                <a:latin typeface="+mj-lt"/>
              </a:rPr>
              <a:t>.”</a:t>
            </a:r>
          </a:p>
          <a:p>
            <a:pPr marL="668337" lvl="2" indent="0" eaLnBrk="1" hangingPunct="1">
              <a:spcBef>
                <a:spcPct val="20000"/>
              </a:spcBef>
              <a:buClr>
                <a:srgbClr val="0BD0D9"/>
              </a:buClr>
              <a:buSzPct val="95000"/>
              <a:defRPr/>
            </a:pPr>
            <a:endParaRPr lang="el-GR" sz="1400" b="1" dirty="0" smtClean="0">
              <a:latin typeface="+mj-lt"/>
            </a:endParaRPr>
          </a:p>
          <a:p>
            <a:pPr lvl="1">
              <a:spcBef>
                <a:spcPct val="20000"/>
              </a:spcBef>
              <a:buClr>
                <a:schemeClr val="accent1"/>
              </a:buClr>
              <a:buSzPct val="85000"/>
              <a:buFont typeface="Wingdings 2" pitchFamily="18" charset="2"/>
              <a:buChar char=""/>
              <a:defRPr/>
            </a:pPr>
            <a:r>
              <a:rPr lang="en-US" b="1" dirty="0" smtClean="0">
                <a:latin typeface="Constantia" pitchFamily="18" charset="0"/>
              </a:rPr>
              <a:t>Lesson: </a:t>
            </a:r>
            <a:r>
              <a:rPr lang="en-US" b="1" dirty="0">
                <a:latin typeface="Constantia" pitchFamily="18" charset="0"/>
              </a:rPr>
              <a:t>JDBC Introduction </a:t>
            </a:r>
            <a:r>
              <a:rPr lang="en-US" sz="1400" dirty="0">
                <a:hlinkClick r:id="rId2"/>
              </a:rPr>
              <a:t>http://</a:t>
            </a:r>
            <a:r>
              <a:rPr lang="en-US" sz="1400" dirty="0" smtClean="0">
                <a:hlinkClick r:id="rId2"/>
              </a:rPr>
              <a:t>download.oracle.com/javase/tutorial/jdbc/overview/index.html</a:t>
            </a:r>
            <a:r>
              <a:rPr lang="en-US" sz="1400" dirty="0" smtClean="0"/>
              <a:t> </a:t>
            </a:r>
          </a:p>
          <a:p>
            <a:pPr lvl="2">
              <a:spcBef>
                <a:spcPct val="20000"/>
              </a:spcBef>
              <a:buClr>
                <a:schemeClr val="accent2"/>
              </a:buClr>
              <a:buSzPct val="70000"/>
              <a:buFont typeface="Wingdings 2" pitchFamily="18" charset="2"/>
              <a:buChar char=""/>
              <a:defRPr/>
            </a:pPr>
            <a:r>
              <a:rPr lang="en-US" sz="1400" dirty="0" smtClean="0">
                <a:latin typeface="+mn-lt"/>
              </a:rPr>
              <a:t>“</a:t>
            </a:r>
            <a:r>
              <a:rPr lang="en-US" sz="1400" dirty="0">
                <a:latin typeface="+mn-lt"/>
              </a:rPr>
              <a:t> Lists JDBC features, describes JDBC Architecture and reviews SQL commands and Relational Database </a:t>
            </a:r>
            <a:r>
              <a:rPr lang="en-US" sz="1400" dirty="0" smtClean="0">
                <a:latin typeface="+mn-lt"/>
              </a:rPr>
              <a:t>concepts.”</a:t>
            </a:r>
          </a:p>
          <a:p>
            <a:pPr lvl="1">
              <a:spcBef>
                <a:spcPct val="20000"/>
              </a:spcBef>
              <a:buClr>
                <a:schemeClr val="accent1"/>
              </a:buClr>
              <a:buSzPct val="85000"/>
              <a:buFont typeface="Wingdings 2" pitchFamily="18" charset="2"/>
              <a:buChar char=""/>
              <a:defRPr/>
            </a:pPr>
            <a:r>
              <a:rPr lang="en-US" b="1" dirty="0" smtClean="0">
                <a:latin typeface="Constantia" pitchFamily="18" charset="0"/>
              </a:rPr>
              <a:t>Lesson: </a:t>
            </a:r>
            <a:r>
              <a:rPr lang="en-US" b="1" dirty="0">
                <a:latin typeface="+mn-lt"/>
              </a:rPr>
              <a:t>JDBC Basics </a:t>
            </a:r>
            <a:r>
              <a:rPr lang="el-GR" b="1" dirty="0" smtClean="0">
                <a:latin typeface="+mn-lt"/>
              </a:rPr>
              <a:t/>
            </a:r>
            <a:br>
              <a:rPr lang="el-GR" b="1" dirty="0" smtClean="0">
                <a:latin typeface="+mn-lt"/>
              </a:rPr>
            </a:br>
            <a:r>
              <a:rPr lang="en-US" sz="1400" dirty="0">
                <a:latin typeface="Arial" pitchFamily="34" charset="0"/>
                <a:cs typeface="Arial" pitchFamily="34" charset="0"/>
                <a:hlinkClick r:id="rId3"/>
              </a:rPr>
              <a:t>http://</a:t>
            </a:r>
            <a:r>
              <a:rPr lang="en-US" sz="1400" dirty="0" smtClean="0">
                <a:latin typeface="Arial" pitchFamily="34" charset="0"/>
                <a:cs typeface="Arial" pitchFamily="34" charset="0"/>
                <a:hlinkClick r:id="rId3"/>
              </a:rPr>
              <a:t>download.oracle.com/javase/tutorial/jdbc/basics/index.html</a:t>
            </a:r>
            <a:r>
              <a:rPr lang="en-US" sz="1400" dirty="0" smtClean="0">
                <a:latin typeface="Arial" pitchFamily="34" charset="0"/>
                <a:cs typeface="Arial" pitchFamily="34" charset="0"/>
              </a:rPr>
              <a:t> </a:t>
            </a:r>
          </a:p>
          <a:p>
            <a:pPr lvl="2">
              <a:spcBef>
                <a:spcPct val="20000"/>
              </a:spcBef>
              <a:buClr>
                <a:schemeClr val="accent2"/>
              </a:buClr>
              <a:buSzPct val="70000"/>
              <a:buFont typeface="Wingdings 2" pitchFamily="18" charset="2"/>
              <a:buChar char=""/>
              <a:defRPr/>
            </a:pPr>
            <a:r>
              <a:rPr lang="en-US" sz="1400" dirty="0" smtClean="0">
                <a:latin typeface="+mn-lt"/>
              </a:rPr>
              <a:t>“Covers </a:t>
            </a:r>
            <a:r>
              <a:rPr lang="en-US" sz="1400" dirty="0">
                <a:latin typeface="+mn-lt"/>
              </a:rPr>
              <a:t>the JDBC API, which is included in the Java™ SE 6 release.”</a:t>
            </a:r>
            <a:endParaRPr lang="el-GR" sz="1400" dirty="0" smtClean="0">
              <a:latin typeface="+mn-lt"/>
            </a:endParaRPr>
          </a:p>
        </p:txBody>
      </p:sp>
      <p:sp>
        <p:nvSpPr>
          <p:cNvPr id="18436" name="Title 3"/>
          <p:cNvSpPr txBox="1">
            <a:spLocks/>
          </p:cNvSpPr>
          <p:nvPr/>
        </p:nvSpPr>
        <p:spPr bwMode="auto">
          <a:xfrm>
            <a:off x="533400" y="685800"/>
            <a:ext cx="822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l-GR" altLang="en-US" sz="3600">
                <a:solidFill>
                  <a:schemeClr val="tx2"/>
                </a:solidFill>
                <a:latin typeface="Calibri" panose="020F0502020204030204" pitchFamily="34" charset="0"/>
              </a:rPr>
              <a:t>Χρήσιμα </a:t>
            </a:r>
            <a:r>
              <a:rPr lang="en-US" altLang="en-US" sz="3600">
                <a:solidFill>
                  <a:schemeClr val="tx2"/>
                </a:solidFill>
                <a:latin typeface="Calibri" panose="020F0502020204030204" pitchFamily="34" charset="0"/>
              </a:rPr>
              <a:t>Links</a:t>
            </a:r>
            <a:endParaRPr lang="el-GR" altLang="en-US" sz="2000">
              <a:solidFill>
                <a:schemeClr val="tx2"/>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22D29E-21AD-42EC-8513-B8E5B9805F81}" type="slidenum">
              <a:rPr lang="en-US" altLang="en-US">
                <a:solidFill>
                  <a:srgbClr val="045C75"/>
                </a:solidFill>
                <a:latin typeface="Constantia" panose="02030602050306030303" pitchFamily="18" charset="0"/>
              </a:rPr>
              <a:pPr eaLnBrk="1" hangingPunct="1"/>
              <a:t>14</a:t>
            </a:fld>
            <a:endParaRPr lang="en-US" altLang="en-US">
              <a:solidFill>
                <a:srgbClr val="045C75"/>
              </a:solidFill>
              <a:latin typeface="Constantia" panose="02030602050306030303" pitchFamily="18" charset="0"/>
            </a:endParaRPr>
          </a:p>
        </p:txBody>
      </p:sp>
      <p:sp>
        <p:nvSpPr>
          <p:cNvPr id="19459" name="Title 3"/>
          <p:cNvSpPr>
            <a:spLocks noGrp="1"/>
          </p:cNvSpPr>
          <p:nvPr>
            <p:ph type="title"/>
          </p:nvPr>
        </p:nvSpPr>
        <p:spPr>
          <a:xfrm>
            <a:off x="533400" y="685800"/>
            <a:ext cx="8229600" cy="666750"/>
          </a:xfrm>
        </p:spPr>
        <p:txBody>
          <a:bodyPr/>
          <a:lstStyle/>
          <a:p>
            <a:r>
              <a:rPr lang="el-GR" altLang="en-US" sz="3600" smtClean="0"/>
              <a:t>Επόμενο μάθημα</a:t>
            </a:r>
            <a:endParaRPr lang="el-GR" altLang="en-US" sz="2000" smtClean="0"/>
          </a:p>
        </p:txBody>
      </p:sp>
      <p:sp>
        <p:nvSpPr>
          <p:cNvPr id="19460" name="Rectangle 2"/>
          <p:cNvSpPr>
            <a:spLocks/>
          </p:cNvSpPr>
          <p:nvPr/>
        </p:nvSpPr>
        <p:spPr bwMode="auto">
          <a:xfrm>
            <a:off x="304800" y="1447800"/>
            <a:ext cx="7924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0BD0D9"/>
              </a:buClr>
              <a:buSzPct val="95000"/>
              <a:buFont typeface="Wingdings 2" panose="05020102010507070707" pitchFamily="18" charset="2"/>
              <a:buChar char=""/>
            </a:pPr>
            <a:endParaRPr lang="el-GR" altLang="en-US" sz="2000">
              <a:latin typeface="Constantia" panose="02030602050306030303"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225F86-22A6-4872-AD02-27487F7C9997}" type="slidenum">
              <a:rPr lang="en-US" altLang="en-US">
                <a:solidFill>
                  <a:srgbClr val="045C75"/>
                </a:solidFill>
                <a:latin typeface="Constantia" panose="02030602050306030303" pitchFamily="18" charset="0"/>
              </a:rPr>
              <a:pPr eaLnBrk="1" hangingPunct="1"/>
              <a:t>15</a:t>
            </a:fld>
            <a:endParaRPr lang="en-US" altLang="en-US">
              <a:solidFill>
                <a:srgbClr val="045C75"/>
              </a:solidFill>
              <a:latin typeface="Constantia" panose="02030602050306030303" pitchFamily="18" charset="0"/>
            </a:endParaRPr>
          </a:p>
        </p:txBody>
      </p:sp>
      <p:sp>
        <p:nvSpPr>
          <p:cNvPr id="20483" name="Rectangle 2"/>
          <p:cNvSpPr>
            <a:spLocks noGrp="1"/>
          </p:cNvSpPr>
          <p:nvPr>
            <p:ph type="title"/>
          </p:nvPr>
        </p:nvSpPr>
        <p:spPr>
          <a:xfrm>
            <a:off x="685800" y="533400"/>
            <a:ext cx="8229600" cy="838200"/>
          </a:xfrm>
        </p:spPr>
        <p:txBody>
          <a:bodyPr/>
          <a:lstStyle/>
          <a:p>
            <a:r>
              <a:rPr lang="el-GR" altLang="en-US" smtClean="0"/>
              <a:t>Τέλος διαφανειών</a:t>
            </a:r>
          </a:p>
        </p:txBody>
      </p:sp>
      <p:pic>
        <p:nvPicPr>
          <p:cNvPr id="20484" name="Picture 2" descr="http://blog.verwilst.be/wp-content/uploads/2008/12/jav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1447800"/>
            <a:ext cx="25146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4"/>
          <p:cNvSpPr txBox="1">
            <a:spLocks noChangeArrowheads="1"/>
          </p:cNvSpPr>
          <p:nvPr/>
        </p:nvSpPr>
        <p:spPr bwMode="auto">
          <a:xfrm>
            <a:off x="3421063" y="4343400"/>
            <a:ext cx="1031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The end</a:t>
            </a:r>
            <a:endParaRPr lang="el-GR" altLang="en-US"/>
          </a:p>
        </p:txBody>
      </p:sp>
      <p:sp>
        <p:nvSpPr>
          <p:cNvPr id="7" name="Oval Callout 6"/>
          <p:cNvSpPr/>
          <p:nvPr/>
        </p:nvSpPr>
        <p:spPr>
          <a:xfrm>
            <a:off x="5562600" y="1295400"/>
            <a:ext cx="2971800" cy="1981200"/>
          </a:xfrm>
          <a:prstGeom prst="wedgeEllipseCallout">
            <a:avLst>
              <a:gd name="adj1" fmla="val -53240"/>
              <a:gd name="adj2" fmla="val 5352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See you next time!</a:t>
            </a:r>
            <a:endParaRPr lang="el-G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p:cNvSpPr>
          <p:nvPr/>
        </p:nvSpPr>
        <p:spPr bwMode="auto">
          <a:xfrm>
            <a:off x="685800" y="18288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5000">
                <a:solidFill>
                  <a:schemeClr val="tx2"/>
                </a:solidFill>
                <a:latin typeface="Calibri" panose="020F0502020204030204" pitchFamily="34" charset="0"/>
              </a:rPr>
              <a:t>JAVA Database Connectivity (JDBC)</a:t>
            </a:r>
            <a:endParaRPr lang="el-GR" altLang="en-US"/>
          </a:p>
        </p:txBody>
      </p:sp>
      <p:sp>
        <p:nvSpPr>
          <p:cNvPr id="7171" name="Rectangle 5"/>
          <p:cNvSpPr>
            <a:spLocks/>
          </p:cNvSpPr>
          <p:nvPr/>
        </p:nvSpPr>
        <p:spPr bwMode="auto">
          <a:xfrm>
            <a:off x="685800" y="3886200"/>
            <a:ext cx="8001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l-G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533400" y="609600"/>
            <a:ext cx="8229600" cy="666750"/>
          </a:xfrm>
        </p:spPr>
        <p:txBody>
          <a:bodyPr/>
          <a:lstStyle/>
          <a:p>
            <a:r>
              <a:rPr lang="el-GR" altLang="en-US" sz="3600" smtClean="0"/>
              <a:t>Προηγούμενο μάθημα</a:t>
            </a:r>
          </a:p>
        </p:txBody>
      </p:sp>
      <p:sp>
        <p:nvSpPr>
          <p:cNvPr id="5" name="Rectangle 2"/>
          <p:cNvSpPr txBox="1">
            <a:spLocks/>
          </p:cNvSpPr>
          <p:nvPr/>
        </p:nvSpPr>
        <p:spPr bwMode="auto">
          <a:xfrm>
            <a:off x="304800" y="1295400"/>
            <a:ext cx="8458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defRPr/>
            </a:pPr>
            <a:endParaRPr lang="el-GR"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body" idx="1"/>
          </p:nvPr>
        </p:nvSpPr>
        <p:spPr>
          <a:xfrm>
            <a:off x="304800" y="1524000"/>
            <a:ext cx="8458200" cy="4191000"/>
          </a:xfrm>
        </p:spPr>
        <p:txBody>
          <a:bodyPr/>
          <a:lstStyle/>
          <a:p>
            <a:pPr>
              <a:defRPr/>
            </a:pPr>
            <a:r>
              <a:rPr lang="el-GR" sz="2000" dirty="0" smtClean="0"/>
              <a:t>Τι είναι</a:t>
            </a:r>
            <a:r>
              <a:rPr lang="en-US" sz="2000" dirty="0" smtClean="0"/>
              <a:t> </a:t>
            </a:r>
            <a:r>
              <a:rPr lang="el-GR" sz="2000" dirty="0" smtClean="0"/>
              <a:t>το </a:t>
            </a:r>
            <a:r>
              <a:rPr lang="en-US" sz="2000" dirty="0" smtClean="0"/>
              <a:t>JDBC</a:t>
            </a:r>
          </a:p>
          <a:p>
            <a:pPr>
              <a:defRPr/>
            </a:pPr>
            <a:endParaRPr lang="en-US" sz="2000" dirty="0" smtClean="0"/>
          </a:p>
          <a:p>
            <a:pPr>
              <a:defRPr/>
            </a:pPr>
            <a:r>
              <a:rPr lang="el-GR" sz="2000" dirty="0" smtClean="0"/>
              <a:t>Βασικά βήματα στην χρήση του </a:t>
            </a:r>
            <a:r>
              <a:rPr lang="en-US" sz="2000" dirty="0" smtClean="0"/>
              <a:t>JDBC</a:t>
            </a:r>
          </a:p>
          <a:p>
            <a:pPr marL="0" indent="0">
              <a:buFont typeface="Wingdings 2" panose="05020102010507070707" pitchFamily="18" charset="2"/>
              <a:buNone/>
              <a:defRPr/>
            </a:pPr>
            <a:endParaRPr lang="el-GR" sz="2000" dirty="0" smtClean="0"/>
          </a:p>
          <a:p>
            <a:pPr>
              <a:defRPr/>
            </a:pPr>
            <a:r>
              <a:rPr lang="el-GR" sz="2000" dirty="0" smtClean="0"/>
              <a:t>Δημιουργία </a:t>
            </a:r>
            <a:r>
              <a:rPr lang="en-US" sz="2000" dirty="0"/>
              <a:t> </a:t>
            </a:r>
            <a:r>
              <a:rPr lang="en-US" sz="2000" dirty="0" smtClean="0"/>
              <a:t>project </a:t>
            </a:r>
            <a:r>
              <a:rPr lang="el-GR" sz="2000" dirty="0" smtClean="0"/>
              <a:t>με χρήση </a:t>
            </a:r>
            <a:r>
              <a:rPr lang="en-US" sz="2000" dirty="0" smtClean="0"/>
              <a:t>JDBC</a:t>
            </a:r>
          </a:p>
          <a:p>
            <a:pPr marL="0" indent="0">
              <a:buFont typeface="Wingdings 2" panose="05020102010507070707" pitchFamily="18" charset="2"/>
              <a:buNone/>
              <a:defRPr/>
            </a:pPr>
            <a:endParaRPr lang="el-GR" sz="2000" dirty="0" smtClean="0"/>
          </a:p>
          <a:p>
            <a:pPr>
              <a:defRPr/>
            </a:pPr>
            <a:r>
              <a:rPr lang="en-US" sz="2000" dirty="0" smtClean="0"/>
              <a:t>Establishing a connection</a:t>
            </a:r>
          </a:p>
          <a:p>
            <a:pPr>
              <a:defRPr/>
            </a:pPr>
            <a:endParaRPr lang="en-US" sz="2000" dirty="0"/>
          </a:p>
          <a:p>
            <a:pPr>
              <a:defRPr/>
            </a:pPr>
            <a:r>
              <a:rPr lang="en-US" sz="2000" dirty="0" smtClean="0"/>
              <a:t>Processing  SQL Statement with JDBC – Reading</a:t>
            </a:r>
          </a:p>
          <a:p>
            <a:pPr>
              <a:defRPr/>
            </a:pPr>
            <a:endParaRPr lang="en-US" sz="2000" dirty="0"/>
          </a:p>
          <a:p>
            <a:pPr>
              <a:defRPr/>
            </a:pPr>
            <a:r>
              <a:rPr lang="en-US" sz="2000" dirty="0" smtClean="0"/>
              <a:t>Processing  SQL Statement with JDBC – Writing </a:t>
            </a:r>
            <a:endParaRPr lang="el-GR" sz="2000" dirty="0" smtClean="0"/>
          </a:p>
        </p:txBody>
      </p:sp>
      <p:sp>
        <p:nvSpPr>
          <p:cNvPr id="9219" name="Title 3"/>
          <p:cNvSpPr>
            <a:spLocks noGrp="1"/>
          </p:cNvSpPr>
          <p:nvPr>
            <p:ph type="title"/>
          </p:nvPr>
        </p:nvSpPr>
        <p:spPr>
          <a:xfrm>
            <a:off x="533400" y="609600"/>
            <a:ext cx="8229600" cy="666750"/>
          </a:xfrm>
        </p:spPr>
        <p:txBody>
          <a:bodyPr/>
          <a:lstStyle/>
          <a:p>
            <a:r>
              <a:rPr lang="el-GR" altLang="en-US" sz="3600" smtClean="0"/>
              <a:t>Σημερινό μάθημα</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body" idx="1"/>
          </p:nvPr>
        </p:nvSpPr>
        <p:spPr>
          <a:xfrm>
            <a:off x="304800" y="1295400"/>
            <a:ext cx="8458200" cy="5181600"/>
          </a:xfrm>
        </p:spPr>
        <p:txBody>
          <a:bodyPr/>
          <a:lstStyle/>
          <a:p>
            <a:pPr>
              <a:defRPr/>
            </a:pPr>
            <a:r>
              <a:rPr lang="en-US" sz="2000" dirty="0" smtClean="0"/>
              <a:t>To JDBC (JAVA Database Connectivity) </a:t>
            </a:r>
            <a:r>
              <a:rPr lang="el-GR" sz="2000" dirty="0" smtClean="0"/>
              <a:t>είναι ένα </a:t>
            </a:r>
            <a:r>
              <a:rPr lang="en-US" sz="2000" dirty="0" smtClean="0"/>
              <a:t>API </a:t>
            </a:r>
            <a:r>
              <a:rPr lang="el-GR" sz="2000" dirty="0" smtClean="0"/>
              <a:t>που μας προσφέρει την δυνατότητα να έχουμε πρόσβαση σε δεδομένα που είναι αποθηκευμένα σε βάσεις δεδομένων</a:t>
            </a:r>
          </a:p>
          <a:p>
            <a:pPr>
              <a:defRPr/>
            </a:pPr>
            <a:endParaRPr lang="el-GR" sz="2000" dirty="0"/>
          </a:p>
          <a:p>
            <a:pPr>
              <a:defRPr/>
            </a:pPr>
            <a:r>
              <a:rPr lang="el-GR" sz="2000" dirty="0" smtClean="0"/>
              <a:t>Μας παρέχει όλα τα μέσα για να πετύχουμε 3 βασικές προγραμματιστικές λειτουργίες:</a:t>
            </a:r>
          </a:p>
          <a:p>
            <a:pPr marL="0" indent="0">
              <a:buFont typeface="Wingdings 2" panose="05020102010507070707" pitchFamily="18" charset="2"/>
              <a:buNone/>
              <a:defRPr/>
            </a:pPr>
            <a:endParaRPr lang="el-GR" sz="2000" dirty="0" smtClean="0"/>
          </a:p>
          <a:p>
            <a:pPr lvl="1">
              <a:defRPr/>
            </a:pPr>
            <a:r>
              <a:rPr lang="el-GR" sz="1800" dirty="0" smtClean="0"/>
              <a:t>Να συνδεθούμε με μία πηγή δεδομένων,όπως για παράδειγμα μία βάση δεδομένων</a:t>
            </a:r>
          </a:p>
          <a:p>
            <a:pPr lvl="1">
              <a:defRPr/>
            </a:pPr>
            <a:endParaRPr lang="el-GR" sz="1800" dirty="0" smtClean="0"/>
          </a:p>
          <a:p>
            <a:pPr lvl="1">
              <a:defRPr/>
            </a:pPr>
            <a:r>
              <a:rPr lang="el-GR" sz="1800" dirty="0" smtClean="0"/>
              <a:t>Να στείλουμε </a:t>
            </a:r>
            <a:r>
              <a:rPr lang="en-US" sz="1800" dirty="0" smtClean="0"/>
              <a:t>queries </a:t>
            </a:r>
            <a:r>
              <a:rPr lang="el-GR" sz="1800" dirty="0" smtClean="0"/>
              <a:t>ή </a:t>
            </a:r>
            <a:r>
              <a:rPr lang="en-US" sz="1800" dirty="0" smtClean="0"/>
              <a:t>update statements</a:t>
            </a:r>
            <a:r>
              <a:rPr lang="el-GR" sz="1800" dirty="0" smtClean="0"/>
              <a:t> σε μία βάση δεδομένων</a:t>
            </a:r>
          </a:p>
          <a:p>
            <a:pPr lvl="1">
              <a:defRPr/>
            </a:pPr>
            <a:endParaRPr lang="el-GR" sz="1800" dirty="0" smtClean="0"/>
          </a:p>
          <a:p>
            <a:pPr lvl="1">
              <a:defRPr/>
            </a:pPr>
            <a:r>
              <a:rPr lang="el-GR" sz="1800" dirty="0" smtClean="0"/>
              <a:t>Να λάβουμε πίσω και να διαχειριστούμε τα αποτελέσματα που μας έστειλε πίσω η βάση δεδομένων σας απάντηση στο </a:t>
            </a:r>
            <a:r>
              <a:rPr lang="en-US" sz="1800" dirty="0" smtClean="0"/>
              <a:t>query </a:t>
            </a:r>
            <a:r>
              <a:rPr lang="el-GR" sz="1800" dirty="0" smtClean="0"/>
              <a:t>που τις κάναμε</a:t>
            </a:r>
          </a:p>
        </p:txBody>
      </p:sp>
      <p:sp>
        <p:nvSpPr>
          <p:cNvPr id="10243" name="Title 3"/>
          <p:cNvSpPr>
            <a:spLocks noGrp="1"/>
          </p:cNvSpPr>
          <p:nvPr>
            <p:ph type="title"/>
          </p:nvPr>
        </p:nvSpPr>
        <p:spPr>
          <a:xfrm>
            <a:off x="533400" y="609600"/>
            <a:ext cx="8229600" cy="666750"/>
          </a:xfrm>
        </p:spPr>
        <p:txBody>
          <a:bodyPr/>
          <a:lstStyle/>
          <a:p>
            <a:r>
              <a:rPr lang="el-GR" altLang="en-US" sz="3600" smtClean="0"/>
              <a:t>Τι είναι το </a:t>
            </a:r>
            <a:r>
              <a:rPr lang="en-US" altLang="en-US" sz="3600" smtClean="0"/>
              <a:t>JDBC</a:t>
            </a:r>
            <a:endParaRPr lang="el-GR" altLang="en-US" sz="36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body" idx="1"/>
          </p:nvPr>
        </p:nvSpPr>
        <p:spPr>
          <a:xfrm>
            <a:off x="304800" y="1295400"/>
            <a:ext cx="8458200" cy="5410200"/>
          </a:xfrm>
        </p:spPr>
        <p:txBody>
          <a:bodyPr/>
          <a:lstStyle/>
          <a:p>
            <a:r>
              <a:rPr lang="en-US" altLang="en-US" sz="1800" smtClean="0"/>
              <a:t>Establishing a connection</a:t>
            </a:r>
          </a:p>
          <a:p>
            <a:pPr lvl="1"/>
            <a:r>
              <a:rPr lang="el-GR" altLang="en-US" sz="1600" smtClean="0"/>
              <a:t>Εγκαθιστώ μια σύνδεση με την πηγή δεδομένων που θα χρησιμοποιήσω (π.χ. Μια βάση δεδομένων). Η σύνδεση αναπαριστάται με ένα </a:t>
            </a:r>
            <a:r>
              <a:rPr lang="en-US" altLang="en-US" sz="1600" smtClean="0"/>
              <a:t>Connection Object.</a:t>
            </a:r>
          </a:p>
          <a:p>
            <a:r>
              <a:rPr lang="en-US" altLang="en-US" sz="1800" smtClean="0"/>
              <a:t>Create a statement</a:t>
            </a:r>
          </a:p>
          <a:p>
            <a:pPr lvl="1"/>
            <a:r>
              <a:rPr lang="el-GR" altLang="en-US" sz="1600" smtClean="0"/>
              <a:t>Δημιουργώ μια </a:t>
            </a:r>
            <a:r>
              <a:rPr lang="en-US" altLang="en-US" sz="1600" smtClean="0"/>
              <a:t>SQL </a:t>
            </a:r>
            <a:r>
              <a:rPr lang="el-GR" altLang="en-US" sz="1600" smtClean="0"/>
              <a:t>πρόταση. Εκτελώ </a:t>
            </a:r>
            <a:r>
              <a:rPr lang="en-US" altLang="en-US" sz="1600" smtClean="0"/>
              <a:t>Statement Objects </a:t>
            </a:r>
            <a:r>
              <a:rPr lang="el-GR" altLang="en-US" sz="1600" smtClean="0"/>
              <a:t>και αυτά δημιουγούν </a:t>
            </a:r>
            <a:r>
              <a:rPr lang="en-US" altLang="en-US" sz="1600" smtClean="0"/>
              <a:t>ResultSet Objects </a:t>
            </a:r>
            <a:r>
              <a:rPr lang="el-GR" altLang="en-US" sz="1600" smtClean="0"/>
              <a:t>τα οποία είναι πίνακες δεδομένων με τα αποτελέσματα.Για να δημιουγήσω ένα </a:t>
            </a:r>
            <a:r>
              <a:rPr lang="en-US" altLang="en-US" sz="1600" smtClean="0"/>
              <a:t>Statement Object </a:t>
            </a:r>
            <a:r>
              <a:rPr lang="el-GR" altLang="en-US" sz="1600" smtClean="0"/>
              <a:t> χρειάζομαι πρώτα ένα </a:t>
            </a:r>
            <a:r>
              <a:rPr lang="en-US" altLang="en-US" sz="1600" smtClean="0"/>
              <a:t>Connection Object</a:t>
            </a:r>
          </a:p>
          <a:p>
            <a:r>
              <a:rPr lang="en-US" altLang="en-US" sz="1800" smtClean="0"/>
              <a:t>Execute a query</a:t>
            </a:r>
            <a:endParaRPr lang="el-GR" altLang="en-US" sz="1800" smtClean="0"/>
          </a:p>
          <a:p>
            <a:pPr lvl="1"/>
            <a:r>
              <a:rPr lang="el-GR" altLang="en-US" sz="1600" smtClean="0"/>
              <a:t>Εκτελώ ένα ερώτημα.</a:t>
            </a:r>
            <a:r>
              <a:rPr lang="en-US" altLang="en-US" sz="1600" smtClean="0"/>
              <a:t> </a:t>
            </a:r>
            <a:r>
              <a:rPr lang="el-GR" altLang="en-US" sz="1600" smtClean="0"/>
              <a:t>Χρησιμοποιώ της μεθόδους της κλάσης </a:t>
            </a:r>
            <a:r>
              <a:rPr lang="en-US" altLang="en-US" sz="1600" smtClean="0"/>
              <a:t>Statement:</a:t>
            </a:r>
          </a:p>
          <a:p>
            <a:pPr lvl="2"/>
            <a:r>
              <a:rPr lang="en-US" altLang="en-US" sz="1300" smtClean="0"/>
              <a:t>execute </a:t>
            </a:r>
            <a:r>
              <a:rPr lang="en-US" altLang="en-US" sz="1300" smtClean="0">
                <a:sym typeface="Wingdings" panose="05000000000000000000" pitchFamily="2" charset="2"/>
              </a:rPr>
              <a:t> </a:t>
            </a:r>
            <a:r>
              <a:rPr lang="el-GR" altLang="en-US" sz="1300" smtClean="0">
                <a:sym typeface="Wingdings" panose="05000000000000000000" pitchFamily="2" charset="2"/>
              </a:rPr>
              <a:t>επιστρέφει </a:t>
            </a:r>
            <a:r>
              <a:rPr lang="en-US" altLang="en-US" sz="1300" smtClean="0">
                <a:sym typeface="Wingdings" panose="05000000000000000000" pitchFamily="2" charset="2"/>
              </a:rPr>
              <a:t>true </a:t>
            </a:r>
            <a:r>
              <a:rPr lang="el-GR" altLang="en-US" sz="1300" smtClean="0">
                <a:sym typeface="Wingdings" panose="05000000000000000000" pitchFamily="2" charset="2"/>
              </a:rPr>
              <a:t>αν το πρώτο αντικείμενο που επιστρέφεται είναι </a:t>
            </a:r>
            <a:r>
              <a:rPr lang="en-US" altLang="en-US" sz="1300" smtClean="0">
                <a:sym typeface="Wingdings" panose="05000000000000000000" pitchFamily="2" charset="2"/>
              </a:rPr>
              <a:t>ResultSet Object. </a:t>
            </a:r>
            <a:r>
              <a:rPr lang="el-GR" altLang="en-US" sz="1300" smtClean="0">
                <a:sym typeface="Wingdings" panose="05000000000000000000" pitchFamily="2" charset="2"/>
              </a:rPr>
              <a:t>Χρησιμοποιείται αν το </a:t>
            </a:r>
            <a:r>
              <a:rPr lang="en-US" altLang="en-US" sz="1300" smtClean="0">
                <a:sym typeface="Wingdings" panose="05000000000000000000" pitchFamily="2" charset="2"/>
              </a:rPr>
              <a:t>query </a:t>
            </a:r>
            <a:r>
              <a:rPr lang="el-GR" altLang="en-US" sz="1300" smtClean="0">
                <a:sym typeface="Wingdings" panose="05000000000000000000" pitchFamily="2" charset="2"/>
              </a:rPr>
              <a:t>μπορεί να επιστρέψει ένα ή παραπάνω </a:t>
            </a:r>
            <a:r>
              <a:rPr lang="en-US" altLang="en-US" sz="1300" smtClean="0">
                <a:sym typeface="Wingdings" panose="05000000000000000000" pitchFamily="2" charset="2"/>
              </a:rPr>
              <a:t>ResultSet </a:t>
            </a:r>
            <a:r>
              <a:rPr lang="el-GR" altLang="en-US" sz="1300" smtClean="0">
                <a:sym typeface="Wingdings" panose="05000000000000000000" pitchFamily="2" charset="2"/>
              </a:rPr>
              <a:t> </a:t>
            </a:r>
            <a:r>
              <a:rPr lang="en-US" altLang="en-US" sz="1300" smtClean="0">
                <a:sym typeface="Wingdings" panose="05000000000000000000" pitchFamily="2" charset="2"/>
              </a:rPr>
              <a:t>Objects</a:t>
            </a:r>
            <a:endParaRPr lang="en-US" altLang="en-US" sz="1300" smtClean="0"/>
          </a:p>
          <a:p>
            <a:pPr lvl="2"/>
            <a:r>
              <a:rPr lang="en-US" altLang="en-US" sz="1300" smtClean="0"/>
              <a:t>executeQuery </a:t>
            </a:r>
            <a:r>
              <a:rPr lang="en-US" altLang="en-US" sz="1300" smtClean="0">
                <a:sym typeface="Wingdings" panose="05000000000000000000" pitchFamily="2" charset="2"/>
              </a:rPr>
              <a:t> </a:t>
            </a:r>
            <a:r>
              <a:rPr lang="el-GR" altLang="en-US" sz="1300" smtClean="0">
                <a:sym typeface="Wingdings" panose="05000000000000000000" pitchFamily="2" charset="2"/>
              </a:rPr>
              <a:t>επιστρέφει ένα </a:t>
            </a:r>
            <a:r>
              <a:rPr lang="en-US" altLang="en-US" sz="1300" smtClean="0">
                <a:sym typeface="Wingdings" panose="05000000000000000000" pitchFamily="2" charset="2"/>
              </a:rPr>
              <a:t>ResultSet Object </a:t>
            </a:r>
            <a:endParaRPr lang="en-US" altLang="en-US" sz="1300" smtClean="0"/>
          </a:p>
          <a:p>
            <a:pPr lvl="2"/>
            <a:r>
              <a:rPr lang="en-US" altLang="en-US" sz="1300" smtClean="0"/>
              <a:t>executeUpdate </a:t>
            </a:r>
            <a:r>
              <a:rPr lang="en-US" altLang="en-US" sz="1300" smtClean="0">
                <a:sym typeface="Wingdings" panose="05000000000000000000" pitchFamily="2" charset="2"/>
              </a:rPr>
              <a:t> </a:t>
            </a:r>
            <a:r>
              <a:rPr lang="el-GR" altLang="en-US" sz="1300" smtClean="0">
                <a:sym typeface="Wingdings" panose="05000000000000000000" pitchFamily="2" charset="2"/>
              </a:rPr>
              <a:t>επιστρέφει τον αριθμό των γραμμών </a:t>
            </a:r>
            <a:r>
              <a:rPr lang="en-US" altLang="en-US" sz="1300" smtClean="0">
                <a:sym typeface="Wingdings" panose="05000000000000000000" pitchFamily="2" charset="2"/>
              </a:rPr>
              <a:t>(int) </a:t>
            </a:r>
            <a:r>
              <a:rPr lang="el-GR" altLang="en-US" sz="1300" smtClean="0">
                <a:sym typeface="Wingdings" panose="05000000000000000000" pitchFamily="2" charset="2"/>
              </a:rPr>
              <a:t>που επιρρεάστηκαν από το </a:t>
            </a:r>
            <a:r>
              <a:rPr lang="en-US" altLang="en-US" sz="1300" smtClean="0">
                <a:sym typeface="Wingdings" panose="05000000000000000000" pitchFamily="2" charset="2"/>
              </a:rPr>
              <a:t>query. </a:t>
            </a:r>
            <a:r>
              <a:rPr lang="el-GR" altLang="en-US" sz="1300" smtClean="0">
                <a:sym typeface="Wingdings" panose="05000000000000000000" pitchFamily="2" charset="2"/>
              </a:rPr>
              <a:t>Χρησιμοποιείται όταν έχουμε </a:t>
            </a:r>
            <a:r>
              <a:rPr lang="en-US" altLang="en-US" sz="1300" smtClean="0">
                <a:sym typeface="Wingdings" panose="05000000000000000000" pitchFamily="2" charset="2"/>
              </a:rPr>
              <a:t>INPUT, DELETE</a:t>
            </a:r>
            <a:r>
              <a:rPr lang="el-GR" altLang="en-US" sz="1300" smtClean="0">
                <a:sym typeface="Wingdings" panose="05000000000000000000" pitchFamily="2" charset="2"/>
              </a:rPr>
              <a:t> ή </a:t>
            </a:r>
            <a:r>
              <a:rPr lang="en-US" altLang="en-US" sz="1300" smtClean="0">
                <a:sym typeface="Wingdings" panose="05000000000000000000" pitchFamily="2" charset="2"/>
              </a:rPr>
              <a:t>UPDATE SQL Statements</a:t>
            </a:r>
            <a:endParaRPr lang="en-US" altLang="en-US" sz="1300" smtClean="0"/>
          </a:p>
          <a:p>
            <a:r>
              <a:rPr lang="en-US" altLang="en-US" sz="1800" smtClean="0"/>
              <a:t>Process the results</a:t>
            </a:r>
          </a:p>
          <a:p>
            <a:pPr lvl="1"/>
            <a:r>
              <a:rPr lang="el-GR" altLang="en-US" sz="1600" smtClean="0"/>
              <a:t>Επεξεργάζομαι τα αποτελέσματα μέσω του </a:t>
            </a:r>
            <a:r>
              <a:rPr lang="en-US" altLang="en-US" sz="1600" smtClean="0"/>
              <a:t>ResultSet Object</a:t>
            </a:r>
            <a:r>
              <a:rPr lang="el-GR" altLang="en-US" sz="1600" smtClean="0"/>
              <a:t>, το οποίο έχει ένα δείκτη που δείχνει κάθε φορά στην τρέχουσα γραμμή</a:t>
            </a:r>
            <a:endParaRPr lang="en-US" altLang="en-US" sz="1600" smtClean="0"/>
          </a:p>
          <a:p>
            <a:r>
              <a:rPr lang="en-US" altLang="en-US" sz="1800" smtClean="0"/>
              <a:t>Close the connection</a:t>
            </a:r>
            <a:endParaRPr lang="el-GR" altLang="en-US" sz="1800" smtClean="0"/>
          </a:p>
          <a:p>
            <a:pPr lvl="1"/>
            <a:r>
              <a:rPr lang="el-GR" altLang="en-US" sz="1600" smtClean="0"/>
              <a:t>Κλείνω την σύνδεση για το </a:t>
            </a:r>
            <a:r>
              <a:rPr lang="en-US" altLang="en-US" sz="1600" smtClean="0"/>
              <a:t>Statement Object </a:t>
            </a:r>
            <a:r>
              <a:rPr lang="el-GR" altLang="en-US" sz="1600" smtClean="0"/>
              <a:t>που έχω δημιουργήσει</a:t>
            </a:r>
            <a:endParaRPr lang="en-US" altLang="en-US" sz="1600" smtClean="0"/>
          </a:p>
          <a:p>
            <a:endParaRPr lang="el-GR" altLang="en-US" sz="1800" smtClean="0"/>
          </a:p>
        </p:txBody>
      </p:sp>
      <p:sp>
        <p:nvSpPr>
          <p:cNvPr id="11267" name="Title 3"/>
          <p:cNvSpPr>
            <a:spLocks noGrp="1"/>
          </p:cNvSpPr>
          <p:nvPr>
            <p:ph type="title"/>
          </p:nvPr>
        </p:nvSpPr>
        <p:spPr>
          <a:xfrm>
            <a:off x="533400" y="609600"/>
            <a:ext cx="8229600" cy="666750"/>
          </a:xfrm>
        </p:spPr>
        <p:txBody>
          <a:bodyPr/>
          <a:lstStyle/>
          <a:p>
            <a:r>
              <a:rPr lang="el-GR" altLang="en-US" sz="3600" smtClean="0"/>
              <a:t>Βασικά βήματα στην χρήση του </a:t>
            </a:r>
            <a:r>
              <a:rPr lang="en-US" altLang="en-US" sz="3600" smtClean="0"/>
              <a:t>JDBC</a:t>
            </a:r>
            <a:endParaRPr lang="el-GR" altLang="en-US" sz="36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533400" y="609600"/>
            <a:ext cx="8229600" cy="666750"/>
          </a:xfrm>
        </p:spPr>
        <p:txBody>
          <a:bodyPr/>
          <a:lstStyle/>
          <a:p>
            <a:r>
              <a:rPr lang="el-GR" altLang="en-US" sz="3600" smtClean="0"/>
              <a:t>Δημιουργία </a:t>
            </a:r>
            <a:r>
              <a:rPr lang="en-US" altLang="en-US" sz="3600" smtClean="0"/>
              <a:t>project</a:t>
            </a:r>
            <a:r>
              <a:rPr lang="el-GR" altLang="en-US" sz="3600" smtClean="0"/>
              <a:t> με χρήση </a:t>
            </a:r>
            <a:r>
              <a:rPr lang="en-US" altLang="en-US" sz="3600" smtClean="0"/>
              <a:t>JDBC</a:t>
            </a:r>
            <a:endParaRPr lang="el-GR" altLang="en-US" sz="3600" smtClean="0"/>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23431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71913"/>
            <a:ext cx="2200275"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a:off x="3124200" y="1981200"/>
            <a:ext cx="2514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94" name="TextBox 3"/>
          <p:cNvSpPr txBox="1">
            <a:spLocks noChangeArrowheads="1"/>
          </p:cNvSpPr>
          <p:nvPr/>
        </p:nvSpPr>
        <p:spPr bwMode="auto">
          <a:xfrm>
            <a:off x="5943600" y="1636713"/>
            <a:ext cx="2667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400"/>
              <a:t>Αφού δημιουργήσουμε ένα νέο </a:t>
            </a:r>
            <a:r>
              <a:rPr lang="en-US" altLang="en-US" sz="1400"/>
              <a:t>project </a:t>
            </a:r>
            <a:r>
              <a:rPr lang="el-GR" altLang="en-US" sz="1400"/>
              <a:t>κάνουμε δεξί κλικ στον φάκελο </a:t>
            </a:r>
            <a:r>
              <a:rPr lang="en-US" altLang="en-US" sz="1400"/>
              <a:t>Libraries</a:t>
            </a:r>
            <a:r>
              <a:rPr lang="el-GR" altLang="en-US" sz="1400"/>
              <a:t> και επιλέγουμε </a:t>
            </a:r>
            <a:r>
              <a:rPr lang="en-US" altLang="en-US" sz="1400"/>
              <a:t>Add Library…</a:t>
            </a:r>
          </a:p>
        </p:txBody>
      </p:sp>
      <p:cxnSp>
        <p:nvCxnSpPr>
          <p:cNvPr id="6" name="Straight Arrow Connector 5"/>
          <p:cNvCxnSpPr/>
          <p:nvPr/>
        </p:nvCxnSpPr>
        <p:spPr>
          <a:xfrm>
            <a:off x="3124200" y="5059363"/>
            <a:ext cx="2514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96" name="TextBox 10"/>
          <p:cNvSpPr txBox="1">
            <a:spLocks noChangeArrowheads="1"/>
          </p:cNvSpPr>
          <p:nvPr/>
        </p:nvSpPr>
        <p:spPr bwMode="auto">
          <a:xfrm>
            <a:off x="5943600" y="4733925"/>
            <a:ext cx="2667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400"/>
              <a:t>Στο παράθυρο </a:t>
            </a:r>
            <a:r>
              <a:rPr lang="en-US" altLang="en-US" sz="1400"/>
              <a:t>Add Library </a:t>
            </a:r>
            <a:r>
              <a:rPr lang="el-GR" altLang="en-US" sz="1400"/>
              <a:t>επιλέγουμε τον </a:t>
            </a:r>
            <a:r>
              <a:rPr lang="en-US" altLang="en-US" sz="1400"/>
              <a:t>MySQL JDBC Driver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533400" y="609600"/>
            <a:ext cx="8229600" cy="666750"/>
          </a:xfrm>
        </p:spPr>
        <p:txBody>
          <a:bodyPr/>
          <a:lstStyle/>
          <a:p>
            <a:r>
              <a:rPr lang="en-US" altLang="en-US" sz="3600" smtClean="0"/>
              <a:t>Establishing a connection</a:t>
            </a:r>
            <a:endParaRPr lang="el-GR" altLang="en-US" sz="2000" smtClean="0"/>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6067425"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a:off x="1981200" y="1676400"/>
            <a:ext cx="33115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17" name="TextBox 3"/>
          <p:cNvSpPr txBox="1">
            <a:spLocks noChangeArrowheads="1"/>
          </p:cNvSpPr>
          <p:nvPr/>
        </p:nvSpPr>
        <p:spPr bwMode="auto">
          <a:xfrm>
            <a:off x="5578475" y="1447800"/>
            <a:ext cx="3214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000"/>
              <a:t>Κάνουμε </a:t>
            </a:r>
            <a:r>
              <a:rPr lang="en-US" altLang="en-US" sz="1000"/>
              <a:t>import </a:t>
            </a:r>
            <a:r>
              <a:rPr lang="el-GR" altLang="en-US" sz="1000"/>
              <a:t>το </a:t>
            </a:r>
            <a:r>
              <a:rPr lang="en-US" altLang="en-US" sz="1000"/>
              <a:t>package java.sql </a:t>
            </a:r>
            <a:r>
              <a:rPr lang="el-GR" altLang="en-US" sz="1000"/>
              <a:t>για να χρησιμοποιήσουμε το </a:t>
            </a:r>
            <a:r>
              <a:rPr lang="en-US" altLang="en-US" sz="1000"/>
              <a:t>JDBC API</a:t>
            </a:r>
          </a:p>
        </p:txBody>
      </p:sp>
      <p:sp>
        <p:nvSpPr>
          <p:cNvPr id="13318" name="TextBox 9"/>
          <p:cNvSpPr txBox="1">
            <a:spLocks noChangeArrowheads="1"/>
          </p:cNvSpPr>
          <p:nvPr/>
        </p:nvSpPr>
        <p:spPr bwMode="auto">
          <a:xfrm>
            <a:off x="5605463" y="2576513"/>
            <a:ext cx="23764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000"/>
              <a:t>Φορτώνουμε τον </a:t>
            </a:r>
            <a:r>
              <a:rPr lang="en-US" altLang="en-US" sz="1000"/>
              <a:t>JDBC Driver</a:t>
            </a:r>
          </a:p>
        </p:txBody>
      </p:sp>
      <p:cxnSp>
        <p:nvCxnSpPr>
          <p:cNvPr id="6" name="Straight Arrow Connector 5"/>
          <p:cNvCxnSpPr/>
          <p:nvPr/>
        </p:nvCxnSpPr>
        <p:spPr>
          <a:xfrm>
            <a:off x="4343400" y="2714625"/>
            <a:ext cx="949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20" name="TextBox 15"/>
          <p:cNvSpPr txBox="1">
            <a:spLocks noChangeArrowheads="1"/>
          </p:cNvSpPr>
          <p:nvPr/>
        </p:nvSpPr>
        <p:spPr bwMode="auto">
          <a:xfrm>
            <a:off x="5605463" y="2895600"/>
            <a:ext cx="3595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000"/>
              <a:t>Ορίζουμε το </a:t>
            </a:r>
            <a:r>
              <a:rPr lang="en-US" altLang="en-US" sz="1000"/>
              <a:t>Username </a:t>
            </a:r>
            <a:r>
              <a:rPr lang="el-GR" altLang="en-US" sz="1000"/>
              <a:t>και το </a:t>
            </a:r>
            <a:r>
              <a:rPr lang="en-US" altLang="en-US" sz="1000"/>
              <a:t>Password </a:t>
            </a:r>
            <a:r>
              <a:rPr lang="el-GR" altLang="en-US" sz="1000"/>
              <a:t>για να συνδεθούμε στον </a:t>
            </a:r>
            <a:r>
              <a:rPr lang="en-US" altLang="en-US" sz="1000"/>
              <a:t>mySQL Server</a:t>
            </a:r>
          </a:p>
        </p:txBody>
      </p:sp>
      <p:cxnSp>
        <p:nvCxnSpPr>
          <p:cNvPr id="12" name="Straight Arrow Connector 11"/>
          <p:cNvCxnSpPr/>
          <p:nvPr/>
        </p:nvCxnSpPr>
        <p:spPr>
          <a:xfrm>
            <a:off x="3276600" y="3125788"/>
            <a:ext cx="20161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22" name="TextBox 18"/>
          <p:cNvSpPr txBox="1">
            <a:spLocks noChangeArrowheads="1"/>
          </p:cNvSpPr>
          <p:nvPr/>
        </p:nvSpPr>
        <p:spPr bwMode="auto">
          <a:xfrm>
            <a:off x="5605463" y="3500438"/>
            <a:ext cx="35956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000"/>
              <a:t>Ορίζουμε το</a:t>
            </a:r>
            <a:r>
              <a:rPr lang="en-US" altLang="en-US" sz="1000"/>
              <a:t> Host </a:t>
            </a:r>
            <a:r>
              <a:rPr lang="el-GR" altLang="en-US" sz="1000"/>
              <a:t>και το </a:t>
            </a:r>
            <a:r>
              <a:rPr lang="en-US" altLang="en-US" sz="1000"/>
              <a:t>Port </a:t>
            </a:r>
            <a:r>
              <a:rPr lang="el-GR" altLang="en-US" sz="1000"/>
              <a:t>που βρίσκεται ο </a:t>
            </a:r>
            <a:r>
              <a:rPr lang="en-US" altLang="en-US" sz="1000"/>
              <a:t>mySQL Server</a:t>
            </a:r>
          </a:p>
        </p:txBody>
      </p:sp>
      <p:cxnSp>
        <p:nvCxnSpPr>
          <p:cNvPr id="14" name="Straight Arrow Connector 13"/>
          <p:cNvCxnSpPr/>
          <p:nvPr/>
        </p:nvCxnSpPr>
        <p:spPr>
          <a:xfrm>
            <a:off x="3636963" y="3656013"/>
            <a:ext cx="16557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24" name="TextBox 21"/>
          <p:cNvSpPr txBox="1">
            <a:spLocks noChangeArrowheads="1"/>
          </p:cNvSpPr>
          <p:nvPr/>
        </p:nvSpPr>
        <p:spPr bwMode="auto">
          <a:xfrm>
            <a:off x="5619750" y="3733800"/>
            <a:ext cx="35956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000"/>
              <a:t>Ορίζουμε το όνομα της βάσης που θέλουμε να συνδεθούμε</a:t>
            </a:r>
            <a:endParaRPr lang="en-US" altLang="en-US" sz="1000"/>
          </a:p>
        </p:txBody>
      </p:sp>
      <p:cxnSp>
        <p:nvCxnSpPr>
          <p:cNvPr id="17" name="Straight Arrow Connector 16"/>
          <p:cNvCxnSpPr/>
          <p:nvPr/>
        </p:nvCxnSpPr>
        <p:spPr>
          <a:xfrm>
            <a:off x="3733800" y="3862388"/>
            <a:ext cx="15589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26" name="TextBox 24"/>
          <p:cNvSpPr txBox="1">
            <a:spLocks noChangeArrowheads="1"/>
          </p:cNvSpPr>
          <p:nvPr/>
        </p:nvSpPr>
        <p:spPr bwMode="auto">
          <a:xfrm>
            <a:off x="6324600" y="3979863"/>
            <a:ext cx="2717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000"/>
              <a:t>Ορίζουμε το </a:t>
            </a:r>
            <a:r>
              <a:rPr lang="en-US" altLang="en-US" sz="1000"/>
              <a:t>url </a:t>
            </a:r>
            <a:r>
              <a:rPr lang="el-GR" altLang="en-US" sz="1000"/>
              <a:t>που θα δώσουμε στον </a:t>
            </a:r>
            <a:r>
              <a:rPr lang="en-US" altLang="en-US" sz="1000"/>
              <a:t>DriverManager </a:t>
            </a:r>
            <a:r>
              <a:rPr lang="el-GR" altLang="en-US" sz="1000"/>
              <a:t>το οποίο περιέχει το </a:t>
            </a:r>
            <a:r>
              <a:rPr lang="en-US" altLang="en-US" sz="1000"/>
              <a:t>Host, </a:t>
            </a:r>
            <a:r>
              <a:rPr lang="el-GR" altLang="en-US" sz="1000"/>
              <a:t>το </a:t>
            </a:r>
            <a:r>
              <a:rPr lang="en-US" altLang="en-US" sz="1000"/>
              <a:t>Port </a:t>
            </a:r>
            <a:r>
              <a:rPr lang="el-GR" altLang="en-US" sz="1000"/>
              <a:t>και το όνομα της βάσης (</a:t>
            </a:r>
            <a:r>
              <a:rPr lang="en-US" altLang="en-US" sz="1000"/>
              <a:t>“jdbc:mysql://localhost:3306/oop_database”)</a:t>
            </a:r>
          </a:p>
        </p:txBody>
      </p:sp>
      <p:cxnSp>
        <p:nvCxnSpPr>
          <p:cNvPr id="20" name="Straight Arrow Connector 19"/>
          <p:cNvCxnSpPr/>
          <p:nvPr/>
        </p:nvCxnSpPr>
        <p:spPr>
          <a:xfrm>
            <a:off x="5619750" y="4114800"/>
            <a:ext cx="5524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6067425" y="4441825"/>
            <a:ext cx="561975" cy="49371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29" name="TextBox 44"/>
          <p:cNvSpPr txBox="1">
            <a:spLocks noChangeArrowheads="1"/>
          </p:cNvSpPr>
          <p:nvPr/>
        </p:nvSpPr>
        <p:spPr bwMode="auto">
          <a:xfrm>
            <a:off x="6629400" y="4800600"/>
            <a:ext cx="23685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000"/>
              <a:t>Δημιουργούμε ένα </a:t>
            </a:r>
            <a:r>
              <a:rPr lang="en-US" altLang="en-US" sz="1000"/>
              <a:t>Connection Object </a:t>
            </a:r>
            <a:r>
              <a:rPr lang="el-GR" altLang="en-US" sz="1000"/>
              <a:t>καλώντας την μέθοδο </a:t>
            </a:r>
            <a:r>
              <a:rPr lang="en-US" altLang="en-US" sz="1000"/>
              <a:t>DriverManager.getConnection</a:t>
            </a:r>
          </a:p>
        </p:txBody>
      </p:sp>
      <p:sp>
        <p:nvSpPr>
          <p:cNvPr id="9225" name="Right Brace 9224"/>
          <p:cNvSpPr/>
          <p:nvPr/>
        </p:nvSpPr>
        <p:spPr>
          <a:xfrm>
            <a:off x="5292725" y="4935538"/>
            <a:ext cx="285750" cy="93186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7" name="Elbow Connector 46"/>
          <p:cNvCxnSpPr/>
          <p:nvPr/>
        </p:nvCxnSpPr>
        <p:spPr>
          <a:xfrm>
            <a:off x="5746750" y="5400675"/>
            <a:ext cx="561975" cy="49371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32" name="TextBox 47"/>
          <p:cNvSpPr txBox="1">
            <a:spLocks noChangeArrowheads="1"/>
          </p:cNvSpPr>
          <p:nvPr/>
        </p:nvSpPr>
        <p:spPr bwMode="auto">
          <a:xfrm>
            <a:off x="6354763" y="5780088"/>
            <a:ext cx="23669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000"/>
              <a:t>Κάνω </a:t>
            </a:r>
            <a:r>
              <a:rPr lang="en-US" altLang="en-US" sz="1000"/>
              <a:t>handle </a:t>
            </a:r>
            <a:r>
              <a:rPr lang="el-GR" altLang="en-US" sz="1000"/>
              <a:t>τα </a:t>
            </a:r>
            <a:r>
              <a:rPr lang="en-US" altLang="en-US" sz="1000"/>
              <a:t>exceptions!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533400" y="609600"/>
            <a:ext cx="8229600" cy="666750"/>
          </a:xfrm>
        </p:spPr>
        <p:txBody>
          <a:bodyPr/>
          <a:lstStyle/>
          <a:p>
            <a:r>
              <a:rPr lang="en-US" altLang="en-US" sz="2800" smtClean="0"/>
              <a:t>Processing SQL Statements with JDBC - Reading</a:t>
            </a:r>
            <a:endParaRPr lang="el-GR" altLang="en-US" sz="2800" smtClean="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6713"/>
            <a:ext cx="48577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TextBox 3"/>
          <p:cNvSpPr txBox="1">
            <a:spLocks noChangeArrowheads="1"/>
          </p:cNvSpPr>
          <p:nvPr/>
        </p:nvSpPr>
        <p:spPr bwMode="auto">
          <a:xfrm>
            <a:off x="5410200" y="1484313"/>
            <a:ext cx="3581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200"/>
              <a:t>Δημιουργούμε ένα νέο </a:t>
            </a:r>
            <a:r>
              <a:rPr lang="en-US" altLang="en-US" sz="1200"/>
              <a:t>Statement object </a:t>
            </a:r>
            <a:r>
              <a:rPr lang="el-GR" altLang="en-US" sz="1200"/>
              <a:t>χρησιμοποιόντας την μέθοδο </a:t>
            </a:r>
            <a:r>
              <a:rPr lang="en-US" altLang="en-US" sz="1200"/>
              <a:t>createStatement </a:t>
            </a:r>
            <a:r>
              <a:rPr lang="el-GR" altLang="en-US" sz="1200"/>
              <a:t>της κλάσης </a:t>
            </a:r>
            <a:r>
              <a:rPr lang="en-US" altLang="en-US" sz="1200"/>
              <a:t>Connection</a:t>
            </a:r>
          </a:p>
        </p:txBody>
      </p:sp>
      <p:cxnSp>
        <p:nvCxnSpPr>
          <p:cNvPr id="4" name="Straight Arrow Connector 3"/>
          <p:cNvCxnSpPr/>
          <p:nvPr/>
        </p:nvCxnSpPr>
        <p:spPr>
          <a:xfrm>
            <a:off x="3429000" y="1752600"/>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42" name="TextBox 3"/>
          <p:cNvSpPr txBox="1">
            <a:spLocks noChangeArrowheads="1"/>
          </p:cNvSpPr>
          <p:nvPr/>
        </p:nvSpPr>
        <p:spPr bwMode="auto">
          <a:xfrm>
            <a:off x="4362450" y="2147888"/>
            <a:ext cx="4705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200"/>
              <a:t>Χρησιμοποιούμε την μέθοδο </a:t>
            </a:r>
            <a:r>
              <a:rPr lang="en-US" altLang="en-US" sz="1200"/>
              <a:t>executeQuery </a:t>
            </a:r>
            <a:r>
              <a:rPr lang="el-GR" altLang="en-US" sz="1200"/>
              <a:t>της κλάσης </a:t>
            </a:r>
            <a:r>
              <a:rPr lang="en-US" altLang="en-US" sz="1200"/>
              <a:t>Statement </a:t>
            </a:r>
            <a:r>
              <a:rPr lang="el-GR" altLang="en-US" sz="1200"/>
              <a:t>για να εκτελέσουμε ένα </a:t>
            </a:r>
            <a:r>
              <a:rPr lang="en-US" altLang="en-US" sz="1200"/>
              <a:t>SQL query. </a:t>
            </a:r>
            <a:r>
              <a:rPr lang="el-GR" altLang="en-US" sz="1200"/>
              <a:t>Αυτή επιστρέφει ένα </a:t>
            </a:r>
            <a:r>
              <a:rPr lang="en-US" altLang="en-US" sz="1200"/>
              <a:t>ResultSet object </a:t>
            </a:r>
            <a:r>
              <a:rPr lang="el-GR" altLang="en-US" sz="1200"/>
              <a:t>που περιέχει τα δεδομένα της απάντησης του </a:t>
            </a:r>
            <a:r>
              <a:rPr lang="en-US" altLang="en-US" sz="1200"/>
              <a:t>query</a:t>
            </a:r>
          </a:p>
        </p:txBody>
      </p:sp>
      <p:cxnSp>
        <p:nvCxnSpPr>
          <p:cNvPr id="7" name="Straight Arrow Connector 6"/>
          <p:cNvCxnSpPr/>
          <p:nvPr/>
        </p:nvCxnSpPr>
        <p:spPr>
          <a:xfrm>
            <a:off x="3505200" y="2438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44" name="TextBox 3"/>
          <p:cNvSpPr txBox="1">
            <a:spLocks noChangeArrowheads="1"/>
          </p:cNvSpPr>
          <p:nvPr/>
        </p:nvSpPr>
        <p:spPr bwMode="auto">
          <a:xfrm>
            <a:off x="4362450" y="2803525"/>
            <a:ext cx="4705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200"/>
              <a:t>Μέσω τον μεθόδων της κλάσης </a:t>
            </a:r>
            <a:r>
              <a:rPr lang="en-US" altLang="en-US" sz="1200"/>
              <a:t>ResultSet </a:t>
            </a:r>
            <a:r>
              <a:rPr lang="el-GR" altLang="en-US" sz="1200"/>
              <a:t>έχουμε πρόσβαση στα δεδομένα της απάντησης γραμμή-γραμμή. Δίνουμε σαν όρισμα στους κατάλληλους </a:t>
            </a:r>
            <a:r>
              <a:rPr lang="en-US" altLang="en-US" sz="1200"/>
              <a:t>getters</a:t>
            </a:r>
            <a:r>
              <a:rPr lang="el-GR" altLang="en-US" sz="1200"/>
              <a:t>, το όνομα της στήλης που θέλουμε να πάρουμε την τιμή της</a:t>
            </a:r>
            <a:endParaRPr lang="en-US" altLang="en-US" sz="1200"/>
          </a:p>
        </p:txBody>
      </p:sp>
      <p:cxnSp>
        <p:nvCxnSpPr>
          <p:cNvPr id="9" name="Straight Arrow Connector 8"/>
          <p:cNvCxnSpPr/>
          <p:nvPr/>
        </p:nvCxnSpPr>
        <p:spPr>
          <a:xfrm>
            <a:off x="3924300" y="310832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46" name="TextBox 3"/>
          <p:cNvSpPr txBox="1">
            <a:spLocks noChangeArrowheads="1"/>
          </p:cNvSpPr>
          <p:nvPr/>
        </p:nvSpPr>
        <p:spPr bwMode="auto">
          <a:xfrm>
            <a:off x="4362450" y="4256088"/>
            <a:ext cx="4705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sz="1200"/>
              <a:t>Πάντα στο τέλος κλείνουμε το </a:t>
            </a:r>
            <a:r>
              <a:rPr lang="en-US" altLang="en-US" sz="1200"/>
              <a:t>Statement object </a:t>
            </a:r>
            <a:r>
              <a:rPr lang="el-GR" altLang="en-US" sz="1200"/>
              <a:t>που έχουμε ανοίξει</a:t>
            </a:r>
            <a:r>
              <a:rPr lang="en-US" altLang="en-US" sz="1200"/>
              <a:t> </a:t>
            </a:r>
            <a:r>
              <a:rPr lang="el-GR" altLang="en-US" sz="1200"/>
              <a:t>για να αποδεσμευθούν οι πόροι που έχουμε δεσμεύσει. Ταυτόχρονα κλείνει και το </a:t>
            </a:r>
            <a:r>
              <a:rPr lang="en-US" altLang="en-US" sz="1200"/>
              <a:t>ResultSet </a:t>
            </a:r>
            <a:r>
              <a:rPr lang="el-GR" altLang="en-US" sz="1200"/>
              <a:t>αυτού του </a:t>
            </a:r>
            <a:r>
              <a:rPr lang="en-US" altLang="en-US" sz="1200"/>
              <a:t>statement.</a:t>
            </a:r>
          </a:p>
        </p:txBody>
      </p:sp>
      <p:cxnSp>
        <p:nvCxnSpPr>
          <p:cNvPr id="12" name="Straight Arrow Connector 11"/>
          <p:cNvCxnSpPr/>
          <p:nvPr/>
        </p:nvCxnSpPr>
        <p:spPr>
          <a:xfrm>
            <a:off x="1524000" y="4495800"/>
            <a:ext cx="2571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4041</TotalTime>
  <Words>760</Words>
  <Application>Microsoft Office PowerPoint</Application>
  <PresentationFormat>On-screen Show (4:3)</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Constantia</vt:lpstr>
      <vt:lpstr>Wingdings</vt:lpstr>
      <vt:lpstr>Wingdings 2</vt:lpstr>
      <vt:lpstr>Flow</vt:lpstr>
      <vt:lpstr>ΠΡΟΣΧΕΔΙΑΣΜΕΝΟΣ και ΕΥΕΛΙΚΤΟΣ ΠΡΟΓΡΑΜΜΑΤΙΣΜΟΣ</vt:lpstr>
      <vt:lpstr>PowerPoint Presentation</vt:lpstr>
      <vt:lpstr>Προηγούμενο μάθημα</vt:lpstr>
      <vt:lpstr>Σημερινό μάθημα</vt:lpstr>
      <vt:lpstr>Τι είναι το JDBC</vt:lpstr>
      <vt:lpstr>Βασικά βήματα στην χρήση του JDBC</vt:lpstr>
      <vt:lpstr>Δημιουργία project με χρήση JDBC</vt:lpstr>
      <vt:lpstr>Establishing a connection</vt:lpstr>
      <vt:lpstr>Processing SQL Statements with JDBC - Reading</vt:lpstr>
      <vt:lpstr>Processing SQL Statements with JDBC - Writing</vt:lpstr>
      <vt:lpstr>PowerPoint Presentation</vt:lpstr>
      <vt:lpstr>PowerPoint Presentation</vt:lpstr>
      <vt:lpstr>PowerPoint Presentation</vt:lpstr>
      <vt:lpstr>Επόμενο μάθημα</vt:lpstr>
      <vt:lpstr>Τέλος διαφανειών</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ΑΝΤΙΚΕΙΜΕΝΟΣΤΡΑΦΗΣ ΠΡΟΓΡΑΜΜΑΤΙΣΜΟΣ</dc:title>
  <dc:creator>1Nikolas Vidakis</dc:creator>
  <cp:lastModifiedBy>vidakis</cp:lastModifiedBy>
  <cp:revision>402</cp:revision>
  <dcterms:created xsi:type="dcterms:W3CDTF">2006-08-16T00:00:00Z</dcterms:created>
  <dcterms:modified xsi:type="dcterms:W3CDTF">2016-10-13T05:54:14Z</dcterms:modified>
</cp:coreProperties>
</file>