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6"/>
  </p:notesMasterIdLst>
  <p:handoutMasterIdLst>
    <p:handoutMasterId r:id="rId7"/>
  </p:handoutMasterIdLst>
  <p:sldIdLst>
    <p:sldId id="256" r:id="rId3"/>
    <p:sldId id="257" r:id="rId4"/>
    <p:sldId id="260" r:id="rId5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7ABC"/>
    <a:srgbClr val="038CDB"/>
    <a:srgbClr val="231F20"/>
    <a:srgbClr val="FFFFFF"/>
    <a:srgbClr val="393939"/>
    <a:srgbClr val="494949"/>
    <a:srgbClr val="000000"/>
    <a:srgbClr val="080808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Μεσαίο στυλ 2 - Έμφαση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783" autoAdjust="0"/>
    <p:restoredTop sz="94648" autoAdjust="0"/>
  </p:normalViewPr>
  <p:slideViewPr>
    <p:cSldViewPr>
      <p:cViewPr varScale="1">
        <p:scale>
          <a:sx n="67" d="100"/>
          <a:sy n="67" d="100"/>
        </p:scale>
        <p:origin x="-102" y="-4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55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553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553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553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848C023-722F-49DF-8B50-612D43CC265E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1D9549-F6F5-4809-B04C-0650D51E49FA}" type="slidenum">
              <a:rPr lang="en-US"/>
              <a:pPr/>
              <a:t>1</a:t>
            </a:fld>
            <a:endParaRPr lang="en-US"/>
          </a:p>
        </p:txBody>
      </p:sp>
      <p:sp>
        <p:nvSpPr>
          <p:cNvPr id="356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FF1EAC-5EDE-4613-B980-48D2311402FA}" type="slidenum">
              <a:rPr lang="en-US"/>
              <a:pPr/>
              <a:t>2</a:t>
            </a:fld>
            <a:endParaRPr lang="en-US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FF1EAC-5EDE-4613-B980-48D2311402FA}" type="slidenum">
              <a:rPr lang="en-US"/>
              <a:pPr/>
              <a:t>3</a:t>
            </a:fld>
            <a:endParaRPr lang="en-US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92275" y="5445125"/>
            <a:ext cx="6048375" cy="750888"/>
          </a:xfrm>
        </p:spPr>
        <p:txBody>
          <a:bodyPr/>
          <a:lstStyle>
            <a:lvl1pPr algn="ctr">
              <a:defRPr sz="2800" b="1"/>
            </a:lvl1pPr>
          </a:lstStyle>
          <a:p>
            <a:r>
              <a:rPr lang="ru-RU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92275" y="6165850"/>
            <a:ext cx="6048375" cy="503238"/>
          </a:xfrm>
        </p:spPr>
        <p:txBody>
          <a:bodyPr/>
          <a:lstStyle>
            <a:lvl1pPr marL="0" indent="0" algn="ctr">
              <a:buFontTx/>
              <a:buNone/>
              <a:defRPr sz="2400" b="1">
                <a:solidFill>
                  <a:srgbClr val="080808"/>
                </a:solidFill>
              </a:defRPr>
            </a:lvl1pPr>
          </a:lstStyle>
          <a:p>
            <a:r>
              <a:rPr lang="ru-RU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480175" y="115888"/>
            <a:ext cx="1908175" cy="633571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755650" y="115888"/>
            <a:ext cx="5572125" cy="633571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F46450-C13A-4E00-98A3-2A3190092F70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DA47D1-ACD3-47AD-B3C7-FD41F629087F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2BBFF8-E2DA-4E0A-B336-FBEFEEC3515B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763713" y="1600200"/>
            <a:ext cx="33845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300663" y="1600200"/>
            <a:ext cx="338613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A5A543-A2ED-4BDA-86A4-597A3854891E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FBF6C8-BEFA-4303-A46B-2B6E57EEBB8A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FF5AD2-A9BD-4E9F-8314-BC49E0D14619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B6D229-9B14-4F6F-A98F-AFE3E8608113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B04FE8-5C2F-45D7-8C61-2B3B8BD7A4C6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5D32AF-F297-48F2-9CA4-659884C89CA5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F344E4-87B5-41BD-87A3-346E60B412DC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956425" y="274638"/>
            <a:ext cx="1730375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763713" y="274638"/>
            <a:ext cx="5040312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D13CE6-B6B0-45E2-B92D-0B9988CA254D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827088" y="836613"/>
            <a:ext cx="3667125" cy="56149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6613" y="836613"/>
            <a:ext cx="3668712" cy="56149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55650" y="115888"/>
            <a:ext cx="76327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27088" y="836613"/>
            <a:ext cx="7488237" cy="5614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0"/>
            <a:r>
              <a:rPr lang="ru-RU" smtClean="0"/>
              <a:t>Third level</a:t>
            </a:r>
          </a:p>
          <a:p>
            <a:pPr lvl="1"/>
            <a:r>
              <a:rPr lang="ru-RU" smtClean="0"/>
              <a:t>Fourth level</a:t>
            </a:r>
          </a:p>
          <a:p>
            <a:pPr lvl="2"/>
            <a:r>
              <a:rPr lang="ru-RU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rgbClr val="080808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rgbClr val="080808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rgbClr val="080808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rgbClr val="080808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rgbClr val="080808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080808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080808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080808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080808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 b="1">
          <a:solidFill>
            <a:schemeClr val="bg2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bg2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35150" y="274638"/>
            <a:ext cx="68516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Click to edit Master title style</a:t>
            </a:r>
          </a:p>
        </p:txBody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63713" y="1600200"/>
            <a:ext cx="692308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</a:p>
        </p:txBody>
      </p:sp>
      <p:sp>
        <p:nvSpPr>
          <p:cNvPr id="3594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ru-RU"/>
          </a:p>
        </p:txBody>
      </p:sp>
      <p:sp>
        <p:nvSpPr>
          <p:cNvPr id="3594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ru-RU"/>
          </a:p>
        </p:txBody>
      </p:sp>
      <p:sp>
        <p:nvSpPr>
          <p:cNvPr id="3594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D0BE51E9-58F9-4C69-A7F0-82F03DFF2ED2}" type="slidenum">
              <a:rPr lang="ru-RU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4282" y="5572140"/>
            <a:ext cx="3571900" cy="1092190"/>
          </a:xfrm>
          <a:noFill/>
        </p:spPr>
        <p:txBody>
          <a:bodyPr/>
          <a:lstStyle/>
          <a:p>
            <a:pPr algn="l"/>
            <a:r>
              <a:rPr lang="el-GR" sz="3200" dirty="0" smtClean="0">
                <a:solidFill>
                  <a:srgbClr val="FF0000"/>
                </a:solidFill>
              </a:rPr>
              <a:t>Αρχιτεκτονική</a:t>
            </a:r>
            <a:r>
              <a:rPr lang="el-GR" dirty="0" smtClean="0">
                <a:solidFill>
                  <a:srgbClr val="FF0000"/>
                </a:solidFill>
              </a:rPr>
              <a:t> </a:t>
            </a:r>
            <a:r>
              <a:rPr lang="el-GR" sz="3200" dirty="0" smtClean="0">
                <a:solidFill>
                  <a:srgbClr val="FF0000"/>
                </a:solidFill>
              </a:rPr>
              <a:t>Υπολογιστών</a:t>
            </a:r>
            <a:endParaRPr lang="uk-UA" dirty="0">
              <a:solidFill>
                <a:srgbClr val="FF0000"/>
              </a:solidFill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929322" y="6143620"/>
            <a:ext cx="3071834" cy="714380"/>
          </a:xfrm>
        </p:spPr>
        <p:txBody>
          <a:bodyPr/>
          <a:lstStyle/>
          <a:p>
            <a:r>
              <a:rPr lang="el-GR" sz="1800" dirty="0" smtClean="0">
                <a:solidFill>
                  <a:schemeClr val="accent6">
                    <a:lumMod val="50000"/>
                  </a:schemeClr>
                </a:solidFill>
              </a:rPr>
              <a:t>Βοηθητικές Σημειώσεις για το Εργαστήριο </a:t>
            </a:r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</a:rPr>
              <a:t>5</a:t>
            </a:r>
            <a:endParaRPr lang="el-GR" sz="18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142976" y="331788"/>
            <a:ext cx="7215238" cy="954072"/>
          </a:xfrm>
        </p:spPr>
        <p:txBody>
          <a:bodyPr/>
          <a:lstStyle/>
          <a:p>
            <a:pPr algn="ctr"/>
            <a:r>
              <a:rPr lang="el-GR" b="1" dirty="0" smtClean="0">
                <a:solidFill>
                  <a:srgbClr val="C00000"/>
                </a:solidFill>
              </a:rPr>
              <a:t>Δομή επανάληψης</a:t>
            </a:r>
            <a:r>
              <a:rPr lang="en-US" b="1" dirty="0" smtClean="0">
                <a:solidFill>
                  <a:srgbClr val="C00000"/>
                </a:solidFill>
              </a:rPr>
              <a:t> While</a:t>
            </a:r>
            <a:endParaRPr lang="el-GR" b="1" dirty="0" smtClean="0">
              <a:solidFill>
                <a:srgbClr val="C00000"/>
              </a:solidFill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773238"/>
            <a:ext cx="7920037" cy="1084258"/>
          </a:xfrm>
        </p:spPr>
        <p:txBody>
          <a:bodyPr/>
          <a:lstStyle/>
          <a:p>
            <a:endParaRPr lang="el-GR" sz="2000" dirty="0" smtClean="0"/>
          </a:p>
          <a:p>
            <a:r>
              <a:rPr lang="el-GR" sz="2000" dirty="0" smtClean="0"/>
              <a:t>Παράδειγμα μετατροπής δομής </a:t>
            </a:r>
            <a:r>
              <a:rPr lang="en-US" sz="2000" dirty="0" smtClean="0"/>
              <a:t>while </a:t>
            </a:r>
            <a:r>
              <a:rPr lang="el-GR" sz="2000" dirty="0" smtClean="0"/>
              <a:t>σε </a:t>
            </a:r>
            <a:r>
              <a:rPr lang="en-US" sz="2000" dirty="0" smtClean="0"/>
              <a:t>Assembly</a:t>
            </a:r>
            <a:r>
              <a:rPr lang="el-GR" sz="2000" dirty="0" smtClean="0"/>
              <a:t>:</a:t>
            </a:r>
            <a:endParaRPr lang="uk-UA" sz="2400" dirty="0">
              <a:solidFill>
                <a:srgbClr val="080808"/>
              </a:solidFill>
            </a:endParaRPr>
          </a:p>
        </p:txBody>
      </p:sp>
      <p:sp>
        <p:nvSpPr>
          <p:cNvPr id="4" name="3 - TextBox"/>
          <p:cNvSpPr txBox="1"/>
          <p:nvPr/>
        </p:nvSpPr>
        <p:spPr>
          <a:xfrm>
            <a:off x="714348" y="3071810"/>
            <a:ext cx="292895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>
              <a:buNone/>
            </a:pP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=0;</a:t>
            </a:r>
          </a:p>
          <a:p>
            <a:pPr marL="0" lvl="2">
              <a:buNone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while (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&lt;5)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lvl="2">
              <a:buNone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{</a:t>
            </a:r>
            <a:endParaRPr lang="el-GR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42913" lvl="2">
              <a:buNone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“</a:t>
            </a:r>
            <a:r>
              <a:rPr lang="el-GR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εδώ γράφουμε μία-μία τις εντολές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”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42913" lvl="2">
              <a:buNone/>
            </a:pP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++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;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lvl="2">
              <a:buNone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}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4 - TextBox"/>
          <p:cNvSpPr txBox="1"/>
          <p:nvPr/>
        </p:nvSpPr>
        <p:spPr>
          <a:xfrm>
            <a:off x="3786182" y="3000372"/>
            <a:ext cx="507209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>
              <a:buNone/>
            </a:pP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addi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$8,$8,0  </a:t>
            </a:r>
            <a:r>
              <a:rPr lang="en-US" sz="2000" dirty="0" smtClean="0">
                <a:solidFill>
                  <a:srgbClr val="00B050"/>
                </a:solidFill>
              </a:rPr>
              <a:t># </a:t>
            </a:r>
            <a:r>
              <a:rPr lang="el-GR" sz="2000" dirty="0" smtClean="0">
                <a:solidFill>
                  <a:srgbClr val="00B050"/>
                </a:solidFill>
              </a:rPr>
              <a:t>αρχική τιμή στο </a:t>
            </a:r>
            <a:r>
              <a:rPr lang="en-US" sz="2000" dirty="0" err="1" smtClean="0">
                <a:solidFill>
                  <a:srgbClr val="00B050"/>
                </a:solidFill>
              </a:rPr>
              <a:t>i</a:t>
            </a:r>
            <a:r>
              <a:rPr lang="en-US" sz="2000" dirty="0" smtClean="0">
                <a:solidFill>
                  <a:srgbClr val="00B050"/>
                </a:solidFill>
              </a:rPr>
              <a:t>=0</a:t>
            </a:r>
            <a:endParaRPr lang="el-GR" sz="2000" dirty="0" smtClean="0">
              <a:solidFill>
                <a:srgbClr val="00B050"/>
              </a:solidFill>
            </a:endParaRPr>
          </a:p>
          <a:p>
            <a:pPr marL="0" lvl="2">
              <a:buNone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while: </a:t>
            </a:r>
            <a:r>
              <a:rPr lang="en-US" sz="2000" dirty="0" smtClean="0">
                <a:solidFill>
                  <a:srgbClr val="00B050"/>
                </a:solidFill>
              </a:rPr>
              <a:t># </a:t>
            </a:r>
            <a:r>
              <a:rPr lang="el-GR" sz="2000" dirty="0" smtClean="0">
                <a:solidFill>
                  <a:srgbClr val="00B050"/>
                </a:solidFill>
              </a:rPr>
              <a:t>όνομα ετικέτας</a:t>
            </a:r>
          </a:p>
          <a:p>
            <a:pPr marL="442913" lvl="2">
              <a:buNone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“</a:t>
            </a:r>
            <a:r>
              <a:rPr lang="el-GR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εδώ γράφουμε μία-μία τις εντολές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”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42913" lvl="2">
              <a:buNone/>
            </a:pP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addi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$8,$8,1 </a:t>
            </a:r>
            <a:r>
              <a:rPr lang="el-GR" sz="2000" dirty="0" smtClean="0">
                <a:solidFill>
                  <a:srgbClr val="00B050"/>
                </a:solidFill>
              </a:rPr>
              <a:t># </a:t>
            </a:r>
            <a:r>
              <a:rPr lang="en-US" sz="2000" dirty="0" err="1" smtClean="0">
                <a:solidFill>
                  <a:srgbClr val="00B050"/>
                </a:solidFill>
              </a:rPr>
              <a:t>i</a:t>
            </a:r>
            <a:r>
              <a:rPr lang="en-US" sz="2000" dirty="0" smtClean="0">
                <a:solidFill>
                  <a:srgbClr val="00B050"/>
                </a:solidFill>
              </a:rPr>
              <a:t>++ </a:t>
            </a:r>
            <a:r>
              <a:rPr lang="el-GR" sz="2000" dirty="0" smtClean="0">
                <a:solidFill>
                  <a:srgbClr val="00B050"/>
                </a:solidFill>
              </a:rPr>
              <a:t>ή </a:t>
            </a:r>
            <a:r>
              <a:rPr lang="en-US" sz="2000" dirty="0" smtClean="0">
                <a:solidFill>
                  <a:srgbClr val="00B050"/>
                </a:solidFill>
              </a:rPr>
              <a:t>i-i+1</a:t>
            </a:r>
          </a:p>
          <a:p>
            <a:pPr marL="442913" lvl="2">
              <a:buNone/>
            </a:pP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blt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l-GR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$8,5,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while  </a:t>
            </a:r>
            <a:r>
              <a:rPr lang="el-GR" sz="2000" dirty="0" smtClean="0">
                <a:solidFill>
                  <a:srgbClr val="00B050"/>
                </a:solidFill>
              </a:rPr>
              <a:t>#αν η τιμή του </a:t>
            </a:r>
            <a:r>
              <a:rPr lang="en-US" sz="2000" dirty="0" err="1" smtClean="0">
                <a:solidFill>
                  <a:srgbClr val="00B050"/>
                </a:solidFill>
              </a:rPr>
              <a:t>i</a:t>
            </a:r>
            <a:r>
              <a:rPr lang="en-US" sz="2000" dirty="0" smtClean="0">
                <a:solidFill>
                  <a:srgbClr val="00B050"/>
                </a:solidFill>
              </a:rPr>
              <a:t> </a:t>
            </a:r>
            <a:r>
              <a:rPr lang="el-GR" sz="2000" dirty="0" smtClean="0">
                <a:solidFill>
                  <a:srgbClr val="00B050"/>
                </a:solidFill>
              </a:rPr>
              <a:t>είναι &lt;</a:t>
            </a:r>
            <a:r>
              <a:rPr lang="en-US" sz="2000" dirty="0" smtClean="0">
                <a:solidFill>
                  <a:srgbClr val="00B050"/>
                </a:solidFill>
              </a:rPr>
              <a:t>5 </a:t>
            </a:r>
            <a:r>
              <a:rPr lang="el-GR" sz="2000" dirty="0" smtClean="0">
                <a:solidFill>
                  <a:srgbClr val="00B050"/>
                </a:solidFill>
              </a:rPr>
              <a:t>		    # πηγαίνουμε ξανά στο 		    # </a:t>
            </a:r>
            <a:r>
              <a:rPr lang="en-US" sz="2000" dirty="0" smtClean="0">
                <a:solidFill>
                  <a:srgbClr val="00B050"/>
                </a:solidFill>
              </a:rPr>
              <a:t>loop while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lvl="2">
              <a:buNone/>
            </a:pP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exit_loop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</a:p>
          <a:p>
            <a:pPr marL="0" lvl="2">
              <a:buNone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sz="2000" dirty="0" smtClean="0">
                <a:solidFill>
                  <a:srgbClr val="00B050"/>
                </a:solidFill>
              </a:rPr>
              <a:t>#</a:t>
            </a:r>
            <a:r>
              <a:rPr lang="el-GR" sz="2000" dirty="0" smtClean="0">
                <a:solidFill>
                  <a:srgbClr val="00B050"/>
                </a:solidFill>
              </a:rPr>
              <a:t>σε αυτό το σημείο έρχεται 		#το πρόγραμμα όταν το </a:t>
            </a:r>
            <a:r>
              <a:rPr lang="en-US" sz="2000" dirty="0" err="1" smtClean="0">
                <a:solidFill>
                  <a:srgbClr val="00B050"/>
                </a:solidFill>
              </a:rPr>
              <a:t>i</a:t>
            </a:r>
            <a:r>
              <a:rPr lang="el-GR" sz="2000" dirty="0" smtClean="0">
                <a:solidFill>
                  <a:srgbClr val="00B050"/>
                </a:solidFill>
              </a:rPr>
              <a:t> 		#</a:t>
            </a:r>
            <a:r>
              <a:rPr lang="en-US" sz="2000" dirty="0" smtClean="0">
                <a:solidFill>
                  <a:srgbClr val="00B050"/>
                </a:solidFill>
              </a:rPr>
              <a:t> </a:t>
            </a:r>
            <a:r>
              <a:rPr lang="el-GR" sz="2000" dirty="0" smtClean="0">
                <a:solidFill>
                  <a:srgbClr val="00B050"/>
                </a:solidFill>
              </a:rPr>
              <a:t>γίνει 5</a:t>
            </a:r>
            <a:endParaRPr lang="en-US" sz="2000" dirty="0" smtClean="0">
              <a:solidFill>
                <a:srgbClr val="00B050"/>
              </a:solidFill>
            </a:endParaRPr>
          </a:p>
          <a:p>
            <a:pPr marL="0" lvl="2">
              <a:buNone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}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142976" y="331788"/>
            <a:ext cx="7215238" cy="954072"/>
          </a:xfrm>
        </p:spPr>
        <p:txBody>
          <a:bodyPr/>
          <a:lstStyle/>
          <a:p>
            <a:pPr algn="ctr"/>
            <a:r>
              <a:rPr lang="el-GR" b="1" dirty="0" smtClean="0">
                <a:solidFill>
                  <a:srgbClr val="C00000"/>
                </a:solidFill>
              </a:rPr>
              <a:t>Δομή επανάληψης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 smtClean="0">
                <a:solidFill>
                  <a:srgbClr val="C00000"/>
                </a:solidFill>
              </a:rPr>
              <a:t>For</a:t>
            </a:r>
            <a:endParaRPr lang="el-GR" b="1" dirty="0" smtClean="0">
              <a:solidFill>
                <a:srgbClr val="C00000"/>
              </a:solidFill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773238"/>
            <a:ext cx="7920037" cy="1084258"/>
          </a:xfrm>
        </p:spPr>
        <p:txBody>
          <a:bodyPr/>
          <a:lstStyle/>
          <a:p>
            <a:endParaRPr lang="el-GR" sz="2000" dirty="0" smtClean="0"/>
          </a:p>
          <a:p>
            <a:r>
              <a:rPr lang="el-GR" sz="2000" dirty="0" smtClean="0"/>
              <a:t>Παράδειγμα μετατροπής δομής </a:t>
            </a:r>
            <a:r>
              <a:rPr lang="en-US" sz="2000" dirty="0" smtClean="0"/>
              <a:t>for </a:t>
            </a:r>
            <a:r>
              <a:rPr lang="el-GR" sz="2000" dirty="0" smtClean="0"/>
              <a:t>σε </a:t>
            </a:r>
            <a:r>
              <a:rPr lang="en-US" sz="2000" dirty="0" smtClean="0"/>
              <a:t>Assembly</a:t>
            </a:r>
            <a:r>
              <a:rPr lang="el-GR" sz="2000" dirty="0" smtClean="0"/>
              <a:t>:</a:t>
            </a:r>
            <a:endParaRPr lang="uk-UA" sz="2400" dirty="0">
              <a:solidFill>
                <a:srgbClr val="080808"/>
              </a:solidFill>
            </a:endParaRPr>
          </a:p>
        </p:txBody>
      </p:sp>
      <p:sp>
        <p:nvSpPr>
          <p:cNvPr id="4" name="3 - TextBox"/>
          <p:cNvSpPr txBox="1"/>
          <p:nvPr/>
        </p:nvSpPr>
        <p:spPr>
          <a:xfrm>
            <a:off x="714348" y="3071810"/>
            <a:ext cx="292895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>
              <a:buNone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for (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=0;i&lt;=10;i++)</a:t>
            </a:r>
          </a:p>
          <a:p>
            <a:pPr marL="0" lvl="2">
              <a:buNone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{</a:t>
            </a:r>
            <a:endParaRPr lang="el-GR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42913" lvl="2">
              <a:buNone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“</a:t>
            </a:r>
            <a:r>
              <a:rPr lang="el-GR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εδώ γράφουμε μία-μία τις εντολές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”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lvl="2">
              <a:buNone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}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4 - TextBox"/>
          <p:cNvSpPr txBox="1"/>
          <p:nvPr/>
        </p:nvSpPr>
        <p:spPr>
          <a:xfrm>
            <a:off x="3786182" y="3000372"/>
            <a:ext cx="507209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>
              <a:buNone/>
            </a:pP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addi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$8,$8,0  </a:t>
            </a:r>
            <a:r>
              <a:rPr lang="en-US" sz="2000" dirty="0" smtClean="0">
                <a:solidFill>
                  <a:srgbClr val="00B050"/>
                </a:solidFill>
              </a:rPr>
              <a:t># </a:t>
            </a:r>
            <a:r>
              <a:rPr lang="el-GR" sz="2000" dirty="0" smtClean="0">
                <a:solidFill>
                  <a:srgbClr val="00B050"/>
                </a:solidFill>
              </a:rPr>
              <a:t>αρχική τιμή στο </a:t>
            </a:r>
            <a:r>
              <a:rPr lang="en-US" sz="2000" dirty="0" err="1" smtClean="0">
                <a:solidFill>
                  <a:srgbClr val="00B050"/>
                </a:solidFill>
              </a:rPr>
              <a:t>i</a:t>
            </a:r>
            <a:r>
              <a:rPr lang="en-US" sz="2000" dirty="0" smtClean="0">
                <a:solidFill>
                  <a:srgbClr val="00B050"/>
                </a:solidFill>
              </a:rPr>
              <a:t>=0</a:t>
            </a:r>
            <a:endParaRPr lang="el-GR" sz="2000" dirty="0" smtClean="0">
              <a:solidFill>
                <a:srgbClr val="00B050"/>
              </a:solidFill>
            </a:endParaRPr>
          </a:p>
          <a:p>
            <a:pPr marL="0" lvl="2">
              <a:buNone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for: </a:t>
            </a:r>
            <a:r>
              <a:rPr lang="en-US" sz="2000" dirty="0" smtClean="0">
                <a:solidFill>
                  <a:srgbClr val="00B050"/>
                </a:solidFill>
              </a:rPr>
              <a:t># </a:t>
            </a:r>
            <a:r>
              <a:rPr lang="el-GR" sz="2000" dirty="0" smtClean="0">
                <a:solidFill>
                  <a:srgbClr val="00B050"/>
                </a:solidFill>
              </a:rPr>
              <a:t>όνομα ετικέτας</a:t>
            </a:r>
          </a:p>
          <a:p>
            <a:pPr marL="442913" lvl="2">
              <a:buNone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“</a:t>
            </a:r>
            <a:r>
              <a:rPr lang="el-GR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εδώ γράφουμε μία-μία τις εντολές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”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42913" lvl="2">
              <a:buNone/>
            </a:pP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addi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$8,$8,1 </a:t>
            </a:r>
            <a:r>
              <a:rPr lang="el-GR" sz="2000" dirty="0" smtClean="0">
                <a:solidFill>
                  <a:srgbClr val="00B050"/>
                </a:solidFill>
              </a:rPr>
              <a:t># </a:t>
            </a:r>
            <a:r>
              <a:rPr lang="en-US" sz="2000" dirty="0" err="1" smtClean="0">
                <a:solidFill>
                  <a:srgbClr val="00B050"/>
                </a:solidFill>
              </a:rPr>
              <a:t>i</a:t>
            </a:r>
            <a:r>
              <a:rPr lang="en-US" sz="2000" dirty="0" smtClean="0">
                <a:solidFill>
                  <a:srgbClr val="00B050"/>
                </a:solidFill>
              </a:rPr>
              <a:t>++ </a:t>
            </a:r>
            <a:r>
              <a:rPr lang="el-GR" sz="2000" dirty="0" smtClean="0">
                <a:solidFill>
                  <a:srgbClr val="00B050"/>
                </a:solidFill>
              </a:rPr>
              <a:t>ή </a:t>
            </a:r>
            <a:r>
              <a:rPr lang="en-US" sz="2000" dirty="0" smtClean="0">
                <a:solidFill>
                  <a:srgbClr val="00B050"/>
                </a:solidFill>
              </a:rPr>
              <a:t>i-i+1</a:t>
            </a:r>
          </a:p>
          <a:p>
            <a:pPr marL="442913" lvl="2">
              <a:buNone/>
            </a:pP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ble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l-GR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$8,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  <a:r>
              <a:rPr lang="el-GR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for </a:t>
            </a:r>
            <a:r>
              <a:rPr lang="el-GR" sz="2000" dirty="0" smtClean="0">
                <a:solidFill>
                  <a:srgbClr val="00B050"/>
                </a:solidFill>
              </a:rPr>
              <a:t>#αν η τιμή του </a:t>
            </a:r>
            <a:r>
              <a:rPr lang="en-US" sz="2000" dirty="0" err="1" smtClean="0">
                <a:solidFill>
                  <a:srgbClr val="00B050"/>
                </a:solidFill>
              </a:rPr>
              <a:t>i</a:t>
            </a:r>
            <a:r>
              <a:rPr lang="en-US" sz="2000" dirty="0" smtClean="0">
                <a:solidFill>
                  <a:srgbClr val="00B050"/>
                </a:solidFill>
              </a:rPr>
              <a:t> </a:t>
            </a:r>
            <a:r>
              <a:rPr lang="el-GR" sz="2000" dirty="0" smtClean="0">
                <a:solidFill>
                  <a:srgbClr val="00B050"/>
                </a:solidFill>
              </a:rPr>
              <a:t>είναι &lt;=</a:t>
            </a:r>
            <a:r>
              <a:rPr lang="en-US" sz="2000" dirty="0" smtClean="0">
                <a:solidFill>
                  <a:srgbClr val="00B050"/>
                </a:solidFill>
              </a:rPr>
              <a:t>10 </a:t>
            </a:r>
            <a:r>
              <a:rPr lang="el-GR" sz="2000" dirty="0" smtClean="0">
                <a:solidFill>
                  <a:srgbClr val="00B050"/>
                </a:solidFill>
              </a:rPr>
              <a:t>		</a:t>
            </a:r>
            <a:r>
              <a:rPr lang="en-US" sz="2000" dirty="0" smtClean="0">
                <a:solidFill>
                  <a:srgbClr val="00B050"/>
                </a:solidFill>
              </a:rPr>
              <a:t> </a:t>
            </a:r>
            <a:r>
              <a:rPr lang="el-GR" sz="2000" dirty="0" smtClean="0">
                <a:solidFill>
                  <a:srgbClr val="00B050"/>
                </a:solidFill>
              </a:rPr>
              <a:t># πηγαίνουμε ξανά στο 	</a:t>
            </a:r>
            <a:r>
              <a:rPr lang="en-US" sz="2000" dirty="0" smtClean="0">
                <a:solidFill>
                  <a:srgbClr val="00B050"/>
                </a:solidFill>
              </a:rPr>
              <a:t>		 </a:t>
            </a:r>
            <a:r>
              <a:rPr lang="el-GR" sz="2000" dirty="0" smtClean="0">
                <a:solidFill>
                  <a:srgbClr val="00B050"/>
                </a:solidFill>
              </a:rPr>
              <a:t># </a:t>
            </a:r>
            <a:r>
              <a:rPr lang="en-US" sz="2000" dirty="0" smtClean="0">
                <a:solidFill>
                  <a:srgbClr val="00B050"/>
                </a:solidFill>
              </a:rPr>
              <a:t>loop for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lvl="2">
              <a:buNone/>
            </a:pP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exit_loop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</a:p>
          <a:p>
            <a:pPr marL="0" lvl="2">
              <a:buNone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sz="2000" dirty="0" smtClean="0">
                <a:solidFill>
                  <a:srgbClr val="00B050"/>
                </a:solidFill>
              </a:rPr>
              <a:t>#</a:t>
            </a:r>
            <a:r>
              <a:rPr lang="el-GR" sz="2000" dirty="0" smtClean="0">
                <a:solidFill>
                  <a:srgbClr val="00B050"/>
                </a:solidFill>
              </a:rPr>
              <a:t>σε αυτό το σημείο έρχεται 		#το πρόγραμμα όταν το </a:t>
            </a:r>
            <a:r>
              <a:rPr lang="en-US" sz="2000" dirty="0" err="1" smtClean="0">
                <a:solidFill>
                  <a:srgbClr val="00B050"/>
                </a:solidFill>
              </a:rPr>
              <a:t>i</a:t>
            </a:r>
            <a:r>
              <a:rPr lang="el-GR" sz="2000" dirty="0" smtClean="0">
                <a:solidFill>
                  <a:srgbClr val="00B050"/>
                </a:solidFill>
              </a:rPr>
              <a:t> 		#ξεπεράσει το</a:t>
            </a:r>
            <a:r>
              <a:rPr lang="en-US" sz="2000" dirty="0" smtClean="0">
                <a:solidFill>
                  <a:srgbClr val="00B050"/>
                </a:solidFill>
              </a:rPr>
              <a:t> 10</a:t>
            </a:r>
            <a:endParaRPr lang="en-US" sz="2000" dirty="0" smtClean="0">
              <a:solidFill>
                <a:srgbClr val="00B050"/>
              </a:solidFill>
            </a:endParaRPr>
          </a:p>
          <a:p>
            <a:pPr marL="0" lvl="2">
              <a:buNone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}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8">
      <a:dk1>
        <a:srgbClr val="4D4D4D"/>
      </a:dk1>
      <a:lt1>
        <a:srgbClr val="FFFFFF"/>
      </a:lt1>
      <a:dk2>
        <a:srgbClr val="4D4D4D"/>
      </a:dk2>
      <a:lt2>
        <a:srgbClr val="393939"/>
      </a:lt2>
      <a:accent1>
        <a:srgbClr val="858585"/>
      </a:accent1>
      <a:accent2>
        <a:srgbClr val="939393"/>
      </a:accent2>
      <a:accent3>
        <a:srgbClr val="FFFFFF"/>
      </a:accent3>
      <a:accent4>
        <a:srgbClr val="404040"/>
      </a:accent4>
      <a:accent5>
        <a:srgbClr val="C2C2C2"/>
      </a:accent5>
      <a:accent6>
        <a:srgbClr val="858585"/>
      </a:accent6>
      <a:hlink>
        <a:srgbClr val="696969"/>
      </a:hlink>
      <a:folHlink>
        <a:srgbClr val="DDDDDD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4D4D4D"/>
        </a:dk1>
        <a:lt1>
          <a:srgbClr val="FFFFFF"/>
        </a:lt1>
        <a:dk2>
          <a:srgbClr val="4D4D4D"/>
        </a:dk2>
        <a:lt2>
          <a:srgbClr val="11163C"/>
        </a:lt2>
        <a:accent1>
          <a:srgbClr val="212B53"/>
        </a:accent1>
        <a:accent2>
          <a:srgbClr val="364481"/>
        </a:accent2>
        <a:accent3>
          <a:srgbClr val="FFFFFF"/>
        </a:accent3>
        <a:accent4>
          <a:srgbClr val="404040"/>
        </a:accent4>
        <a:accent5>
          <a:srgbClr val="ABACB3"/>
        </a:accent5>
        <a:accent6>
          <a:srgbClr val="303D74"/>
        </a:accent6>
        <a:hlink>
          <a:srgbClr val="3E4985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4D4D4D"/>
        </a:dk2>
        <a:lt2>
          <a:srgbClr val="0D254C"/>
        </a:lt2>
        <a:accent1>
          <a:srgbClr val="254B83"/>
        </a:accent1>
        <a:accent2>
          <a:srgbClr val="406DAA"/>
        </a:accent2>
        <a:accent3>
          <a:srgbClr val="FFFFFF"/>
        </a:accent3>
        <a:accent4>
          <a:srgbClr val="404040"/>
        </a:accent4>
        <a:accent5>
          <a:srgbClr val="ACB1C1"/>
        </a:accent5>
        <a:accent6>
          <a:srgbClr val="39629A"/>
        </a:accent6>
        <a:hlink>
          <a:srgbClr val="3267B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4D4D4D"/>
        </a:dk2>
        <a:lt2>
          <a:srgbClr val="363B45"/>
        </a:lt2>
        <a:accent1>
          <a:srgbClr val="A99D9B"/>
        </a:accent1>
        <a:accent2>
          <a:srgbClr val="565A66"/>
        </a:accent2>
        <a:accent3>
          <a:srgbClr val="FFFFFF"/>
        </a:accent3>
        <a:accent4>
          <a:srgbClr val="404040"/>
        </a:accent4>
        <a:accent5>
          <a:srgbClr val="D1CCCB"/>
        </a:accent5>
        <a:accent6>
          <a:srgbClr val="4D515C"/>
        </a:accent6>
        <a:hlink>
          <a:srgbClr val="92715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4D4D4D"/>
        </a:dk2>
        <a:lt2>
          <a:srgbClr val="2E3236"/>
        </a:lt2>
        <a:accent1>
          <a:srgbClr val="B26920"/>
        </a:accent1>
        <a:accent2>
          <a:srgbClr val="6F7F8D"/>
        </a:accent2>
        <a:accent3>
          <a:srgbClr val="FFFFFF"/>
        </a:accent3>
        <a:accent4>
          <a:srgbClr val="404040"/>
        </a:accent4>
        <a:accent5>
          <a:srgbClr val="D5B9AB"/>
        </a:accent5>
        <a:accent6>
          <a:srgbClr val="64727F"/>
        </a:accent6>
        <a:hlink>
          <a:srgbClr val="EEC722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4D4D4D"/>
        </a:dk2>
        <a:lt2>
          <a:srgbClr val="2E3236"/>
        </a:lt2>
        <a:accent1>
          <a:srgbClr val="9BB6EE"/>
        </a:accent1>
        <a:accent2>
          <a:srgbClr val="6F7F8D"/>
        </a:accent2>
        <a:accent3>
          <a:srgbClr val="FFFFFF"/>
        </a:accent3>
        <a:accent4>
          <a:srgbClr val="404040"/>
        </a:accent4>
        <a:accent5>
          <a:srgbClr val="CBD7F5"/>
        </a:accent5>
        <a:accent6>
          <a:srgbClr val="64727F"/>
        </a:accent6>
        <a:hlink>
          <a:srgbClr val="84AAF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4D4D4D"/>
        </a:dk2>
        <a:lt2>
          <a:srgbClr val="40494F"/>
        </a:lt2>
        <a:accent1>
          <a:srgbClr val="6D7D8A"/>
        </a:accent1>
        <a:accent2>
          <a:srgbClr val="A7A7A7"/>
        </a:accent2>
        <a:accent3>
          <a:srgbClr val="FFFFFF"/>
        </a:accent3>
        <a:accent4>
          <a:srgbClr val="404040"/>
        </a:accent4>
        <a:accent5>
          <a:srgbClr val="BABFC4"/>
        </a:accent5>
        <a:accent6>
          <a:srgbClr val="979797"/>
        </a:accent6>
        <a:hlink>
          <a:srgbClr val="7F7F7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4D4D4D"/>
        </a:dk2>
        <a:lt2>
          <a:srgbClr val="454D52"/>
        </a:lt2>
        <a:accent1>
          <a:srgbClr val="7D8B97"/>
        </a:accent1>
        <a:accent2>
          <a:srgbClr val="CBCBCB"/>
        </a:accent2>
        <a:accent3>
          <a:srgbClr val="FFFFFF"/>
        </a:accent3>
        <a:accent4>
          <a:srgbClr val="404040"/>
        </a:accent4>
        <a:accent5>
          <a:srgbClr val="BFC4C9"/>
        </a:accent5>
        <a:accent6>
          <a:srgbClr val="B8B8B8"/>
        </a:accent6>
        <a:hlink>
          <a:srgbClr val="51586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4D4D4D"/>
        </a:dk2>
        <a:lt2>
          <a:srgbClr val="393939"/>
        </a:lt2>
        <a:accent1>
          <a:srgbClr val="858585"/>
        </a:accent1>
        <a:accent2>
          <a:srgbClr val="939393"/>
        </a:accent2>
        <a:accent3>
          <a:srgbClr val="FFFFFF"/>
        </a:accent3>
        <a:accent4>
          <a:srgbClr val="404040"/>
        </a:accent4>
        <a:accent5>
          <a:srgbClr val="C2C2C2"/>
        </a:accent5>
        <a:accent6>
          <a:srgbClr val="858585"/>
        </a:accent6>
        <a:hlink>
          <a:srgbClr val="69696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4D4D4D"/>
        </a:dk2>
        <a:lt2>
          <a:srgbClr val="4F5056"/>
        </a:lt2>
        <a:accent1>
          <a:srgbClr val="7E7F8E"/>
        </a:accent1>
        <a:accent2>
          <a:srgbClr val="C0C1C5"/>
        </a:accent2>
        <a:accent3>
          <a:srgbClr val="FFFFFF"/>
        </a:accent3>
        <a:accent4>
          <a:srgbClr val="404040"/>
        </a:accent4>
        <a:accent5>
          <a:srgbClr val="C0C0C6"/>
        </a:accent5>
        <a:accent6>
          <a:srgbClr val="AEAFB2"/>
        </a:accent6>
        <a:hlink>
          <a:srgbClr val="ACAFB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4D4D4D"/>
        </a:dk2>
        <a:lt2>
          <a:srgbClr val="85978F"/>
        </a:lt2>
        <a:accent1>
          <a:srgbClr val="9DA499"/>
        </a:accent1>
        <a:accent2>
          <a:srgbClr val="A5B9BA"/>
        </a:accent2>
        <a:accent3>
          <a:srgbClr val="FFFFFF"/>
        </a:accent3>
        <a:accent4>
          <a:srgbClr val="404040"/>
        </a:accent4>
        <a:accent5>
          <a:srgbClr val="CCCFCA"/>
        </a:accent5>
        <a:accent6>
          <a:srgbClr val="95A7A8"/>
        </a:accent6>
        <a:hlink>
          <a:srgbClr val="ABB4AB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4D4D4D"/>
        </a:dk2>
        <a:lt2>
          <a:srgbClr val="484847"/>
        </a:lt2>
        <a:accent1>
          <a:srgbClr val="7C7C74"/>
        </a:accent1>
        <a:accent2>
          <a:srgbClr val="AFB2AA"/>
        </a:accent2>
        <a:accent3>
          <a:srgbClr val="FFFFFF"/>
        </a:accent3>
        <a:accent4>
          <a:srgbClr val="404040"/>
        </a:accent4>
        <a:accent5>
          <a:srgbClr val="BFBFBC"/>
        </a:accent5>
        <a:accent6>
          <a:srgbClr val="9EA19A"/>
        </a:accent6>
        <a:hlink>
          <a:srgbClr val="D4D2C6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295</TotalTime>
  <Words>156</Words>
  <Application>Microsoft PowerPoint</Application>
  <PresentationFormat>Προβολή στην οθόνη (4:3)</PresentationFormat>
  <Paragraphs>37</Paragraphs>
  <Slides>3</Slides>
  <Notes>3</Notes>
  <HiddenSlides>0</HiddenSlides>
  <MMClips>0</MMClips>
  <ScaleCrop>false</ScaleCrop>
  <HeadingPairs>
    <vt:vector size="4" baseType="variant">
      <vt:variant>
        <vt:lpstr>Θέμα</vt:lpstr>
      </vt:variant>
      <vt:variant>
        <vt:i4>2</vt:i4>
      </vt:variant>
      <vt:variant>
        <vt:lpstr>Τίτλοι διαφανειών</vt:lpstr>
      </vt:variant>
      <vt:variant>
        <vt:i4>3</vt:i4>
      </vt:variant>
    </vt:vector>
  </HeadingPairs>
  <TitlesOfParts>
    <vt:vector size="5" baseType="lpstr">
      <vt:lpstr>template</vt:lpstr>
      <vt:lpstr>Custom Design</vt:lpstr>
      <vt:lpstr>Αρχιτεκτονική Υπολογιστών</vt:lpstr>
      <vt:lpstr>Δομή επανάληψης While</vt:lpstr>
      <vt:lpstr>Δομή επανάληψης For</vt:lpstr>
    </vt:vector>
  </TitlesOfParts>
  <Company>-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PoweredTemplates.com</dc:creator>
  <cp:lastModifiedBy>.</cp:lastModifiedBy>
  <cp:revision>109</cp:revision>
  <dcterms:created xsi:type="dcterms:W3CDTF">2006-06-13T13:38:55Z</dcterms:created>
  <dcterms:modified xsi:type="dcterms:W3CDTF">2020-03-27T09:42:08Z</dcterms:modified>
</cp:coreProperties>
</file>