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3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BC"/>
    <a:srgbClr val="038CDB"/>
    <a:srgbClr val="231F20"/>
    <a:srgbClr val="FFFFFF"/>
    <a:srgbClr val="393939"/>
    <a:srgbClr val="494949"/>
    <a:srgbClr val="000000"/>
    <a:srgbClr val="0808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783" autoAdjust="0"/>
    <p:restoredTop sz="94648" autoAdjust="0"/>
  </p:normalViewPr>
  <p:slideViewPr>
    <p:cSldViewPr>
      <p:cViewPr varScale="1">
        <p:scale>
          <a:sx n="67" d="100"/>
          <a:sy n="67" d="100"/>
        </p:scale>
        <p:origin x="-10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48C023-722F-49DF-8B50-612D43CC26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D9549-F6F5-4809-B04C-0650D51E49FA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F1EAC-5EDE-4613-B980-48D2311402FA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46450-C13A-4E00-98A3-2A3190092F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A47D1-ACD3-47AD-B3C7-FD41F629087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BBFF8-E2DA-4E0A-B336-FBEFEEC3515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5A543-A2ED-4BDA-86A4-597A3854891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BF6C8-BEFA-4303-A46B-2B6E57EEBB8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F5AD2-A9BD-4E9F-8314-BC49E0D146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6D229-9B14-4F6F-A98F-AFE3E86081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4FE8-5C2F-45D7-8C61-2B3B8BD7A4C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D32AF-F297-48F2-9CA4-659884C89C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344E4-87B5-41BD-87A3-346E60B412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3CE6-B6B0-45E2-B92D-0B9988CA254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BE51E9-58F9-4C69-A7F0-82F03DFF2ED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5572140"/>
            <a:ext cx="3571900" cy="1092190"/>
          </a:xfrm>
          <a:noFill/>
        </p:spPr>
        <p:txBody>
          <a:bodyPr/>
          <a:lstStyle/>
          <a:p>
            <a:pPr algn="l"/>
            <a:r>
              <a:rPr lang="el-GR" sz="3200" dirty="0" smtClean="0">
                <a:solidFill>
                  <a:srgbClr val="FF0000"/>
                </a:solidFill>
              </a:rPr>
              <a:t>Αρχιτεκτονική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sz="3200" dirty="0" smtClean="0">
                <a:solidFill>
                  <a:srgbClr val="FF0000"/>
                </a:solidFill>
              </a:rPr>
              <a:t>Υπολογιστών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29322" y="6143620"/>
            <a:ext cx="3071834" cy="714380"/>
          </a:xfrm>
        </p:spPr>
        <p:txBody>
          <a:bodyPr/>
          <a:lstStyle/>
          <a:p>
            <a:r>
              <a:rPr lang="el-GR" sz="1800" dirty="0" smtClean="0">
                <a:solidFill>
                  <a:schemeClr val="accent6">
                    <a:lumMod val="50000"/>
                  </a:schemeClr>
                </a:solidFill>
              </a:rPr>
              <a:t>Βοηθητικές Σημειώσεις για το Εργαστήριο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el-GR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331788"/>
            <a:ext cx="7215238" cy="954072"/>
          </a:xfrm>
          <a:gradFill>
            <a:gsLst>
              <a:gs pos="0">
                <a:schemeClr val="accent2">
                  <a:tint val="50000"/>
                  <a:satMod val="300000"/>
                  <a:alpha val="33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Functions</a:t>
            </a:r>
            <a:endParaRPr lang="el-GR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920037" cy="4799034"/>
          </a:xfrm>
        </p:spPr>
        <p:txBody>
          <a:bodyPr/>
          <a:lstStyle/>
          <a:p>
            <a:endParaRPr lang="el-GR" sz="2000" dirty="0" smtClean="0"/>
          </a:p>
          <a:p>
            <a:r>
              <a:rPr lang="el-GR" sz="2000" dirty="0" smtClean="0">
                <a:solidFill>
                  <a:srgbClr val="080808"/>
                </a:solidFill>
              </a:rPr>
              <a:t>Για να χρησιμοποιήσουμε </a:t>
            </a:r>
            <a:r>
              <a:rPr lang="en-US" sz="2000" b="1" dirty="0" smtClean="0">
                <a:solidFill>
                  <a:srgbClr val="FF0000"/>
                </a:solidFill>
              </a:rPr>
              <a:t>Functions</a:t>
            </a:r>
            <a:r>
              <a:rPr lang="en-US" sz="2000" b="1" dirty="0" smtClean="0">
                <a:solidFill>
                  <a:srgbClr val="080808"/>
                </a:solidFill>
              </a:rPr>
              <a:t> </a:t>
            </a:r>
            <a:r>
              <a:rPr lang="el-GR" sz="2000" dirty="0" smtClean="0">
                <a:solidFill>
                  <a:srgbClr val="080808"/>
                </a:solidFill>
              </a:rPr>
              <a:t>στην </a:t>
            </a:r>
            <a:r>
              <a:rPr lang="en-US" sz="2000" b="1" dirty="0" smtClean="0">
                <a:solidFill>
                  <a:srgbClr val="FF0000"/>
                </a:solidFill>
              </a:rPr>
              <a:t>Assembly</a:t>
            </a:r>
            <a:r>
              <a:rPr lang="el-GR" sz="2000" b="1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>
                <a:solidFill>
                  <a:srgbClr val="080808"/>
                </a:solidFill>
              </a:rPr>
              <a:t>θα χρησιμοποιήσουμε την εντολή </a:t>
            </a:r>
            <a:r>
              <a:rPr lang="en-US" sz="2000" b="1" dirty="0" err="1" smtClean="0">
                <a:solidFill>
                  <a:srgbClr val="080808"/>
                </a:solidFill>
              </a:rPr>
              <a:t>jal</a:t>
            </a:r>
            <a:r>
              <a:rPr lang="en-US" sz="2000" b="1" dirty="0" smtClean="0">
                <a:solidFill>
                  <a:srgbClr val="080808"/>
                </a:solidFill>
              </a:rPr>
              <a:t> label </a:t>
            </a:r>
            <a:r>
              <a:rPr lang="en-US" sz="2000" dirty="0" smtClean="0">
                <a:solidFill>
                  <a:srgbClr val="080808"/>
                </a:solidFill>
              </a:rPr>
              <a:t>(jump and link) </a:t>
            </a:r>
            <a:r>
              <a:rPr lang="el-GR" sz="2000" dirty="0" smtClean="0">
                <a:solidFill>
                  <a:srgbClr val="080808"/>
                </a:solidFill>
              </a:rPr>
              <a:t>η οποία μας ανακατευθύνει στο σημείο του κώδικα που έχει ετικέτα </a:t>
            </a:r>
            <a:r>
              <a:rPr lang="en-US" sz="2000" dirty="0" smtClean="0">
                <a:solidFill>
                  <a:srgbClr val="080808"/>
                </a:solidFill>
              </a:rPr>
              <a:t>label.</a:t>
            </a:r>
          </a:p>
          <a:p>
            <a:r>
              <a:rPr lang="el-GR" sz="2000" dirty="0" smtClean="0">
                <a:solidFill>
                  <a:srgbClr val="080808"/>
                </a:solidFill>
              </a:rPr>
              <a:t>Στη συνέχεια και αφού ολοκληρωθούν οι εντολές που εμπεριέχονται στη </a:t>
            </a:r>
            <a:r>
              <a:rPr lang="en-US" sz="2000" dirty="0" smtClean="0">
                <a:solidFill>
                  <a:srgbClr val="080808"/>
                </a:solidFill>
              </a:rPr>
              <a:t>function </a:t>
            </a:r>
            <a:r>
              <a:rPr lang="el-GR" sz="2000" dirty="0" smtClean="0">
                <a:solidFill>
                  <a:srgbClr val="080808"/>
                </a:solidFill>
              </a:rPr>
              <a:t>με το όνομα</a:t>
            </a:r>
            <a:r>
              <a:rPr lang="en-US" sz="2000" dirty="0" smtClean="0">
                <a:solidFill>
                  <a:srgbClr val="080808"/>
                </a:solidFill>
              </a:rPr>
              <a:t> label</a:t>
            </a:r>
            <a:r>
              <a:rPr lang="el-GR" sz="2000" dirty="0" smtClean="0">
                <a:solidFill>
                  <a:srgbClr val="080808"/>
                </a:solidFill>
              </a:rPr>
              <a:t>, για να επιστρέψουμε στην ροή του αρχικού προγράμματος, χρησιμοποιούμε την εντολή </a:t>
            </a:r>
            <a:r>
              <a:rPr lang="en-US" sz="2000" b="1" dirty="0" err="1" smtClean="0">
                <a:solidFill>
                  <a:srgbClr val="080808"/>
                </a:solidFill>
              </a:rPr>
              <a:t>jr</a:t>
            </a:r>
            <a:r>
              <a:rPr lang="en-US" sz="2000" b="1" dirty="0" smtClean="0">
                <a:solidFill>
                  <a:srgbClr val="080808"/>
                </a:solidFill>
              </a:rPr>
              <a:t> $</a:t>
            </a:r>
            <a:r>
              <a:rPr lang="en-US" sz="2000" b="1" dirty="0" err="1" smtClean="0">
                <a:solidFill>
                  <a:srgbClr val="080808"/>
                </a:solidFill>
              </a:rPr>
              <a:t>ra</a:t>
            </a:r>
            <a:r>
              <a:rPr lang="el-GR" sz="2000" b="1" dirty="0" smtClean="0">
                <a:solidFill>
                  <a:srgbClr val="080808"/>
                </a:solidFill>
              </a:rPr>
              <a:t> </a:t>
            </a:r>
            <a:r>
              <a:rPr lang="el-GR" sz="2000" dirty="0" smtClean="0">
                <a:solidFill>
                  <a:srgbClr val="080808"/>
                </a:solidFill>
              </a:rPr>
              <a:t>(μας επιστρέφει στο σημείο που αρχικά έγινε το </a:t>
            </a:r>
            <a:r>
              <a:rPr lang="en-US" sz="2000" dirty="0" err="1" smtClean="0">
                <a:solidFill>
                  <a:srgbClr val="080808"/>
                </a:solidFill>
              </a:rPr>
              <a:t>jal</a:t>
            </a:r>
            <a:r>
              <a:rPr lang="el-GR" sz="2000" dirty="0" smtClean="0">
                <a:solidFill>
                  <a:srgbClr val="080808"/>
                </a:solidFill>
              </a:rPr>
              <a:t>)</a:t>
            </a:r>
            <a:r>
              <a:rPr lang="en-US" sz="2000" dirty="0" smtClean="0">
                <a:solidFill>
                  <a:srgbClr val="080808"/>
                </a:solidFill>
              </a:rPr>
              <a:t>.</a:t>
            </a:r>
            <a:endParaRPr lang="el-GR" sz="2000" dirty="0" smtClean="0">
              <a:solidFill>
                <a:srgbClr val="080808"/>
              </a:solidFill>
            </a:endParaRPr>
          </a:p>
          <a:p>
            <a:r>
              <a:rPr lang="el-GR" sz="2000" dirty="0" smtClean="0">
                <a:solidFill>
                  <a:srgbClr val="080808"/>
                </a:solidFill>
              </a:rPr>
              <a:t>Τέλος για να τερματίσουμε το πρόγραμμα και να μην οδηγηθεί η εκτέλεση περαιτέρω, χρησιμοποιούμε τον κώδικα:</a:t>
            </a:r>
          </a:p>
          <a:p>
            <a:pPr marL="1343025" indent="14288">
              <a:buNone/>
            </a:pPr>
            <a:r>
              <a:rPr lang="en-US" sz="2000" b="1" dirty="0" err="1" smtClean="0">
                <a:solidFill>
                  <a:srgbClr val="080808"/>
                </a:solidFill>
              </a:rPr>
              <a:t>li</a:t>
            </a:r>
            <a:r>
              <a:rPr lang="en-US" sz="2000" b="1" dirty="0" smtClean="0">
                <a:solidFill>
                  <a:srgbClr val="080808"/>
                </a:solidFill>
              </a:rPr>
              <a:t> $v0,10</a:t>
            </a:r>
            <a:endParaRPr lang="el-GR" sz="2000" b="1" dirty="0" smtClean="0">
              <a:solidFill>
                <a:srgbClr val="080808"/>
              </a:solidFill>
            </a:endParaRPr>
          </a:p>
          <a:p>
            <a:pPr marL="1343025" indent="14288">
              <a:buNone/>
            </a:pPr>
            <a:r>
              <a:rPr lang="en-US" sz="2000" b="1" dirty="0" err="1" smtClean="0">
                <a:solidFill>
                  <a:srgbClr val="080808"/>
                </a:solidFill>
              </a:rPr>
              <a:t>syscall</a:t>
            </a:r>
            <a:endParaRPr lang="uk-UA" sz="2000" b="1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55650" y="115888"/>
            <a:ext cx="7632700" cy="1098534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bg1"/>
                </a:solidFill>
              </a:rPr>
              <a:t>Το </a:t>
            </a:r>
            <a:r>
              <a:rPr lang="el-GR" b="1" dirty="0" smtClean="0">
                <a:solidFill>
                  <a:schemeClr val="bg1"/>
                </a:solidFill>
              </a:rPr>
              <a:t>παρακάτω παράδειγμα </a:t>
            </a:r>
            <a:r>
              <a:rPr lang="el-GR" b="1" dirty="0" smtClean="0">
                <a:solidFill>
                  <a:schemeClr val="bg1"/>
                </a:solidFill>
              </a:rPr>
              <a:t>εμπεριέχεται στο </a:t>
            </a:r>
            <a:r>
              <a:rPr lang="en-US" b="1" dirty="0" smtClean="0">
                <a:solidFill>
                  <a:schemeClr val="bg1"/>
                </a:solidFill>
              </a:rPr>
              <a:t>zip </a:t>
            </a:r>
            <a:r>
              <a:rPr lang="el-GR" b="1" dirty="0" smtClean="0">
                <a:solidFill>
                  <a:schemeClr val="bg1"/>
                </a:solidFill>
              </a:rPr>
              <a:t>της εργασίας σας</a:t>
            </a:r>
            <a:endParaRPr lang="el-GR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71" y="1499012"/>
            <a:ext cx="8932285" cy="443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- TextBox"/>
          <p:cNvSpPr txBox="1"/>
          <p:nvPr/>
        </p:nvSpPr>
        <p:spPr>
          <a:xfrm>
            <a:off x="214282" y="6000768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Calibri" pitchFamily="34" charset="0"/>
              </a:rPr>
              <a:t>Η εκτέλεση του προγράμματος θα ακολουθήσει της εξής σειρά (κατά αρίθμηση γραμμών</a:t>
            </a:r>
            <a:r>
              <a:rPr lang="el-GR" dirty="0" smtClean="0">
                <a:latin typeface="Calibri" pitchFamily="34" charset="0"/>
                <a:sym typeface="Wingdings" pitchFamily="2" charset="2"/>
              </a:rPr>
              <a:t>): </a:t>
            </a:r>
            <a:r>
              <a:rPr lang="el-GR" dirty="0" smtClean="0">
                <a:latin typeface="Calibri" pitchFamily="34" charset="0"/>
              </a:rPr>
              <a:t> 5, 6, 7, 8, 9, </a:t>
            </a:r>
            <a:r>
              <a:rPr lang="el-GR" b="1" dirty="0" smtClean="0">
                <a:latin typeface="Calibri" pitchFamily="34" charset="0"/>
              </a:rPr>
              <a:t>20, 21, 22, 23, 25</a:t>
            </a:r>
            <a:r>
              <a:rPr lang="el-GR" dirty="0" smtClean="0">
                <a:latin typeface="Calibri" pitchFamily="34" charset="0"/>
              </a:rPr>
              <a:t>, 11, 13, 14, 15, 17, 18</a:t>
            </a:r>
            <a:endParaRPr lang="el-G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160</Words>
  <Application>Microsoft PowerPoint</Application>
  <PresentationFormat>Προβολή στην οθόνη (4:3)</PresentationFormat>
  <Paragraphs>13</Paragraphs>
  <Slides>3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2</vt:i4>
      </vt:variant>
      <vt:variant>
        <vt:lpstr>Τίτλοι διαφανειών</vt:lpstr>
      </vt:variant>
      <vt:variant>
        <vt:i4>3</vt:i4>
      </vt:variant>
    </vt:vector>
  </HeadingPairs>
  <TitlesOfParts>
    <vt:vector size="5" baseType="lpstr">
      <vt:lpstr>template</vt:lpstr>
      <vt:lpstr>Custom Design</vt:lpstr>
      <vt:lpstr>Αρχιτεκτονική Υπολογιστών</vt:lpstr>
      <vt:lpstr>Functions</vt:lpstr>
      <vt:lpstr>Το παρακάτω παράδειγμα εμπεριέχεται στο zip της εργασίας σας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.</cp:lastModifiedBy>
  <cp:revision>118</cp:revision>
  <dcterms:created xsi:type="dcterms:W3CDTF">2006-06-13T13:38:55Z</dcterms:created>
  <dcterms:modified xsi:type="dcterms:W3CDTF">2020-03-27T11:58:28Z</dcterms:modified>
</cp:coreProperties>
</file>