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63" r:id="rId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7ABC"/>
    <a:srgbClr val="038CDB"/>
    <a:srgbClr val="231F20"/>
    <a:srgbClr val="FFFFFF"/>
    <a:srgbClr val="393939"/>
    <a:srgbClr val="494949"/>
    <a:srgbClr val="000000"/>
    <a:srgbClr val="08080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783" autoAdjust="0"/>
    <p:restoredTop sz="94648" autoAdjust="0"/>
  </p:normalViewPr>
  <p:slideViewPr>
    <p:cSldViewPr>
      <p:cViewPr varScale="1">
        <p:scale>
          <a:sx n="67" d="100"/>
          <a:sy n="67" d="100"/>
        </p:scale>
        <p:origin x="-102" y="-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55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48C023-722F-49DF-8B50-612D43CC265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1D9549-F6F5-4809-B04C-0650D51E49FA}" type="slidenum">
              <a:rPr lang="en-US"/>
              <a:pPr/>
              <a:t>1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FF1EAC-5EDE-4613-B980-48D2311402FA}" type="slidenum">
              <a:rPr lang="en-US"/>
              <a:pPr/>
              <a:t>2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2275" y="5445125"/>
            <a:ext cx="6048375" cy="750888"/>
          </a:xfrm>
        </p:spPr>
        <p:txBody>
          <a:bodyPr/>
          <a:lstStyle>
            <a:lvl1pPr algn="ctr">
              <a:defRPr sz="2800" b="1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6165850"/>
            <a:ext cx="6048375" cy="503238"/>
          </a:xfrm>
        </p:spPr>
        <p:txBody>
          <a:bodyPr/>
          <a:lstStyle>
            <a:lvl1pPr marL="0" indent="0" algn="ctr">
              <a:buFontTx/>
              <a:buNone/>
              <a:defRPr sz="2400" b="1">
                <a:solidFill>
                  <a:srgbClr val="080808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480175" y="115888"/>
            <a:ext cx="1908175" cy="63357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55650" y="115888"/>
            <a:ext cx="5572125" cy="63357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46450-C13A-4E00-98A3-2A3190092F7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DA47D1-ACD3-47AD-B3C7-FD41F629087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BBFF8-E2DA-4E0A-B336-FBEFEEC3515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763713" y="1600200"/>
            <a:ext cx="33845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00663" y="1600200"/>
            <a:ext cx="338613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A5A543-A2ED-4BDA-86A4-597A3854891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BF6C8-BEFA-4303-A46B-2B6E57EEBB8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FF5AD2-A9BD-4E9F-8314-BC49E0D1461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B6D229-9B14-4F6F-A98F-AFE3E860811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04FE8-5C2F-45D7-8C61-2B3B8BD7A4C6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5D32AF-F297-48F2-9CA4-659884C89CA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F344E4-87B5-41BD-87A3-346E60B412D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56425" y="274638"/>
            <a:ext cx="1730375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763713" y="274638"/>
            <a:ext cx="5040312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D13CE6-B6B0-45E2-B92D-0B9988CA254D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827088" y="836613"/>
            <a:ext cx="3667125" cy="5614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6613" y="836613"/>
            <a:ext cx="3668712" cy="5614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15888"/>
            <a:ext cx="76327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836613"/>
            <a:ext cx="7488237" cy="561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0"/>
            <a:r>
              <a:rPr lang="ru-RU" smtClean="0"/>
              <a:t>Third level</a:t>
            </a:r>
          </a:p>
          <a:p>
            <a:pPr lvl="1"/>
            <a:r>
              <a:rPr lang="ru-RU" smtClean="0"/>
              <a:t>Fourth level</a:t>
            </a:r>
          </a:p>
          <a:p>
            <a:pPr lvl="2"/>
            <a:r>
              <a:rPr lang="ru-RU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bg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274638"/>
            <a:ext cx="68516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63713" y="1600200"/>
            <a:ext cx="69230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3594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3594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359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0BE51E9-58F9-4C69-A7F0-82F03DFF2ED2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4282" y="5572140"/>
            <a:ext cx="3571900" cy="1092190"/>
          </a:xfrm>
          <a:noFill/>
        </p:spPr>
        <p:txBody>
          <a:bodyPr/>
          <a:lstStyle/>
          <a:p>
            <a:pPr algn="l"/>
            <a:r>
              <a:rPr lang="el-GR" sz="3200" dirty="0" smtClean="0">
                <a:solidFill>
                  <a:srgbClr val="FF0000"/>
                </a:solidFill>
              </a:rPr>
              <a:t>Αρχιτεκτονική</a:t>
            </a:r>
            <a:r>
              <a:rPr lang="el-GR" dirty="0" smtClean="0">
                <a:solidFill>
                  <a:srgbClr val="FF0000"/>
                </a:solidFill>
              </a:rPr>
              <a:t> </a:t>
            </a:r>
            <a:r>
              <a:rPr lang="el-GR" sz="3200" dirty="0" smtClean="0">
                <a:solidFill>
                  <a:srgbClr val="FF0000"/>
                </a:solidFill>
              </a:rPr>
              <a:t>Υπολογιστών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929322" y="6143620"/>
            <a:ext cx="3071834" cy="714380"/>
          </a:xfrm>
        </p:spPr>
        <p:txBody>
          <a:bodyPr/>
          <a:lstStyle/>
          <a:p>
            <a:r>
              <a:rPr lang="el-GR" sz="1800" dirty="0" smtClean="0">
                <a:solidFill>
                  <a:schemeClr val="accent6">
                    <a:lumMod val="50000"/>
                  </a:schemeClr>
                </a:solidFill>
              </a:rPr>
              <a:t>Βοηθητικές Σημειώσεις για το Εργαστήριο 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7</a:t>
            </a:r>
            <a:endParaRPr lang="el-GR" sz="1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76" y="331788"/>
            <a:ext cx="7215238" cy="954072"/>
          </a:xfrm>
          <a:gradFill>
            <a:gsLst>
              <a:gs pos="0">
                <a:schemeClr val="accent2">
                  <a:tint val="50000"/>
                  <a:satMod val="300000"/>
                  <a:alpha val="33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Functions</a:t>
            </a:r>
            <a:r>
              <a:rPr lang="el-GR" b="1" dirty="0" smtClean="0">
                <a:solidFill>
                  <a:schemeClr val="bg2">
                    <a:lumMod val="75000"/>
                  </a:schemeClr>
                </a:solidFill>
              </a:rPr>
              <a:t> (συνέχεια)</a:t>
            </a:r>
            <a:endParaRPr lang="el-GR" b="1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773238"/>
            <a:ext cx="7920037" cy="4799034"/>
          </a:xfrm>
        </p:spPr>
        <p:txBody>
          <a:bodyPr/>
          <a:lstStyle/>
          <a:p>
            <a:endParaRPr lang="el-GR" sz="2000" dirty="0" smtClean="0"/>
          </a:p>
          <a:p>
            <a:r>
              <a:rPr lang="el-GR" sz="2000" dirty="0" smtClean="0">
                <a:solidFill>
                  <a:srgbClr val="080808"/>
                </a:solidFill>
              </a:rPr>
              <a:t>Για να </a:t>
            </a:r>
            <a:r>
              <a:rPr lang="el-GR" sz="2000" dirty="0" smtClean="0">
                <a:solidFill>
                  <a:srgbClr val="080808"/>
                </a:solidFill>
              </a:rPr>
              <a:t>περάσουμε τιμές μέσα σε μία </a:t>
            </a:r>
            <a:r>
              <a:rPr lang="en-US" sz="2000" b="1" dirty="0" smtClean="0">
                <a:solidFill>
                  <a:srgbClr val="FF0000"/>
                </a:solidFill>
              </a:rPr>
              <a:t>Function</a:t>
            </a:r>
            <a:r>
              <a:rPr lang="en-US" sz="2000" b="1" dirty="0" smtClean="0">
                <a:solidFill>
                  <a:srgbClr val="080808"/>
                </a:solidFill>
              </a:rPr>
              <a:t> </a:t>
            </a:r>
            <a:r>
              <a:rPr lang="el-GR" sz="2000" dirty="0" smtClean="0">
                <a:solidFill>
                  <a:srgbClr val="080808"/>
                </a:solidFill>
              </a:rPr>
              <a:t>στην </a:t>
            </a:r>
            <a:r>
              <a:rPr lang="en-US" sz="2000" b="1" dirty="0" smtClean="0">
                <a:solidFill>
                  <a:srgbClr val="FF0000"/>
                </a:solidFill>
              </a:rPr>
              <a:t>Assembly</a:t>
            </a:r>
            <a:r>
              <a:rPr lang="el-GR" sz="2000" b="1" dirty="0" smtClean="0">
                <a:solidFill>
                  <a:srgbClr val="FF0000"/>
                </a:solidFill>
              </a:rPr>
              <a:t> </a:t>
            </a:r>
            <a:r>
              <a:rPr lang="el-GR" sz="2000" dirty="0" smtClean="0">
                <a:solidFill>
                  <a:srgbClr val="080808"/>
                </a:solidFill>
              </a:rPr>
              <a:t>χρησιμοποιούμε τους καταχωρητές </a:t>
            </a:r>
            <a:r>
              <a:rPr lang="en-US" sz="2000" b="1" dirty="0" smtClean="0">
                <a:solidFill>
                  <a:srgbClr val="080808"/>
                </a:solidFill>
              </a:rPr>
              <a:t>a0</a:t>
            </a:r>
            <a:r>
              <a:rPr lang="en-US" sz="2000" dirty="0" smtClean="0">
                <a:solidFill>
                  <a:srgbClr val="080808"/>
                </a:solidFill>
              </a:rPr>
              <a:t>, </a:t>
            </a:r>
            <a:r>
              <a:rPr lang="en-US" sz="2000" b="1" dirty="0" smtClean="0">
                <a:solidFill>
                  <a:srgbClr val="080808"/>
                </a:solidFill>
              </a:rPr>
              <a:t>a1</a:t>
            </a:r>
            <a:r>
              <a:rPr lang="en-US" sz="2000" dirty="0" smtClean="0">
                <a:solidFill>
                  <a:srgbClr val="080808"/>
                </a:solidFill>
              </a:rPr>
              <a:t>, </a:t>
            </a:r>
            <a:r>
              <a:rPr lang="en-US" sz="2000" b="1" dirty="0" smtClean="0">
                <a:solidFill>
                  <a:srgbClr val="080808"/>
                </a:solidFill>
              </a:rPr>
              <a:t>a2</a:t>
            </a:r>
            <a:r>
              <a:rPr lang="en-US" sz="2000" dirty="0" smtClean="0">
                <a:solidFill>
                  <a:srgbClr val="080808"/>
                </a:solidFill>
              </a:rPr>
              <a:t> </a:t>
            </a:r>
            <a:r>
              <a:rPr lang="el-GR" sz="2000" dirty="0" smtClean="0">
                <a:solidFill>
                  <a:srgbClr val="080808"/>
                </a:solidFill>
              </a:rPr>
              <a:t>και </a:t>
            </a:r>
            <a:r>
              <a:rPr lang="en-US" sz="2000" b="1" dirty="0" smtClean="0">
                <a:solidFill>
                  <a:srgbClr val="080808"/>
                </a:solidFill>
              </a:rPr>
              <a:t>a3</a:t>
            </a:r>
            <a:r>
              <a:rPr lang="en-US" sz="2000" dirty="0" smtClean="0">
                <a:solidFill>
                  <a:srgbClr val="080808"/>
                </a:solidFill>
              </a:rPr>
              <a:t>, </a:t>
            </a:r>
            <a:r>
              <a:rPr lang="el-GR" sz="2000" dirty="0" smtClean="0">
                <a:solidFill>
                  <a:srgbClr val="080808"/>
                </a:solidFill>
              </a:rPr>
              <a:t>οι οποίοι είναι αφιερωμένοι για το συγκεκριμένο λόγο.</a:t>
            </a:r>
          </a:p>
          <a:p>
            <a:endParaRPr lang="el-GR" sz="2000" dirty="0" smtClean="0">
              <a:solidFill>
                <a:srgbClr val="080808"/>
              </a:solidFill>
            </a:endParaRPr>
          </a:p>
          <a:p>
            <a:r>
              <a:rPr lang="el-GR" sz="2000" dirty="0" smtClean="0">
                <a:solidFill>
                  <a:srgbClr val="080808"/>
                </a:solidFill>
              </a:rPr>
              <a:t>Αντίστοιχα για να επιστρέψουμε τιμές, χρησιμοποιούμε τους καταχωρητές </a:t>
            </a:r>
            <a:r>
              <a:rPr lang="en-US" sz="2000" b="1" dirty="0" smtClean="0">
                <a:solidFill>
                  <a:srgbClr val="080808"/>
                </a:solidFill>
              </a:rPr>
              <a:t>v0</a:t>
            </a:r>
            <a:r>
              <a:rPr lang="en-US" sz="2000" dirty="0" smtClean="0">
                <a:solidFill>
                  <a:srgbClr val="080808"/>
                </a:solidFill>
              </a:rPr>
              <a:t> </a:t>
            </a:r>
            <a:r>
              <a:rPr lang="el-GR" sz="2000" dirty="0" smtClean="0">
                <a:solidFill>
                  <a:srgbClr val="080808"/>
                </a:solidFill>
              </a:rPr>
              <a:t>και </a:t>
            </a:r>
            <a:r>
              <a:rPr lang="en-US" sz="2000" b="1" dirty="0" smtClean="0">
                <a:solidFill>
                  <a:srgbClr val="080808"/>
                </a:solidFill>
              </a:rPr>
              <a:t>v1</a:t>
            </a:r>
            <a:r>
              <a:rPr lang="el-GR" sz="2000" dirty="0" smtClean="0">
                <a:solidFill>
                  <a:srgbClr val="080808"/>
                </a:solidFill>
              </a:rPr>
              <a:t>.</a:t>
            </a:r>
          </a:p>
          <a:p>
            <a:endParaRPr lang="el-GR" sz="2000" dirty="0" smtClean="0">
              <a:solidFill>
                <a:srgbClr val="080808"/>
              </a:solidFill>
            </a:endParaRPr>
          </a:p>
          <a:p>
            <a:r>
              <a:rPr lang="el-GR" sz="2000" dirty="0" smtClean="0">
                <a:solidFill>
                  <a:srgbClr val="080808"/>
                </a:solidFill>
              </a:rPr>
              <a:t>Θυμίζουμε ότι για </a:t>
            </a:r>
            <a:r>
              <a:rPr lang="el-GR" sz="2000" dirty="0" smtClean="0">
                <a:solidFill>
                  <a:srgbClr val="080808"/>
                </a:solidFill>
              </a:rPr>
              <a:t>να τερματίσουμε το πρόγραμμα και να μην οδηγηθεί η εκτέλεση περαιτέρω, χρησιμοποιούμε τον κώδικα:</a:t>
            </a:r>
          </a:p>
          <a:p>
            <a:pPr marL="1343025" indent="14288">
              <a:buNone/>
            </a:pPr>
            <a:r>
              <a:rPr lang="en-US" sz="2000" b="1" dirty="0" err="1" smtClean="0">
                <a:solidFill>
                  <a:srgbClr val="080808"/>
                </a:solidFill>
              </a:rPr>
              <a:t>li</a:t>
            </a:r>
            <a:r>
              <a:rPr lang="en-US" sz="2000" b="1" dirty="0" smtClean="0">
                <a:solidFill>
                  <a:srgbClr val="080808"/>
                </a:solidFill>
              </a:rPr>
              <a:t> $v0,10</a:t>
            </a:r>
            <a:endParaRPr lang="el-GR" sz="2000" b="1" dirty="0" smtClean="0">
              <a:solidFill>
                <a:srgbClr val="080808"/>
              </a:solidFill>
            </a:endParaRPr>
          </a:p>
          <a:p>
            <a:pPr marL="1343025" indent="14288">
              <a:buNone/>
            </a:pPr>
            <a:r>
              <a:rPr lang="en-US" sz="2000" b="1" dirty="0" err="1" smtClean="0">
                <a:solidFill>
                  <a:srgbClr val="080808"/>
                </a:solidFill>
              </a:rPr>
              <a:t>syscall</a:t>
            </a:r>
            <a:endParaRPr lang="uk-UA" sz="2000" b="1" dirty="0">
              <a:solidFill>
                <a:srgbClr val="08080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55650" y="115888"/>
            <a:ext cx="7632700" cy="1098534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l-GR" b="1" dirty="0" smtClean="0">
                <a:solidFill>
                  <a:schemeClr val="bg1"/>
                </a:solidFill>
              </a:rPr>
              <a:t>Το παρακάτω παράδειγμα εμπεριέχεται στο </a:t>
            </a:r>
            <a:r>
              <a:rPr lang="en-US" b="1" dirty="0" smtClean="0">
                <a:solidFill>
                  <a:schemeClr val="bg1"/>
                </a:solidFill>
              </a:rPr>
              <a:t>zip </a:t>
            </a:r>
            <a:r>
              <a:rPr lang="el-GR" b="1" dirty="0" smtClean="0">
                <a:solidFill>
                  <a:schemeClr val="bg1"/>
                </a:solidFill>
              </a:rPr>
              <a:t>της εργασίας σας</a:t>
            </a:r>
            <a:endParaRPr lang="el-GR" b="1" dirty="0">
              <a:solidFill>
                <a:schemeClr val="bg1"/>
              </a:solidFill>
            </a:endParaRPr>
          </a:p>
        </p:txBody>
      </p:sp>
      <p:sp>
        <p:nvSpPr>
          <p:cNvPr id="4" name="3 - TextBox"/>
          <p:cNvSpPr txBox="1"/>
          <p:nvPr/>
        </p:nvSpPr>
        <p:spPr>
          <a:xfrm>
            <a:off x="214282" y="6000768"/>
            <a:ext cx="8715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>
                <a:latin typeface="Calibri" pitchFamily="34" charset="0"/>
              </a:rPr>
              <a:t>Η εκτέλεση του προγράμματος θα ακολουθήσει της εξής σειρά (κατά αρίθμηση γραμμών</a:t>
            </a:r>
            <a:r>
              <a:rPr lang="el-GR" dirty="0" smtClean="0">
                <a:latin typeface="Calibri" pitchFamily="34" charset="0"/>
                <a:sym typeface="Wingdings" pitchFamily="2" charset="2"/>
              </a:rPr>
              <a:t>): </a:t>
            </a:r>
            <a:r>
              <a:rPr lang="el-GR" dirty="0" smtClean="0">
                <a:latin typeface="Calibri" pitchFamily="34" charset="0"/>
              </a:rPr>
              <a:t> </a:t>
            </a:r>
            <a:r>
              <a:rPr lang="el-GR" dirty="0" smtClean="0">
                <a:latin typeface="Calibri" pitchFamily="34" charset="0"/>
              </a:rPr>
              <a:t>17, 18</a:t>
            </a:r>
            <a:r>
              <a:rPr lang="el-GR" dirty="0" smtClean="0">
                <a:latin typeface="Calibri" pitchFamily="34" charset="0"/>
              </a:rPr>
              <a:t>, </a:t>
            </a:r>
            <a:r>
              <a:rPr lang="el-GR" dirty="0" smtClean="0">
                <a:latin typeface="Calibri" pitchFamily="34" charset="0"/>
              </a:rPr>
              <a:t>19</a:t>
            </a:r>
            <a:r>
              <a:rPr lang="el-GR" dirty="0" smtClean="0">
                <a:latin typeface="Calibri" pitchFamily="34" charset="0"/>
              </a:rPr>
              <a:t>, </a:t>
            </a:r>
            <a:r>
              <a:rPr lang="el-GR" dirty="0" smtClean="0">
                <a:latin typeface="Calibri" pitchFamily="34" charset="0"/>
              </a:rPr>
              <a:t>21</a:t>
            </a:r>
            <a:r>
              <a:rPr lang="el-GR" dirty="0" smtClean="0">
                <a:latin typeface="Calibri" pitchFamily="34" charset="0"/>
              </a:rPr>
              <a:t>,</a:t>
            </a:r>
            <a:r>
              <a:rPr lang="el-GR" b="1" dirty="0" smtClean="0">
                <a:latin typeface="Calibri" pitchFamily="34" charset="0"/>
              </a:rPr>
              <a:t> </a:t>
            </a:r>
            <a:r>
              <a:rPr lang="el-GR" b="1" dirty="0" smtClean="0">
                <a:latin typeface="Calibri" pitchFamily="34" charset="0"/>
              </a:rPr>
              <a:t>34, 35, 36</a:t>
            </a:r>
            <a:r>
              <a:rPr lang="el-GR" dirty="0" smtClean="0">
                <a:latin typeface="Calibri" pitchFamily="34" charset="0"/>
              </a:rPr>
              <a:t>, 23, 24, 25, 27, 28, 29, 31, 32</a:t>
            </a:r>
            <a:endParaRPr lang="el-GR" dirty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38194"/>
            <a:ext cx="9144000" cy="463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8">
      <a:dk1>
        <a:srgbClr val="4D4D4D"/>
      </a:dk1>
      <a:lt1>
        <a:srgbClr val="FFFFFF"/>
      </a:lt1>
      <a:dk2>
        <a:srgbClr val="4D4D4D"/>
      </a:dk2>
      <a:lt2>
        <a:srgbClr val="393939"/>
      </a:lt2>
      <a:accent1>
        <a:srgbClr val="858585"/>
      </a:accent1>
      <a:accent2>
        <a:srgbClr val="939393"/>
      </a:accent2>
      <a:accent3>
        <a:srgbClr val="FFFFFF"/>
      </a:accent3>
      <a:accent4>
        <a:srgbClr val="404040"/>
      </a:accent4>
      <a:accent5>
        <a:srgbClr val="C2C2C2"/>
      </a:accent5>
      <a:accent6>
        <a:srgbClr val="858585"/>
      </a:accent6>
      <a:hlink>
        <a:srgbClr val="696969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</TotalTime>
  <Words>132</Words>
  <Application>Microsoft PowerPoint</Application>
  <PresentationFormat>Προβολή στην οθόνη (4:3)</PresentationFormat>
  <Paragraphs>15</Paragraphs>
  <Slides>3</Slides>
  <Notes>2</Notes>
  <HiddenSlides>0</HiddenSlides>
  <MMClips>0</MMClips>
  <ScaleCrop>false</ScaleCrop>
  <HeadingPairs>
    <vt:vector size="4" baseType="variant">
      <vt:variant>
        <vt:lpstr>Θέμα</vt:lpstr>
      </vt:variant>
      <vt:variant>
        <vt:i4>2</vt:i4>
      </vt:variant>
      <vt:variant>
        <vt:lpstr>Τίτλοι διαφανειών</vt:lpstr>
      </vt:variant>
      <vt:variant>
        <vt:i4>3</vt:i4>
      </vt:variant>
    </vt:vector>
  </HeadingPairs>
  <TitlesOfParts>
    <vt:vector size="5" baseType="lpstr">
      <vt:lpstr>template</vt:lpstr>
      <vt:lpstr>Custom Design</vt:lpstr>
      <vt:lpstr>Αρχιτεκτονική Υπολογιστών</vt:lpstr>
      <vt:lpstr>Functions (συνέχεια)</vt:lpstr>
      <vt:lpstr>Το παρακάτω παράδειγμα εμπεριέχεται στο zip της εργασίας σας</vt:lpstr>
    </vt:vector>
  </TitlesOfParts>
  <Company>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.</cp:lastModifiedBy>
  <cp:revision>121</cp:revision>
  <dcterms:created xsi:type="dcterms:W3CDTF">2006-06-13T13:38:55Z</dcterms:created>
  <dcterms:modified xsi:type="dcterms:W3CDTF">2020-04-23T05:50:35Z</dcterms:modified>
</cp:coreProperties>
</file>