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95" r:id="rId6"/>
    <p:sldId id="296" r:id="rId7"/>
    <p:sldId id="297" r:id="rId8"/>
    <p:sldId id="298" r:id="rId9"/>
    <p:sldId id="299" r:id="rId10"/>
    <p:sldId id="300" r:id="rId11"/>
    <p:sldId id="262" r:id="rId12"/>
    <p:sldId id="301" r:id="rId13"/>
    <p:sldId id="264" r:id="rId14"/>
    <p:sldId id="263" r:id="rId15"/>
    <p:sldId id="267" r:id="rId16"/>
    <p:sldId id="268" r:id="rId17"/>
    <p:sldId id="289" r:id="rId18"/>
  </p:sldIdLst>
  <p:sldSz cx="9144000" cy="5143500" type="screen16x9"/>
  <p:notesSz cx="6858000" cy="9144000"/>
  <p:embeddedFontLst>
    <p:embeddedFont>
      <p:font typeface="Dosis ExtraLight" pitchFamily="2" charset="0"/>
      <p:regular r:id="rId20"/>
      <p:bold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  <p:embeddedFont>
      <p:font typeface="Titillium Web Light" panose="000004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OS TSOUKALELIS" userId="47bfe4b8-ba50-4740-8cbf-c1cd3edb687b" providerId="ADAL" clId="{696FD6C9-F1EB-4688-B0F3-54821223DCA1}"/>
    <pc:docChg chg="modSld">
      <pc:chgData name="NIKOLAOS TSOUKALELIS" userId="47bfe4b8-ba50-4740-8cbf-c1cd3edb687b" providerId="ADAL" clId="{696FD6C9-F1EB-4688-B0F3-54821223DCA1}" dt="2022-12-21T22:30:32.840" v="39" actId="1036"/>
      <pc:docMkLst>
        <pc:docMk/>
      </pc:docMkLst>
      <pc:sldChg chg="modSp mod">
        <pc:chgData name="NIKOLAOS TSOUKALELIS" userId="47bfe4b8-ba50-4740-8cbf-c1cd3edb687b" providerId="ADAL" clId="{696FD6C9-F1EB-4688-B0F3-54821223DCA1}" dt="2022-12-21T22:30:32.840" v="39" actId="1036"/>
        <pc:sldMkLst>
          <pc:docMk/>
          <pc:sldMk cId="2106142472" sldId="300"/>
        </pc:sldMkLst>
        <pc:spChg chg="mod">
          <ac:chgData name="NIKOLAOS TSOUKALELIS" userId="47bfe4b8-ba50-4740-8cbf-c1cd3edb687b" providerId="ADAL" clId="{696FD6C9-F1EB-4688-B0F3-54821223DCA1}" dt="2022-12-21T22:30:25.473" v="24" actId="14100"/>
          <ac:spMkLst>
            <pc:docMk/>
            <pc:sldMk cId="2106142472" sldId="300"/>
            <ac:spMk id="3870" creationId="{00000000-0000-0000-0000-000000000000}"/>
          </ac:spMkLst>
        </pc:spChg>
        <pc:picChg chg="mod">
          <ac:chgData name="NIKOLAOS TSOUKALELIS" userId="47bfe4b8-ba50-4740-8cbf-c1cd3edb687b" providerId="ADAL" clId="{696FD6C9-F1EB-4688-B0F3-54821223DCA1}" dt="2022-12-21T22:30:32.840" v="39" actId="1036"/>
          <ac:picMkLst>
            <pc:docMk/>
            <pc:sldMk cId="2106142472" sldId="300"/>
            <ac:picMk id="4" creationId="{FD575FB9-C3E0-7EE5-036C-25488C98EE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9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1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1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30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2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1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45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45832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Churn prediction – Analysis on Telco customers’ data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572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important variables based on OLS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ACBE-55D7-0783-DE23-3FACB841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8850" y="1596775"/>
            <a:ext cx="4829329" cy="311727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Used OLS to find the most important variables that affect churn activity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Combination of coefficient and p-value give us the answer to the question: which variables are important?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Combination of high coefficient number and low p-value will do the trick</a:t>
            </a:r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75FB9-C3E0-7EE5-036C-25488C98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6" y="1366196"/>
            <a:ext cx="1930132" cy="35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Ready to begin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604222"/>
            <a:ext cx="5495100" cy="66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Now that we have found the “drivers“ of the churn behavior we are ready to implement the </a:t>
            </a:r>
            <a:r>
              <a:rPr lang="en-US" dirty="0">
                <a:solidFill>
                  <a:srgbClr val="80BFB7"/>
                </a:solidFill>
              </a:rPr>
              <a:t>appropriate</a:t>
            </a:r>
            <a:r>
              <a:rPr lang="en" dirty="0">
                <a:solidFill>
                  <a:srgbClr val="80BFB7"/>
                </a:solidFill>
              </a:rPr>
              <a:t> model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 model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of the model chosen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0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Appropriate model choice</a:t>
            </a:r>
            <a:endParaRPr dirty="0"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61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K-neighbors-Classifier</a:t>
            </a:r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200399" y="1755475"/>
            <a:ext cx="1988063" cy="61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Logistic regression</a:t>
            </a:r>
            <a:endParaRPr b="1" dirty="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303733" cy="710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Support Vector Classifier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3906;p21">
            <a:extLst>
              <a:ext uri="{FF2B5EF4-FFF2-40B4-BE49-F238E27FC236}">
                <a16:creationId xmlns:a16="http://schemas.microsoft.com/office/drawing/2014/main" id="{952D06B6-B8D6-28FE-4EB2-F265756D8508}"/>
              </a:ext>
            </a:extLst>
          </p:cNvPr>
          <p:cNvSpPr txBox="1">
            <a:spLocks/>
          </p:cNvSpPr>
          <p:nvPr/>
        </p:nvSpPr>
        <p:spPr>
          <a:xfrm>
            <a:off x="718300" y="2571750"/>
            <a:ext cx="6761100" cy="2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▪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▫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●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○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tillium Web Light"/>
              <a:buChar char="■"/>
              <a:defRPr sz="16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533400" lvl="1" indent="0">
              <a:buNone/>
            </a:pPr>
            <a:r>
              <a:rPr lang="en-US" sz="1600" dirty="0"/>
              <a:t>We</a:t>
            </a:r>
            <a:r>
              <a:rPr lang="en-US" dirty="0"/>
              <a:t> compared the 3 techniques of classification (yes or no in the question is the customer going to be churned) by comparing their results in accuracy metric (true positive &amp; true negative accuracy)</a:t>
            </a:r>
          </a:p>
          <a:p>
            <a:pPr marL="533400" lvl="1" indent="0">
              <a:buNone/>
            </a:pPr>
            <a:endParaRPr lang="en-US" dirty="0"/>
          </a:p>
          <a:p>
            <a:pPr marL="533400" lvl="1" indent="0">
              <a:buNone/>
            </a:pPr>
            <a:r>
              <a:rPr lang="en-US" dirty="0"/>
              <a:t>Logistic regression was the “go to” model as it gave a better score.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Fine tuning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applied the model after we fine tuned its parameters.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did that by trying different values of these parameters and checking the accuracy result again.</a:t>
            </a:r>
            <a:endParaRPr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Appropriate model choice</a:t>
            </a:r>
            <a:endParaRPr dirty="0"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Model application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apply the model on our test data. These data are like unseen data for our </a:t>
            </a:r>
            <a:r>
              <a:rPr lang="en-US" dirty="0"/>
              <a:t>model,</a:t>
            </a:r>
            <a:r>
              <a:rPr lang="en" dirty="0"/>
              <a:t> and we can get scores on how the model performed as we know their labels , chunrned or not.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691247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the model implementation</a:t>
            </a:r>
            <a:endParaRPr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D16B0-EEC4-F166-2269-1E050B4B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7" y="1524598"/>
            <a:ext cx="3931769" cy="3425065"/>
          </a:xfrm>
          <a:prstGeom prst="rect">
            <a:avLst/>
          </a:prstGeom>
        </p:spPr>
      </p:pic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1EA529CE-A557-13FD-26EC-EECBE144B157}"/>
              </a:ext>
            </a:extLst>
          </p:cNvPr>
          <p:cNvSpPr txBox="1">
            <a:spLocks/>
          </p:cNvSpPr>
          <p:nvPr/>
        </p:nvSpPr>
        <p:spPr>
          <a:xfrm>
            <a:off x="4993105" y="1548647"/>
            <a:ext cx="2767263" cy="3401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Confusion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sym typeface="Titillium Web Light"/>
              </a:rPr>
              <a:t>The results depicted on the confusion matrix, show what our model achieved to predict right (top left and bottom right) and what did not. (bottom left and top right).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752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report – metrics</a:t>
            </a:r>
            <a:endParaRPr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F039-A243-816E-1C55-1FA665F2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95" y="1515980"/>
            <a:ext cx="4647784" cy="204780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BE5ED-62C8-050C-67BF-4787566CAB6B}"/>
              </a:ext>
            </a:extLst>
          </p:cNvPr>
          <p:cNvSpPr txBox="1"/>
          <p:nvPr/>
        </p:nvSpPr>
        <p:spPr>
          <a:xfrm>
            <a:off x="718300" y="3651583"/>
            <a:ext cx="676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Titillium Web Light"/>
                <a:cs typeface="Arial"/>
                <a:sym typeface="Titillium Web Light"/>
              </a:rPr>
              <a:t>Precision, recall and f1-score show better results on dealing with predicting the non churned customers. The model’s accuracy shows a decline due to its ability in predicting correct the churned clients (lower scores), but all in all an 80% accuracy is an acceptable result.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D0154-5BA8-1F94-8190-3ED2AB63DBF4}"/>
              </a:ext>
            </a:extLst>
          </p:cNvPr>
          <p:cNvSpPr txBox="1"/>
          <p:nvPr/>
        </p:nvSpPr>
        <p:spPr>
          <a:xfrm>
            <a:off x="365880" y="290172"/>
            <a:ext cx="6949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osis ExtraLight"/>
                <a:sym typeface="Dosis ExtraLight"/>
              </a:rPr>
              <a:t>Key takeouts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C949-A6F0-2162-25E9-2BDF43F60F04}"/>
              </a:ext>
            </a:extLst>
          </p:cNvPr>
          <p:cNvSpPr txBox="1"/>
          <p:nvPr/>
        </p:nvSpPr>
        <p:spPr>
          <a:xfrm>
            <a:off x="365880" y="1106506"/>
            <a:ext cx="723807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sym typeface="Titillium Web Light"/>
              </a:rPr>
              <a:t>Prediction model works decently (acc 80%) and provides a strong tool in the business needs, regarding customers’ retention and acquisition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sym typeface="Titillium Web Light"/>
              </a:rPr>
              <a:t>Specific variables of the customer’s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sym typeface="Titillium Web Light"/>
              </a:rPr>
              <a:t>behaviour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sym typeface="Titillium Web Light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tillium Web Light"/>
                <a:sym typeface="Titillium Web Light"/>
              </a:rPr>
              <a:t>define the outcome of the churn activity – target those and act accordingly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 Light"/>
                <a:sym typeface="Titillium Web Light"/>
              </a:rPr>
              <a:t>The model itself can be optimized even more with the use of </a:t>
            </a:r>
            <a:r>
              <a:rPr lang="en-US" sz="1800" dirty="0">
                <a:solidFill>
                  <a:schemeClr val="bg1"/>
                </a:solidFill>
                <a:latin typeface="Titillium Web Light"/>
                <a:sym typeface="Titillium Web Light"/>
              </a:rPr>
              <a:t>other parameters as well – addition of data can help the model’s training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Titillium Web Light"/>
                <a:sym typeface="Titillium Web Light"/>
              </a:rPr>
              <a:t>Variables that show gender, marital status and other demographics do not add to the information gain of the model for predicting the churn outcome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Chapters</a:t>
            </a:r>
            <a:endParaRPr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853700" cy="3090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tillium Web"/>
                <a:ea typeface="Titillium Web"/>
                <a:cs typeface="Titillium Web"/>
                <a:sym typeface="Titillium Web"/>
              </a:rPr>
              <a:t>1. Dataset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tillium Web"/>
                <a:ea typeface="Titillium Web"/>
                <a:cs typeface="Titillium Web"/>
                <a:sym typeface="Titillium Web"/>
              </a:rPr>
              <a:t>2. Touch base analysis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tillium Web"/>
                <a:ea typeface="Titillium Web"/>
                <a:cs typeface="Titillium Web"/>
                <a:sym typeface="Titillium Web"/>
              </a:rPr>
              <a:t>3. Parameters selection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Titillium Web"/>
                <a:ea typeface="Titillium Web"/>
                <a:cs typeface="Titillium Web"/>
                <a:sym typeface="Titillium Web"/>
              </a:rPr>
              <a:t>4. Prediction model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Few words on the dataset used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Telcom Customers’ data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Multiple categorical variables describing the customers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Column about Total and Monthly charges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dirty="0"/>
              <a:t>Column containing the information churned or not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Last column will play the role of the “target” in our analysis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43024-9135-DD4F-BB1F-BB85A56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table – 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397F8-333C-22B0-A260-65F5D2879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08FCC-F43C-0C7C-2177-A005CC36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1733550"/>
            <a:ext cx="7587005" cy="28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Touch base analysis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takeouts from the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9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on the actual churned clients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78E76-8D26-F077-7478-32F3D6F4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876926"/>
            <a:ext cx="4022142" cy="28371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ACBE-55D7-0783-DE23-3FACB841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3104" y="1876926"/>
            <a:ext cx="2695075" cy="2837124"/>
          </a:xfrm>
        </p:spPr>
        <p:txBody>
          <a:bodyPr/>
          <a:lstStyle/>
          <a:p>
            <a:pPr marL="533400" lvl="1" indent="0">
              <a:buNone/>
            </a:pPr>
            <a:r>
              <a:rPr lang="en-US" sz="2000" dirty="0"/>
              <a:t>Churned customers are less than the ones who are not.</a:t>
            </a:r>
          </a:p>
          <a:p>
            <a:pPr marL="533400" lvl="1" indent="0">
              <a:buNone/>
            </a:pPr>
            <a:r>
              <a:rPr lang="en-US" sz="2000" dirty="0"/>
              <a:t>Out of almost 7K customers less than 2K are churned</a:t>
            </a:r>
          </a:p>
        </p:txBody>
      </p:sp>
    </p:spTree>
    <p:extLst>
      <p:ext uri="{BB962C8B-B14F-4D97-AF65-F5344CB8AC3E}">
        <p14:creationId xmlns:p14="http://schemas.microsoft.com/office/powerpoint/2010/main" val="11009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739375"/>
            <a:ext cx="704794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Historical results lead to churn prediction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78E76-8D26-F077-7478-32F3D6F4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876926"/>
            <a:ext cx="4022142" cy="28371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DACBE-55D7-0783-DE23-3FACB841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3104" y="1876926"/>
            <a:ext cx="2695075" cy="2837124"/>
          </a:xfrm>
        </p:spPr>
        <p:txBody>
          <a:bodyPr/>
          <a:lstStyle/>
          <a:p>
            <a:pPr marL="533400" lvl="1" indent="0">
              <a:buNone/>
            </a:pPr>
            <a:r>
              <a:rPr lang="en-US" sz="2000" dirty="0"/>
              <a:t>We want to create a prediction model based on the parameters that lead to this view</a:t>
            </a:r>
          </a:p>
        </p:txBody>
      </p:sp>
    </p:spTree>
    <p:extLst>
      <p:ext uri="{BB962C8B-B14F-4D97-AF65-F5344CB8AC3E}">
        <p14:creationId xmlns:p14="http://schemas.microsoft.com/office/powerpoint/2010/main" val="17500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Parameters selection</a:t>
            </a: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Highlight the important elements of the churn (or not) action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6824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On-screen Show (16:9)</PresentationFormat>
  <Paragraphs>71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Titillium Web</vt:lpstr>
      <vt:lpstr>Dosis ExtraLight</vt:lpstr>
      <vt:lpstr>Arial</vt:lpstr>
      <vt:lpstr>Wingdings</vt:lpstr>
      <vt:lpstr>Titillium Web Light</vt:lpstr>
      <vt:lpstr>Mowbray template</vt:lpstr>
      <vt:lpstr>Churn prediction – Analysis on Telco customers’ data </vt:lpstr>
      <vt:lpstr>Chapters</vt:lpstr>
      <vt:lpstr>1. Dataset</vt:lpstr>
      <vt:lpstr>Telcom Customers’ data</vt:lpstr>
      <vt:lpstr>An example of the table – data set</vt:lpstr>
      <vt:lpstr>2. Touch base analysis</vt:lpstr>
      <vt:lpstr>View on the actual churned clients</vt:lpstr>
      <vt:lpstr>Historical results lead to churn prediction</vt:lpstr>
      <vt:lpstr>3. Parameters selection</vt:lpstr>
      <vt:lpstr>Most important variables based on OLS</vt:lpstr>
      <vt:lpstr>Ready to begin</vt:lpstr>
      <vt:lpstr>4. Prediction model</vt:lpstr>
      <vt:lpstr>Appropriate model choice</vt:lpstr>
      <vt:lpstr>Appropriate model choice</vt:lpstr>
      <vt:lpstr>Results of the model implementation</vt:lpstr>
      <vt:lpstr>Classification report –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Analysis on Telco customers’ data </dc:title>
  <dc:creator>Nick Ts</dc:creator>
  <cp:lastModifiedBy>NIKOLAOS TSOUKALELIS</cp:lastModifiedBy>
  <cp:revision>1</cp:revision>
  <dcterms:modified xsi:type="dcterms:W3CDTF">2022-12-21T22:30:35Z</dcterms:modified>
</cp:coreProperties>
</file>