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5" r:id="rId6"/>
    <p:sldId id="266" r:id="rId7"/>
    <p:sldId id="261" r:id="rId8"/>
    <p:sldId id="270" r:id="rId9"/>
    <p:sldId id="262" r:id="rId10"/>
    <p:sldId id="271" r:id="rId11"/>
    <p:sldId id="263" r:id="rId12"/>
    <p:sldId id="273" r:id="rId13"/>
    <p:sldId id="264" r:id="rId14"/>
    <p:sldId id="274" r:id="rId15"/>
    <p:sldId id="275" r:id="rId16"/>
    <p:sldId id="276" r:id="rId17"/>
    <p:sldId id="284" r:id="rId18"/>
    <p:sldId id="277" r:id="rId19"/>
    <p:sldId id="282" r:id="rId20"/>
    <p:sldId id="269" r:id="rId21"/>
    <p:sldId id="280" r:id="rId22"/>
    <p:sldId id="279" r:id="rId23"/>
    <p:sldId id="283" r:id="rId24"/>
    <p:sldId id="272" r:id="rId25"/>
    <p:sldId id="267" r:id="rId26"/>
    <p:sldId id="27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CA8C7-7B37-4D72-A097-8A98F23CCAA1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BF34-A697-4434-834A-134AF95BD6F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86BFA-4A77-471D-B3CF-6904252CC0C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2011-3-31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6.png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5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5.png"/><Relationship Id="rId7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27.png"/><Relationship Id="rId5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7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image" Target="../media/image5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42908" y="2000240"/>
            <a:ext cx="9001188" cy="42148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-214313" y="0"/>
            <a:ext cx="9501188" cy="1714488"/>
            <a:chOff x="-214313" y="0"/>
            <a:chExt cx="9501188" cy="1714488"/>
          </a:xfrm>
        </p:grpSpPr>
        <p:sp>
          <p:nvSpPr>
            <p:cNvPr id="5" name="矩形 4"/>
            <p:cNvSpPr/>
            <p:nvPr/>
          </p:nvSpPr>
          <p:spPr bwMode="auto">
            <a:xfrm>
              <a:off x="-71406" y="0"/>
              <a:ext cx="9286843" cy="17144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22000">
                  <a:schemeClr val="tx1">
                    <a:lumMod val="95000"/>
                    <a:lumOff val="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 prstMaterial="matte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-214313" y="142903"/>
              <a:ext cx="9501188" cy="714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23"/>
          <p:cNvGrpSpPr/>
          <p:nvPr/>
        </p:nvGrpSpPr>
        <p:grpSpPr>
          <a:xfrm>
            <a:off x="-71470" y="3286122"/>
            <a:ext cx="6357950" cy="571506"/>
            <a:chOff x="-71470" y="3357559"/>
            <a:chExt cx="6357950" cy="571506"/>
          </a:xfrm>
        </p:grpSpPr>
        <p:sp>
          <p:nvSpPr>
            <p:cNvPr id="13" name="剪去同侧角的矩形 12"/>
            <p:cNvSpPr/>
            <p:nvPr/>
          </p:nvSpPr>
          <p:spPr>
            <a:xfrm rot="5400000">
              <a:off x="2821752" y="464337"/>
              <a:ext cx="571506" cy="6357950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596" y="3357562"/>
              <a:ext cx="5072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Some Background</a:t>
              </a:r>
              <a:endParaRPr lang="zh-CN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组合 22"/>
          <p:cNvGrpSpPr/>
          <p:nvPr/>
        </p:nvGrpSpPr>
        <p:grpSpPr>
          <a:xfrm>
            <a:off x="-71438" y="2357430"/>
            <a:ext cx="6000760" cy="571506"/>
            <a:chOff x="-71438" y="2357430"/>
            <a:chExt cx="6000760" cy="571506"/>
          </a:xfrm>
        </p:grpSpPr>
        <p:sp>
          <p:nvSpPr>
            <p:cNvPr id="10" name="剪去同侧角的矩形 9"/>
            <p:cNvSpPr/>
            <p:nvPr/>
          </p:nvSpPr>
          <p:spPr>
            <a:xfrm rot="5400000">
              <a:off x="2643189" y="-357197"/>
              <a:ext cx="571506" cy="6000760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8596" y="2357433"/>
              <a:ext cx="5072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Introduction</a:t>
              </a:r>
              <a:endPara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-71470" y="4214816"/>
            <a:ext cx="6715172" cy="571506"/>
            <a:chOff x="-71470" y="4143378"/>
            <a:chExt cx="6715172" cy="571506"/>
          </a:xfrm>
        </p:grpSpPr>
        <p:sp>
          <p:nvSpPr>
            <p:cNvPr id="15" name="剪去同侧角的矩形 14"/>
            <p:cNvSpPr/>
            <p:nvPr/>
          </p:nvSpPr>
          <p:spPr>
            <a:xfrm rot="5400000">
              <a:off x="3000363" y="1071545"/>
              <a:ext cx="571506" cy="6715172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294" y="4143380"/>
              <a:ext cx="5501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 Three-way Correspondence</a:t>
              </a:r>
              <a:endParaRPr lang="zh-CN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8" name="组合 26"/>
          <p:cNvGrpSpPr/>
          <p:nvPr/>
        </p:nvGrpSpPr>
        <p:grpSpPr>
          <a:xfrm>
            <a:off x="-71470" y="5143510"/>
            <a:ext cx="7072362" cy="571506"/>
            <a:chOff x="-71470" y="4929196"/>
            <a:chExt cx="7072362" cy="571506"/>
          </a:xfrm>
        </p:grpSpPr>
        <p:sp>
          <p:nvSpPr>
            <p:cNvPr id="17" name="剪去同侧角的矩形 16"/>
            <p:cNvSpPr/>
            <p:nvPr/>
          </p:nvSpPr>
          <p:spPr>
            <a:xfrm rot="5400000">
              <a:off x="3178958" y="1678768"/>
              <a:ext cx="571506" cy="7072362"/>
            </a:xfrm>
            <a:prstGeom prst="snip2SameRect">
              <a:avLst>
                <a:gd name="adj1" fmla="val 17713"/>
                <a:gd name="adj2" fmla="val 0"/>
              </a:avLst>
            </a:prstGeom>
            <a:solidFill>
              <a:schemeClr val="tx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8596" y="4929198"/>
              <a:ext cx="6357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Reflections</a:t>
              </a:r>
              <a:endParaRPr lang="zh-CN" altLang="en-US" sz="2800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mbria Math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7224" y="496653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The 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Curry-Howard</a:t>
            </a:r>
            <a:r>
              <a:rPr lang="en-US" altLang="zh-CN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Dotum" pitchFamily="34" charset="-127"/>
                <a:ea typeface="Dotum" pitchFamily="34" charset="-127"/>
              </a:rPr>
              <a:t> Isomorphism</a:t>
            </a:r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reflection blurRad="6350" stA="60000" endA="900" endPos="60000" dist="60007" dir="5400000" sy="-100000" algn="bl" rotWithShape="0"/>
              </a:effectLst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</a:t>
            </a:fld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Decoding Well-typed Lambda Terms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2285992"/>
            <a:ext cx="4829175" cy="1514475"/>
          </a:xfrm>
          <a:prstGeom prst="rect">
            <a:avLst/>
          </a:prstGeom>
          <a:noFill/>
        </p:spPr>
      </p:pic>
      <p:grpSp>
        <p:nvGrpSpPr>
          <p:cNvPr id="42" name="组合 41"/>
          <p:cNvGrpSpPr/>
          <p:nvPr/>
        </p:nvGrpSpPr>
        <p:grpSpPr>
          <a:xfrm>
            <a:off x="1195228" y="2571744"/>
            <a:ext cx="2087379" cy="1084633"/>
            <a:chOff x="1195228" y="2571744"/>
            <a:chExt cx="2087379" cy="1084633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643042" y="2571744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552550" y="2571744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318101" y="2927346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974106" y="2927346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883614" y="2927346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195228" y="3253875"/>
              <a:ext cx="28575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58607" y="3258410"/>
              <a:ext cx="12240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214414" y="3654789"/>
              <a:ext cx="19800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175225" y="2474180"/>
            <a:ext cx="2130319" cy="1312010"/>
            <a:chOff x="1175225" y="2474180"/>
            <a:chExt cx="2130319" cy="1312010"/>
          </a:xfrm>
        </p:grpSpPr>
        <p:sp>
          <p:nvSpPr>
            <p:cNvPr id="44" name="矩形 43"/>
            <p:cNvSpPr/>
            <p:nvPr/>
          </p:nvSpPr>
          <p:spPr>
            <a:xfrm>
              <a:off x="1629979" y="2487243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519484" y="2474180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318101" y="2812184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947980" y="2772995"/>
              <a:ext cx="324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850548" y="2812184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175225" y="3143248"/>
              <a:ext cx="32400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045544" y="3110998"/>
              <a:ext cx="1260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1201351" y="3498190"/>
              <a:ext cx="201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357158" y="1428736"/>
            <a:ext cx="8143932" cy="646331"/>
            <a:chOff x="357158" y="1428736"/>
            <a:chExt cx="8143932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357158" y="1428736"/>
              <a:ext cx="8143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Example – Combinator</a:t>
              </a:r>
            </a:p>
          </p:txBody>
        </p:sp>
        <p:pic>
          <p:nvPicPr>
            <p:cNvPr id="13313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15995" y="1610801"/>
              <a:ext cx="4371975" cy="361950"/>
            </a:xfrm>
            <a:prstGeom prst="rect">
              <a:avLst/>
            </a:prstGeom>
            <a:noFill/>
          </p:spPr>
        </p:pic>
      </p:grpSp>
      <p:grpSp>
        <p:nvGrpSpPr>
          <p:cNvPr id="54" name="组合 53"/>
          <p:cNvGrpSpPr/>
          <p:nvPr/>
        </p:nvGrpSpPr>
        <p:grpSpPr>
          <a:xfrm>
            <a:off x="357158" y="4197250"/>
            <a:ext cx="8215370" cy="1200329"/>
            <a:chOff x="357158" y="4197250"/>
            <a:chExt cx="8215370" cy="1200329"/>
          </a:xfrm>
        </p:grpSpPr>
        <p:grpSp>
          <p:nvGrpSpPr>
            <p:cNvPr id="17" name="组合 16"/>
            <p:cNvGrpSpPr/>
            <p:nvPr/>
          </p:nvGrpSpPr>
          <p:grpSpPr>
            <a:xfrm>
              <a:off x="357158" y="4197250"/>
              <a:ext cx="8143932" cy="1200329"/>
              <a:chOff x="357158" y="4197250"/>
              <a:chExt cx="8143932" cy="120032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57158" y="4197250"/>
                <a:ext cx="8143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1813" indent="-531813">
                  <a:lnSpc>
                    <a:spcPct val="150000"/>
                  </a:lnSpc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en-US" altLang="zh-CN" sz="2400" dirty="0" smtClean="0"/>
                  <a:t>The proof of theorem                             is obtained by decoding the combinator</a:t>
                </a:r>
              </a:p>
            </p:txBody>
          </p:sp>
          <p:pic>
            <p:nvPicPr>
              <p:cNvPr id="20" name="Picture 1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744556" y="4370757"/>
                <a:ext cx="1743075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52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00553" y="4924438"/>
              <a:ext cx="437197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Some Correspondence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142984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Propositions correspond to types</a:t>
            </a:r>
          </a:p>
          <a:p>
            <a:pPr marL="979488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propositional connectives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type constructors</a:t>
            </a:r>
          </a:p>
          <a:p>
            <a:pPr marL="979488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set of propositions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set of simple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2857496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Proofs correspond to terms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natural deduction system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 typing rules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normalization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 </a:t>
            </a:r>
            <a:r>
              <a:rPr lang="en-US" altLang="zh-CN" sz="2400" dirty="0" smtClean="0"/>
              <a:t>reduction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4571946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Some typical questions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proof checking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 </a:t>
            </a:r>
            <a:r>
              <a:rPr lang="en-US" altLang="zh-CN" sz="2400" dirty="0" smtClean="0"/>
              <a:t> type checking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provability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 </a:t>
            </a:r>
            <a:r>
              <a:rPr lang="en-US" altLang="zh-CN" sz="2400" dirty="0" smtClean="0"/>
              <a:t> inhabitation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 Three-way Correspondence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142844" y="1857364"/>
            <a:ext cx="8858312" cy="3710014"/>
            <a:chOff x="142844" y="2362192"/>
            <a:chExt cx="8858312" cy="3710014"/>
          </a:xfrm>
        </p:grpSpPr>
        <p:sp>
          <p:nvSpPr>
            <p:cNvPr id="11" name="圆角矩形 10"/>
            <p:cNvSpPr/>
            <p:nvPr/>
          </p:nvSpPr>
          <p:spPr>
            <a:xfrm>
              <a:off x="2857488" y="2362192"/>
              <a:ext cx="3429024" cy="1643074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500430" y="5072074"/>
              <a:ext cx="1999473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57488" y="2362493"/>
              <a:ext cx="34290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Cartesian Closed Categories</a:t>
              </a:r>
              <a:endParaRPr lang="zh-CN" altLang="en-US" sz="2200" i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2844" y="5577203"/>
              <a:ext cx="36433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Simply Typed Lambda Calculus</a:t>
              </a:r>
              <a:endParaRPr lang="zh-CN" altLang="en-US" sz="2200" i="1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4942" y="5538802"/>
              <a:ext cx="37862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Intuitionistic Propositional Logic</a:t>
              </a:r>
              <a:endParaRPr lang="zh-CN" altLang="en-US" sz="2200" i="1" u="sn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2752720"/>
              <a:ext cx="1189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Objects</a:t>
              </a:r>
              <a:endParaRPr lang="zh-CN" altLang="en-US" sz="2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7290" y="5110174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Types</a:t>
              </a:r>
              <a:endParaRPr lang="zh-CN" altLang="en-US" sz="2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6512" y="5148575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Propositions</a:t>
              </a:r>
              <a:endParaRPr lang="zh-CN" altLang="en-US" sz="22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2160968" y="2949175"/>
              <a:ext cx="2000264" cy="2464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>
              <a:off x="4911330" y="2949175"/>
              <a:ext cx="2000264" cy="2464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 flipH="1">
              <a:off x="4337190" y="3343132"/>
              <a:ext cx="1588" cy="410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65544" y="3471862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ea typeface="Cambria Math" pitchFamily="18" charset="0"/>
                </a:rPr>
                <a:t>Morphisms</a:t>
              </a:r>
              <a:endParaRPr lang="zh-CN" altLang="en-US" sz="22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116451" y="3708203"/>
              <a:ext cx="1000132" cy="12323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00298" y="4824422"/>
              <a:ext cx="1071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Terms</a:t>
              </a:r>
              <a:endParaRPr lang="zh-CN" altLang="en-US" sz="2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29256" y="4824422"/>
              <a:ext cx="1071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Proofs</a:t>
              </a:r>
              <a:endParaRPr lang="zh-CN" altLang="en-US" sz="22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>
              <a:off x="4955979" y="3708203"/>
              <a:ext cx="1000132" cy="12323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142844" y="4643446"/>
              <a:ext cx="3643338" cy="1428760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214942" y="4643446"/>
              <a:ext cx="3786214" cy="1428760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λ</a:t>
            </a:r>
            <a:r>
              <a:rPr lang="en-US" altLang="zh-CN" sz="3200" i="1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unit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,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/>
                <a:ea typeface="Cambria Math"/>
              </a:rPr>
              <a:t>×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ea typeface="Cambria Math"/>
              </a:rPr>
              <a:t>,</a:t>
            </a:r>
            <a:r>
              <a:rPr lang="el-GR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or </a:t>
            </a:r>
            <a:r>
              <a:rPr lang="el-GR" altLang="zh-CN" sz="3200" i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λ</a:t>
            </a:r>
            <a:r>
              <a:rPr lang="el-GR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3200" baseline="300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357158" y="1428736"/>
            <a:ext cx="8143932" cy="2371930"/>
            <a:chOff x="357158" y="1428736"/>
            <a:chExt cx="8143932" cy="2371930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   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214414" y="1617712"/>
              <a:ext cx="2714644" cy="2182954"/>
              <a:chOff x="1214414" y="2428868"/>
              <a:chExt cx="2714644" cy="2182954"/>
            </a:xfrm>
          </p:grpSpPr>
          <p:pic>
            <p:nvPicPr>
              <p:cNvPr id="1025" name="Picture 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928794" y="2428868"/>
                <a:ext cx="1076325" cy="381000"/>
              </a:xfrm>
              <a:prstGeom prst="rect">
                <a:avLst/>
              </a:prstGeom>
              <a:noFill/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1214414" y="2857496"/>
                <a:ext cx="2714644" cy="1754326"/>
                <a:chOff x="1214414" y="2857496"/>
                <a:chExt cx="2714644" cy="1754326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214414" y="2857496"/>
                  <a:ext cx="2714644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terminal type</a:t>
                  </a:r>
                  <a:endParaRPr lang="en-US" altLang="zh-CN" sz="2400" i="1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product types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function types</a:t>
                  </a:r>
                  <a:endParaRPr lang="zh-CN" altLang="en-US" sz="2400" dirty="0"/>
                </a:p>
              </p:txBody>
            </p:sp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137117" y="4125557"/>
                  <a:ext cx="752475" cy="3619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084865" y="3584939"/>
                  <a:ext cx="685800" cy="3619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3046493" y="3032621"/>
                  <a:ext cx="571500" cy="361950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7" name="组合 26"/>
            <p:cNvGrpSpPr/>
            <p:nvPr/>
          </p:nvGrpSpPr>
          <p:grpSpPr>
            <a:xfrm>
              <a:off x="5000628" y="1584675"/>
              <a:ext cx="2786082" cy="2215991"/>
              <a:chOff x="5000628" y="2395831"/>
              <a:chExt cx="2786082" cy="221599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000628" y="2857496"/>
                <a:ext cx="2786082" cy="1754326"/>
                <a:chOff x="5000628" y="2857496"/>
                <a:chExt cx="2786082" cy="1754326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000628" y="2857496"/>
                  <a:ext cx="2786082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terminal object</a:t>
                  </a:r>
                  <a:endParaRPr lang="en-US" altLang="zh-CN" sz="2400" i="1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products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dirty="0" smtClean="0"/>
                    <a:t>exponentials</a:t>
                  </a:r>
                  <a:endParaRPr lang="zh-CN" altLang="en-US" sz="2400" dirty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7072334" y="3026498"/>
                  <a:ext cx="571500" cy="3619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3" name="Picture 9"/>
                <p:cNvPicPr>
                  <a:picLocks noChangeAspect="1" noChangeArrowheads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310330" y="3571876"/>
                  <a:ext cx="762000" cy="3619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035" name="Picture 11"/>
                <p:cNvPicPr>
                  <a:picLocks noChangeAspect="1" noChangeArrowheads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6786578" y="4130317"/>
                  <a:ext cx="828675" cy="361950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26" name="矩形 25"/>
              <p:cNvSpPr/>
              <p:nvPr/>
            </p:nvSpPr>
            <p:spPr>
              <a:xfrm>
                <a:off x="5786446" y="2395831"/>
                <a:ext cx="795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/>
                  <a:t>CCCs</a:t>
                </a:r>
                <a:endParaRPr lang="zh-CN" altLang="en-US" sz="2400" dirty="0"/>
              </a:p>
            </p:txBody>
          </p:sp>
        </p:grpSp>
      </p:grp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57158" y="3786190"/>
            <a:ext cx="8143932" cy="2308324"/>
            <a:chOff x="357158" y="3929066"/>
            <a:chExt cx="8143932" cy="2308324"/>
          </a:xfrm>
        </p:grpSpPr>
        <p:sp>
          <p:nvSpPr>
            <p:cNvPr id="29" name="TextBox 28"/>
            <p:cNvSpPr txBox="1"/>
            <p:nvPr/>
          </p:nvSpPr>
          <p:spPr>
            <a:xfrm>
              <a:off x="357158" y="3929066"/>
              <a:ext cx="81439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       is as expressive as 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product                          </a:t>
              </a:r>
              <a:r>
                <a:rPr lang="en-US" altLang="zh-CN" sz="2400" b="1" dirty="0" smtClean="0">
                  <a:latin typeface="Cambria Math" pitchFamily="18" charset="0"/>
                  <a:ea typeface="Cambria Math" pitchFamily="18" charset="0"/>
                </a:rPr>
                <a:t>≌</a:t>
              </a:r>
              <a:r>
                <a:rPr lang="en-US" altLang="zh-CN" sz="2400" dirty="0" smtClean="0"/>
                <a:t> sequence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function                           </a:t>
              </a:r>
              <a:r>
                <a:rPr lang="en-US" altLang="zh-CN" sz="2400" b="1" dirty="0" smtClean="0">
                  <a:latin typeface="Cambria Math" pitchFamily="18" charset="0"/>
                  <a:ea typeface="Cambria Math" pitchFamily="18" charset="0"/>
                </a:rPr>
                <a:t>≌ 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function                               </a:t>
              </a:r>
              <a:r>
                <a:rPr lang="en-US" altLang="zh-CN" sz="2400" b="1" dirty="0" smtClean="0">
                  <a:latin typeface="Cambria Math" pitchFamily="18" charset="0"/>
                  <a:ea typeface="Cambria Math" pitchFamily="18" charset="0"/>
                </a:rPr>
                <a:t>≌                      </a:t>
              </a:r>
              <a:r>
                <a:rPr lang="en-US" altLang="zh-CN" sz="2400" dirty="0" smtClean="0">
                  <a:ea typeface="Cambria Math" pitchFamily="18" charset="0"/>
                </a:rPr>
                <a:t>and </a:t>
              </a:r>
              <a:endParaRPr lang="en-US" altLang="zh-CN" sz="2400" b="1" dirty="0" smtClean="0">
                <a:ea typeface="Cambria Math" pitchFamily="18" charset="0"/>
              </a:endParaRPr>
            </a:p>
          </p:txBody>
        </p:sp>
        <p:pic>
          <p:nvPicPr>
            <p:cNvPr id="30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81427" y="4085005"/>
              <a:ext cx="1076325" cy="381000"/>
            </a:xfrm>
            <a:prstGeom prst="rect">
              <a:avLst/>
            </a:prstGeom>
            <a:noFill/>
          </p:spPr>
        </p:pic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4865" y="4111131"/>
              <a:ext cx="352425" cy="361950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00298" y="4643446"/>
              <a:ext cx="1524000" cy="361950"/>
            </a:xfrm>
            <a:prstGeom prst="rect">
              <a:avLst/>
            </a:prstGeom>
            <a:noFill/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15008" y="4643446"/>
              <a:ext cx="1114425" cy="361950"/>
            </a:xfrm>
            <a:prstGeom prst="rect">
              <a:avLst/>
            </a:prstGeom>
            <a:noFill/>
          </p:spPr>
        </p:pic>
        <p:pic>
          <p:nvPicPr>
            <p:cNvPr id="1045" name="Picture 21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46710" y="5201887"/>
              <a:ext cx="1609725" cy="361950"/>
            </a:xfrm>
            <a:prstGeom prst="rect">
              <a:avLst/>
            </a:prstGeom>
            <a:noFill/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43438" y="5201887"/>
              <a:ext cx="1933575" cy="371475"/>
            </a:xfrm>
            <a:prstGeom prst="rect">
              <a:avLst/>
            </a:prstGeom>
            <a:noFill/>
          </p:spPr>
        </p:pic>
        <p:pic>
          <p:nvPicPr>
            <p:cNvPr id="1049" name="Picture 25"/>
            <p:cNvPicPr>
              <a:picLocks noChangeAspect="1" noChangeArrowheads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52699" y="5747265"/>
              <a:ext cx="1876425" cy="361950"/>
            </a:xfrm>
            <a:prstGeom prst="rect">
              <a:avLst/>
            </a:prstGeom>
            <a:noFill/>
          </p:spPr>
        </p:pic>
        <p:pic>
          <p:nvPicPr>
            <p:cNvPr id="1051" name="Picture 27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24436" y="5747265"/>
              <a:ext cx="1219200" cy="361950"/>
            </a:xfrm>
            <a:prstGeom prst="rect">
              <a:avLst/>
            </a:prstGeom>
            <a:noFill/>
          </p:spPr>
        </p:pic>
        <p:pic>
          <p:nvPicPr>
            <p:cNvPr id="1053" name="Picture 29"/>
            <p:cNvPicPr>
              <a:picLocks noChangeAspect="1" noChangeArrowheads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8016" y="5747265"/>
              <a:ext cx="124777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Interpreting Well-typed Terms as Morphisms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57158" y="1428736"/>
            <a:ext cx="8143932" cy="589072"/>
            <a:chOff x="357158" y="1428736"/>
            <a:chExt cx="8143932" cy="589072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428736"/>
              <a:ext cx="8143932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dirty="0" smtClean="0"/>
                <a:t>Given a cartesian closed category      with some object constants </a:t>
              </a:r>
              <a:endParaRPr lang="en-US" altLang="zh-CN" sz="2400" b="1" dirty="0" smtClean="0"/>
            </a:p>
          </p:txBody>
        </p:sp>
        <p:pic>
          <p:nvPicPr>
            <p:cNvPr id="6145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56501" y="1623864"/>
              <a:ext cx="190500" cy="361950"/>
            </a:xfrm>
            <a:prstGeom prst="rect">
              <a:avLst/>
            </a:prstGeom>
            <a:noFill/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57158" y="3889252"/>
            <a:ext cx="8143932" cy="1754326"/>
            <a:chOff x="357158" y="3889252"/>
            <a:chExt cx="8143932" cy="1754326"/>
          </a:xfrm>
        </p:grpSpPr>
        <p:sp>
          <p:nvSpPr>
            <p:cNvPr id="50" name="TextBox 49"/>
            <p:cNvSpPr txBox="1"/>
            <p:nvPr/>
          </p:nvSpPr>
          <p:spPr>
            <a:xfrm>
              <a:off x="357158" y="3889252"/>
              <a:ext cx="81439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the interpretation of type contexts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5156575"/>
              <a:ext cx="3248025" cy="361950"/>
            </a:xfrm>
            <a:prstGeom prst="rect">
              <a:avLst/>
            </a:prstGeom>
            <a:noFill/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4611197"/>
              <a:ext cx="1619250" cy="361950"/>
            </a:xfrm>
            <a:prstGeom prst="rect">
              <a:avLst/>
            </a:prstGeom>
            <a:noFill/>
          </p:spPr>
        </p:pic>
      </p:grp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57158" y="2071678"/>
            <a:ext cx="8143932" cy="1754326"/>
            <a:chOff x="357158" y="2071678"/>
            <a:chExt cx="8143932" cy="1754326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2071678"/>
              <a:ext cx="81439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the interpretation of type expressions</a:t>
              </a:r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3339739"/>
              <a:ext cx="3295650" cy="361950"/>
            </a:xfrm>
            <a:prstGeom prst="rect">
              <a:avLst/>
            </a:prstGeom>
            <a:noFill/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2786058"/>
              <a:ext cx="1114425" cy="38100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Interpreting Well-typed Terms as Morphisms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4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4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4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357158" y="1428736"/>
            <a:ext cx="8143932" cy="4431983"/>
            <a:chOff x="357158" y="1428736"/>
            <a:chExt cx="8143932" cy="4431983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4431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the interpretation of well-typed terms</a:t>
              </a:r>
            </a:p>
            <a:p>
              <a:pPr marL="531813" indent="3175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dirty="0" smtClean="0"/>
                <a:t>Given                   , </a:t>
              </a:r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endParaRPr lang="en-US" altLang="zh-CN" sz="2400" dirty="0" smtClean="0"/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 </a:t>
              </a:r>
            </a:p>
            <a:p>
              <a:pPr marL="979488" indent="-4429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r>
                <a:rPr lang="en-US" altLang="zh-CN" sz="2400" dirty="0" smtClean="0"/>
                <a:t>  </a:t>
              </a:r>
            </a:p>
          </p:txBody>
        </p:sp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2794501"/>
              <a:ext cx="4048125" cy="447675"/>
            </a:xfrm>
            <a:prstGeom prst="rect">
              <a:avLst/>
            </a:prstGeom>
            <a:noFill/>
          </p:spPr>
        </p:pic>
        <p:grpSp>
          <p:nvGrpSpPr>
            <p:cNvPr id="39" name="组合 38"/>
            <p:cNvGrpSpPr/>
            <p:nvPr/>
          </p:nvGrpSpPr>
          <p:grpSpPr>
            <a:xfrm>
              <a:off x="2590816" y="4027994"/>
              <a:ext cx="5838836" cy="390525"/>
              <a:chOff x="2714612" y="3429000"/>
              <a:chExt cx="5838836" cy="390525"/>
            </a:xfrm>
          </p:grpSpPr>
          <p:pic>
            <p:nvPicPr>
              <p:cNvPr id="5129" name="Picture 9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286248" y="3429000"/>
                <a:ext cx="4267200" cy="361950"/>
              </a:xfrm>
              <a:prstGeom prst="rect">
                <a:avLst/>
              </a:prstGeom>
              <a:noFill/>
            </p:spPr>
          </p:pic>
          <p:pic>
            <p:nvPicPr>
              <p:cNvPr id="5133" name="Picture 13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714612" y="3429000"/>
                <a:ext cx="1533525" cy="390525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组合 45"/>
            <p:cNvGrpSpPr/>
            <p:nvPr/>
          </p:nvGrpSpPr>
          <p:grpSpPr>
            <a:xfrm>
              <a:off x="1428728" y="4724551"/>
              <a:ext cx="6500858" cy="366710"/>
              <a:chOff x="1428728" y="4138620"/>
              <a:chExt cx="6500858" cy="366710"/>
            </a:xfrm>
          </p:grpSpPr>
          <p:pic>
            <p:nvPicPr>
              <p:cNvPr id="5137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28728" y="4138620"/>
                <a:ext cx="3238500" cy="361950"/>
              </a:xfrm>
              <a:prstGeom prst="rect">
                <a:avLst/>
              </a:prstGeom>
              <a:noFill/>
            </p:spPr>
          </p:pic>
          <p:pic>
            <p:nvPicPr>
              <p:cNvPr id="5139" name="Picture 19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776811" y="4143380"/>
                <a:ext cx="3152775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5141" name="Picture 21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28728" y="3482616"/>
              <a:ext cx="2095500" cy="361950"/>
            </a:xfrm>
            <a:prstGeom prst="rect">
              <a:avLst/>
            </a:prstGeom>
            <a:noFill/>
          </p:spPr>
        </p:pic>
        <p:grpSp>
          <p:nvGrpSpPr>
            <p:cNvPr id="53" name="组合 52"/>
            <p:cNvGrpSpPr/>
            <p:nvPr/>
          </p:nvGrpSpPr>
          <p:grpSpPr>
            <a:xfrm>
              <a:off x="1428728" y="5281629"/>
              <a:ext cx="6719909" cy="504825"/>
              <a:chOff x="1428728" y="4643446"/>
              <a:chExt cx="6719909" cy="504825"/>
            </a:xfrm>
          </p:grpSpPr>
          <p:pic>
            <p:nvPicPr>
              <p:cNvPr id="5143" name="Picture 23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428728" y="4714884"/>
                <a:ext cx="2962275" cy="361950"/>
              </a:xfrm>
              <a:prstGeom prst="rect">
                <a:avLst/>
              </a:prstGeom>
              <a:noFill/>
            </p:spPr>
          </p:pic>
          <p:pic>
            <p:nvPicPr>
              <p:cNvPr id="5145" name="Picture 25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500562" y="4643446"/>
                <a:ext cx="3648075" cy="504825"/>
              </a:xfrm>
              <a:prstGeom prst="rect">
                <a:avLst/>
              </a:prstGeom>
              <a:noFill/>
            </p:spPr>
          </p:pic>
        </p:grpSp>
        <p:pic>
          <p:nvPicPr>
            <p:cNvPr id="8193" name="Picture 1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69366" y="2209794"/>
              <a:ext cx="3438525" cy="361950"/>
            </a:xfrm>
            <a:prstGeom prst="rect">
              <a:avLst/>
            </a:prstGeom>
            <a:noFill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805104" y="2227617"/>
              <a:ext cx="113347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Soundness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57158" y="1728605"/>
            <a:ext cx="8429684" cy="1200329"/>
            <a:chOff x="357158" y="1428736"/>
            <a:chExt cx="8429684" cy="1200329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428736"/>
              <a:ext cx="84296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b="1" dirty="0" smtClean="0"/>
                <a:t>Theorem (Soundness)  </a:t>
              </a:r>
              <a:r>
                <a:rPr lang="en-US" altLang="zh-CN" sz="2400" dirty="0" smtClean="0"/>
                <a:t>Given any well typed terms </a:t>
              </a:r>
              <a:r>
                <a:rPr lang="en-US" altLang="zh-CN" sz="24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altLang="zh-CN" sz="2400" dirty="0" smtClean="0"/>
                <a:t> and </a:t>
              </a:r>
              <a:r>
                <a:rPr lang="en-US" altLang="zh-CN" sz="2400" i="1" dirty="0" smtClean="0">
                  <a:latin typeface="Cambria Math" pitchFamily="18" charset="0"/>
                  <a:ea typeface="Cambria Math" pitchFamily="18" charset="0"/>
                </a:rPr>
                <a:t>N</a:t>
              </a:r>
              <a:r>
                <a:rPr lang="en-US" altLang="zh-CN" sz="2400" dirty="0" smtClean="0"/>
                <a:t>,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if                                    , then                                                 in every </a:t>
              </a:r>
              <a:r>
                <a:rPr lang="en-US" altLang="zh-CN" sz="2400" i="1" dirty="0" smtClean="0"/>
                <a:t>CCC</a:t>
              </a:r>
              <a:r>
                <a:rPr lang="en-US" altLang="zh-CN" sz="2400" dirty="0" smtClean="0"/>
                <a:t>.</a:t>
              </a:r>
            </a:p>
          </p:txBody>
        </p:sp>
        <p:pic>
          <p:nvPicPr>
            <p:cNvPr id="26632" name="Picture 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6676" y="2085326"/>
              <a:ext cx="3253539" cy="438150"/>
            </a:xfrm>
            <a:prstGeom prst="rect">
              <a:avLst/>
            </a:prstGeom>
            <a:noFill/>
          </p:spPr>
        </p:pic>
        <p:pic>
          <p:nvPicPr>
            <p:cNvPr id="5121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97502" y="2156764"/>
              <a:ext cx="2381250" cy="4000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Soundness (cont.)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214422"/>
            <a:ext cx="84296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Proof</a:t>
            </a:r>
          </a:p>
          <a:p>
            <a:pPr marL="531813" indent="-531813">
              <a:lnSpc>
                <a:spcPct val="125000"/>
              </a:lnSpc>
              <a:buFont typeface="Wingdings" pitchFamily="2" charset="2"/>
              <a:buChar char="u"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i="1" dirty="0" smtClean="0"/>
              <a:t>-</a:t>
            </a:r>
            <a:r>
              <a:rPr lang="en-US" sz="2400" dirty="0" smtClean="0"/>
              <a:t>equivalence: </a:t>
            </a:r>
          </a:p>
          <a:p>
            <a:pPr marL="531813" indent="3175">
              <a:lnSpc>
                <a:spcPct val="125000"/>
              </a:lnSpc>
              <a:spcAft>
                <a:spcPts val="600"/>
              </a:spcAft>
            </a:pPr>
            <a:r>
              <a:rPr lang="en-US" sz="2400" dirty="0" smtClean="0"/>
              <a:t>no term-variable name appears in the calculations</a:t>
            </a:r>
          </a:p>
          <a:p>
            <a:pPr marL="531813" indent="-531813">
              <a:lnSpc>
                <a:spcPct val="125000"/>
              </a:lnSpc>
              <a:buFont typeface="Wingdings" pitchFamily="2" charset="2"/>
              <a:buChar char="u"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i="1" dirty="0" smtClean="0"/>
              <a:t>-</a:t>
            </a:r>
            <a:r>
              <a:rPr lang="en-US" sz="2400" dirty="0" smtClean="0"/>
              <a:t>equivalence</a:t>
            </a:r>
            <a:r>
              <a:rPr lang="en-US" sz="2400" dirty="0" smtClean="0"/>
              <a:t>:</a:t>
            </a:r>
          </a:p>
          <a:p>
            <a:pPr marL="531813" indent="-531813">
              <a:lnSpc>
                <a:spcPct val="125000"/>
              </a:lnSpc>
            </a:pPr>
            <a:endParaRPr lang="en-US" sz="2400" i="1" dirty="0" smtClean="0"/>
          </a:p>
          <a:p>
            <a:pPr marL="979488" indent="-442913"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ea typeface="Cambria Math"/>
              </a:rPr>
              <a:t>App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(</a:t>
            </a:r>
            <a:r>
              <a:rPr lang="en-US" altLang="zh-CN" sz="2400" i="1" dirty="0" smtClean="0">
                <a:ea typeface="Cambria Math"/>
                <a:sym typeface="Wingdings"/>
              </a:rPr>
              <a:t>h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)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latin typeface="Cambria Math"/>
                <a:ea typeface="Cambria Math"/>
                <a:sym typeface="Wingdings"/>
              </a:rPr>
              <a:t>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h</a:t>
            </a:r>
            <a:endParaRPr lang="en-US" sz="2400" i="1" dirty="0" smtClean="0"/>
          </a:p>
          <a:p>
            <a:pPr marL="979488" indent="-442913">
              <a:lnSpc>
                <a:spcPct val="125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 smtClean="0"/>
              <a:t>Substitution Lemma</a:t>
            </a:r>
          </a:p>
          <a:p>
            <a:pPr marL="531813" indent="-531813">
              <a:lnSpc>
                <a:spcPct val="125000"/>
              </a:lnSpc>
              <a:buFont typeface="Wingdings" pitchFamily="2" charset="2"/>
              <a:buChar char="u"/>
            </a:pPr>
            <a:r>
              <a:rPr lang="en-US" sz="2400" i="1" dirty="0" smtClean="0">
                <a:latin typeface="Cambria Math" pitchFamily="18" charset="0"/>
                <a:ea typeface="Cambria Math" pitchFamily="18" charset="0"/>
              </a:rPr>
              <a:t>η</a:t>
            </a:r>
            <a:r>
              <a:rPr lang="en-US" sz="2400" i="1" dirty="0" smtClean="0"/>
              <a:t>-</a:t>
            </a:r>
            <a:r>
              <a:rPr lang="en-US" sz="2400" dirty="0" smtClean="0"/>
              <a:t>equivalence</a:t>
            </a:r>
            <a:r>
              <a:rPr lang="en-US" sz="2400" dirty="0" smtClean="0"/>
              <a:t>:</a:t>
            </a:r>
          </a:p>
          <a:p>
            <a:pPr marL="531813" indent="-531813">
              <a:lnSpc>
                <a:spcPct val="125000"/>
              </a:lnSpc>
              <a:buFont typeface="Wingdings" pitchFamily="2" charset="2"/>
              <a:buChar char="u"/>
            </a:pPr>
            <a:endParaRPr lang="en-US" sz="2400" dirty="0" smtClean="0"/>
          </a:p>
          <a:p>
            <a:pPr marL="979488" indent="-442913">
              <a:lnSpc>
                <a:spcPct val="125000"/>
              </a:lnSpc>
              <a:buFont typeface="Wingdings" pitchFamily="2" charset="2"/>
              <a:buChar char="Ø"/>
            </a:pP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(</a:t>
            </a:r>
            <a:r>
              <a:rPr lang="en-US" altLang="zh-CN" sz="2400" b="1" dirty="0" smtClean="0">
                <a:ea typeface="Cambria Math"/>
              </a:rPr>
              <a:t>App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i="1" dirty="0" smtClean="0">
                <a:ea typeface="Cambria Math"/>
                <a:sym typeface="Wingdings"/>
              </a:rPr>
              <a:t>k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latin typeface="Cambria Math"/>
                <a:ea typeface="Cambria Math"/>
                <a:sym typeface="Wingdings"/>
              </a:rPr>
              <a:t>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) =</a:t>
            </a:r>
            <a:r>
              <a:rPr lang="en-US" altLang="zh-CN" sz="2400" i="1" dirty="0" smtClean="0">
                <a:ea typeface="Cambria Math"/>
                <a:sym typeface="Wingdings"/>
              </a:rPr>
              <a:t> k</a:t>
            </a:r>
            <a:endParaRPr lang="en-US" sz="2400" i="1" dirty="0" smtClean="0"/>
          </a:p>
        </p:txBody>
      </p:sp>
      <p:grpSp>
        <p:nvGrpSpPr>
          <p:cNvPr id="3" name="组合 26"/>
          <p:cNvGrpSpPr/>
          <p:nvPr/>
        </p:nvGrpSpPr>
        <p:grpSpPr>
          <a:xfrm>
            <a:off x="973177" y="3286124"/>
            <a:ext cx="5644399" cy="361950"/>
            <a:chOff x="985834" y="4567248"/>
            <a:chExt cx="5453063" cy="361950"/>
          </a:xfrm>
        </p:grpSpPr>
        <p:pic>
          <p:nvPicPr>
            <p:cNvPr id="26634" name="Picture 10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85834" y="4567248"/>
              <a:ext cx="3086100" cy="361950"/>
            </a:xfrm>
            <a:prstGeom prst="rect">
              <a:avLst/>
            </a:prstGeom>
            <a:noFill/>
          </p:spPr>
        </p:pic>
        <p:pic>
          <p:nvPicPr>
            <p:cNvPr id="26636" name="Picture 1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43372" y="4567248"/>
              <a:ext cx="2295525" cy="361950"/>
            </a:xfrm>
            <a:prstGeom prst="rect">
              <a:avLst/>
            </a:prstGeom>
            <a:noFill/>
          </p:spPr>
        </p:pic>
      </p:grpSp>
      <p:grpSp>
        <p:nvGrpSpPr>
          <p:cNvPr id="4" name="组合 31"/>
          <p:cNvGrpSpPr/>
          <p:nvPr/>
        </p:nvGrpSpPr>
        <p:grpSpPr>
          <a:xfrm>
            <a:off x="977389" y="5214950"/>
            <a:ext cx="5166247" cy="361950"/>
            <a:chOff x="1000100" y="5482294"/>
            <a:chExt cx="4991120" cy="361950"/>
          </a:xfrm>
        </p:grpSpPr>
        <p:pic>
          <p:nvPicPr>
            <p:cNvPr id="26638" name="Picture 1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00100" y="5482294"/>
              <a:ext cx="2762250" cy="361950"/>
            </a:xfrm>
            <a:prstGeom prst="rect">
              <a:avLst/>
            </a:prstGeom>
            <a:noFill/>
          </p:spPr>
        </p:pic>
        <p:pic>
          <p:nvPicPr>
            <p:cNvPr id="26640" name="Picture 1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57620" y="5482294"/>
              <a:ext cx="2133600" cy="361950"/>
            </a:xfrm>
            <a:prstGeom prst="rect">
              <a:avLst/>
            </a:prstGeom>
            <a:noFill/>
          </p:spPr>
        </p:pic>
      </p:grpSp>
      <p:pic>
        <p:nvPicPr>
          <p:cNvPr id="26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1857364"/>
            <a:ext cx="2695575" cy="361950"/>
          </a:xfrm>
          <a:prstGeom prst="rect">
            <a:avLst/>
          </a:prstGeom>
          <a:noFill/>
        </p:spPr>
      </p:pic>
      <p:pic>
        <p:nvPicPr>
          <p:cNvPr id="2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857496"/>
            <a:ext cx="2781300" cy="400050"/>
          </a:xfrm>
          <a:prstGeom prst="rect">
            <a:avLst/>
          </a:prstGeom>
          <a:noFill/>
        </p:spPr>
      </p:pic>
      <p:pic>
        <p:nvPicPr>
          <p:cNvPr id="28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4786322"/>
            <a:ext cx="1685925" cy="40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Completeness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57158" y="1746112"/>
            <a:ext cx="8143932" cy="1754326"/>
            <a:chOff x="357158" y="1214422"/>
            <a:chExt cx="8143932" cy="1754326"/>
          </a:xfrm>
        </p:grpSpPr>
        <p:sp>
          <p:nvSpPr>
            <p:cNvPr id="28" name="TextBox 27"/>
            <p:cNvSpPr txBox="1"/>
            <p:nvPr/>
          </p:nvSpPr>
          <p:spPr>
            <a:xfrm>
              <a:off x="357158" y="1214422"/>
              <a:ext cx="814393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2400" b="1" dirty="0" smtClean="0"/>
                <a:t>Theorem (Completeness) </a:t>
              </a:r>
              <a:r>
                <a:rPr lang="en-US" altLang="zh-CN" sz="2400" dirty="0" smtClean="0"/>
                <a:t>Given any                    and                  , there exists a CCC      such that if                                                      , then                                     .</a:t>
              </a:r>
            </a:p>
          </p:txBody>
        </p:sp>
        <p:pic>
          <p:nvPicPr>
            <p:cNvPr id="23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3787" y="2513369"/>
              <a:ext cx="2381250" cy="400050"/>
            </a:xfrm>
            <a:prstGeom prst="rect">
              <a:avLst/>
            </a:prstGeom>
            <a:noFill/>
          </p:spPr>
        </p:pic>
        <p:pic>
          <p:nvPicPr>
            <p:cNvPr id="34817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0628" y="1404790"/>
              <a:ext cx="1133475" cy="361950"/>
            </a:xfrm>
            <a:prstGeom prst="rect">
              <a:avLst/>
            </a:prstGeom>
            <a:noFill/>
          </p:spPr>
        </p:pic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24686" y="1409550"/>
              <a:ext cx="1104900" cy="361950"/>
            </a:xfrm>
            <a:prstGeom prst="rect">
              <a:avLst/>
            </a:prstGeom>
            <a:noFill/>
          </p:spPr>
        </p:pic>
        <p:pic>
          <p:nvPicPr>
            <p:cNvPr id="32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727675" y="1941865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87499" y="1941865"/>
              <a:ext cx="355282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0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20" y="357166"/>
            <a:ext cx="821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Completeness (cont.)</a:t>
            </a:r>
            <a:endParaRPr lang="zh-CN" altLang="en-US" sz="3200" i="1" baseline="300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Cambria Math" pitchFamily="18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57158" y="1214422"/>
            <a:ext cx="8305838" cy="4862870"/>
            <a:chOff x="357158" y="1214422"/>
            <a:chExt cx="8305838" cy="4862870"/>
          </a:xfrm>
        </p:grpSpPr>
        <p:sp>
          <p:nvSpPr>
            <p:cNvPr id="19" name="TextBox 18"/>
            <p:cNvSpPr txBox="1"/>
            <p:nvPr/>
          </p:nvSpPr>
          <p:spPr>
            <a:xfrm>
              <a:off x="357158" y="1214422"/>
              <a:ext cx="8143932" cy="486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 smtClean="0"/>
                <a:t>Proof</a:t>
              </a:r>
            </a:p>
            <a:p>
              <a:pPr marL="531813" indent="-531813">
                <a:lnSpc>
                  <a:spcPct val="11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Construct one category      from </a:t>
              </a:r>
              <a:r>
                <a:rPr lang="el-GR" altLang="zh-CN" sz="2400" i="1" dirty="0" smtClean="0"/>
                <a:t>λ</a:t>
              </a:r>
              <a:r>
                <a:rPr lang="en-US" altLang="zh-CN" sz="2400" baseline="30000" dirty="0" smtClean="0">
                  <a:latin typeface="Cambria Math" pitchFamily="18" charset="0"/>
                  <a:ea typeface="Cambria Math" pitchFamily="18" charset="0"/>
                </a:rPr>
                <a:t>→</a:t>
              </a:r>
              <a:endParaRPr lang="zh-CN" altLang="en-US" sz="2400" dirty="0" smtClean="0"/>
            </a:p>
            <a:p>
              <a:pPr marL="982663" indent="-450850">
                <a:lnSpc>
                  <a:spcPct val="11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Objects – sequences of types</a:t>
              </a:r>
            </a:p>
            <a:p>
              <a:pPr marL="1436688" indent="-447675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US" altLang="zh-CN" sz="2400" dirty="0" smtClean="0"/>
                <a:t>[] – terminal object</a:t>
              </a:r>
            </a:p>
            <a:p>
              <a:pPr marL="1436688" indent="-447675">
                <a:lnSpc>
                  <a:spcPct val="110000"/>
                </a:lnSpc>
                <a:buFont typeface="Arial" pitchFamily="34" charset="0"/>
                <a:buChar char="•"/>
              </a:pPr>
              <a:r>
                <a:rPr lang="en-US" altLang="zh-CN" sz="2400" dirty="0" smtClean="0"/>
                <a:t>[</a:t>
              </a:r>
              <a:r>
                <a:rPr lang="el-GR" altLang="zh-CN" sz="2400" dirty="0" smtClean="0">
                  <a:latin typeface="Cambria Math"/>
                  <a:ea typeface="Cambria Math"/>
                </a:rPr>
                <a:t>σ</a:t>
              </a:r>
              <a:r>
                <a:rPr lang="en-US" altLang="zh-CN" sz="2400" baseline="-25000" dirty="0" smtClean="0">
                  <a:latin typeface="Cambria Math"/>
                  <a:ea typeface="Cambria Math"/>
                </a:rPr>
                <a:t>1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,</a:t>
              </a:r>
              <a:r>
                <a:rPr lang="el-GR" altLang="zh-CN" sz="2400" dirty="0" smtClean="0">
                  <a:latin typeface="Cambria Math"/>
                  <a:ea typeface="Cambria Math"/>
                </a:rPr>
                <a:t> </a:t>
              </a:r>
              <a:r>
                <a:rPr lang="en-US" altLang="zh-CN" sz="2400" dirty="0" smtClean="0">
                  <a:latin typeface="Cambria Math"/>
                  <a:ea typeface="Cambria Math"/>
                </a:rPr>
                <a:t>… ,</a:t>
              </a:r>
              <a:r>
                <a:rPr lang="el-GR" altLang="zh-CN" sz="2400" dirty="0" smtClean="0">
                  <a:latin typeface="Cambria Math"/>
                  <a:ea typeface="Cambria Math"/>
                </a:rPr>
                <a:t>σ</a:t>
              </a:r>
              <a:r>
                <a:rPr lang="en-US" altLang="zh-CN" sz="2400" baseline="-25000" dirty="0" smtClean="0">
                  <a:latin typeface="Cambria Math"/>
                  <a:ea typeface="Cambria Math"/>
                </a:rPr>
                <a:t>m</a:t>
              </a:r>
              <a:r>
                <a:rPr lang="en-US" altLang="zh-CN" sz="2400" dirty="0" smtClean="0"/>
                <a:t>] – products of [</a:t>
              </a:r>
              <a:r>
                <a:rPr lang="el-GR" altLang="zh-CN" sz="2400" dirty="0" smtClean="0">
                  <a:latin typeface="Cambria Math"/>
                  <a:ea typeface="Cambria Math"/>
                </a:rPr>
                <a:t>σ</a:t>
              </a:r>
              <a:r>
                <a:rPr lang="en-US" altLang="zh-CN" sz="2400" baseline="-25000" dirty="0" err="1" smtClean="0">
                  <a:latin typeface="Cambria Math"/>
                  <a:ea typeface="Cambria Math"/>
                </a:rPr>
                <a:t>i</a:t>
              </a:r>
              <a:r>
                <a:rPr lang="en-US" altLang="zh-CN" sz="2400" dirty="0" smtClean="0"/>
                <a:t>] – </a:t>
              </a:r>
            </a:p>
            <a:p>
              <a:pPr marL="982663" indent="-450850">
                <a:lnSpc>
                  <a:spcPct val="11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Morphisms – tuples of equivalence classes of terms</a:t>
              </a:r>
            </a:p>
            <a:p>
              <a:pPr marL="982663" indent="-450850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Ø"/>
              </a:pPr>
              <a:endParaRPr lang="en-US" altLang="zh-CN" sz="2400" dirty="0" smtClean="0"/>
            </a:p>
            <a:p>
              <a:pPr marL="531813" indent="-531813">
                <a:lnSpc>
                  <a:spcPct val="11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     is cartesian closed (the most difficult part)</a:t>
              </a:r>
            </a:p>
            <a:p>
              <a:pPr marL="531813" indent="-531813">
                <a:lnSpc>
                  <a:spcPct val="11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 </a:t>
              </a:r>
            </a:p>
            <a:p>
              <a:pPr marL="531813" indent="3175">
                <a:lnSpc>
                  <a:spcPct val="110000"/>
                </a:lnSpc>
              </a:pPr>
              <a:r>
                <a:rPr lang="en-US" altLang="zh-CN" sz="2400" dirty="0" smtClean="0"/>
                <a:t>If      satisfies                                               ,</a:t>
              </a:r>
              <a:br>
                <a:rPr lang="en-US" altLang="zh-CN" sz="2400" dirty="0" smtClean="0"/>
              </a:br>
              <a:r>
                <a:rPr lang="en-US" altLang="zh-CN" sz="2400" dirty="0" smtClean="0"/>
                <a:t>then                                    .</a:t>
              </a:r>
            </a:p>
          </p:txBody>
        </p:sp>
        <p:pic>
          <p:nvPicPr>
            <p:cNvPr id="24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96618" y="4326808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25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58556" y="5197127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26" name="Picture 8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12680" y="5117498"/>
              <a:ext cx="3143250" cy="438150"/>
            </a:xfrm>
            <a:prstGeom prst="rect">
              <a:avLst/>
            </a:prstGeom>
            <a:noFill/>
          </p:spPr>
        </p:pic>
        <p:pic>
          <p:nvPicPr>
            <p:cNvPr id="29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3042" y="5606841"/>
              <a:ext cx="2381250" cy="400050"/>
            </a:xfrm>
            <a:prstGeom prst="rect">
              <a:avLst/>
            </a:prstGeom>
            <a:noFill/>
          </p:spPr>
        </p:pic>
        <p:pic>
          <p:nvPicPr>
            <p:cNvPr id="27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42121" y="1833101"/>
              <a:ext cx="190500" cy="361950"/>
            </a:xfrm>
            <a:prstGeom prst="rect">
              <a:avLst/>
            </a:prstGeom>
            <a:noFill/>
          </p:spPr>
        </p:pic>
        <p:pic>
          <p:nvPicPr>
            <p:cNvPr id="10241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974" y="4781562"/>
              <a:ext cx="5476875" cy="361950"/>
            </a:xfrm>
            <a:prstGeom prst="rect">
              <a:avLst/>
            </a:prstGeom>
            <a:noFill/>
          </p:spPr>
        </p:pic>
        <p:pic>
          <p:nvPicPr>
            <p:cNvPr id="10251" name="Picture 1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01945" y="3026498"/>
              <a:ext cx="381000" cy="361950"/>
            </a:xfrm>
            <a:prstGeom prst="rect">
              <a:avLst/>
            </a:prstGeom>
            <a:noFill/>
          </p:spPr>
        </p:pic>
        <p:grpSp>
          <p:nvGrpSpPr>
            <p:cNvPr id="43" name="组合 42"/>
            <p:cNvGrpSpPr/>
            <p:nvPr/>
          </p:nvGrpSpPr>
          <p:grpSpPr>
            <a:xfrm>
              <a:off x="1428728" y="3857628"/>
              <a:ext cx="7234268" cy="361950"/>
              <a:chOff x="642910" y="3857628"/>
              <a:chExt cx="7234268" cy="361950"/>
            </a:xfrm>
          </p:grpSpPr>
          <p:pic>
            <p:nvPicPr>
              <p:cNvPr id="10247" name="Picture 7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2910" y="3857628"/>
                <a:ext cx="4333875" cy="361950"/>
              </a:xfrm>
              <a:prstGeom prst="rect">
                <a:avLst/>
              </a:prstGeom>
              <a:noFill/>
            </p:spPr>
          </p:pic>
          <p:pic>
            <p:nvPicPr>
              <p:cNvPr id="10253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00628" y="3857628"/>
                <a:ext cx="2876550" cy="361950"/>
              </a:xfrm>
              <a:prstGeom prst="rect">
                <a:avLst/>
              </a:prstGeom>
              <a:noFill/>
            </p:spPr>
          </p:pic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Introduction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7158" y="3850850"/>
            <a:ext cx="814393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The Curry-Howard Isomorphism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57158" y="1428736"/>
            <a:ext cx="8143932" cy="1961863"/>
            <a:chOff x="357158" y="1428736"/>
            <a:chExt cx="8143932" cy="1961863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An example</a:t>
              </a:r>
            </a:p>
          </p:txBody>
        </p:sp>
        <p:pic>
          <p:nvPicPr>
            <p:cNvPr id="5131" name="Picture 1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43042" y="2143116"/>
              <a:ext cx="1600200" cy="790575"/>
            </a:xfrm>
            <a:prstGeom prst="rect">
              <a:avLst/>
            </a:prstGeom>
            <a:noFill/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43504" y="2143116"/>
              <a:ext cx="2209800" cy="790575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428728" y="2928934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Modus ponens</a:t>
              </a:r>
              <a:endParaRPr lang="zh-CN" altLang="en-US" sz="24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9190" y="2928934"/>
              <a:ext cx="271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i="1" dirty="0" smtClean="0"/>
                <a:t>Function application</a:t>
              </a:r>
              <a:endParaRPr lang="zh-CN" altLang="en-US" sz="2400" i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Reflections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42844" y="1428736"/>
            <a:ext cx="8858312" cy="4495832"/>
            <a:chOff x="142844" y="1428736"/>
            <a:chExt cx="8858312" cy="4495832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A connection between very diverse mathematical subjects</a:t>
              </a:r>
            </a:p>
          </p:txBody>
        </p:sp>
        <p:grpSp>
          <p:nvGrpSpPr>
            <p:cNvPr id="9" name="组合 34"/>
            <p:cNvGrpSpPr/>
            <p:nvPr/>
          </p:nvGrpSpPr>
          <p:grpSpPr>
            <a:xfrm>
              <a:off x="142844" y="2214554"/>
              <a:ext cx="8858312" cy="3710014"/>
              <a:chOff x="142844" y="2362192"/>
              <a:chExt cx="8858312" cy="3710014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857488" y="2362192"/>
                <a:ext cx="3429024" cy="1643074"/>
              </a:xfrm>
              <a:prstGeom prst="roundRect">
                <a:avLst>
                  <a:gd name="adj" fmla="val 7449"/>
                </a:avLst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3500430" y="5072074"/>
                <a:ext cx="1999473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57488" y="2362493"/>
                <a:ext cx="34290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u="sng" dirty="0" smtClean="0">
                    <a:ea typeface="Cambria Math" pitchFamily="18" charset="0"/>
                  </a:rPr>
                  <a:t>Cartesian Closed Categories</a:t>
                </a:r>
                <a:endParaRPr lang="zh-CN" altLang="en-US" sz="2200" i="1" u="sng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2844" y="5577203"/>
                <a:ext cx="36433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u="sng" dirty="0" smtClean="0">
                    <a:ea typeface="Cambria Math" pitchFamily="18" charset="0"/>
                  </a:rPr>
                  <a:t>Simply Typed Lambda Calculus</a:t>
                </a:r>
                <a:endParaRPr lang="zh-CN" altLang="en-US" sz="2200" i="1" u="sn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214942" y="5538802"/>
                <a:ext cx="37862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i="1" u="sng" dirty="0" smtClean="0">
                    <a:ea typeface="Cambria Math" pitchFamily="18" charset="0"/>
                  </a:rPr>
                  <a:t>Intuitionistic Propositional Logic</a:t>
                </a:r>
                <a:endParaRPr lang="zh-CN" altLang="en-US" sz="2200" i="1" u="sng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929058" y="2752720"/>
                <a:ext cx="118904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Objects</a:t>
                </a:r>
                <a:endParaRPr lang="zh-CN" altLang="en-US" sz="2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57290" y="5110174"/>
                <a:ext cx="9286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Types</a:t>
                </a:r>
                <a:endParaRPr lang="zh-CN" altLang="en-US" sz="22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286512" y="5148575"/>
                <a:ext cx="17859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Propositions</a:t>
                </a:r>
                <a:endParaRPr lang="zh-CN" altLang="en-US" sz="2200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 rot="5400000" flipH="1" flipV="1">
                <a:off x="2160968" y="2949175"/>
                <a:ext cx="2000264" cy="24646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rot="5400000" flipH="1">
                <a:off x="4911330" y="2949175"/>
                <a:ext cx="2000264" cy="24646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rot="16200000" flipH="1">
                <a:off x="4337190" y="3343132"/>
                <a:ext cx="1588" cy="410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3765544" y="3471862"/>
                <a:ext cx="15716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ea typeface="Cambria Math" pitchFamily="18" charset="0"/>
                  </a:rPr>
                  <a:t>Morphisms</a:t>
                </a:r>
                <a:endParaRPr lang="zh-CN" altLang="en-US" sz="2200" dirty="0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rot="5400000" flipH="1" flipV="1">
                <a:off x="3116451" y="3708203"/>
                <a:ext cx="1000132" cy="12323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500298" y="4824422"/>
                <a:ext cx="10715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Terms</a:t>
                </a:r>
                <a:endParaRPr lang="zh-CN" altLang="en-US" sz="22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429256" y="4824422"/>
                <a:ext cx="10715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 smtClean="0">
                    <a:ea typeface="Cambria Math" pitchFamily="18" charset="0"/>
                  </a:rPr>
                  <a:t>Proofs</a:t>
                </a:r>
                <a:endParaRPr lang="zh-CN" altLang="en-US" sz="2200" dirty="0"/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rot="5400000" flipH="1">
                <a:off x="4955979" y="3708203"/>
                <a:ext cx="1000132" cy="12323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圆角矩形 29"/>
              <p:cNvSpPr/>
              <p:nvPr/>
            </p:nvSpPr>
            <p:spPr>
              <a:xfrm>
                <a:off x="142844" y="4643446"/>
                <a:ext cx="3643338" cy="1428760"/>
              </a:xfrm>
              <a:prstGeom prst="roundRect">
                <a:avLst>
                  <a:gd name="adj" fmla="val 7449"/>
                </a:avLst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5214942" y="4643446"/>
                <a:ext cx="3786214" cy="1428760"/>
              </a:xfrm>
              <a:prstGeom prst="roundRect">
                <a:avLst>
                  <a:gd name="adj" fmla="val 7449"/>
                </a:avLst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Reflections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The C.H. isomorphism can be extended to stronger logics, more expressive languages and richer categories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2603368"/>
            <a:ext cx="8143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First order logic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 Dependent types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PCF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 Category of domains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Reflections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35824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The C.H. isomorphism helps to prove theorems in each field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58" y="3246310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Inhabitation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Provability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Dependent Types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</a:rPr>
              <a:t>≌</a:t>
            </a:r>
            <a:r>
              <a:rPr lang="en-US" altLang="zh-CN" sz="2400" dirty="0" smtClean="0"/>
              <a:t> First Order Logic</a:t>
            </a:r>
          </a:p>
          <a:p>
            <a:pPr marL="979488" indent="-444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Provability in First Order Logic is undecidable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2000240"/>
            <a:ext cx="835824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9488" indent="-444500">
              <a:lnSpc>
                <a:spcPct val="150000"/>
              </a:lnSpc>
              <a:tabLst>
                <a:tab pos="901700" algn="l"/>
              </a:tabLst>
            </a:pPr>
            <a:r>
              <a:rPr lang="en-US" altLang="zh-CN" sz="2400" dirty="0" smtClean="0"/>
              <a:t>Q:  Is the inhabitation problem in Dependent Types decidable?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158" y="2554176"/>
            <a:ext cx="835824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9488" indent="-444500">
              <a:lnSpc>
                <a:spcPct val="150000"/>
              </a:lnSpc>
              <a:tabLst>
                <a:tab pos="901700" algn="l"/>
              </a:tabLst>
            </a:pPr>
            <a:r>
              <a:rPr lang="en-US" altLang="zh-CN" sz="2400" dirty="0" smtClean="0"/>
              <a:t>A:  No, it is undecidable.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The Curry-Howard Isomorphism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794" y="2000240"/>
            <a:ext cx="50720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dirty="0" smtClean="0"/>
              <a:t>Thank you for your listening!</a:t>
            </a:r>
          </a:p>
          <a:p>
            <a:pPr algn="ctr">
              <a:lnSpc>
                <a:spcPct val="200000"/>
              </a:lnSpc>
            </a:pPr>
            <a:r>
              <a:rPr lang="en-US" altLang="zh-CN" sz="3200" dirty="0" smtClean="0"/>
              <a:t>Questions?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Appendix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Connectives VS. Type Constructors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32" y="2285992"/>
            <a:ext cx="846722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Appendix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Natural Deduction System VS. Typing Rules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2214554"/>
            <a:ext cx="8572560" cy="3351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Appendix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Natural Deduction System VS. Typing Rules (cont.)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8572560" cy="326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 Three-way Correspondence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2844" y="1857364"/>
            <a:ext cx="8858312" cy="3710014"/>
            <a:chOff x="142844" y="2362192"/>
            <a:chExt cx="8858312" cy="3710014"/>
          </a:xfrm>
        </p:grpSpPr>
        <p:sp>
          <p:nvSpPr>
            <p:cNvPr id="11" name="圆角矩形 10"/>
            <p:cNvSpPr/>
            <p:nvPr/>
          </p:nvSpPr>
          <p:spPr>
            <a:xfrm>
              <a:off x="2857488" y="2362192"/>
              <a:ext cx="3429024" cy="1643074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3500430" y="5072074"/>
              <a:ext cx="1999473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57488" y="2362493"/>
              <a:ext cx="34290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Cartesian Closed Categories</a:t>
              </a:r>
              <a:endParaRPr lang="zh-CN" altLang="en-US" sz="2200" i="1" u="sn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2844" y="5577203"/>
              <a:ext cx="36433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Simply Typed Lambda Calculus</a:t>
              </a:r>
              <a:endParaRPr lang="zh-CN" altLang="en-US" sz="2200" i="1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4942" y="5538802"/>
              <a:ext cx="37862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i="1" u="sng" dirty="0" smtClean="0">
                  <a:ea typeface="Cambria Math" pitchFamily="18" charset="0"/>
                </a:rPr>
                <a:t>Intuitionistic Propositional Logic</a:t>
              </a:r>
              <a:endParaRPr lang="zh-CN" altLang="en-US" sz="2200" i="1" u="sn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29058" y="2752720"/>
              <a:ext cx="1189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Objects</a:t>
              </a:r>
              <a:endParaRPr lang="zh-CN" altLang="en-US" sz="2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7290" y="5110174"/>
              <a:ext cx="928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Types</a:t>
              </a:r>
              <a:endParaRPr lang="zh-CN" altLang="en-US" sz="2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6512" y="5148575"/>
              <a:ext cx="17859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Propositions</a:t>
              </a:r>
              <a:endParaRPr lang="zh-CN" altLang="en-US" sz="2200" dirty="0"/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5400000" flipH="1" flipV="1">
              <a:off x="2160968" y="2949175"/>
              <a:ext cx="2000264" cy="2464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 flipH="1">
              <a:off x="4911330" y="2949175"/>
              <a:ext cx="2000264" cy="2464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 flipH="1">
              <a:off x="4337190" y="3343132"/>
              <a:ext cx="1588" cy="410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65544" y="3471862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ea typeface="Cambria Math" pitchFamily="18" charset="0"/>
                </a:rPr>
                <a:t>Morphisms</a:t>
              </a:r>
              <a:endParaRPr lang="zh-CN" altLang="en-US" sz="2200" dirty="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3116451" y="3708203"/>
              <a:ext cx="1000132" cy="12323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00298" y="4824422"/>
              <a:ext cx="1071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Terms</a:t>
              </a:r>
              <a:endParaRPr lang="zh-CN" altLang="en-US" sz="2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29256" y="4824422"/>
              <a:ext cx="10715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 smtClean="0">
                  <a:ea typeface="Cambria Math" pitchFamily="18" charset="0"/>
                </a:rPr>
                <a:t>Proofs</a:t>
              </a:r>
              <a:endParaRPr lang="zh-CN" altLang="en-US" sz="2200" dirty="0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 flipH="1">
              <a:off x="4955979" y="3708203"/>
              <a:ext cx="1000132" cy="12323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142844" y="4643446"/>
              <a:ext cx="3643338" cy="1428760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214942" y="4643446"/>
              <a:ext cx="3786214" cy="1428760"/>
            </a:xfrm>
            <a:prstGeom prst="roundRect">
              <a:avLst>
                <a:gd name="adj" fmla="val 7449"/>
              </a:avLst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Intuitionistic Logic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57158" y="1428736"/>
            <a:ext cx="8143932" cy="2385268"/>
            <a:chOff x="357158" y="1428736"/>
            <a:chExt cx="8143932" cy="2385268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2385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Syntactically, </a:t>
              </a:r>
              <a:r>
                <a:rPr lang="en-US" altLang="zh-CN" sz="2400" i="1" dirty="0" err="1" smtClean="0"/>
                <a:t>reductio</a:t>
              </a:r>
              <a:r>
                <a:rPr lang="en-US" altLang="zh-CN" sz="2400" i="1" dirty="0" smtClean="0"/>
                <a:t> ad absurdum </a:t>
              </a:r>
              <a:r>
                <a:rPr lang="en-US" altLang="zh-CN" sz="2400" dirty="0" smtClean="0"/>
                <a:t>(</a:t>
              </a:r>
              <a:r>
                <a:rPr lang="en-US" altLang="zh-CN" sz="2400" i="1" dirty="0" smtClean="0"/>
                <a:t>RAA</a:t>
              </a:r>
              <a:r>
                <a:rPr lang="en-US" altLang="zh-CN" sz="2400" dirty="0" smtClean="0"/>
                <a:t>) is not a rule in the natural deduction system of IL.</a:t>
              </a:r>
            </a:p>
            <a:p>
              <a:pPr marL="531813" indent="-531813">
                <a:lnSpc>
                  <a:spcPct val="150000"/>
                </a:lnSpc>
                <a:spcAft>
                  <a:spcPts val="600"/>
                </a:spcAft>
                <a:buFont typeface="Wingdings" pitchFamily="2" charset="2"/>
                <a:buChar char="u"/>
              </a:pPr>
              <a:r>
                <a:rPr lang="en-US" altLang="zh-CN" sz="2400" dirty="0" smtClean="0"/>
                <a:t>The law of excluded middle                  and double negation elimination                       are no longer axioms</a:t>
              </a:r>
              <a:r>
                <a:rPr lang="en-US" altLang="zh-CN" sz="2400" dirty="0" smtClean="0"/>
                <a:t>.</a:t>
              </a:r>
              <a:endParaRPr lang="en-US" altLang="zh-CN" sz="2400" dirty="0" smtClean="0"/>
            </a:p>
          </p:txBody>
        </p:sp>
        <p:pic>
          <p:nvPicPr>
            <p:cNvPr id="8200" name="Picture 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00562" y="2772995"/>
              <a:ext cx="971550" cy="361950"/>
            </a:xfrm>
            <a:prstGeom prst="rect">
              <a:avLst/>
            </a:prstGeom>
            <a:noFill/>
          </p:spPr>
        </p:pic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99761" y="3315224"/>
              <a:ext cx="130492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Simply Typed Lambda Calculus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57158" y="1428736"/>
            <a:ext cx="8143932" cy="4601260"/>
            <a:chOff x="357158" y="1428736"/>
            <a:chExt cx="8143932" cy="4601260"/>
          </a:xfrm>
        </p:grpSpPr>
        <p:sp>
          <p:nvSpPr>
            <p:cNvPr id="16" name="TextBox 15"/>
            <p:cNvSpPr txBox="1"/>
            <p:nvPr/>
          </p:nvSpPr>
          <p:spPr>
            <a:xfrm>
              <a:off x="357158" y="1428736"/>
              <a:ext cx="8143932" cy="460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A family of prototype programming languages</a:t>
              </a:r>
            </a:p>
            <a:p>
              <a:pPr marL="531813" indent="-531813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Simply typed lambda calculus with function types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Types</a:t>
              </a:r>
            </a:p>
            <a:p>
              <a:pPr marL="979488" indent="-4445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altLang="zh-CN" sz="2400" dirty="0" smtClean="0"/>
                <a:t>Terms</a:t>
              </a:r>
            </a:p>
            <a:p>
              <a:pPr marL="534988" indent="-534988">
                <a:lnSpc>
                  <a:spcPct val="150000"/>
                </a:lnSpc>
                <a:buFont typeface="Wingdings" pitchFamily="2" charset="2"/>
                <a:buChar char="u"/>
              </a:pPr>
              <a:r>
                <a:rPr lang="en-US" altLang="zh-CN" sz="2400" dirty="0" smtClean="0"/>
                <a:t>Three kinds of equivalence</a:t>
              </a:r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α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</a:t>
              </a:r>
              <a:endParaRPr lang="en-US" sz="2400" i="1" dirty="0" smtClean="0"/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β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</a:t>
              </a:r>
              <a:endParaRPr lang="en-US" sz="2400" i="1" dirty="0" smtClean="0"/>
            </a:p>
            <a:p>
              <a:pPr marL="979488" indent="-442913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n-US" sz="2400" i="1" dirty="0" smtClean="0">
                  <a:latin typeface="Cambria Math" pitchFamily="18" charset="0"/>
                  <a:ea typeface="Cambria Math" pitchFamily="18" charset="0"/>
                </a:rPr>
                <a:t>η</a:t>
              </a:r>
              <a:r>
                <a:rPr lang="en-US" sz="2400" i="1" dirty="0" smtClean="0"/>
                <a:t>-</a:t>
              </a:r>
              <a:r>
                <a:rPr lang="en-US" sz="2400" dirty="0" smtClean="0"/>
                <a:t>equivalence</a:t>
              </a:r>
              <a:endParaRPr lang="en-US" altLang="zh-CN" sz="2400" dirty="0" smtClean="0"/>
            </a:p>
          </p:txBody>
        </p:sp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77628" y="2169242"/>
              <a:ext cx="352425" cy="361950"/>
            </a:xfrm>
            <a:prstGeom prst="rect">
              <a:avLst/>
            </a:prstGeom>
            <a:noFill/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28860" y="2701557"/>
              <a:ext cx="2609850" cy="361950"/>
            </a:xfrm>
            <a:prstGeom prst="rect">
              <a:avLst/>
            </a:prstGeom>
            <a:noFill/>
          </p:spPr>
        </p:pic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52685" y="3255238"/>
              <a:ext cx="3648075" cy="361950"/>
            </a:xfrm>
            <a:prstGeom prst="rect">
              <a:avLst/>
            </a:prstGeom>
            <a:noFill/>
          </p:spPr>
        </p:pic>
        <p:pic>
          <p:nvPicPr>
            <p:cNvPr id="7179" name="Picture 1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57437" y="4344631"/>
              <a:ext cx="2695575" cy="361950"/>
            </a:xfrm>
            <a:prstGeom prst="rect">
              <a:avLst/>
            </a:prstGeom>
            <a:noFill/>
          </p:spPr>
        </p:pic>
        <p:pic>
          <p:nvPicPr>
            <p:cNvPr id="7181" name="Picture 13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86116" y="4896949"/>
              <a:ext cx="2781300" cy="400050"/>
            </a:xfrm>
            <a:prstGeom prst="rect">
              <a:avLst/>
            </a:prstGeom>
            <a:noFill/>
          </p:spPr>
        </p:pic>
        <p:pic>
          <p:nvPicPr>
            <p:cNvPr id="7183" name="Picture 15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57554" y="5461513"/>
              <a:ext cx="1685925" cy="4000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Cartesian Closed Categories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428736"/>
            <a:ext cx="814393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400" dirty="0" smtClean="0"/>
              <a:t>A </a:t>
            </a:r>
            <a:r>
              <a:rPr lang="en-US" altLang="zh-CN" sz="2400" i="1" dirty="0" smtClean="0"/>
              <a:t>CCC</a:t>
            </a:r>
            <a:r>
              <a:rPr lang="en-US" altLang="zh-CN" sz="2400" dirty="0" smtClean="0"/>
              <a:t> is a category with the following extra structure:</a:t>
            </a: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A terminal object </a:t>
            </a:r>
            <a:r>
              <a:rPr lang="en-US" altLang="zh-CN" sz="2400" i="1" dirty="0" smtClean="0"/>
              <a:t>unit</a:t>
            </a:r>
            <a:r>
              <a:rPr lang="en-US" altLang="zh-CN" sz="2400" dirty="0" smtClean="0"/>
              <a:t> with unique arrow </a:t>
            </a:r>
            <a:r>
              <a:rPr lang="en-US" altLang="zh-CN" sz="2400" b="1" dirty="0" err="1" smtClean="0"/>
              <a:t>One</a:t>
            </a:r>
            <a:r>
              <a:rPr lang="en-US" altLang="zh-CN" sz="2400" i="1" baseline="30000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sz="2400" dirty="0" smtClean="0"/>
              <a:t> for every </a:t>
            </a:r>
            <a:r>
              <a:rPr lang="en-US" altLang="zh-CN" sz="2400" i="1" dirty="0" smtClean="0">
                <a:latin typeface="Cambria Math" pitchFamily="18" charset="0"/>
                <a:ea typeface="Cambria Math" pitchFamily="18" charset="0"/>
              </a:rPr>
              <a:t>A</a:t>
            </a:r>
            <a:endParaRPr lang="en-US" altLang="zh-CN" sz="2400" b="1" i="1" dirty="0" smtClean="0">
              <a:latin typeface="Cambria Math" pitchFamily="18" charset="0"/>
              <a:ea typeface="Cambria Math" pitchFamily="18" charset="0"/>
            </a:endParaRP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/>
              <a:t>Object map </a:t>
            </a:r>
            <a:r>
              <a:rPr lang="en-US" altLang="zh-CN" sz="2400" dirty="0" smtClean="0">
                <a:latin typeface="Cambria Math"/>
                <a:ea typeface="Cambria Math"/>
              </a:rPr>
              <a:t>⨉</a:t>
            </a:r>
            <a:r>
              <a:rPr lang="en-US" altLang="zh-CN" sz="2400" dirty="0" smtClean="0">
                <a:ea typeface="Cambria Math"/>
              </a:rPr>
              <a:t>,</a:t>
            </a:r>
            <a:r>
              <a:rPr lang="en-US" altLang="zh-CN" sz="2400" dirty="0" smtClean="0">
                <a:latin typeface="Cambria Math"/>
                <a:ea typeface="Cambria Math"/>
              </a:rPr>
              <a:t> </a:t>
            </a:r>
            <a:r>
              <a:rPr lang="en-US" altLang="zh-CN" sz="2400" dirty="0" smtClean="0">
                <a:ea typeface="Cambria Math"/>
              </a:rPr>
              <a:t>function </a:t>
            </a:r>
            <a:r>
              <a:rPr lang="en-US" altLang="zh-CN" sz="2400" dirty="0" smtClean="0">
                <a:latin typeface="Cambria Math"/>
                <a:ea typeface="Cambria Math"/>
              </a:rPr>
              <a:t>⟨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,</a:t>
            </a:r>
            <a:r>
              <a:rPr lang="en-US" altLang="zh-CN" sz="2400" dirty="0" smtClean="0">
                <a:latin typeface="Cambria Math"/>
                <a:ea typeface="Cambria Math"/>
              </a:rPr>
              <a:t>⟩</a:t>
            </a:r>
            <a:r>
              <a:rPr lang="en-US" altLang="zh-CN" sz="2400" dirty="0" smtClean="0">
                <a:ea typeface="Cambria Math"/>
              </a:rPr>
              <a:t>, and arrows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ea typeface="Cambria Math"/>
              </a:rPr>
              <a:t> and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ea typeface="Cambria Math"/>
              </a:rPr>
              <a:t> satisfying </a:t>
            </a:r>
            <a:r>
              <a:rPr lang="en-US" altLang="zh-CN" sz="2400" b="1" dirty="0" err="1" smtClean="0">
                <a:ea typeface="Cambria Math"/>
              </a:rPr>
              <a:t>Proj</a:t>
            </a:r>
            <a:r>
              <a:rPr lang="en-US" altLang="zh-CN" sz="2400" b="1" i="1" baseline="-25000" dirty="0" err="1" smtClean="0">
                <a:ea typeface="Cambria Math" pitchFamily="18" charset="0"/>
              </a:rPr>
              <a:t>i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i="1" dirty="0" smtClean="0">
                <a:ea typeface="Cambria Math"/>
                <a:sym typeface="Wingdings"/>
              </a:rPr>
              <a:t>f</a:t>
            </a:r>
            <a:r>
              <a:rPr lang="en-US" altLang="zh-CN" sz="2400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ea typeface="Cambria Math"/>
                <a:sym typeface="Wingdings"/>
              </a:rPr>
              <a:t> f</a:t>
            </a:r>
            <a:r>
              <a:rPr lang="en-US" altLang="zh-CN" sz="2400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f</a:t>
            </a:r>
            <a:r>
              <a:rPr lang="en-US" altLang="zh-CN" sz="2400" i="1" baseline="-25000" dirty="0" smtClean="0">
                <a:ea typeface="Cambria Math"/>
                <a:sym typeface="Wingdings"/>
              </a:rPr>
              <a:t>i</a:t>
            </a:r>
            <a:r>
              <a:rPr lang="en-US" altLang="zh-CN" sz="2400" b="1" dirty="0" smtClean="0">
                <a:ea typeface="Cambria Math"/>
              </a:rPr>
              <a:t> </a:t>
            </a:r>
            <a:r>
              <a:rPr lang="en-US" altLang="zh-CN" sz="2400" dirty="0" smtClean="0">
                <a:ea typeface="Cambria Math"/>
              </a:rPr>
              <a:t>and </a:t>
            </a:r>
            <a:r>
              <a:rPr lang="en-US" altLang="zh-CN" sz="2400" dirty="0" smtClean="0">
                <a:latin typeface="Cambria Math"/>
                <a:ea typeface="Cambria Math"/>
              </a:rPr>
              <a:t>⟨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i="1" dirty="0" smtClean="0">
                <a:ea typeface="Cambria Math"/>
                <a:sym typeface="Wingdings"/>
              </a:rPr>
              <a:t>g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i="1" dirty="0" smtClean="0">
                <a:ea typeface="Cambria Math"/>
                <a:sym typeface="Wingdings"/>
              </a:rPr>
              <a:t>g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g</a:t>
            </a:r>
            <a:endParaRPr lang="en-US" altLang="zh-CN" sz="2400" b="1" baseline="-25000" dirty="0" smtClean="0">
              <a:ea typeface="Cambria Math"/>
            </a:endParaRPr>
          </a:p>
          <a:p>
            <a:pPr marL="531813" indent="-531813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u"/>
            </a:pPr>
            <a:r>
              <a:rPr lang="en-US" altLang="zh-CN" sz="2400" dirty="0" smtClean="0">
                <a:ea typeface="Cambria Math"/>
              </a:rPr>
              <a:t>Object map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→</a:t>
            </a:r>
            <a:r>
              <a:rPr lang="en-US" altLang="zh-CN" sz="2400" dirty="0" smtClean="0">
                <a:ea typeface="Cambria Math"/>
              </a:rPr>
              <a:t>, function </a:t>
            </a: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ea typeface="Cambria Math"/>
              </a:rPr>
              <a:t>, and  arrow </a:t>
            </a:r>
            <a:r>
              <a:rPr lang="en-US" altLang="zh-CN" sz="2400" b="1" dirty="0" smtClean="0">
                <a:ea typeface="Cambria Math"/>
              </a:rPr>
              <a:t>App </a:t>
            </a:r>
            <a:r>
              <a:rPr lang="en-US" altLang="zh-CN" sz="2400" dirty="0" smtClean="0">
                <a:ea typeface="Cambria Math"/>
              </a:rPr>
              <a:t>satisfying </a:t>
            </a:r>
            <a:r>
              <a:rPr lang="en-US" altLang="zh-CN" sz="2400" b="1" dirty="0" smtClean="0">
                <a:ea typeface="Cambria Math"/>
              </a:rPr>
              <a:t>App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(</a:t>
            </a:r>
            <a:r>
              <a:rPr lang="en-US" altLang="zh-CN" sz="2400" i="1" dirty="0" smtClean="0">
                <a:ea typeface="Cambria Math"/>
                <a:sym typeface="Wingdings"/>
              </a:rPr>
              <a:t>h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)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latin typeface="Cambria Math"/>
                <a:ea typeface="Cambria Math"/>
                <a:sym typeface="Wingdings"/>
              </a:rPr>
              <a:t>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 = </a:t>
            </a:r>
            <a:r>
              <a:rPr lang="en-US" altLang="zh-CN" sz="2400" i="1" dirty="0" smtClean="0">
                <a:ea typeface="Cambria Math"/>
                <a:sym typeface="Wingdings"/>
              </a:rPr>
              <a:t>h </a:t>
            </a:r>
            <a:r>
              <a:rPr lang="en-US" altLang="zh-CN" sz="2400" dirty="0" smtClean="0">
                <a:ea typeface="Cambria Math"/>
                <a:sym typeface="Wingdings"/>
              </a:rPr>
              <a:t>and</a:t>
            </a:r>
            <a:br>
              <a:rPr lang="en-US" altLang="zh-CN" sz="2400" dirty="0" smtClean="0">
                <a:ea typeface="Cambria Math"/>
                <a:sym typeface="Wingdings"/>
              </a:rPr>
            </a:br>
            <a:r>
              <a:rPr lang="en-US" altLang="zh-CN" sz="2400" b="1" dirty="0" smtClean="0">
                <a:ea typeface="Cambria Math"/>
              </a:rPr>
              <a:t>Curry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(</a:t>
            </a:r>
            <a:r>
              <a:rPr lang="en-US" altLang="zh-CN" sz="2400" b="1" dirty="0" smtClean="0">
                <a:ea typeface="Cambria Math"/>
              </a:rPr>
              <a:t>App</a:t>
            </a:r>
            <a:r>
              <a:rPr lang="en-US" altLang="zh-CN" sz="2400" dirty="0" smtClean="0">
                <a:latin typeface="Cambria Math"/>
                <a:ea typeface="Cambria Math"/>
              </a:rPr>
              <a:t>∘⟨</a:t>
            </a:r>
            <a:r>
              <a:rPr lang="en-US" altLang="zh-CN" sz="2400" i="1" dirty="0" smtClean="0">
                <a:ea typeface="Cambria Math"/>
                <a:sym typeface="Wingdings"/>
              </a:rPr>
              <a:t>k</a:t>
            </a:r>
            <a:r>
              <a:rPr lang="en-US" altLang="zh-CN" sz="2400" dirty="0" smtClean="0">
                <a:latin typeface="Cambria Math"/>
                <a:ea typeface="Cambria Math"/>
              </a:rPr>
              <a:t>∘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1</a:t>
            </a:r>
            <a:r>
              <a:rPr lang="en-US" altLang="zh-CN" sz="2400" dirty="0" smtClean="0">
                <a:latin typeface="Cambria Math"/>
                <a:ea typeface="Cambria Math"/>
                <a:sym typeface="Wingdings"/>
              </a:rPr>
              <a:t>,</a:t>
            </a:r>
            <a:r>
              <a:rPr lang="en-US" altLang="zh-CN" sz="2400" i="1" dirty="0" smtClean="0">
                <a:latin typeface="Cambria Math"/>
                <a:ea typeface="Cambria Math"/>
                <a:sym typeface="Wingdings"/>
              </a:rPr>
              <a:t> </a:t>
            </a:r>
            <a:r>
              <a:rPr lang="en-US" altLang="zh-CN" sz="2400" b="1" dirty="0" smtClean="0">
                <a:ea typeface="Cambria Math"/>
              </a:rPr>
              <a:t>Proj</a:t>
            </a:r>
            <a:r>
              <a:rPr lang="en-US" altLang="zh-CN" sz="2400" b="1" baseline="-25000" dirty="0" smtClean="0">
                <a:ea typeface="Cambria Math"/>
              </a:rPr>
              <a:t>2</a:t>
            </a:r>
            <a:r>
              <a:rPr lang="en-US" altLang="zh-CN" sz="2400" dirty="0" smtClean="0">
                <a:latin typeface="Cambria Math"/>
                <a:ea typeface="Cambria Math"/>
              </a:rPr>
              <a:t>⟩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Wingdings"/>
              </a:rPr>
              <a:t>) =</a:t>
            </a:r>
            <a:r>
              <a:rPr lang="en-US" altLang="zh-CN" sz="2400" i="1" dirty="0" smtClean="0">
                <a:ea typeface="Cambria Math"/>
                <a:sym typeface="Wingdings"/>
              </a:rPr>
              <a:t> k</a:t>
            </a:r>
            <a:endParaRPr lang="en-US" altLang="zh-CN" sz="2400" b="1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Encoding Proofs in Typed Lambda Terms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428736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Every proof leads to a type derivation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Every type-derivation brings a well-typed lambda term 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Therefore, every proof can be encoded in a well-typed lambda term</a:t>
            </a:r>
          </a:p>
          <a:p>
            <a:pPr marL="979488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assumptions are encoded in type context</a:t>
            </a:r>
          </a:p>
          <a:p>
            <a:pPr marL="979488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proofs of theorems are encoded in closed terms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357158" y="1428736"/>
            <a:ext cx="8143932" cy="2371731"/>
            <a:chOff x="357158" y="1428736"/>
            <a:chExt cx="8143932" cy="2371731"/>
          </a:xfrm>
        </p:grpSpPr>
        <p:grpSp>
          <p:nvGrpSpPr>
            <p:cNvPr id="33" name="组合 32"/>
            <p:cNvGrpSpPr/>
            <p:nvPr/>
          </p:nvGrpSpPr>
          <p:grpSpPr>
            <a:xfrm>
              <a:off x="357158" y="1428736"/>
              <a:ext cx="8143932" cy="589072"/>
              <a:chOff x="357158" y="1428736"/>
              <a:chExt cx="8143932" cy="58907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57158" y="1428736"/>
                <a:ext cx="8143932" cy="589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1813" indent="-531813">
                  <a:lnSpc>
                    <a:spcPct val="150000"/>
                  </a:lnSpc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en-US" altLang="zh-CN" sz="2400" dirty="0" smtClean="0"/>
                  <a:t>Example – Theorem</a:t>
                </a:r>
              </a:p>
            </p:txBody>
          </p:sp>
          <p:pic>
            <p:nvPicPr>
              <p:cNvPr id="25601" name="Picture 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643306" y="1610801"/>
                <a:ext cx="1743075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25609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8662" y="2285992"/>
              <a:ext cx="4829175" cy="1514475"/>
            </a:xfrm>
            <a:prstGeom prst="rect">
              <a:avLst/>
            </a:prstGeom>
            <a:noFill/>
          </p:spPr>
        </p:pic>
      </p:grp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656105" y="2474180"/>
            <a:ext cx="1188320" cy="227377"/>
            <a:chOff x="1656105" y="2474180"/>
            <a:chExt cx="1188320" cy="227377"/>
          </a:xfrm>
        </p:grpSpPr>
        <p:sp>
          <p:nvSpPr>
            <p:cNvPr id="21" name="矩形 20"/>
            <p:cNvSpPr/>
            <p:nvPr/>
          </p:nvSpPr>
          <p:spPr>
            <a:xfrm>
              <a:off x="1656105" y="2487243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58673" y="2474180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57290" y="2772995"/>
            <a:ext cx="1792073" cy="288000"/>
            <a:chOff x="1357290" y="2772995"/>
            <a:chExt cx="1792073" cy="288000"/>
          </a:xfrm>
        </p:grpSpPr>
        <p:sp>
          <p:nvSpPr>
            <p:cNvPr id="23" name="矩形 22"/>
            <p:cNvSpPr/>
            <p:nvPr/>
          </p:nvSpPr>
          <p:spPr>
            <a:xfrm>
              <a:off x="1357290" y="2812184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974106" y="2772995"/>
              <a:ext cx="285752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863611" y="2812184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01351" y="3110998"/>
            <a:ext cx="2084765" cy="288000"/>
            <a:chOff x="1201351" y="3110998"/>
            <a:chExt cx="2084765" cy="288000"/>
          </a:xfrm>
        </p:grpSpPr>
        <p:sp>
          <p:nvSpPr>
            <p:cNvPr id="26" name="矩形 25"/>
            <p:cNvSpPr/>
            <p:nvPr/>
          </p:nvSpPr>
          <p:spPr>
            <a:xfrm>
              <a:off x="1201351" y="3143248"/>
              <a:ext cx="285752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71670" y="3110998"/>
              <a:ext cx="1214446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214414" y="3498190"/>
            <a:ext cx="1928826" cy="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85720" y="357166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Encoding Proofs in Typed Lambda Terms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57158" y="4197250"/>
            <a:ext cx="8143932" cy="1200329"/>
            <a:chOff x="357158" y="4197250"/>
            <a:chExt cx="8143932" cy="1200329"/>
          </a:xfrm>
        </p:grpSpPr>
        <p:grpSp>
          <p:nvGrpSpPr>
            <p:cNvPr id="32" name="组合 31"/>
            <p:cNvGrpSpPr/>
            <p:nvPr/>
          </p:nvGrpSpPr>
          <p:grpSpPr>
            <a:xfrm>
              <a:off x="357158" y="4197250"/>
              <a:ext cx="8143932" cy="1200329"/>
              <a:chOff x="357158" y="4197250"/>
              <a:chExt cx="8143932" cy="120032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57158" y="4197250"/>
                <a:ext cx="8143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31813" indent="-531813">
                  <a:lnSpc>
                    <a:spcPct val="150000"/>
                  </a:lnSpc>
                  <a:spcAft>
                    <a:spcPts val="600"/>
                  </a:spcAft>
                  <a:buFont typeface="Wingdings" pitchFamily="2" charset="2"/>
                  <a:buChar char="u"/>
                </a:pPr>
                <a:r>
                  <a:rPr lang="en-US" altLang="zh-CN" sz="2400" dirty="0" smtClean="0"/>
                  <a:t>The proof of theorem                             is encoded in combinator</a:t>
                </a:r>
              </a:p>
            </p:txBody>
          </p:sp>
          <p:pic>
            <p:nvPicPr>
              <p:cNvPr id="31" name="Picture 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3744556" y="4370757"/>
                <a:ext cx="1743075" cy="361950"/>
              </a:xfrm>
              <a:prstGeom prst="rect">
                <a:avLst/>
              </a:prstGeom>
              <a:noFill/>
            </p:spPr>
          </p:pic>
        </p:grpSp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71736" y="4929198"/>
              <a:ext cx="4371975" cy="361950"/>
            </a:xfrm>
            <a:prstGeom prst="rect">
              <a:avLst/>
            </a:prstGeom>
            <a:noFill/>
          </p:spPr>
        </p:pic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-71406" y="-24"/>
            <a:ext cx="9286843" cy="10715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-214313" y="142903"/>
            <a:ext cx="9501188" cy="71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71470" y="6500834"/>
            <a:ext cx="9286908" cy="6429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200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85720" y="357166"/>
            <a:ext cx="671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Decoding Well-typed Lambda Terms</a:t>
            </a:r>
            <a:endParaRPr lang="zh-CN" altLang="en-US" sz="3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52897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z="1600" smtClean="0">
                <a:solidFill>
                  <a:schemeClr val="bg1"/>
                </a:solidFill>
              </a:rPr>
              <a:pPr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3124200" y="6528970"/>
            <a:ext cx="2895600" cy="365125"/>
          </a:xfrm>
        </p:spPr>
        <p:txBody>
          <a:bodyPr/>
          <a:lstStyle/>
          <a:p>
            <a:r>
              <a:rPr lang="en-GB" altLang="zh-CN" sz="1600" dirty="0" smtClean="0">
                <a:solidFill>
                  <a:schemeClr val="bg1"/>
                </a:solidFill>
              </a:rPr>
              <a:t>© CHUANGJIE XU 2011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428736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Every well-typed lambda term uniquely determines a type derivation 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Every type derivation leads to a proof (by erasing terms)</a:t>
            </a:r>
          </a:p>
          <a:p>
            <a:pPr marL="531813" indent="-531813">
              <a:lnSpc>
                <a:spcPct val="150000"/>
              </a:lnSpc>
              <a:buFont typeface="Wingdings" pitchFamily="2" charset="2"/>
              <a:buChar char="u"/>
            </a:pPr>
            <a:r>
              <a:rPr lang="en-US" altLang="zh-CN" sz="2400" dirty="0" smtClean="0"/>
              <a:t>By decoding a well-typed lambda term, we obtain a proof</a:t>
            </a:r>
          </a:p>
          <a:p>
            <a:pPr marL="979488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Rebuild the type derivation of the term</a:t>
            </a:r>
          </a:p>
          <a:p>
            <a:pPr marL="979488" indent="-44291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Erase all the terms in the derivation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1|3.5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8.8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5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6|2.2|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3.1|5.3|4.3|7.4|7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854</Words>
  <PresentationFormat>全屏显示(4:3)</PresentationFormat>
  <Paragraphs>215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Chuangjie Xu</cp:lastModifiedBy>
  <cp:revision>152</cp:revision>
  <dcterms:modified xsi:type="dcterms:W3CDTF">2011-03-30T22:08:54Z</dcterms:modified>
</cp:coreProperties>
</file>