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70" r:id="rId9"/>
    <p:sldId id="262" r:id="rId10"/>
    <p:sldId id="271" r:id="rId11"/>
    <p:sldId id="263" r:id="rId12"/>
    <p:sldId id="273" r:id="rId13"/>
    <p:sldId id="264" r:id="rId14"/>
    <p:sldId id="274" r:id="rId15"/>
    <p:sldId id="275" r:id="rId16"/>
    <p:sldId id="276" r:id="rId17"/>
    <p:sldId id="284" r:id="rId18"/>
    <p:sldId id="277" r:id="rId19"/>
    <p:sldId id="282" r:id="rId20"/>
    <p:sldId id="269" r:id="rId21"/>
    <p:sldId id="280" r:id="rId22"/>
    <p:sldId id="279" r:id="rId23"/>
    <p:sldId id="283" r:id="rId24"/>
    <p:sldId id="272" r:id="rId25"/>
    <p:sldId id="267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A8C7-7B37-4D72-A097-8A98F23CCAA1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BF34-A697-4434-834A-134AF95BD6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86BFA-4A77-471D-B3CF-6904252CC0C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5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5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42908" y="2000240"/>
            <a:ext cx="9001188" cy="42148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214313" y="0"/>
            <a:ext cx="9501188" cy="1714488"/>
            <a:chOff x="-214313" y="0"/>
            <a:chExt cx="9501188" cy="1714488"/>
          </a:xfrm>
        </p:grpSpPr>
        <p:sp>
          <p:nvSpPr>
            <p:cNvPr id="5" name="矩形 4"/>
            <p:cNvSpPr/>
            <p:nvPr/>
          </p:nvSpPr>
          <p:spPr bwMode="auto">
            <a:xfrm>
              <a:off x="-71406" y="0"/>
              <a:ext cx="9286843" cy="17144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2000">
                  <a:schemeClr val="tx1">
                    <a:lumMod val="95000"/>
                    <a:lumOff val="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-214313" y="142903"/>
              <a:ext cx="9501188" cy="714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3"/>
          <p:cNvGrpSpPr/>
          <p:nvPr/>
        </p:nvGrpSpPr>
        <p:grpSpPr>
          <a:xfrm>
            <a:off x="-71470" y="3286122"/>
            <a:ext cx="6357950" cy="571506"/>
            <a:chOff x="-71470" y="3357559"/>
            <a:chExt cx="6357950" cy="571506"/>
          </a:xfrm>
        </p:grpSpPr>
        <p:sp>
          <p:nvSpPr>
            <p:cNvPr id="13" name="剪去同侧角的矩形 12"/>
            <p:cNvSpPr/>
            <p:nvPr/>
          </p:nvSpPr>
          <p:spPr>
            <a:xfrm rot="5400000">
              <a:off x="2821752" y="464337"/>
              <a:ext cx="571506" cy="635795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596" y="3357562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Some Background</a:t>
              </a:r>
              <a:endPara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-71438" y="2357430"/>
            <a:ext cx="6000760" cy="571506"/>
            <a:chOff x="-71438" y="2357430"/>
            <a:chExt cx="6000760" cy="571506"/>
          </a:xfrm>
        </p:grpSpPr>
        <p:sp>
          <p:nvSpPr>
            <p:cNvPr id="10" name="剪去同侧角的矩形 9"/>
            <p:cNvSpPr/>
            <p:nvPr/>
          </p:nvSpPr>
          <p:spPr>
            <a:xfrm rot="5400000">
              <a:off x="2643189" y="-357197"/>
              <a:ext cx="571506" cy="600076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596" y="2357433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Introduction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-71470" y="4214816"/>
            <a:ext cx="6715172" cy="571506"/>
            <a:chOff x="-71470" y="4143378"/>
            <a:chExt cx="6715172" cy="571506"/>
          </a:xfrm>
        </p:grpSpPr>
        <p:sp>
          <p:nvSpPr>
            <p:cNvPr id="15" name="剪去同侧角的矩形 14"/>
            <p:cNvSpPr/>
            <p:nvPr/>
          </p:nvSpPr>
          <p:spPr>
            <a:xfrm rot="5400000">
              <a:off x="3000363" y="1071545"/>
              <a:ext cx="571506" cy="671517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94" y="4143380"/>
              <a:ext cx="5501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 Three-way Correspondence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组合 26"/>
          <p:cNvGrpSpPr/>
          <p:nvPr/>
        </p:nvGrpSpPr>
        <p:grpSpPr>
          <a:xfrm>
            <a:off x="-71470" y="5143510"/>
            <a:ext cx="7072362" cy="571506"/>
            <a:chOff x="-71470" y="4929196"/>
            <a:chExt cx="7072362" cy="571506"/>
          </a:xfrm>
        </p:grpSpPr>
        <p:sp>
          <p:nvSpPr>
            <p:cNvPr id="17" name="剪去同侧角的矩形 16"/>
            <p:cNvSpPr/>
            <p:nvPr/>
          </p:nvSpPr>
          <p:spPr>
            <a:xfrm rot="5400000">
              <a:off x="3178958" y="1678768"/>
              <a:ext cx="571506" cy="707236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8596" y="4929198"/>
              <a:ext cx="6357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Reflections</a:t>
              </a:r>
              <a:endParaRPr lang="zh-CN" altLang="en-US" sz="2800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224" y="496653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The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Curry-Howard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 Isomorphism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60000" endA="900" endPos="60000" dist="60007" dir="5400000" sy="-100000" algn="bl" rotWithShape="0"/>
              </a:effectLst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Decoding Well-typed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285992"/>
            <a:ext cx="4829175" cy="1514475"/>
          </a:xfrm>
          <a:prstGeom prst="rect">
            <a:avLst/>
          </a:prstGeom>
          <a:noFill/>
        </p:spPr>
      </p:pic>
      <p:grpSp>
        <p:nvGrpSpPr>
          <p:cNvPr id="42" name="组合 41"/>
          <p:cNvGrpSpPr/>
          <p:nvPr/>
        </p:nvGrpSpPr>
        <p:grpSpPr>
          <a:xfrm>
            <a:off x="1195228" y="2571744"/>
            <a:ext cx="2087379" cy="1084633"/>
            <a:chOff x="1195228" y="2571744"/>
            <a:chExt cx="2087379" cy="1084633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43042" y="2571744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552550" y="2571744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18101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974106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883614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95228" y="3253875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58607" y="3258410"/>
              <a:ext cx="1224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214414" y="3654789"/>
              <a:ext cx="1980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175225" y="2474180"/>
            <a:ext cx="2130319" cy="1312010"/>
            <a:chOff x="1175225" y="2474180"/>
            <a:chExt cx="2130319" cy="1312010"/>
          </a:xfrm>
        </p:grpSpPr>
        <p:sp>
          <p:nvSpPr>
            <p:cNvPr id="44" name="矩形 43"/>
            <p:cNvSpPr/>
            <p:nvPr/>
          </p:nvSpPr>
          <p:spPr>
            <a:xfrm>
              <a:off x="1629979" y="2487243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19484" y="2474180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18101" y="2812184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947980" y="2772995"/>
              <a:ext cx="32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50548" y="2812184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75225" y="3143248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045544" y="3110998"/>
              <a:ext cx="1260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01351" y="3498190"/>
              <a:ext cx="201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357158" y="1428736"/>
            <a:ext cx="8143932" cy="646331"/>
            <a:chOff x="357158" y="1428736"/>
            <a:chExt cx="8143932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57158" y="1428736"/>
              <a:ext cx="8143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Example – Combinator</a:t>
              </a:r>
            </a:p>
          </p:txBody>
        </p:sp>
        <p:pic>
          <p:nvPicPr>
            <p:cNvPr id="13313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15995" y="1610801"/>
              <a:ext cx="4371975" cy="361950"/>
            </a:xfrm>
            <a:prstGeom prst="rect">
              <a:avLst/>
            </a:prstGeom>
            <a:noFill/>
          </p:spPr>
        </p:pic>
      </p:grpSp>
      <p:grpSp>
        <p:nvGrpSpPr>
          <p:cNvPr id="54" name="组合 53"/>
          <p:cNvGrpSpPr/>
          <p:nvPr/>
        </p:nvGrpSpPr>
        <p:grpSpPr>
          <a:xfrm>
            <a:off x="357158" y="4197250"/>
            <a:ext cx="8215370" cy="1200329"/>
            <a:chOff x="357158" y="4197250"/>
            <a:chExt cx="8215370" cy="1200329"/>
          </a:xfrm>
        </p:grpSpPr>
        <p:grpSp>
          <p:nvGrpSpPr>
            <p:cNvPr id="17" name="组合 16"/>
            <p:cNvGrpSpPr/>
            <p:nvPr/>
          </p:nvGrpSpPr>
          <p:grpSpPr>
            <a:xfrm>
              <a:off x="357158" y="4197250"/>
              <a:ext cx="8143932" cy="1200329"/>
              <a:chOff x="357158" y="4197250"/>
              <a:chExt cx="8143932" cy="120032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57158" y="4197250"/>
                <a:ext cx="8143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The proof of theorem                             is obtained by decoding the combinator</a:t>
                </a:r>
              </a:p>
            </p:txBody>
          </p:sp>
          <p:pic>
            <p:nvPicPr>
              <p:cNvPr id="20" name="Picture 1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44556" y="4370757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52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00553" y="4924438"/>
              <a:ext cx="43719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Some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14298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Propositions correspond to types</a:t>
            </a:r>
          </a:p>
          <a:p>
            <a:pPr marL="979488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propositional connectives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type constructors</a:t>
            </a:r>
          </a:p>
          <a:p>
            <a:pPr marL="979488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set of propositions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set of simple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285749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Proofs correspond to terms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natural deduction system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typing rules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normalization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reduction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457194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Some typical questions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proof checking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 type checking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provability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 inhabitation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 Three-way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142844" y="1857364"/>
            <a:ext cx="8858312" cy="3710014"/>
            <a:chOff x="142844" y="2362192"/>
            <a:chExt cx="8858312" cy="3710014"/>
          </a:xfrm>
        </p:grpSpPr>
        <p:sp>
          <p:nvSpPr>
            <p:cNvPr id="11" name="圆角矩形 10"/>
            <p:cNvSpPr/>
            <p:nvPr/>
          </p:nvSpPr>
          <p:spPr>
            <a:xfrm>
              <a:off x="2857488" y="2362192"/>
              <a:ext cx="3429024" cy="1643074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00430" y="5072074"/>
              <a:ext cx="199947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57488" y="2362493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Cartesian Closed Categories</a:t>
              </a:r>
              <a:endParaRPr lang="zh-CN" altLang="en-US" sz="2200" i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844" y="5577203"/>
              <a:ext cx="36433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Simply Typed Lambda Calculus</a:t>
              </a:r>
              <a:endParaRPr lang="zh-CN" altLang="en-US" sz="2200" i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4942" y="5538802"/>
              <a:ext cx="3786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Intuitionistic Propositional Logic</a:t>
              </a:r>
              <a:endParaRPr lang="zh-CN" altLang="en-US" sz="2200" i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2752720"/>
              <a:ext cx="118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Objects</a:t>
              </a:r>
              <a:endParaRPr lang="zh-CN" alt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7290" y="511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Types</a:t>
              </a:r>
              <a:endParaRPr lang="zh-CN" altLang="en-US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5148575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Propositions</a:t>
              </a:r>
              <a:endParaRPr lang="zh-CN" altLang="en-US" sz="22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2160968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>
              <a:off x="4911330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H="1">
              <a:off x="4337190" y="3343132"/>
              <a:ext cx="1588" cy="41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65544" y="3471862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ea typeface="Cambria Math" pitchFamily="18" charset="0"/>
                </a:rPr>
                <a:t>Morphisms</a:t>
              </a:r>
              <a:endParaRPr lang="zh-CN" altLang="en-US" sz="2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116451" y="3708203"/>
              <a:ext cx="1000132" cy="12323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00298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Terms</a:t>
              </a:r>
              <a:endParaRPr lang="zh-CN" altLang="en-US" sz="2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9256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Proofs</a:t>
              </a:r>
              <a:endParaRPr lang="zh-CN" altLang="en-US" sz="22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>
              <a:off x="4955979" y="3708203"/>
              <a:ext cx="1000132" cy="12323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42844" y="4643446"/>
              <a:ext cx="3643338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214942" y="4643446"/>
              <a:ext cx="3786214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n-US" altLang="zh-CN" sz="3200" i="1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unit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/>
                <a:ea typeface="Cambria Math"/>
              </a:rPr>
              <a:t>×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Cambria Math"/>
              </a:rPr>
              <a:t>,</a:t>
            </a:r>
            <a:r>
              <a:rPr lang="el-GR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or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l-GR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57158" y="1428736"/>
            <a:ext cx="8143932" cy="2371930"/>
            <a:chOff x="357158" y="1428736"/>
            <a:chExt cx="8143932" cy="2371930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   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214414" y="1617712"/>
              <a:ext cx="2714644" cy="2182954"/>
              <a:chOff x="1214414" y="2428868"/>
              <a:chExt cx="2714644" cy="2182954"/>
            </a:xfrm>
          </p:grpSpPr>
          <p:pic>
            <p:nvPicPr>
              <p:cNvPr id="1025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928794" y="2428868"/>
                <a:ext cx="1076325" cy="381000"/>
              </a:xfrm>
              <a:prstGeom prst="rect">
                <a:avLst/>
              </a:prstGeom>
              <a:noFill/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1214414" y="2857496"/>
                <a:ext cx="2714644" cy="1754326"/>
                <a:chOff x="1214414" y="2857496"/>
                <a:chExt cx="2714644" cy="1754326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214414" y="2857496"/>
                  <a:ext cx="2714644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terminal type</a:t>
                  </a:r>
                  <a:endParaRPr lang="en-US" altLang="zh-CN" sz="2400" i="1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product types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function types</a:t>
                  </a:r>
                  <a:endParaRPr lang="zh-CN" altLang="en-US" sz="2400" dirty="0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137117" y="4125557"/>
                  <a:ext cx="752475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084865" y="3584939"/>
                  <a:ext cx="6858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046493" y="3032621"/>
                  <a:ext cx="571500" cy="361950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7" name="组合 26"/>
            <p:cNvGrpSpPr/>
            <p:nvPr/>
          </p:nvGrpSpPr>
          <p:grpSpPr>
            <a:xfrm>
              <a:off x="5000628" y="1584675"/>
              <a:ext cx="2786082" cy="2215991"/>
              <a:chOff x="5000628" y="2395831"/>
              <a:chExt cx="2786082" cy="221599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000628" y="2857496"/>
                <a:ext cx="2786082" cy="1754326"/>
                <a:chOff x="5000628" y="2857496"/>
                <a:chExt cx="2786082" cy="175432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000628" y="2857496"/>
                  <a:ext cx="278608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terminal object</a:t>
                  </a:r>
                  <a:endParaRPr lang="en-US" altLang="zh-CN" sz="2400" i="1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products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exponentials</a:t>
                  </a:r>
                  <a:endParaRPr lang="zh-CN" altLang="en-US" sz="2400" dirty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072334" y="3026498"/>
                  <a:ext cx="5715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310330" y="3571876"/>
                  <a:ext cx="7620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786578" y="4130317"/>
                  <a:ext cx="828675" cy="36195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6" name="矩形 25"/>
              <p:cNvSpPr/>
              <p:nvPr/>
            </p:nvSpPr>
            <p:spPr>
              <a:xfrm>
                <a:off x="5786446" y="2395831"/>
                <a:ext cx="79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CCCs</a:t>
                </a:r>
                <a:endParaRPr lang="zh-CN" altLang="en-US" sz="2400" dirty="0"/>
              </a:p>
            </p:txBody>
          </p:sp>
        </p:grpSp>
      </p:grp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57158" y="3786190"/>
            <a:ext cx="8143932" cy="2308324"/>
            <a:chOff x="357158" y="3929066"/>
            <a:chExt cx="8143932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357158" y="3929066"/>
              <a:ext cx="8143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       is as expressive as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product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</a:t>
              </a:r>
              <a:r>
                <a:rPr lang="en-US" altLang="zh-CN" sz="2400" dirty="0" smtClean="0"/>
                <a:t> sequence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function 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function     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                      </a:t>
              </a:r>
              <a:r>
                <a:rPr lang="en-US" altLang="zh-CN" sz="2400" dirty="0" smtClean="0">
                  <a:ea typeface="Cambria Math" pitchFamily="18" charset="0"/>
                </a:rPr>
                <a:t>and </a:t>
              </a:r>
              <a:endParaRPr lang="en-US" altLang="zh-CN" sz="2400" b="1" dirty="0" smtClean="0">
                <a:ea typeface="Cambria Math" pitchFamily="18" charset="0"/>
              </a:endParaRPr>
            </a:p>
          </p:txBody>
        </p:sp>
        <p:pic>
          <p:nvPicPr>
            <p:cNvPr id="30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81427" y="4085005"/>
              <a:ext cx="1076325" cy="381000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4865" y="4111131"/>
              <a:ext cx="352425" cy="361950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00298" y="4643446"/>
              <a:ext cx="1524000" cy="361950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8" y="4643446"/>
              <a:ext cx="1114425" cy="361950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46710" y="5201887"/>
              <a:ext cx="1609725" cy="361950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3438" y="5201887"/>
              <a:ext cx="1933575" cy="371475"/>
            </a:xfrm>
            <a:prstGeom prst="rect">
              <a:avLst/>
            </a:prstGeom>
            <a:noFill/>
          </p:spPr>
        </p:pic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52699" y="5747265"/>
              <a:ext cx="1876425" cy="361950"/>
            </a:xfrm>
            <a:prstGeom prst="rect">
              <a:avLst/>
            </a:prstGeom>
            <a:noFill/>
          </p:spPr>
        </p:pic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4436" y="5747265"/>
              <a:ext cx="1219200" cy="361950"/>
            </a:xfrm>
            <a:prstGeom prst="rect">
              <a:avLst/>
            </a:prstGeom>
            <a:noFill/>
          </p:spPr>
        </p:pic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16" y="5747265"/>
              <a:ext cx="12477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Interpreting Well-typed Terms as Morphisms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7158" y="1428736"/>
            <a:ext cx="8143932" cy="589072"/>
            <a:chOff x="357158" y="1428736"/>
            <a:chExt cx="8143932" cy="589072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dirty="0" smtClean="0"/>
                <a:t>Given a cartesian closed category      with some object constants </a:t>
              </a:r>
              <a:endParaRPr lang="en-US" altLang="zh-CN" sz="2400" b="1" dirty="0" smtClean="0"/>
            </a:p>
          </p:txBody>
        </p:sp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56501" y="1623864"/>
              <a:ext cx="190500" cy="361950"/>
            </a:xfrm>
            <a:prstGeom prst="rect">
              <a:avLst/>
            </a:prstGeom>
            <a:noFill/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7158" y="3889252"/>
            <a:ext cx="8143932" cy="1754326"/>
            <a:chOff x="357158" y="3889252"/>
            <a:chExt cx="8143932" cy="1754326"/>
          </a:xfrm>
        </p:grpSpPr>
        <p:sp>
          <p:nvSpPr>
            <p:cNvPr id="50" name="TextBox 49"/>
            <p:cNvSpPr txBox="1"/>
            <p:nvPr/>
          </p:nvSpPr>
          <p:spPr>
            <a:xfrm>
              <a:off x="357158" y="3889252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type contexts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5156575"/>
              <a:ext cx="3248025" cy="361950"/>
            </a:xfrm>
            <a:prstGeom prst="rect">
              <a:avLst/>
            </a:prstGeom>
            <a:noFill/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4611197"/>
              <a:ext cx="1619250" cy="361950"/>
            </a:xfrm>
            <a:prstGeom prst="rect">
              <a:avLst/>
            </a:prstGeom>
            <a:noFill/>
          </p:spPr>
        </p:pic>
      </p:grp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57158" y="2071678"/>
            <a:ext cx="8143932" cy="1754326"/>
            <a:chOff x="357158" y="2071678"/>
            <a:chExt cx="8143932" cy="1754326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2071678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type expressions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3339739"/>
              <a:ext cx="3295650" cy="361950"/>
            </a:xfrm>
            <a:prstGeom prst="rect">
              <a:avLst/>
            </a:prstGeom>
            <a:noFill/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2786058"/>
              <a:ext cx="1114425" cy="38100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Interpreting Well-typed Terms as Morphisms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57158" y="1428736"/>
            <a:ext cx="8143932" cy="4431983"/>
            <a:chOff x="357158" y="1428736"/>
            <a:chExt cx="8143932" cy="4431983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44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well-typed terms</a:t>
              </a:r>
            </a:p>
            <a:p>
              <a:pPr marL="531813" indent="3175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dirty="0" smtClean="0"/>
                <a:t>Given                   ,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endParaRPr lang="en-US" altLang="zh-CN" sz="2400" dirty="0" smtClean="0"/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 </a:t>
              </a:r>
            </a:p>
          </p:txBody>
        </p: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2794501"/>
              <a:ext cx="4048125" cy="447675"/>
            </a:xfrm>
            <a:prstGeom prst="rect">
              <a:avLst/>
            </a:prstGeom>
            <a:noFill/>
          </p:spPr>
        </p:pic>
        <p:grpSp>
          <p:nvGrpSpPr>
            <p:cNvPr id="39" name="组合 38"/>
            <p:cNvGrpSpPr/>
            <p:nvPr/>
          </p:nvGrpSpPr>
          <p:grpSpPr>
            <a:xfrm>
              <a:off x="2590816" y="4027994"/>
              <a:ext cx="5838836" cy="390525"/>
              <a:chOff x="2714612" y="3429000"/>
              <a:chExt cx="5838836" cy="390525"/>
            </a:xfrm>
          </p:grpSpPr>
          <p:pic>
            <p:nvPicPr>
              <p:cNvPr id="5129" name="Picture 9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86248" y="3429000"/>
                <a:ext cx="4267200" cy="361950"/>
              </a:xfrm>
              <a:prstGeom prst="rect">
                <a:avLst/>
              </a:prstGeom>
              <a:noFill/>
            </p:spPr>
          </p:pic>
          <p:pic>
            <p:nvPicPr>
              <p:cNvPr id="5133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714612" y="3429000"/>
                <a:ext cx="1533525" cy="390525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组合 45"/>
            <p:cNvGrpSpPr/>
            <p:nvPr/>
          </p:nvGrpSpPr>
          <p:grpSpPr>
            <a:xfrm>
              <a:off x="1428728" y="4724551"/>
              <a:ext cx="6500858" cy="366710"/>
              <a:chOff x="1428728" y="4138620"/>
              <a:chExt cx="6500858" cy="366710"/>
            </a:xfrm>
          </p:grpSpPr>
          <p:pic>
            <p:nvPicPr>
              <p:cNvPr id="5137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28728" y="4138620"/>
                <a:ext cx="3238500" cy="361950"/>
              </a:xfrm>
              <a:prstGeom prst="rect">
                <a:avLst/>
              </a:prstGeom>
              <a:noFill/>
            </p:spPr>
          </p:pic>
          <p:pic>
            <p:nvPicPr>
              <p:cNvPr id="5139" name="Picture 19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76811" y="4143380"/>
                <a:ext cx="31527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5141" name="Picture 2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3482616"/>
              <a:ext cx="2095500" cy="361950"/>
            </a:xfrm>
            <a:prstGeom prst="rect">
              <a:avLst/>
            </a:prstGeom>
            <a:noFill/>
          </p:spPr>
        </p:pic>
        <p:grpSp>
          <p:nvGrpSpPr>
            <p:cNvPr id="53" name="组合 52"/>
            <p:cNvGrpSpPr/>
            <p:nvPr/>
          </p:nvGrpSpPr>
          <p:grpSpPr>
            <a:xfrm>
              <a:off x="1428728" y="5281629"/>
              <a:ext cx="6719909" cy="504825"/>
              <a:chOff x="1428728" y="4643446"/>
              <a:chExt cx="6719909" cy="504825"/>
            </a:xfrm>
          </p:grpSpPr>
          <p:pic>
            <p:nvPicPr>
              <p:cNvPr id="5143" name="Picture 23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28728" y="4714884"/>
                <a:ext cx="2962275" cy="361950"/>
              </a:xfrm>
              <a:prstGeom prst="rect">
                <a:avLst/>
              </a:prstGeom>
              <a:noFill/>
            </p:spPr>
          </p:pic>
          <p:pic>
            <p:nvPicPr>
              <p:cNvPr id="5145" name="Picture 25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62" y="4643446"/>
                <a:ext cx="3648075" cy="504825"/>
              </a:xfrm>
              <a:prstGeom prst="rect">
                <a:avLst/>
              </a:prstGeom>
              <a:noFill/>
            </p:spPr>
          </p:pic>
        </p:grpSp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69366" y="2209794"/>
              <a:ext cx="3438525" cy="361950"/>
            </a:xfrm>
            <a:prstGeom prst="rect">
              <a:avLst/>
            </a:prstGeom>
            <a:noFill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05104" y="2227617"/>
              <a:ext cx="11334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57158" y="1728605"/>
            <a:ext cx="8429684" cy="1200329"/>
            <a:chOff x="357158" y="1428736"/>
            <a:chExt cx="8429684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36"/>
              <a:ext cx="8429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(Soundness)  </a:t>
              </a:r>
              <a:r>
                <a:rPr lang="en-US" altLang="zh-CN" sz="2400" dirty="0" smtClean="0"/>
                <a:t>Given any well typed terms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altLang="zh-CN" sz="2400" dirty="0" smtClean="0"/>
                <a:t> and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altLang="zh-CN" sz="2400" dirty="0" smtClean="0"/>
                <a:t>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if                                    , then                                                 in every </a:t>
              </a:r>
              <a:r>
                <a:rPr lang="en-US" altLang="zh-CN" sz="2400" i="1" dirty="0" smtClean="0"/>
                <a:t>CCC</a:t>
              </a:r>
              <a:r>
                <a:rPr lang="en-US" altLang="zh-CN" sz="2400" dirty="0" smtClean="0"/>
                <a:t>.</a:t>
              </a:r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6676" y="2085326"/>
              <a:ext cx="3253539" cy="438150"/>
            </a:xfrm>
            <a:prstGeom prst="rect">
              <a:avLst/>
            </a:prstGeom>
            <a:noFill/>
          </p:spPr>
        </p:pic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7502" y="2156764"/>
              <a:ext cx="2381250" cy="400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 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7158" y="1214422"/>
            <a:ext cx="8429684" cy="4955203"/>
            <a:chOff x="357158" y="1214422"/>
            <a:chExt cx="8429684" cy="4955203"/>
          </a:xfrm>
        </p:grpSpPr>
        <p:sp>
          <p:nvSpPr>
            <p:cNvPr id="9" name="TextBox 8"/>
            <p:cNvSpPr txBox="1"/>
            <p:nvPr/>
          </p:nvSpPr>
          <p:spPr>
            <a:xfrm>
              <a:off x="357158" y="1214422"/>
              <a:ext cx="8429684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Proof</a:t>
              </a:r>
            </a:p>
            <a:p>
              <a:pPr marL="531813" indent="-531813">
                <a:lnSpc>
                  <a:spcPct val="125000"/>
                </a:lnSpc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 </a:t>
              </a:r>
            </a:p>
            <a:p>
              <a:pPr marL="531813" indent="3175">
                <a:lnSpc>
                  <a:spcPct val="125000"/>
                </a:lnSpc>
                <a:spcAft>
                  <a:spcPts val="600"/>
                </a:spcAft>
              </a:pPr>
              <a:r>
                <a:rPr lang="en-US" sz="2400" dirty="0" smtClean="0"/>
                <a:t>no term-variable name appears in the calculations</a:t>
              </a:r>
            </a:p>
            <a:p>
              <a:pPr marL="531813" indent="-531813">
                <a:lnSpc>
                  <a:spcPct val="125000"/>
                </a:lnSpc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</a:t>
              </a:r>
            </a:p>
            <a:p>
              <a:pPr marL="531813" indent="-531813">
                <a:lnSpc>
                  <a:spcPct val="125000"/>
                </a:lnSpc>
              </a:pPr>
              <a:endParaRPr lang="en-US" sz="2400" i="1" dirty="0" smtClean="0"/>
            </a:p>
            <a:p>
              <a:pPr marL="979488" indent="-442913"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en-US" altLang="zh-CN" sz="2400" b="1" dirty="0" smtClean="0">
                  <a:ea typeface="Cambria Math"/>
                </a:rPr>
                <a:t>App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∘⟨</a:t>
              </a:r>
              <a:r>
                <a:rPr lang="en-US" altLang="zh-CN" sz="2400" b="1" dirty="0" smtClean="0">
                  <a:ea typeface="Cambria Math"/>
                </a:rPr>
                <a:t>Curry</a:t>
              </a:r>
              <a:r>
                <a:rPr lang="en-US" altLang="zh-CN" sz="2400" dirty="0" smtClean="0">
                  <a:latin typeface="Cambria Math" pitchFamily="18" charset="0"/>
                  <a:ea typeface="Cambria Math" pitchFamily="18" charset="0"/>
                  <a:sym typeface="Wingdings"/>
                </a:rPr>
                <a:t>(</a:t>
              </a:r>
              <a:r>
                <a:rPr lang="en-US" altLang="zh-CN" sz="2400" i="1" dirty="0" smtClean="0">
                  <a:ea typeface="Cambria Math"/>
                  <a:sym typeface="Wingdings"/>
                </a:rPr>
                <a:t>h</a:t>
              </a:r>
              <a:r>
                <a:rPr lang="en-US" altLang="zh-CN" sz="2400" dirty="0" smtClean="0">
                  <a:latin typeface="Cambria Math" pitchFamily="18" charset="0"/>
                  <a:ea typeface="Cambria Math" pitchFamily="18" charset="0"/>
                  <a:sym typeface="Wingdings"/>
                </a:rPr>
                <a:t>)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∘</a:t>
              </a:r>
              <a:r>
                <a:rPr lang="en-US" altLang="zh-CN" sz="2400" b="1" dirty="0" smtClean="0">
                  <a:ea typeface="Cambria Math"/>
                </a:rPr>
                <a:t>Proj</a:t>
              </a:r>
              <a:r>
                <a:rPr lang="en-US" altLang="zh-CN" sz="2400" b="1" baseline="-25000" dirty="0" smtClean="0">
                  <a:ea typeface="Cambria Math"/>
                </a:rPr>
                <a:t>1</a:t>
              </a:r>
              <a:r>
                <a:rPr lang="en-US" altLang="zh-CN" sz="2400" dirty="0" smtClean="0">
                  <a:latin typeface="Cambria Math"/>
                  <a:ea typeface="Cambria Math"/>
                  <a:sym typeface="Wingdings"/>
                </a:rPr>
                <a:t>,</a:t>
              </a:r>
              <a:r>
                <a:rPr lang="en-US" altLang="zh-CN" sz="2400" i="1" dirty="0" smtClean="0">
                  <a:latin typeface="Cambria Math"/>
                  <a:ea typeface="Cambria Math"/>
                  <a:sym typeface="Wingdings"/>
                </a:rPr>
                <a:t> </a:t>
              </a:r>
              <a:r>
                <a:rPr lang="en-US" altLang="zh-CN" sz="2400" b="1" dirty="0" smtClean="0">
                  <a:ea typeface="Cambria Math"/>
                </a:rPr>
                <a:t>Proj</a:t>
              </a:r>
              <a:r>
                <a:rPr lang="en-US" altLang="zh-CN" sz="2400" b="1" baseline="-25000" dirty="0" smtClean="0">
                  <a:ea typeface="Cambria Math"/>
                </a:rPr>
                <a:t>2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⟩ = </a:t>
              </a:r>
              <a:r>
                <a:rPr lang="en-US" altLang="zh-CN" sz="2400" i="1" dirty="0" smtClean="0">
                  <a:ea typeface="Cambria Math"/>
                  <a:sym typeface="Wingdings"/>
                </a:rPr>
                <a:t>h</a:t>
              </a:r>
              <a:endParaRPr lang="en-US" sz="2400" i="1" dirty="0" smtClean="0"/>
            </a:p>
            <a:p>
              <a:pPr marL="979488" indent="-442913">
                <a:lnSpc>
                  <a:spcPct val="125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sz="2400" dirty="0" smtClean="0"/>
                <a:t>Substitution Lemma</a:t>
              </a:r>
            </a:p>
            <a:p>
              <a:pPr marL="531813" indent="-531813">
                <a:lnSpc>
                  <a:spcPct val="125000"/>
                </a:lnSpc>
                <a:buFont typeface="Wingdings" pitchFamily="2" charset="2"/>
                <a:buChar char="u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η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equivalence:</a:t>
              </a:r>
            </a:p>
            <a:p>
              <a:pPr marL="531813" indent="-531813">
                <a:lnSpc>
                  <a:spcPct val="125000"/>
                </a:lnSpc>
                <a:buFont typeface="Wingdings" pitchFamily="2" charset="2"/>
                <a:buChar char="u"/>
              </a:pPr>
              <a:endParaRPr lang="en-US" sz="2400" dirty="0" smtClean="0"/>
            </a:p>
            <a:p>
              <a:pPr marL="979488" indent="-442913"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en-US" altLang="zh-CN" sz="2400" b="1" dirty="0" smtClean="0">
                  <a:ea typeface="Cambria Math"/>
                </a:rPr>
                <a:t>Curry</a:t>
              </a:r>
              <a:r>
                <a:rPr lang="en-US" altLang="zh-CN" sz="2400" dirty="0" smtClean="0">
                  <a:latin typeface="Cambria Math" pitchFamily="18" charset="0"/>
                  <a:ea typeface="Cambria Math" pitchFamily="18" charset="0"/>
                  <a:sym typeface="Wingdings"/>
                </a:rPr>
                <a:t>(</a:t>
              </a:r>
              <a:r>
                <a:rPr lang="en-US" altLang="zh-CN" sz="2400" b="1" dirty="0" smtClean="0">
                  <a:ea typeface="Cambria Math"/>
                </a:rPr>
                <a:t>App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∘⟨</a:t>
              </a:r>
              <a:r>
                <a:rPr lang="en-US" altLang="zh-CN" sz="2400" i="1" dirty="0" smtClean="0">
                  <a:ea typeface="Cambria Math"/>
                  <a:sym typeface="Wingdings"/>
                </a:rPr>
                <a:t>k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∘</a:t>
              </a:r>
              <a:r>
                <a:rPr lang="en-US" altLang="zh-CN" sz="2400" b="1" dirty="0" smtClean="0">
                  <a:ea typeface="Cambria Math"/>
                </a:rPr>
                <a:t>Proj</a:t>
              </a:r>
              <a:r>
                <a:rPr lang="en-US" altLang="zh-CN" sz="2400" b="1" baseline="-25000" dirty="0" smtClean="0">
                  <a:ea typeface="Cambria Math"/>
                </a:rPr>
                <a:t>1</a:t>
              </a:r>
              <a:r>
                <a:rPr lang="en-US" altLang="zh-CN" sz="2400" dirty="0" smtClean="0">
                  <a:latin typeface="Cambria Math"/>
                  <a:ea typeface="Cambria Math"/>
                  <a:sym typeface="Wingdings"/>
                </a:rPr>
                <a:t>,</a:t>
              </a:r>
              <a:r>
                <a:rPr lang="en-US" altLang="zh-CN" sz="2400" i="1" dirty="0" smtClean="0">
                  <a:latin typeface="Cambria Math"/>
                  <a:ea typeface="Cambria Math"/>
                  <a:sym typeface="Wingdings"/>
                </a:rPr>
                <a:t> </a:t>
              </a:r>
              <a:r>
                <a:rPr lang="en-US" altLang="zh-CN" sz="2400" b="1" dirty="0" smtClean="0">
                  <a:ea typeface="Cambria Math"/>
                </a:rPr>
                <a:t>Proj</a:t>
              </a:r>
              <a:r>
                <a:rPr lang="en-US" altLang="zh-CN" sz="2400" b="1" baseline="-25000" dirty="0" smtClean="0">
                  <a:ea typeface="Cambria Math"/>
                </a:rPr>
                <a:t>2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⟩</a:t>
              </a:r>
              <a:r>
                <a:rPr lang="en-US" altLang="zh-CN" sz="2400" dirty="0" smtClean="0">
                  <a:latin typeface="Cambria Math" pitchFamily="18" charset="0"/>
                  <a:ea typeface="Cambria Math" pitchFamily="18" charset="0"/>
                  <a:sym typeface="Wingdings"/>
                </a:rPr>
                <a:t>) =</a:t>
              </a:r>
              <a:r>
                <a:rPr lang="en-US" altLang="zh-CN" sz="2400" i="1" dirty="0" smtClean="0">
                  <a:ea typeface="Cambria Math"/>
                  <a:sym typeface="Wingdings"/>
                </a:rPr>
                <a:t> k</a:t>
              </a:r>
              <a:endParaRPr lang="en-US" sz="2400" i="1" dirty="0" smtClean="0"/>
            </a:p>
          </p:txBody>
        </p:sp>
        <p:grpSp>
          <p:nvGrpSpPr>
            <p:cNvPr id="3" name="组合 26"/>
            <p:cNvGrpSpPr/>
            <p:nvPr/>
          </p:nvGrpSpPr>
          <p:grpSpPr>
            <a:xfrm>
              <a:off x="973177" y="3286124"/>
              <a:ext cx="5644399" cy="361950"/>
              <a:chOff x="985834" y="4567248"/>
              <a:chExt cx="5453063" cy="361950"/>
            </a:xfrm>
          </p:grpSpPr>
          <p:pic>
            <p:nvPicPr>
              <p:cNvPr id="2663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85834" y="4567248"/>
                <a:ext cx="3086100" cy="361950"/>
              </a:xfrm>
              <a:prstGeom prst="rect">
                <a:avLst/>
              </a:prstGeom>
              <a:noFill/>
            </p:spPr>
          </p:pic>
          <p:pic>
            <p:nvPicPr>
              <p:cNvPr id="26636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43372" y="4567248"/>
                <a:ext cx="2295525" cy="361950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组合 31"/>
            <p:cNvGrpSpPr/>
            <p:nvPr/>
          </p:nvGrpSpPr>
          <p:grpSpPr>
            <a:xfrm>
              <a:off x="977389" y="5214950"/>
              <a:ext cx="5166247" cy="361950"/>
              <a:chOff x="1000100" y="5482294"/>
              <a:chExt cx="4991120" cy="361950"/>
            </a:xfrm>
          </p:grpSpPr>
          <p:pic>
            <p:nvPicPr>
              <p:cNvPr id="26638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00100" y="5482294"/>
                <a:ext cx="2762250" cy="361950"/>
              </a:xfrm>
              <a:prstGeom prst="rect">
                <a:avLst/>
              </a:prstGeom>
              <a:noFill/>
            </p:spPr>
          </p:pic>
          <p:pic>
            <p:nvPicPr>
              <p:cNvPr id="26640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57620" y="5482294"/>
                <a:ext cx="2133600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28926" y="1857364"/>
              <a:ext cx="2695575" cy="361950"/>
            </a:xfrm>
            <a:prstGeom prst="rect">
              <a:avLst/>
            </a:prstGeom>
            <a:noFill/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28926" y="2857496"/>
              <a:ext cx="2781300" cy="400050"/>
            </a:xfrm>
            <a:prstGeom prst="rect">
              <a:avLst/>
            </a:prstGeom>
            <a:noFill/>
          </p:spPr>
        </p:pic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28926" y="4786322"/>
              <a:ext cx="1685925" cy="400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Completeness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57158" y="1746112"/>
            <a:ext cx="8143932" cy="1754326"/>
            <a:chOff x="357158" y="1214422"/>
            <a:chExt cx="8143932" cy="1754326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214422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(Completeness) </a:t>
              </a:r>
              <a:r>
                <a:rPr lang="en-US" altLang="zh-CN" sz="2400" dirty="0" smtClean="0"/>
                <a:t>Given any                    and                  , there exists a CCC      such that if                                                      , then                                     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3787" y="2513369"/>
              <a:ext cx="2381250" cy="400050"/>
            </a:xfrm>
            <a:prstGeom prst="rect">
              <a:avLst/>
            </a:prstGeom>
            <a:noFill/>
          </p:spPr>
        </p:pic>
        <p:pic>
          <p:nvPicPr>
            <p:cNvPr id="3481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628" y="1404790"/>
              <a:ext cx="1133475" cy="361950"/>
            </a:xfrm>
            <a:prstGeom prst="rect">
              <a:avLst/>
            </a:prstGeom>
            <a:noFill/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24686" y="1409550"/>
              <a:ext cx="1104900" cy="361950"/>
            </a:xfrm>
            <a:prstGeom prst="rect">
              <a:avLst/>
            </a:prstGeom>
            <a:noFill/>
          </p:spPr>
        </p:pic>
        <p:pic>
          <p:nvPicPr>
            <p:cNvPr id="32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27675" y="1941865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87499" y="1941865"/>
              <a:ext cx="355282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Completeness 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7158" y="1214422"/>
            <a:ext cx="8305838" cy="4862870"/>
            <a:chOff x="357158" y="1214422"/>
            <a:chExt cx="8305838" cy="4862870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214422"/>
              <a:ext cx="8143932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Proof</a:t>
              </a:r>
            </a:p>
            <a:p>
              <a:pPr marL="531813" indent="-531813">
                <a:lnSpc>
                  <a:spcPct val="11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Construct one category      from </a:t>
              </a:r>
              <a:r>
                <a:rPr lang="el-GR" altLang="zh-CN" sz="2400" i="1" dirty="0" smtClean="0"/>
                <a:t>λ</a:t>
              </a:r>
              <a:r>
                <a:rPr lang="en-US" altLang="zh-CN" sz="2400" baseline="30000" dirty="0" smtClean="0">
                  <a:latin typeface="Cambria Math" pitchFamily="18" charset="0"/>
                  <a:ea typeface="Cambria Math" pitchFamily="18" charset="0"/>
                </a:rPr>
                <a:t>→</a:t>
              </a:r>
              <a:endParaRPr lang="zh-CN" altLang="en-US" sz="2400" dirty="0" smtClean="0"/>
            </a:p>
            <a:p>
              <a:pPr marL="982663" indent="-450850">
                <a:lnSpc>
                  <a:spcPct val="11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Objects – sequences of types</a:t>
              </a:r>
            </a:p>
            <a:p>
              <a:pPr marL="1436688" indent="-447675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US" altLang="zh-CN" sz="2400" dirty="0" smtClean="0"/>
                <a:t>[] – terminal object</a:t>
              </a:r>
            </a:p>
            <a:p>
              <a:pPr marL="1436688" indent="-447675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US" altLang="zh-CN" sz="2400" dirty="0" smtClean="0"/>
                <a:t>[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smtClean="0">
                  <a:latin typeface="Cambria Math"/>
                  <a:ea typeface="Cambria Math"/>
                </a:rPr>
                <a:t>1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,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 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… ,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smtClean="0">
                  <a:latin typeface="Cambria Math"/>
                  <a:ea typeface="Cambria Math"/>
                </a:rPr>
                <a:t>m</a:t>
              </a:r>
              <a:r>
                <a:rPr lang="en-US" altLang="zh-CN" sz="2400" dirty="0" smtClean="0"/>
                <a:t>] – products of [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err="1" smtClean="0">
                  <a:latin typeface="Cambria Math"/>
                  <a:ea typeface="Cambria Math"/>
                </a:rPr>
                <a:t>i</a:t>
              </a:r>
              <a:r>
                <a:rPr lang="en-US" altLang="zh-CN" sz="2400" dirty="0" smtClean="0"/>
                <a:t>] – </a:t>
              </a:r>
            </a:p>
            <a:p>
              <a:pPr marL="982663" indent="-450850">
                <a:lnSpc>
                  <a:spcPct val="11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Morphisms – tuples of equivalence classes of terms</a:t>
              </a:r>
            </a:p>
            <a:p>
              <a:pPr marL="982663" indent="-450850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endParaRPr lang="en-US" altLang="zh-CN" sz="2400" dirty="0" smtClean="0"/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     is cartesian closed (the most difficult part)</a:t>
              </a:r>
            </a:p>
            <a:p>
              <a:pPr marL="531813" indent="-531813">
                <a:lnSpc>
                  <a:spcPct val="11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 </a:t>
              </a:r>
            </a:p>
            <a:p>
              <a:pPr marL="531813" indent="3175">
                <a:lnSpc>
                  <a:spcPct val="110000"/>
                </a:lnSpc>
              </a:pPr>
              <a:r>
                <a:rPr lang="en-US" altLang="zh-CN" sz="2400" dirty="0" smtClean="0"/>
                <a:t>If      satisfies                                               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then                                    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6618" y="4326808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8556" y="5197127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12680" y="5117498"/>
              <a:ext cx="3143250" cy="438150"/>
            </a:xfrm>
            <a:prstGeom prst="rect">
              <a:avLst/>
            </a:prstGeom>
            <a:noFill/>
          </p:spPr>
        </p:pic>
        <p:pic>
          <p:nvPicPr>
            <p:cNvPr id="29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5606841"/>
              <a:ext cx="2381250" cy="400050"/>
            </a:xfrm>
            <a:prstGeom prst="rect">
              <a:avLst/>
            </a:prstGeom>
            <a:noFill/>
          </p:spPr>
        </p:pic>
        <p:pic>
          <p:nvPicPr>
            <p:cNvPr id="27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42121" y="1833101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974" y="4781562"/>
              <a:ext cx="5476875" cy="361950"/>
            </a:xfrm>
            <a:prstGeom prst="rect">
              <a:avLst/>
            </a:prstGeom>
            <a:noFill/>
          </p:spPr>
        </p:pic>
        <p:pic>
          <p:nvPicPr>
            <p:cNvPr id="10251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01945" y="3026498"/>
              <a:ext cx="381000" cy="361950"/>
            </a:xfrm>
            <a:prstGeom prst="rect">
              <a:avLst/>
            </a:prstGeom>
            <a:noFill/>
          </p:spPr>
        </p:pic>
        <p:grpSp>
          <p:nvGrpSpPr>
            <p:cNvPr id="43" name="组合 42"/>
            <p:cNvGrpSpPr/>
            <p:nvPr/>
          </p:nvGrpSpPr>
          <p:grpSpPr>
            <a:xfrm>
              <a:off x="1428728" y="3857628"/>
              <a:ext cx="7234268" cy="361950"/>
              <a:chOff x="642910" y="3857628"/>
              <a:chExt cx="7234268" cy="361950"/>
            </a:xfrm>
          </p:grpSpPr>
          <p:pic>
            <p:nvPicPr>
              <p:cNvPr id="10247" name="Picture 7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2910" y="3857628"/>
                <a:ext cx="4333875" cy="361950"/>
              </a:xfrm>
              <a:prstGeom prst="rect">
                <a:avLst/>
              </a:prstGeom>
              <a:noFill/>
            </p:spPr>
          </p:pic>
          <p:pic>
            <p:nvPicPr>
              <p:cNvPr id="10253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00628" y="3857628"/>
                <a:ext cx="2876550" cy="361950"/>
              </a:xfrm>
              <a:prstGeom prst="rect">
                <a:avLst/>
              </a:prstGeom>
              <a:noFill/>
            </p:spPr>
          </p:pic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850850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The Curry-Howard Isomorphism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7158" y="1428736"/>
            <a:ext cx="8143932" cy="1961863"/>
            <a:chOff x="357158" y="1428736"/>
            <a:chExt cx="8143932" cy="1961863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An example</a:t>
              </a:r>
            </a:p>
          </p:txBody>
        </p:sp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2143116"/>
              <a:ext cx="1600200" cy="790575"/>
            </a:xfrm>
            <a:prstGeom prst="rect">
              <a:avLst/>
            </a:prstGeom>
            <a:noFill/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43504" y="2143116"/>
              <a:ext cx="2209800" cy="7905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428728" y="292893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Modus ponens</a:t>
              </a:r>
              <a:endParaRPr lang="zh-CN" altLang="en-US" sz="24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9190" y="2928934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Function application</a:t>
              </a:r>
              <a:endParaRPr lang="zh-CN" altLang="en-US" sz="2400" i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2844" y="1428736"/>
            <a:ext cx="8858312" cy="4495832"/>
            <a:chOff x="142844" y="1428736"/>
            <a:chExt cx="8858312" cy="4495832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A connection between very diverse mathematical subjects</a:t>
              </a:r>
            </a:p>
          </p:txBody>
        </p:sp>
        <p:grpSp>
          <p:nvGrpSpPr>
            <p:cNvPr id="9" name="组合 34"/>
            <p:cNvGrpSpPr/>
            <p:nvPr/>
          </p:nvGrpSpPr>
          <p:grpSpPr>
            <a:xfrm>
              <a:off x="142844" y="2214554"/>
              <a:ext cx="8858312" cy="3710014"/>
              <a:chOff x="142844" y="2362192"/>
              <a:chExt cx="8858312" cy="371001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857488" y="2362192"/>
                <a:ext cx="3429024" cy="1643074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3500430" y="5072074"/>
                <a:ext cx="1999473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57488" y="2362493"/>
                <a:ext cx="34290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Cartesian Closed Categories</a:t>
                </a:r>
                <a:endParaRPr lang="zh-CN" altLang="en-US" sz="2200" i="1" u="sn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2844" y="5577203"/>
                <a:ext cx="36433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Simply Typed Lambda Calculus</a:t>
                </a:r>
                <a:endParaRPr lang="zh-CN" altLang="en-US" sz="2200" i="1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4942" y="5538802"/>
                <a:ext cx="37862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Intuitionistic Propositional Logic</a:t>
                </a:r>
                <a:endParaRPr lang="zh-CN" altLang="en-US" sz="2200" i="1" u="sn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29058" y="2752720"/>
                <a:ext cx="11890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Objects</a:t>
                </a:r>
                <a:endParaRPr lang="zh-CN" alt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57290" y="5110174"/>
                <a:ext cx="9286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Types</a:t>
                </a:r>
                <a:endParaRPr lang="zh-CN" altLang="en-US" sz="2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86512" y="5148575"/>
                <a:ext cx="17859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Propositions</a:t>
                </a:r>
                <a:endParaRPr lang="zh-CN" altLang="en-US" sz="22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160968" y="2949175"/>
                <a:ext cx="2000264" cy="24646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rot="5400000" flipH="1">
                <a:off x="4911330" y="2949175"/>
                <a:ext cx="2000264" cy="24646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16200000" flipH="1">
                <a:off x="4337190" y="3343132"/>
                <a:ext cx="1588" cy="410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65544" y="3471862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ea typeface="Cambria Math" pitchFamily="18" charset="0"/>
                  </a:rPr>
                  <a:t>Morphisms</a:t>
                </a:r>
                <a:endParaRPr lang="zh-CN" altLang="en-US" sz="2200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rot="5400000" flipH="1" flipV="1">
                <a:off x="3116451" y="3708203"/>
                <a:ext cx="1000132" cy="1232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500298" y="4824422"/>
                <a:ext cx="10715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Terms</a:t>
                </a:r>
                <a:endParaRPr lang="zh-CN" altLang="en-US" sz="2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29256" y="4824422"/>
                <a:ext cx="10715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Proofs</a:t>
                </a:r>
                <a:endParaRPr lang="zh-CN" altLang="en-US" sz="2200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rot="5400000" flipH="1">
                <a:off x="4955979" y="3708203"/>
                <a:ext cx="1000132" cy="12323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42844" y="4643446"/>
                <a:ext cx="3643338" cy="1428760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214942" y="4643446"/>
                <a:ext cx="3786214" cy="1428760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 C.H. isomorphism can be extended to stronger logics, more expressive languages and richer categories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2603368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First order logic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Dependent types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PCF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Category of domains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 C.H. isomorphism helps to prove theorems in each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246310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Inhabitation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Provability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Dependent Types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First Order Logic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Provability in First Order Logic is undecidable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2000240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tabLst>
                <a:tab pos="901700" algn="l"/>
              </a:tabLst>
            </a:pPr>
            <a:r>
              <a:rPr lang="en-US" altLang="zh-CN" sz="2400" dirty="0" smtClean="0"/>
              <a:t>Q:  Is the inhabitation problem in Dependent Types decidable?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2554176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tabLst>
                <a:tab pos="901700" algn="l"/>
              </a:tabLst>
            </a:pPr>
            <a:r>
              <a:rPr lang="en-US" altLang="zh-CN" sz="2400" dirty="0" smtClean="0"/>
              <a:t>A:  No, it is undecidable.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2000240"/>
            <a:ext cx="507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/>
              <a:t>Thank you for your listening!</a:t>
            </a:r>
          </a:p>
          <a:p>
            <a:pPr algn="ctr">
              <a:lnSpc>
                <a:spcPct val="200000"/>
              </a:lnSpc>
            </a:pPr>
            <a:r>
              <a:rPr lang="en-US" altLang="zh-CN" sz="3200" dirty="0" smtClean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Connectives VS. Type Constructors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32" y="2285992"/>
            <a:ext cx="84672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Natural Deduction System VS. Typing Rules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214554"/>
            <a:ext cx="8572560" cy="335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Natural Deduction System VS. Typing Rules (cont.)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572560" cy="32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 Three-way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2844" y="1857364"/>
            <a:ext cx="8858312" cy="3710014"/>
            <a:chOff x="142844" y="2362192"/>
            <a:chExt cx="8858312" cy="3710014"/>
          </a:xfrm>
        </p:grpSpPr>
        <p:sp>
          <p:nvSpPr>
            <p:cNvPr id="11" name="圆角矩形 10"/>
            <p:cNvSpPr/>
            <p:nvPr/>
          </p:nvSpPr>
          <p:spPr>
            <a:xfrm>
              <a:off x="2857488" y="2362192"/>
              <a:ext cx="3429024" cy="1643074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00430" y="5072074"/>
              <a:ext cx="199947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57488" y="2362493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Cartesian Closed Categories</a:t>
              </a:r>
              <a:endParaRPr lang="zh-CN" altLang="en-US" sz="2200" i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844" y="5577203"/>
              <a:ext cx="36433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Simply Typed Lambda Calculus</a:t>
              </a:r>
              <a:endParaRPr lang="zh-CN" altLang="en-US" sz="2200" i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4942" y="5538802"/>
              <a:ext cx="3786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Intuitionistic Propositional Logic</a:t>
              </a:r>
              <a:endParaRPr lang="zh-CN" altLang="en-US" sz="2200" i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2752720"/>
              <a:ext cx="118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Objects</a:t>
              </a:r>
              <a:endParaRPr lang="zh-CN" alt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7290" y="511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Types</a:t>
              </a:r>
              <a:endParaRPr lang="zh-CN" altLang="en-US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5148575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Propositions</a:t>
              </a:r>
              <a:endParaRPr lang="zh-CN" altLang="en-US" sz="22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2160968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>
              <a:off x="4911330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H="1">
              <a:off x="4337190" y="3343132"/>
              <a:ext cx="1588" cy="41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65544" y="3471862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ea typeface="Cambria Math" pitchFamily="18" charset="0"/>
                </a:rPr>
                <a:t>Morphisms</a:t>
              </a:r>
              <a:endParaRPr lang="zh-CN" altLang="en-US" sz="2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116451" y="3708203"/>
              <a:ext cx="1000132" cy="12323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00298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Terms</a:t>
              </a:r>
              <a:endParaRPr lang="zh-CN" altLang="en-US" sz="2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9256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Proofs</a:t>
              </a:r>
              <a:endParaRPr lang="zh-CN" altLang="en-US" sz="22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>
              <a:off x="4955979" y="3708203"/>
              <a:ext cx="1000132" cy="12323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42844" y="4643446"/>
              <a:ext cx="3643338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214942" y="4643446"/>
              <a:ext cx="3786214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Intuitionistic Logic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7158" y="1428736"/>
            <a:ext cx="8143932" cy="2385268"/>
            <a:chOff x="357158" y="1428736"/>
            <a:chExt cx="8143932" cy="2385268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Syntactically, </a:t>
              </a:r>
              <a:r>
                <a:rPr lang="en-US" altLang="zh-CN" sz="2400" i="1" dirty="0" err="1" smtClean="0"/>
                <a:t>reductio</a:t>
              </a:r>
              <a:r>
                <a:rPr lang="en-US" altLang="zh-CN" sz="2400" i="1" dirty="0" smtClean="0"/>
                <a:t> ad absurdum </a:t>
              </a:r>
              <a:r>
                <a:rPr lang="en-US" altLang="zh-CN" sz="2400" dirty="0" smtClean="0"/>
                <a:t>(</a:t>
              </a:r>
              <a:r>
                <a:rPr lang="en-US" altLang="zh-CN" sz="2400" i="1" dirty="0" smtClean="0"/>
                <a:t>RAA</a:t>
              </a:r>
              <a:r>
                <a:rPr lang="en-US" altLang="zh-CN" sz="2400" dirty="0" smtClean="0"/>
                <a:t>) is not a rule in the natural deduction system of IL.</a:t>
              </a:r>
            </a:p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The law of excluded middle                  and double negation elimination                       are no longer axioms.</a:t>
              </a:r>
            </a:p>
          </p:txBody>
        </p:sp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00562" y="2772995"/>
              <a:ext cx="971550" cy="361950"/>
            </a:xfrm>
            <a:prstGeom prst="rect">
              <a:avLst/>
            </a:prstGeom>
            <a:noFill/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99761" y="3315224"/>
              <a:ext cx="130492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Simply Typed Lambda Calculus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57158" y="1428736"/>
            <a:ext cx="8143932" cy="4601260"/>
            <a:chOff x="357158" y="1428736"/>
            <a:chExt cx="8143932" cy="4601260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460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A family of prototype programming languages</a:t>
              </a:r>
            </a:p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Simply typed lambda calculus with function types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Types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Terms</a:t>
              </a:r>
            </a:p>
            <a:p>
              <a:pPr marL="534988" indent="-534988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Three kinds of equivalence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sz="2400" i="1" dirty="0" smtClean="0"/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sz="2400" i="1" dirty="0" smtClean="0"/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η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altLang="zh-CN" sz="2400" dirty="0" smtClean="0"/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77628" y="2169242"/>
              <a:ext cx="352425" cy="361950"/>
            </a:xfrm>
            <a:prstGeom prst="rect">
              <a:avLst/>
            </a:prstGeom>
            <a:noFill/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28860" y="2701557"/>
              <a:ext cx="2609850" cy="361950"/>
            </a:xfrm>
            <a:prstGeom prst="rect">
              <a:avLst/>
            </a:prstGeom>
            <a:noFill/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52685" y="3255238"/>
              <a:ext cx="3648075" cy="361950"/>
            </a:xfrm>
            <a:prstGeom prst="rect">
              <a:avLst/>
            </a:prstGeom>
            <a:noFill/>
          </p:spPr>
        </p:pic>
        <p:pic>
          <p:nvPicPr>
            <p:cNvPr id="7179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7437" y="4344631"/>
              <a:ext cx="2695575" cy="361950"/>
            </a:xfrm>
            <a:prstGeom prst="rect">
              <a:avLst/>
            </a:prstGeom>
            <a:noFill/>
          </p:spPr>
        </p:pic>
        <p:pic>
          <p:nvPicPr>
            <p:cNvPr id="7181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86116" y="4896949"/>
              <a:ext cx="2781300" cy="400050"/>
            </a:xfrm>
            <a:prstGeom prst="rect">
              <a:avLst/>
            </a:prstGeom>
            <a:noFill/>
          </p:spPr>
        </p:pic>
        <p:pic>
          <p:nvPicPr>
            <p:cNvPr id="7183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7554" y="5461513"/>
              <a:ext cx="1685925" cy="4000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Cartesian Closed Categories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428736"/>
            <a:ext cx="814393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/>
              <a:t>A </a:t>
            </a:r>
            <a:r>
              <a:rPr lang="en-US" altLang="zh-CN" sz="2400" i="1" dirty="0" smtClean="0"/>
              <a:t>CCC</a:t>
            </a:r>
            <a:r>
              <a:rPr lang="en-US" altLang="zh-CN" sz="2400" dirty="0" smtClean="0"/>
              <a:t> is a category with the following extra structure: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terminal object </a:t>
            </a:r>
            <a:r>
              <a:rPr lang="en-US" altLang="zh-CN" sz="2400" i="1" dirty="0" smtClean="0"/>
              <a:t>unit</a:t>
            </a:r>
            <a:r>
              <a:rPr lang="en-US" altLang="zh-CN" sz="2400" dirty="0" smtClean="0"/>
              <a:t> with unique arrow </a:t>
            </a:r>
            <a:r>
              <a:rPr lang="en-US" altLang="zh-CN" sz="2400" b="1" dirty="0" err="1" smtClean="0"/>
              <a:t>One</a:t>
            </a:r>
            <a:r>
              <a:rPr lang="en-US" altLang="zh-CN" sz="2400" i="1" baseline="30000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400" dirty="0" smtClean="0"/>
              <a:t> for every 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en-US" altLang="zh-CN" sz="2400" b="1" i="1" dirty="0" smtClean="0">
              <a:latin typeface="Cambria Math" pitchFamily="18" charset="0"/>
              <a:ea typeface="Cambria Math" pitchFamily="18" charset="0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Object map </a:t>
            </a:r>
            <a:r>
              <a:rPr lang="en-US" altLang="zh-CN" sz="2400" dirty="0" smtClean="0">
                <a:latin typeface="Cambria Math"/>
                <a:ea typeface="Cambria Math"/>
              </a:rPr>
              <a:t>⨉</a:t>
            </a:r>
            <a:r>
              <a:rPr lang="en-US" altLang="zh-CN" sz="2400" dirty="0" smtClean="0">
                <a:ea typeface="Cambria Math"/>
              </a:rPr>
              <a:t>,</a:t>
            </a:r>
            <a:r>
              <a:rPr lang="en-US" altLang="zh-CN" sz="2400" dirty="0" smtClean="0">
                <a:latin typeface="Cambria Math"/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function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,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ea typeface="Cambria Math"/>
              </a:rPr>
              <a:t>, and arrows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ea typeface="Cambria Math"/>
              </a:rPr>
              <a:t> and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ea typeface="Cambria Math"/>
              </a:rPr>
              <a:t> satisfying </a:t>
            </a:r>
            <a:r>
              <a:rPr lang="en-US" altLang="zh-CN" sz="2400" b="1" dirty="0" err="1" smtClean="0">
                <a:ea typeface="Cambria Math"/>
              </a:rPr>
              <a:t>Proj</a:t>
            </a:r>
            <a:r>
              <a:rPr lang="en-US" altLang="zh-CN" sz="2400" b="1" i="1" baseline="-25000" dirty="0" err="1" smtClean="0">
                <a:ea typeface="Cambria Math" pitchFamily="18" charset="0"/>
              </a:rPr>
              <a:t>i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ea typeface="Cambria Math"/>
                <a:sym typeface="Wingdings"/>
              </a:rPr>
              <a:t> f</a:t>
            </a:r>
            <a:r>
              <a:rPr lang="en-US" altLang="zh-CN" sz="2400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i="1" baseline="-25000" dirty="0" smtClean="0">
                <a:ea typeface="Cambria Math"/>
                <a:sym typeface="Wingdings"/>
              </a:rPr>
              <a:t>i</a:t>
            </a:r>
            <a:r>
              <a:rPr lang="en-US" altLang="zh-CN" sz="2400" b="1" dirty="0" smtClean="0"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and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endParaRPr lang="en-US" altLang="zh-CN" sz="2400" b="1" baseline="-25000" dirty="0" smtClean="0">
              <a:ea typeface="Cambria Math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>
                <a:ea typeface="Cambria Math"/>
              </a:rPr>
              <a:t>Object map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>
                <a:ea typeface="Cambria Math"/>
              </a:rPr>
              <a:t>, function 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ea typeface="Cambria Math"/>
              </a:rPr>
              <a:t>, and  arrow </a:t>
            </a:r>
            <a:r>
              <a:rPr lang="en-US" altLang="zh-CN" sz="2400" b="1" dirty="0" smtClean="0">
                <a:ea typeface="Cambria Math"/>
              </a:rPr>
              <a:t>App </a:t>
            </a:r>
            <a:r>
              <a:rPr lang="en-US" altLang="zh-CN" sz="2400" dirty="0" smtClean="0">
                <a:ea typeface="Cambria Math"/>
              </a:rPr>
              <a:t>satisfying 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i="1" dirty="0" smtClean="0">
                <a:ea typeface="Cambria Math"/>
                <a:sym typeface="Wingdings"/>
              </a:rPr>
              <a:t>h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h </a:t>
            </a:r>
            <a:r>
              <a:rPr lang="en-US" altLang="zh-CN" sz="2400" dirty="0" smtClean="0">
                <a:ea typeface="Cambria Math"/>
                <a:sym typeface="Wingdings"/>
              </a:rPr>
              <a:t>and</a:t>
            </a:r>
            <a:br>
              <a:rPr lang="en-US" altLang="zh-CN" sz="2400" dirty="0" smtClean="0">
                <a:ea typeface="Cambria Math"/>
                <a:sym typeface="Wingdings"/>
              </a:rPr>
            </a:b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k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 =</a:t>
            </a:r>
            <a:r>
              <a:rPr lang="en-US" altLang="zh-CN" sz="2400" i="1" dirty="0" smtClean="0">
                <a:ea typeface="Cambria Math"/>
                <a:sym typeface="Wingdings"/>
              </a:rPr>
              <a:t> k</a:t>
            </a:r>
            <a:endParaRPr lang="en-US" altLang="zh-CN" sz="24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Encoding Proofs in 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proof leads to a type derivation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type-derivation brings a well-typed lambda term 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Therefore, every proof can be encoded in a well-typed lambda term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assumptions are encoded in type context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proofs of theorems are encoded in closed terms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57158" y="1428736"/>
            <a:ext cx="8143932" cy="2371731"/>
            <a:chOff x="357158" y="1428736"/>
            <a:chExt cx="8143932" cy="2371731"/>
          </a:xfrm>
        </p:grpSpPr>
        <p:grpSp>
          <p:nvGrpSpPr>
            <p:cNvPr id="33" name="组合 32"/>
            <p:cNvGrpSpPr/>
            <p:nvPr/>
          </p:nvGrpSpPr>
          <p:grpSpPr>
            <a:xfrm>
              <a:off x="357158" y="1428736"/>
              <a:ext cx="8143932" cy="589072"/>
              <a:chOff x="357158" y="1428736"/>
              <a:chExt cx="8143932" cy="58907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7158" y="1428736"/>
                <a:ext cx="8143932" cy="58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Example – Theorem</a:t>
                </a:r>
              </a:p>
            </p:txBody>
          </p:sp>
          <p:pic>
            <p:nvPicPr>
              <p:cNvPr id="25601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43306" y="1610801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25609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2285992"/>
              <a:ext cx="4829175" cy="1514475"/>
            </a:xfrm>
            <a:prstGeom prst="rect">
              <a:avLst/>
            </a:prstGeom>
            <a:noFill/>
          </p:spPr>
        </p:pic>
      </p:grp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656105" y="2474180"/>
            <a:ext cx="1188320" cy="227377"/>
            <a:chOff x="1656105" y="2474180"/>
            <a:chExt cx="1188320" cy="227377"/>
          </a:xfrm>
        </p:grpSpPr>
        <p:sp>
          <p:nvSpPr>
            <p:cNvPr id="21" name="矩形 20"/>
            <p:cNvSpPr/>
            <p:nvPr/>
          </p:nvSpPr>
          <p:spPr>
            <a:xfrm>
              <a:off x="1656105" y="2487243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58673" y="2474180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7290" y="2772995"/>
            <a:ext cx="1792073" cy="288000"/>
            <a:chOff x="1357290" y="2772995"/>
            <a:chExt cx="1792073" cy="288000"/>
          </a:xfrm>
        </p:grpSpPr>
        <p:sp>
          <p:nvSpPr>
            <p:cNvPr id="23" name="矩形 22"/>
            <p:cNvSpPr/>
            <p:nvPr/>
          </p:nvSpPr>
          <p:spPr>
            <a:xfrm>
              <a:off x="1357290" y="2812184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74106" y="2772995"/>
              <a:ext cx="285752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63611" y="2812184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01351" y="3110998"/>
            <a:ext cx="2084765" cy="288000"/>
            <a:chOff x="1201351" y="3110998"/>
            <a:chExt cx="2084765" cy="288000"/>
          </a:xfrm>
        </p:grpSpPr>
        <p:sp>
          <p:nvSpPr>
            <p:cNvPr id="26" name="矩形 25"/>
            <p:cNvSpPr/>
            <p:nvPr/>
          </p:nvSpPr>
          <p:spPr>
            <a:xfrm>
              <a:off x="1201351" y="3143248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71670" y="3110998"/>
              <a:ext cx="1214446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214414" y="3498190"/>
            <a:ext cx="1928826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5720" y="357166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Encoding Proofs in 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57158" y="4197250"/>
            <a:ext cx="8143932" cy="1200329"/>
            <a:chOff x="357158" y="4197250"/>
            <a:chExt cx="8143932" cy="1200329"/>
          </a:xfrm>
        </p:grpSpPr>
        <p:grpSp>
          <p:nvGrpSpPr>
            <p:cNvPr id="32" name="组合 31"/>
            <p:cNvGrpSpPr/>
            <p:nvPr/>
          </p:nvGrpSpPr>
          <p:grpSpPr>
            <a:xfrm>
              <a:off x="357158" y="4197250"/>
              <a:ext cx="8143932" cy="1200329"/>
              <a:chOff x="357158" y="4197250"/>
              <a:chExt cx="8143932" cy="120032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57158" y="4197250"/>
                <a:ext cx="8143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The proof of theorem                             is encoded in combinator</a:t>
                </a:r>
              </a:p>
            </p:txBody>
          </p:sp>
          <p:pic>
            <p:nvPicPr>
              <p:cNvPr id="31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44556" y="4370757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36" y="4929198"/>
              <a:ext cx="43719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Decoding Well-typed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well-typed lambda term uniquely determines a type derivation 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type derivation leads to a proof (by erasing terms)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By decoding a well-typed lambda term, we obtain a proof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Rebuild the type derivation of the term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Erase all the terms in the derivation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1|3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8.8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5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|2.2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3.1|5.3|4.3|7.4|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854</Words>
  <PresentationFormat>全屏显示(4:3)</PresentationFormat>
  <Paragraphs>215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Chuangjie Xu</cp:lastModifiedBy>
  <cp:revision>153</cp:revision>
  <dcterms:modified xsi:type="dcterms:W3CDTF">2011-03-30T22:15:42Z</dcterms:modified>
</cp:coreProperties>
</file>