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9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246" autoAdjust="0"/>
  </p:normalViewPr>
  <p:slideViewPr>
    <p:cSldViewPr>
      <p:cViewPr varScale="1">
        <p:scale>
          <a:sx n="73" d="100"/>
          <a:sy n="73" d="100"/>
        </p:scale>
        <p:origin x="-9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60F6-682A-4724-A87E-121E07E3CBA4}" type="datetimeFigureOut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77B7-36FE-4705-8C9D-F6275C0303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D8A7-D2E2-44EE-9FE7-B003FB90BB4F}" type="datetimeFigureOut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86BFA-4A77-471D-B3CF-6904252CC0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86BFA-4A77-471D-B3CF-6904252CC0C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EAE1-FEAC-416E-B4FE-6B152C66AD72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E05-B885-44E0-B855-337812940BDC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24DC-125F-43E7-8C0E-AA196CF9F61B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D731-8B4A-4B8F-A06E-FCB869083BF4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74E5-8F02-4DB1-A92C-5CB8209F73BA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51BC-A3B0-4301-AC58-ADECC0353147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B7B-1AB8-41B9-9BD6-0AA241176AAA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3991-ACC1-45AD-ABC1-F964E4C699E4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E3F2-9147-441A-A878-2C7AE001C711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DBC7-A7B3-4166-9599-A0F47F951D3B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1CBC-49DB-418C-A5EB-9A3CD228DBED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432B-CBE1-4D5E-BE5B-73675DEA2FD2}" type="datetime1">
              <a:rPr lang="zh-CN" altLang="en-US" smtClean="0"/>
              <a:pPr/>
              <a:t>2010-12-17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42908" y="2000240"/>
            <a:ext cx="9001188" cy="42148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-71406" y="0"/>
            <a:ext cx="9286843" cy="17144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1470" y="3286122"/>
            <a:ext cx="6357950" cy="571506"/>
            <a:chOff x="-71470" y="3357559"/>
            <a:chExt cx="6357950" cy="571506"/>
          </a:xfrm>
        </p:grpSpPr>
        <p:sp>
          <p:nvSpPr>
            <p:cNvPr id="13" name="剪去同侧角的矩形 12"/>
            <p:cNvSpPr/>
            <p:nvPr/>
          </p:nvSpPr>
          <p:spPr>
            <a:xfrm rot="5400000">
              <a:off x="2821752" y="464337"/>
              <a:ext cx="571506" cy="635795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596" y="3357562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Intuitionistic Logic &amp; </a:t>
              </a:r>
              <a:r>
                <a:rPr lang="el-GR" altLang="zh-CN" sz="2800" i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λ</a:t>
              </a:r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-Calculus </a:t>
              </a:r>
              <a:endPara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71438" y="2357430"/>
            <a:ext cx="6000760" cy="571506"/>
            <a:chOff x="-71438" y="2357430"/>
            <a:chExt cx="6000760" cy="571506"/>
          </a:xfrm>
        </p:grpSpPr>
        <p:sp>
          <p:nvSpPr>
            <p:cNvPr id="10" name="剪去同侧角的矩形 9"/>
            <p:cNvSpPr/>
            <p:nvPr/>
          </p:nvSpPr>
          <p:spPr>
            <a:xfrm rot="5400000">
              <a:off x="2643189" y="-357197"/>
              <a:ext cx="571506" cy="600076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596" y="2357433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Project Aims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71470" y="4214816"/>
            <a:ext cx="6715172" cy="571506"/>
            <a:chOff x="-71470" y="4143378"/>
            <a:chExt cx="6715172" cy="571506"/>
          </a:xfrm>
        </p:grpSpPr>
        <p:sp>
          <p:nvSpPr>
            <p:cNvPr id="15" name="剪去同侧角的矩形 14"/>
            <p:cNvSpPr/>
            <p:nvPr/>
          </p:nvSpPr>
          <p:spPr>
            <a:xfrm rot="5400000">
              <a:off x="3000363" y="1071545"/>
              <a:ext cx="571506" cy="671517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294" y="4143380"/>
              <a:ext cx="5501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Cartesian Closed Categories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71470" y="5143510"/>
            <a:ext cx="7072362" cy="571506"/>
            <a:chOff x="-71470" y="4929196"/>
            <a:chExt cx="7072362" cy="571506"/>
          </a:xfrm>
        </p:grpSpPr>
        <p:sp>
          <p:nvSpPr>
            <p:cNvPr id="17" name="剪去同侧角的矩形 16"/>
            <p:cNvSpPr/>
            <p:nvPr/>
          </p:nvSpPr>
          <p:spPr>
            <a:xfrm rot="5400000">
              <a:off x="3178958" y="1678768"/>
              <a:ext cx="571506" cy="707236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8596" y="4929198"/>
              <a:ext cx="6357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Correspondence between </a:t>
              </a:r>
              <a:r>
                <a:rPr lang="en-US" altLang="zh-CN" sz="2800" i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CCC</a:t>
              </a:r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&amp; </a:t>
              </a:r>
              <a:r>
                <a:rPr lang="el-GR" altLang="zh-CN" sz="2800" i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λ</a:t>
              </a:r>
              <a:r>
                <a:rPr lang="en-US" altLang="zh-CN" sz="2800" i="1" baseline="30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 Math" pitchFamily="18" charset="0"/>
                </a:rPr>
                <a:t>unit</a:t>
              </a:r>
              <a:r>
                <a:rPr lang="en-US" altLang="zh-CN" sz="2800" baseline="30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itchFamily="18" charset="0"/>
                  <a:ea typeface="Cambria Math" pitchFamily="18" charset="0"/>
                </a:rPr>
                <a:t>, →, ×</a:t>
              </a:r>
              <a:endParaRPr lang="zh-CN" altLang="en-US" sz="2800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224" y="496653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The 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Curry-Howard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 Isomorphism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60000" endA="900" endPos="60000" dist="60007" dir="5400000" sy="-100000" algn="bl" rotWithShape="0"/>
              </a:effectLst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Soundness &amp; Completeness (cont.)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57158" y="1428736"/>
            <a:ext cx="8143932" cy="4576637"/>
            <a:chOff x="357158" y="1428736"/>
            <a:chExt cx="8143932" cy="4576637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428736"/>
              <a:ext cx="8143932" cy="457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Theorem (Completeness) </a:t>
              </a:r>
              <a:r>
                <a:rPr lang="en-US" altLang="zh-CN" sz="2400" dirty="0" smtClean="0"/>
                <a:t>if                                                 in all CCCs, </a:t>
              </a:r>
              <a:r>
                <a:rPr lang="en-US" altLang="zh-CN" sz="2400" dirty="0" smtClean="0"/>
                <a:t>then                                    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Proof</a:t>
              </a:r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Construct one category      </a:t>
              </a:r>
              <a:r>
                <a:rPr lang="en-US" altLang="zh-CN" sz="2400" dirty="0" smtClean="0"/>
                <a:t>by </a:t>
              </a:r>
              <a:r>
                <a:rPr lang="el-GR" altLang="zh-CN" sz="2400" i="1" dirty="0" smtClean="0"/>
                <a:t>λ</a:t>
              </a:r>
              <a:r>
                <a:rPr lang="en-US" altLang="zh-CN" sz="2400" i="1" baseline="30000" dirty="0" smtClean="0">
                  <a:ea typeface="Cambria Math" pitchFamily="18" charset="0"/>
                </a:rPr>
                <a:t>unit</a:t>
              </a:r>
              <a:r>
                <a:rPr lang="en-US" altLang="zh-CN" sz="2400" baseline="30000" dirty="0" smtClean="0">
                  <a:latin typeface="Cambria Math" pitchFamily="18" charset="0"/>
                  <a:ea typeface="Cambria Math" pitchFamily="18" charset="0"/>
                </a:rPr>
                <a:t>, →, ×</a:t>
              </a:r>
              <a:endParaRPr lang="zh-CN" altLang="en-US" sz="2400" dirty="0" smtClean="0"/>
            </a:p>
            <a:p>
              <a:pPr marL="982663" indent="-450850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Objects – types</a:t>
              </a:r>
            </a:p>
            <a:p>
              <a:pPr marL="982663" indent="-450850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Morphisms – equivalence classes of terms</a:t>
              </a:r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     is cartesian closed</a:t>
              </a:r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If      satisfies                                               ,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then                                    .</a:t>
              </a:r>
            </a:p>
          </p:txBody>
        </p:sp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42121" y="1532423"/>
              <a:ext cx="3143250" cy="438150"/>
            </a:xfrm>
            <a:prstGeom prst="rect">
              <a:avLst/>
            </a:prstGeom>
            <a:noFill/>
          </p:spPr>
        </p:pic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6618" y="4643446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2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8556" y="5138752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12680" y="5072074"/>
              <a:ext cx="3143250" cy="438150"/>
            </a:xfrm>
            <a:prstGeom prst="rect">
              <a:avLst/>
            </a:prstGeom>
            <a:noFill/>
          </p:spPr>
        </p:pic>
        <p:pic>
          <p:nvPicPr>
            <p:cNvPr id="23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25107" y="2170412"/>
              <a:ext cx="2381250" cy="400050"/>
            </a:xfrm>
            <a:prstGeom prst="rect">
              <a:avLst/>
            </a:prstGeom>
            <a:noFill/>
          </p:spPr>
        </p:pic>
        <p:pic>
          <p:nvPicPr>
            <p:cNvPr id="29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042" y="5555294"/>
              <a:ext cx="2381250" cy="400050"/>
            </a:xfrm>
            <a:prstGeom prst="rect">
              <a:avLst/>
            </a:prstGeom>
            <a:noFill/>
          </p:spPr>
        </p:pic>
      </p:grp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2121" y="3227749"/>
            <a:ext cx="190500" cy="36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Internal Language of </a:t>
            </a:r>
            <a:r>
              <a:rPr lang="en-US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CCCs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428736"/>
            <a:ext cx="8143932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/>
              <a:t>Let      be a CCC. The internal language           of      is a typed lambda calculus </a:t>
            </a:r>
            <a:r>
              <a:rPr lang="el-GR" altLang="zh-CN" sz="2400" i="1" dirty="0" smtClean="0"/>
              <a:t>λ</a:t>
            </a:r>
            <a:r>
              <a:rPr lang="en-US" altLang="zh-CN" sz="2400" i="1" baseline="30000" dirty="0" smtClean="0">
                <a:ea typeface="Cambria Math" pitchFamily="18" charset="0"/>
              </a:rPr>
              <a:t>unit</a:t>
            </a:r>
            <a:r>
              <a:rPr lang="en-US" altLang="zh-CN" sz="2400" baseline="30000" dirty="0" smtClean="0">
                <a:latin typeface="Cambria Math" pitchFamily="18" charset="0"/>
                <a:ea typeface="Cambria Math" pitchFamily="18" charset="0"/>
              </a:rPr>
              <a:t>, →, ×</a:t>
            </a:r>
            <a:r>
              <a:rPr lang="en-US" altLang="zh-CN" sz="2400" dirty="0" smtClean="0"/>
              <a:t>.</a:t>
            </a:r>
          </a:p>
          <a:p>
            <a:pPr marL="531813" indent="-531813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Types of            </a:t>
            </a:r>
            <a:r>
              <a:rPr lang="en-GB" sz="2400" dirty="0" smtClean="0"/>
              <a:t>–</a:t>
            </a:r>
            <a:r>
              <a:rPr lang="en-US" altLang="zh-CN" sz="2400" dirty="0" smtClean="0"/>
              <a:t>  objects of</a:t>
            </a:r>
            <a:br>
              <a:rPr lang="en-US" altLang="zh-CN" sz="2400" dirty="0" smtClean="0"/>
            </a:br>
            <a:r>
              <a:rPr lang="en-US" altLang="zh-CN" sz="2400" dirty="0" smtClean="0"/>
              <a:t>terminal type, function types and product types</a:t>
            </a:r>
          </a:p>
          <a:p>
            <a:pPr marL="531813" indent="-531813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Terms of            </a:t>
            </a:r>
            <a:r>
              <a:rPr lang="en-GB" sz="2400" dirty="0" smtClean="0"/>
              <a:t>–  </a:t>
            </a:r>
            <a:r>
              <a:rPr lang="en-US" altLang="zh-CN" sz="2400" dirty="0" smtClean="0"/>
              <a:t>morphisms of</a:t>
            </a:r>
            <a:br>
              <a:rPr lang="en-US" altLang="zh-CN" sz="2400" dirty="0" smtClean="0"/>
            </a:br>
            <a:r>
              <a:rPr lang="en-US" altLang="zh-CN" sz="2400" dirty="0" smtClean="0"/>
              <a:t>atoms (term-variables), term of terminal type, applications, abstractions, product terms, and terms with projections</a:t>
            </a:r>
          </a:p>
          <a:p>
            <a:pPr marL="531813" indent="-531813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The equations between terms in           :</a:t>
            </a:r>
            <a:br>
              <a:rPr lang="en-US" altLang="zh-CN" sz="2400" dirty="0" smtClean="0"/>
            </a:b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i="1" dirty="0" smtClean="0"/>
              <a:t>-,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i="1" dirty="0" smtClean="0"/>
              <a:t>-,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η</a:t>
            </a:r>
            <a:r>
              <a:rPr lang="en-US" sz="2400" i="1" dirty="0" smtClean="0"/>
              <a:t>-</a:t>
            </a:r>
            <a:r>
              <a:rPr lang="en-US" sz="2400" dirty="0" smtClean="0"/>
              <a:t>equivalence</a:t>
            </a:r>
            <a:endParaRPr lang="en-US" altLang="zh-CN" sz="2400" dirty="0" smtClean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9156" y="1598908"/>
            <a:ext cx="170172" cy="361950"/>
          </a:xfrm>
          <a:prstGeom prst="rect">
            <a:avLst/>
          </a:prstGeom>
          <a:noFill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9216" y="1585260"/>
            <a:ext cx="170172" cy="361950"/>
          </a:xfrm>
          <a:prstGeom prst="rect">
            <a:avLst/>
          </a:prstGeom>
          <a:noFill/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1598908"/>
            <a:ext cx="609600" cy="361950"/>
          </a:xfrm>
          <a:prstGeom prst="rect">
            <a:avLst/>
          </a:prstGeom>
          <a:noFill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8610" y="2670478"/>
            <a:ext cx="609600" cy="361950"/>
          </a:xfrm>
          <a:prstGeom prst="rect">
            <a:avLst/>
          </a:prstGeom>
          <a:noFill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2998" y="2670478"/>
            <a:ext cx="170172" cy="361950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0859" y="3553468"/>
            <a:ext cx="609600" cy="361950"/>
          </a:xfrm>
          <a:prstGeom prst="rect">
            <a:avLst/>
          </a:prstGeom>
          <a:noFill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4464" y="4853000"/>
            <a:ext cx="609600" cy="361950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2253" y="3540990"/>
            <a:ext cx="170172" cy="36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Project Aims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Study the foundations of the Curry-Howard Isomorphism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Probe into one of its extensions:</a:t>
            </a:r>
          </a:p>
          <a:p>
            <a:pPr marL="531813">
              <a:lnSpc>
                <a:spcPct val="150000"/>
              </a:lnSpc>
            </a:pPr>
            <a:r>
              <a:rPr lang="en-US" altLang="zh-CN" sz="2400" dirty="0" smtClean="0"/>
              <a:t>The three-way-correspondence between intuitionistic logic, typed lambda calculus and cartesian closed categories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Intuitionistic Logic &amp; Lambda Calculus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Intuitionistic Logic</a:t>
            </a:r>
          </a:p>
          <a:p>
            <a:pPr marL="982663" indent="-450850"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dirty="0" smtClean="0"/>
              <a:t>The judgments about statements are based on the existence of a proof or construction of that statement</a:t>
            </a:r>
          </a:p>
          <a:p>
            <a:pPr marL="982663" indent="-450850"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dirty="0" smtClean="0"/>
              <a:t>The law of excluded middle (                   ) is not an axiom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Lambda Calculus</a:t>
            </a:r>
          </a:p>
          <a:p>
            <a:pPr marL="982663" indent="-450850"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dirty="0" smtClean="0"/>
              <a:t>A family of prototype programming languages</a:t>
            </a:r>
          </a:p>
          <a:p>
            <a:pPr marL="982663" indent="-450850"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dirty="0" smtClean="0"/>
              <a:t>Three types of equivalence: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i="1" dirty="0" smtClean="0"/>
              <a:t>-,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i="1" dirty="0" smtClean="0"/>
              <a:t>-,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η</a:t>
            </a:r>
            <a:r>
              <a:rPr lang="en-US" sz="2400" i="1" dirty="0" smtClean="0"/>
              <a:t>-</a:t>
            </a:r>
            <a:r>
              <a:rPr lang="en-US" sz="2400" dirty="0" smtClean="0"/>
              <a:t>equivalence</a:t>
            </a:r>
            <a:endParaRPr lang="en-US" altLang="zh-CN" sz="24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3332" y="2813354"/>
            <a:ext cx="1257300" cy="36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758214" y="1857364"/>
            <a:ext cx="3600000" cy="324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7686" y="1857364"/>
            <a:ext cx="3600000" cy="324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004" y="2357430"/>
            <a:ext cx="2567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Systems of Logic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4857752" y="2357430"/>
            <a:ext cx="3378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Computational Calculi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785918" y="3357562"/>
            <a:ext cx="1336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Formulas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000760" y="3357562"/>
            <a:ext cx="896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Types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143108" y="4214818"/>
            <a:ext cx="980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Proofs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000760" y="4214818"/>
            <a:ext cx="934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Terms</a:t>
            </a:r>
            <a:endParaRPr lang="zh-CN" altLang="en-US" sz="2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214678" y="4429132"/>
            <a:ext cx="2714644" cy="158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14678" y="3571876"/>
            <a:ext cx="2714644" cy="158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Extension of the Isomorphism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5786" y="1928802"/>
            <a:ext cx="7286676" cy="3168685"/>
            <a:chOff x="785786" y="1928802"/>
            <a:chExt cx="7286676" cy="3168685"/>
          </a:xfrm>
        </p:grpSpPr>
        <p:sp>
          <p:nvSpPr>
            <p:cNvPr id="15" name="矩形 14"/>
            <p:cNvSpPr/>
            <p:nvPr/>
          </p:nvSpPr>
          <p:spPr>
            <a:xfrm>
              <a:off x="3071802" y="1928802"/>
              <a:ext cx="277031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 smtClean="0"/>
                <a:t>Cartesian</a:t>
              </a:r>
            </a:p>
            <a:p>
              <a:pPr algn="ctr"/>
              <a:r>
                <a:rPr lang="en-US" altLang="zh-CN" sz="2800" dirty="0" smtClean="0"/>
                <a:t>Closed Categories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5786" y="4143380"/>
              <a:ext cx="293766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 smtClean="0"/>
                <a:t>Intuitionistic</a:t>
              </a:r>
            </a:p>
            <a:p>
              <a:pPr algn="ctr"/>
              <a:r>
                <a:rPr lang="en-US" altLang="zh-CN" sz="2800" dirty="0" smtClean="0"/>
                <a:t>Propositional Logic</a:t>
              </a:r>
              <a:endParaRPr lang="zh-CN" altLang="en-US" sz="28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449628" y="4143380"/>
              <a:ext cx="262283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 smtClean="0"/>
                <a:t>Simply Typed</a:t>
              </a:r>
            </a:p>
            <a:p>
              <a:pPr algn="ctr"/>
              <a:r>
                <a:rPr lang="en-US" altLang="zh-CN" sz="2800" dirty="0" smtClean="0"/>
                <a:t>Lambda Calculus</a:t>
              </a:r>
              <a:endParaRPr lang="zh-CN" altLang="en-US" sz="2800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2214546" y="3000371"/>
              <a:ext cx="1214446" cy="1071570"/>
            </a:xfrm>
            <a:prstGeom prst="line">
              <a:avLst/>
            </a:prstGeom>
            <a:ln w="317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415212" y="3000372"/>
              <a:ext cx="1214446" cy="107157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V="1">
              <a:off x="5500694" y="3000372"/>
              <a:ext cx="1214446" cy="1071570"/>
            </a:xfrm>
            <a:prstGeom prst="line">
              <a:avLst/>
            </a:prstGeom>
            <a:ln w="317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200000" flipV="1">
              <a:off x="5300028" y="3000373"/>
              <a:ext cx="1214446" cy="107157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714744" y="4714884"/>
              <a:ext cx="1643074" cy="1588"/>
            </a:xfrm>
            <a:prstGeom prst="line">
              <a:avLst/>
            </a:prstGeom>
            <a:ln w="317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714744" y="4541514"/>
              <a:ext cx="1643074" cy="158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Cartesian Closed Categories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428736"/>
            <a:ext cx="814393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/>
              <a:t>A </a:t>
            </a:r>
            <a:r>
              <a:rPr lang="en-US" altLang="zh-CN" sz="2400" i="1" dirty="0" smtClean="0"/>
              <a:t>CCC</a:t>
            </a:r>
            <a:r>
              <a:rPr lang="en-US" altLang="zh-CN" sz="2400" dirty="0" smtClean="0"/>
              <a:t> is a category with </a:t>
            </a:r>
            <a:r>
              <a:rPr lang="en-US" altLang="zh-CN" sz="2400" dirty="0" smtClean="0"/>
              <a:t>the following </a:t>
            </a:r>
            <a:r>
              <a:rPr lang="en-US" altLang="zh-CN" sz="2400" dirty="0" smtClean="0"/>
              <a:t>extra structure: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terminal object </a:t>
            </a:r>
            <a:r>
              <a:rPr lang="en-US" altLang="zh-CN" sz="2400" i="1" dirty="0" smtClean="0"/>
              <a:t>unit</a:t>
            </a:r>
            <a:r>
              <a:rPr lang="en-US" altLang="zh-CN" sz="2400" dirty="0" smtClean="0"/>
              <a:t> with unique arrow </a:t>
            </a:r>
            <a:r>
              <a:rPr lang="en-US" altLang="zh-CN" sz="2400" b="1" dirty="0" smtClean="0"/>
              <a:t>One</a:t>
            </a:r>
            <a:r>
              <a:rPr lang="el-GR" altLang="zh-CN" sz="2400" i="1" baseline="30000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altLang="zh-CN" sz="2400" dirty="0" smtClean="0"/>
              <a:t> for every </a:t>
            </a:r>
            <a:r>
              <a:rPr lang="el-GR" altLang="zh-CN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altLang="zh-CN" sz="2400" b="1" i="1" dirty="0" smtClean="0">
              <a:latin typeface="Cambria Math" pitchFamily="18" charset="0"/>
              <a:ea typeface="Cambria Math" pitchFamily="18" charset="0"/>
            </a:endParaRP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Object map </a:t>
            </a:r>
            <a:r>
              <a:rPr lang="en-US" altLang="zh-CN" sz="2400" dirty="0" smtClean="0">
                <a:latin typeface="Cambria Math"/>
                <a:ea typeface="Cambria Math"/>
              </a:rPr>
              <a:t>⨉</a:t>
            </a:r>
            <a:r>
              <a:rPr lang="en-US" altLang="zh-CN" sz="2400" dirty="0" smtClean="0">
                <a:ea typeface="Cambria Math"/>
              </a:rPr>
              <a:t>,</a:t>
            </a:r>
            <a:r>
              <a:rPr lang="en-US" altLang="zh-CN" sz="2400" dirty="0" smtClean="0">
                <a:latin typeface="Cambria Math"/>
                <a:ea typeface="Cambria Math"/>
              </a:rPr>
              <a:t> </a:t>
            </a:r>
            <a:r>
              <a:rPr lang="en-US" altLang="zh-CN" sz="2400" dirty="0" smtClean="0">
                <a:ea typeface="Cambria Math"/>
              </a:rPr>
              <a:t>function </a:t>
            </a:r>
            <a:r>
              <a:rPr lang="en-US" altLang="zh-CN" sz="2400" dirty="0" smtClean="0">
                <a:latin typeface="Cambria Math"/>
                <a:ea typeface="Cambria Math"/>
              </a:rPr>
              <a:t>⟨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,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ea typeface="Cambria Math"/>
              </a:rPr>
              <a:t>, and arrows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ea typeface="Cambria Math"/>
              </a:rPr>
              <a:t> and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ea typeface="Cambria Math"/>
              </a:rPr>
              <a:t> satisfying </a:t>
            </a:r>
            <a:r>
              <a:rPr lang="en-US" altLang="zh-CN" sz="2400" b="1" dirty="0" err="1" smtClean="0">
                <a:ea typeface="Cambria Math"/>
              </a:rPr>
              <a:t>Proj</a:t>
            </a:r>
            <a:r>
              <a:rPr lang="en-US" altLang="zh-CN" sz="2400" b="1" i="1" baseline="-25000" dirty="0" err="1" smtClean="0">
                <a:ea typeface="Cambria Math" pitchFamily="18" charset="0"/>
              </a:rPr>
              <a:t>i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f</a:t>
            </a:r>
            <a:r>
              <a:rPr lang="en-US" altLang="zh-CN" sz="2400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ea typeface="Cambria Math"/>
                <a:sym typeface="Wingdings"/>
              </a:rPr>
              <a:t> f</a:t>
            </a:r>
            <a:r>
              <a:rPr lang="en-US" altLang="zh-CN" sz="2400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f</a:t>
            </a:r>
            <a:r>
              <a:rPr lang="en-US" altLang="zh-CN" sz="2400" i="1" baseline="-25000" dirty="0" smtClean="0">
                <a:ea typeface="Cambria Math"/>
                <a:sym typeface="Wingdings"/>
              </a:rPr>
              <a:t>i</a:t>
            </a:r>
            <a:r>
              <a:rPr lang="en-US" altLang="zh-CN" sz="2400" b="1" dirty="0" smtClean="0">
                <a:ea typeface="Cambria Math"/>
              </a:rPr>
              <a:t> </a:t>
            </a:r>
            <a:r>
              <a:rPr lang="en-US" altLang="zh-CN" sz="2400" dirty="0" smtClean="0">
                <a:ea typeface="Cambria Math"/>
              </a:rPr>
              <a:t>and </a:t>
            </a:r>
            <a:r>
              <a:rPr lang="en-US" altLang="zh-CN" sz="2400" dirty="0" smtClean="0">
                <a:latin typeface="Cambria Math"/>
                <a:ea typeface="Cambria Math"/>
              </a:rPr>
              <a:t>⟨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endParaRPr lang="en-US" altLang="zh-CN" sz="2400" b="1" baseline="-25000" dirty="0" smtClean="0">
              <a:ea typeface="Cambria Math"/>
            </a:endParaRP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>
                <a:ea typeface="Cambria Math"/>
              </a:rPr>
              <a:t>Object map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dirty="0" smtClean="0">
                <a:ea typeface="Cambria Math"/>
              </a:rPr>
              <a:t>, function 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ea typeface="Cambria Math"/>
              </a:rPr>
              <a:t>, and  arrow </a:t>
            </a:r>
            <a:r>
              <a:rPr lang="en-US" altLang="zh-CN" sz="2400" b="1" dirty="0" smtClean="0">
                <a:ea typeface="Cambria Math"/>
              </a:rPr>
              <a:t>App </a:t>
            </a:r>
            <a:r>
              <a:rPr lang="en-US" altLang="zh-CN" sz="2400" dirty="0" smtClean="0">
                <a:ea typeface="Cambria Math"/>
              </a:rPr>
              <a:t>satisfying 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i="1" dirty="0" smtClean="0">
                <a:ea typeface="Cambria Math"/>
                <a:sym typeface="Wingdings"/>
              </a:rPr>
              <a:t>h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h </a:t>
            </a:r>
            <a:r>
              <a:rPr lang="en-US" altLang="zh-CN" sz="2400" dirty="0" smtClean="0">
                <a:ea typeface="Cambria Math"/>
                <a:sym typeface="Wingdings"/>
              </a:rPr>
              <a:t>and</a:t>
            </a:r>
            <a:br>
              <a:rPr lang="en-US" altLang="zh-CN" sz="2400" dirty="0" smtClean="0">
                <a:ea typeface="Cambria Math"/>
                <a:sym typeface="Wingdings"/>
              </a:rPr>
            </a:b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k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 =</a:t>
            </a:r>
            <a:r>
              <a:rPr lang="en-US" altLang="zh-CN" sz="2400" i="1" dirty="0" smtClean="0">
                <a:ea typeface="Cambria Math"/>
                <a:sym typeface="Wingdings"/>
              </a:rPr>
              <a:t> k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Interpretation of </a:t>
            </a:r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λ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-terms in </a:t>
            </a:r>
            <a:r>
              <a:rPr lang="en-US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CCCs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57158" y="1428736"/>
            <a:ext cx="8143932" cy="4047262"/>
            <a:chOff x="357158" y="1428736"/>
            <a:chExt cx="8143932" cy="4047262"/>
          </a:xfrm>
        </p:grpSpPr>
        <p:sp>
          <p:nvSpPr>
            <p:cNvPr id="9" name="TextBox 8"/>
            <p:cNvSpPr txBox="1"/>
            <p:nvPr/>
          </p:nvSpPr>
          <p:spPr>
            <a:xfrm>
              <a:off x="357158" y="1428736"/>
              <a:ext cx="8143932" cy="404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type expressions:</a:t>
              </a:r>
            </a:p>
            <a:p>
              <a:pPr marL="982663" indent="-4508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typing contexts:</a:t>
              </a:r>
            </a:p>
            <a:p>
              <a:pPr marL="982663" indent="-4508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</p:txBody>
        </p:sp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2138356"/>
              <a:ext cx="1809750" cy="361950"/>
            </a:xfrm>
            <a:prstGeom prst="rect">
              <a:avLst/>
            </a:prstGeom>
            <a:noFill/>
          </p:spPr>
        </p:pic>
        <p:pic>
          <p:nvPicPr>
            <p:cNvPr id="25607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2696212"/>
              <a:ext cx="2571750" cy="361950"/>
            </a:xfrm>
            <a:prstGeom prst="rect">
              <a:avLst/>
            </a:prstGeom>
            <a:noFill/>
          </p:spPr>
        </p:pic>
        <p:pic>
          <p:nvPicPr>
            <p:cNvPr id="25609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3254068"/>
              <a:ext cx="2714625" cy="361950"/>
            </a:xfrm>
            <a:prstGeom prst="rect">
              <a:avLst/>
            </a:prstGeom>
            <a:noFill/>
          </p:spPr>
        </p:pic>
        <p:pic>
          <p:nvPicPr>
            <p:cNvPr id="25611" name="Picture 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4352934"/>
              <a:ext cx="1428750" cy="361950"/>
            </a:xfrm>
            <a:prstGeom prst="rect">
              <a:avLst/>
            </a:prstGeom>
            <a:noFill/>
          </p:spPr>
        </p:pic>
        <p:pic>
          <p:nvPicPr>
            <p:cNvPr id="25613" name="Picture 1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4885056"/>
              <a:ext cx="2733675" cy="3619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Interpretation of </a:t>
            </a:r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λ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-terms in </a:t>
            </a:r>
            <a:r>
              <a:rPr lang="en-US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CCCs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(cont.)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158" y="1428736"/>
            <a:ext cx="8143932" cy="4487382"/>
            <a:chOff x="357158" y="1428736"/>
            <a:chExt cx="8143932" cy="4487382"/>
          </a:xfrm>
        </p:grpSpPr>
        <p:sp>
          <p:nvSpPr>
            <p:cNvPr id="9" name="TextBox 8"/>
            <p:cNvSpPr txBox="1"/>
            <p:nvPr/>
          </p:nvSpPr>
          <p:spPr>
            <a:xfrm>
              <a:off x="357158" y="1428736"/>
              <a:ext cx="8143932" cy="448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well-typed terms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82663" indent="-450850">
                <a:lnSpc>
                  <a:spcPct val="13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</p:txBody>
        </p:sp>
        <p:pic>
          <p:nvPicPr>
            <p:cNvPr id="27649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2041184"/>
              <a:ext cx="3429000" cy="447675"/>
            </a:xfrm>
            <a:prstGeom prst="rect">
              <a:avLst/>
            </a:prstGeom>
            <a:noFill/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290" y="2554898"/>
              <a:ext cx="3019425" cy="381000"/>
            </a:xfrm>
            <a:prstGeom prst="rect">
              <a:avLst/>
            </a:prstGeom>
            <a:noFill/>
          </p:spPr>
        </p:pic>
        <p:grpSp>
          <p:nvGrpSpPr>
            <p:cNvPr id="21" name="组合 20"/>
            <p:cNvGrpSpPr/>
            <p:nvPr/>
          </p:nvGrpSpPr>
          <p:grpSpPr>
            <a:xfrm>
              <a:off x="1357290" y="3019425"/>
              <a:ext cx="5781694" cy="409575"/>
              <a:chOff x="1357290" y="3214686"/>
              <a:chExt cx="5781694" cy="409575"/>
            </a:xfrm>
          </p:grpSpPr>
          <p:pic>
            <p:nvPicPr>
              <p:cNvPr id="27657" name="Picture 9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57290" y="3214686"/>
                <a:ext cx="2628900" cy="409575"/>
              </a:xfrm>
              <a:prstGeom prst="rect">
                <a:avLst/>
              </a:prstGeom>
              <a:noFill/>
            </p:spPr>
          </p:pic>
          <p:pic>
            <p:nvPicPr>
              <p:cNvPr id="27659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71934" y="3241982"/>
                <a:ext cx="3067050" cy="381000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57290" y="3492195"/>
              <a:ext cx="5751200" cy="409575"/>
              <a:chOff x="1357290" y="3786190"/>
              <a:chExt cx="5751200" cy="409575"/>
            </a:xfrm>
          </p:grpSpPr>
          <p:pic>
            <p:nvPicPr>
              <p:cNvPr id="27661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57290" y="3786190"/>
                <a:ext cx="2590800" cy="409575"/>
              </a:xfrm>
              <a:prstGeom prst="rect">
                <a:avLst/>
              </a:prstGeom>
              <a:noFill/>
            </p:spPr>
          </p:pic>
          <p:pic>
            <p:nvPicPr>
              <p:cNvPr id="27663" name="Picture 15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41440" y="3799838"/>
                <a:ext cx="3067050" cy="381000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1357290" y="3995744"/>
              <a:ext cx="5995368" cy="361950"/>
              <a:chOff x="1357290" y="4286256"/>
              <a:chExt cx="5995368" cy="361950"/>
            </a:xfrm>
          </p:grpSpPr>
          <p:pic>
            <p:nvPicPr>
              <p:cNvPr id="27665" name="Picture 17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57290" y="4286256"/>
                <a:ext cx="2809875" cy="361950"/>
              </a:xfrm>
              <a:prstGeom prst="rect">
                <a:avLst/>
              </a:prstGeom>
              <a:noFill/>
            </p:spPr>
          </p:pic>
          <p:pic>
            <p:nvPicPr>
              <p:cNvPr id="27667" name="Picture 19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28458" y="4286256"/>
                <a:ext cx="3124200" cy="361950"/>
              </a:xfrm>
              <a:prstGeom prst="rect">
                <a:avLst/>
              </a:prstGeom>
              <a:noFill/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357290" y="4478964"/>
              <a:ext cx="6886597" cy="361950"/>
              <a:chOff x="1357290" y="4857760"/>
              <a:chExt cx="6886597" cy="361950"/>
            </a:xfrm>
          </p:grpSpPr>
          <p:pic>
            <p:nvPicPr>
              <p:cNvPr id="27669" name="Picture 21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57290" y="4857760"/>
                <a:ext cx="3086100" cy="361950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62" y="4857760"/>
                <a:ext cx="3743325" cy="361950"/>
              </a:xfrm>
              <a:prstGeom prst="rect">
                <a:avLst/>
              </a:prstGeom>
              <a:noFill/>
            </p:spPr>
          </p:pic>
        </p:grpSp>
        <p:grpSp>
          <p:nvGrpSpPr>
            <p:cNvPr id="41" name="组合 40"/>
            <p:cNvGrpSpPr/>
            <p:nvPr/>
          </p:nvGrpSpPr>
          <p:grpSpPr>
            <a:xfrm>
              <a:off x="1357290" y="4938086"/>
              <a:ext cx="6134122" cy="361950"/>
              <a:chOff x="1357290" y="5429264"/>
              <a:chExt cx="6134122" cy="361950"/>
            </a:xfrm>
          </p:grpSpPr>
          <p:pic>
            <p:nvPicPr>
              <p:cNvPr id="27673" name="Picture 25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57290" y="5429264"/>
                <a:ext cx="3076575" cy="361950"/>
              </a:xfrm>
              <a:prstGeom prst="rect">
                <a:avLst/>
              </a:prstGeom>
              <a:noFill/>
            </p:spPr>
          </p:pic>
          <p:pic>
            <p:nvPicPr>
              <p:cNvPr id="27675" name="Picture 27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62" y="5429264"/>
                <a:ext cx="2990850" cy="361950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组合 45"/>
            <p:cNvGrpSpPr/>
            <p:nvPr/>
          </p:nvGrpSpPr>
          <p:grpSpPr>
            <a:xfrm>
              <a:off x="1357290" y="5339419"/>
              <a:ext cx="6185228" cy="504825"/>
              <a:chOff x="1357290" y="5857892"/>
              <a:chExt cx="6185228" cy="504825"/>
            </a:xfrm>
          </p:grpSpPr>
          <p:pic>
            <p:nvPicPr>
              <p:cNvPr id="27677" name="Picture 29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57290" y="5929330"/>
                <a:ext cx="2743200" cy="361950"/>
              </a:xfrm>
              <a:prstGeom prst="rect">
                <a:avLst/>
              </a:prstGeom>
              <a:noFill/>
            </p:spPr>
          </p:pic>
          <p:pic>
            <p:nvPicPr>
              <p:cNvPr id="27679" name="Picture 31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70668" y="5857892"/>
                <a:ext cx="3371850" cy="50482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Soundness &amp; Completeness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57158" y="1428736"/>
            <a:ext cx="8429684" cy="4499693"/>
            <a:chOff x="357158" y="1428736"/>
            <a:chExt cx="8429684" cy="4499693"/>
          </a:xfrm>
        </p:grpSpPr>
        <p:sp>
          <p:nvSpPr>
            <p:cNvPr id="9" name="TextBox 8"/>
            <p:cNvSpPr txBox="1"/>
            <p:nvPr/>
          </p:nvSpPr>
          <p:spPr>
            <a:xfrm>
              <a:off x="357158" y="1428736"/>
              <a:ext cx="8429684" cy="449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Theorem (Soundness)  </a:t>
              </a:r>
              <a:r>
                <a:rPr lang="en-US" altLang="zh-CN" sz="2400" dirty="0" smtClean="0"/>
                <a:t>Given any well typed terms </a:t>
              </a:r>
              <a:r>
                <a:rPr lang="en-US" altLang="zh-CN" sz="24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altLang="zh-CN" sz="2400" dirty="0" smtClean="0"/>
                <a:t> and </a:t>
              </a:r>
              <a:r>
                <a:rPr lang="en-US" altLang="zh-CN" sz="2400" i="1" dirty="0" smtClean="0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altLang="zh-CN" sz="2400" dirty="0" smtClean="0"/>
                <a:t>,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if                                    , then                                                 in very </a:t>
              </a:r>
              <a:r>
                <a:rPr lang="en-US" altLang="zh-CN" sz="2400" i="1" dirty="0" smtClean="0"/>
                <a:t>CCC</a:t>
              </a:r>
              <a:r>
                <a:rPr lang="en-US" altLang="zh-CN" sz="2400" dirty="0" smtClean="0"/>
                <a:t>.</a:t>
              </a: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Proof</a:t>
              </a:r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equivalence: </a:t>
              </a:r>
              <a:br>
                <a:rPr lang="en-US" sz="2400" dirty="0" smtClean="0"/>
              </a:br>
              <a:r>
                <a:rPr lang="en-US" sz="2400" dirty="0" smtClean="0"/>
                <a:t>no term-variable name appears in the calculations</a:t>
              </a:r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equivalence:</a:t>
              </a:r>
              <a:br>
                <a:rPr lang="en-US" sz="2400" dirty="0" smtClean="0"/>
              </a:br>
              <a:endParaRPr lang="en-US" sz="2400" i="1" dirty="0" smtClean="0"/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η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equivalence:</a:t>
              </a:r>
              <a:br>
                <a:rPr lang="en-US" sz="2400" dirty="0" smtClean="0"/>
              </a:br>
              <a:endParaRPr lang="en-US" altLang="zh-CN" sz="2400" dirty="0" smtClean="0"/>
            </a:p>
          </p:txBody>
        </p: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6676" y="2085326"/>
              <a:ext cx="3253539" cy="438150"/>
            </a:xfrm>
            <a:prstGeom prst="rect">
              <a:avLst/>
            </a:prstGeom>
            <a:noFill/>
          </p:spPr>
        </p:pic>
        <p:grpSp>
          <p:nvGrpSpPr>
            <p:cNvPr id="27" name="组合 26"/>
            <p:cNvGrpSpPr/>
            <p:nvPr/>
          </p:nvGrpSpPr>
          <p:grpSpPr>
            <a:xfrm>
              <a:off x="1007893" y="4562488"/>
              <a:ext cx="5644399" cy="361950"/>
              <a:chOff x="985834" y="4504698"/>
              <a:chExt cx="5453063" cy="361950"/>
            </a:xfrm>
          </p:grpSpPr>
          <p:pic>
            <p:nvPicPr>
              <p:cNvPr id="26634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85834" y="4504698"/>
                <a:ext cx="3086100" cy="361950"/>
              </a:xfrm>
              <a:prstGeom prst="rect">
                <a:avLst/>
              </a:prstGeom>
              <a:noFill/>
            </p:spPr>
          </p:pic>
          <p:pic>
            <p:nvPicPr>
              <p:cNvPr id="26636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43372" y="4504698"/>
                <a:ext cx="2295525" cy="361950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1022659" y="5424504"/>
              <a:ext cx="5166247" cy="361950"/>
              <a:chOff x="1000100" y="5424504"/>
              <a:chExt cx="4991120" cy="361950"/>
            </a:xfrm>
          </p:grpSpPr>
          <p:pic>
            <p:nvPicPr>
              <p:cNvPr id="26638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00100" y="5424504"/>
                <a:ext cx="2762250" cy="361950"/>
              </a:xfrm>
              <a:prstGeom prst="rect">
                <a:avLst/>
              </a:prstGeom>
              <a:noFill/>
            </p:spPr>
          </p:pic>
          <p:pic>
            <p:nvPicPr>
              <p:cNvPr id="26640" name="Picture 16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57620" y="5424504"/>
                <a:ext cx="2133600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7502" y="2156764"/>
              <a:ext cx="2381250" cy="400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416</Words>
  <PresentationFormat>全屏显示(4:3)</PresentationFormat>
  <Paragraphs>98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C. Xu</cp:lastModifiedBy>
  <cp:revision>93</cp:revision>
  <dcterms:modified xsi:type="dcterms:W3CDTF">2010-12-17T13:28:10Z</dcterms:modified>
</cp:coreProperties>
</file>