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246" autoAdjust="0"/>
  </p:normalViewPr>
  <p:slideViewPr>
    <p:cSldViewPr>
      <p:cViewPr varScale="1">
        <p:scale>
          <a:sx n="70" d="100"/>
          <a:sy n="70" d="100"/>
        </p:scale>
        <p:origin x="-10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60F6-682A-4724-A87E-121E07E3CBA4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77B7-36FE-4705-8C9D-F6275C0303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1D8A7-D2E2-44EE-9FE7-B003FB90BB4F}" type="datetimeFigureOut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86BFA-4A77-471D-B3CF-6904252CC0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86BFA-4A77-471D-B3CF-6904252CC0C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EAE1-FEAC-416E-B4FE-6B152C66AD72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DE05-B885-44E0-B855-337812940BDC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24DC-125F-43E7-8C0E-AA196CF9F61B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D731-8B4A-4B8F-A06E-FCB869083BF4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74E5-8F02-4DB1-A92C-5CB8209F73BA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51BC-A3B0-4301-AC58-ADECC0353147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B7B-1AB8-41B9-9BD6-0AA241176AAA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3991-ACC1-45AD-ABC1-F964E4C699E4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E3F2-9147-441A-A878-2C7AE001C711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DBC7-A7B3-4166-9599-A0F47F951D3B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1CBC-49DB-418C-A5EB-9A3CD228DBED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432B-CBE1-4D5E-BE5B-73675DEA2FD2}" type="datetime1">
              <a:rPr lang="zh-CN" altLang="en-US" smtClean="0"/>
              <a:pPr/>
              <a:t>2010-12-13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 smtClean="0"/>
              <a:t>© CHUANGJIE XU 2010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42908" y="2000240"/>
            <a:ext cx="9001188" cy="42148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-71406" y="0"/>
            <a:ext cx="9286843" cy="171448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71470" y="3286122"/>
            <a:ext cx="6357950" cy="571506"/>
            <a:chOff x="-71470" y="3357559"/>
            <a:chExt cx="6357950" cy="571506"/>
          </a:xfrm>
        </p:grpSpPr>
        <p:sp>
          <p:nvSpPr>
            <p:cNvPr id="13" name="剪去同侧角的矩形 12"/>
            <p:cNvSpPr/>
            <p:nvPr/>
          </p:nvSpPr>
          <p:spPr>
            <a:xfrm rot="5400000">
              <a:off x="2821752" y="464337"/>
              <a:ext cx="571506" cy="635795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596" y="3357562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800" i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λ</a:t>
              </a:r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-Calculus &amp; Intuitionistic Logic</a:t>
              </a:r>
              <a:endPara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-71438" y="2357430"/>
            <a:ext cx="6000760" cy="571506"/>
            <a:chOff x="-71438" y="2357430"/>
            <a:chExt cx="6000760" cy="571506"/>
          </a:xfrm>
        </p:grpSpPr>
        <p:sp>
          <p:nvSpPr>
            <p:cNvPr id="10" name="剪去同侧角的矩形 9"/>
            <p:cNvSpPr/>
            <p:nvPr/>
          </p:nvSpPr>
          <p:spPr>
            <a:xfrm rot="5400000">
              <a:off x="2643189" y="-357197"/>
              <a:ext cx="571506" cy="600076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596" y="2357433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Project Aims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-71470" y="4214816"/>
            <a:ext cx="6715172" cy="571506"/>
            <a:chOff x="-71470" y="4143378"/>
            <a:chExt cx="6715172" cy="571506"/>
          </a:xfrm>
        </p:grpSpPr>
        <p:sp>
          <p:nvSpPr>
            <p:cNvPr id="15" name="剪去同侧角的矩形 14"/>
            <p:cNvSpPr/>
            <p:nvPr/>
          </p:nvSpPr>
          <p:spPr>
            <a:xfrm rot="5400000">
              <a:off x="3000363" y="1071545"/>
              <a:ext cx="571506" cy="671517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294" y="4143380"/>
              <a:ext cx="5501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Cartesian Closed Categories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71470" y="5143510"/>
            <a:ext cx="7072362" cy="571506"/>
            <a:chOff x="-71470" y="4929196"/>
            <a:chExt cx="7072362" cy="571506"/>
          </a:xfrm>
        </p:grpSpPr>
        <p:sp>
          <p:nvSpPr>
            <p:cNvPr id="17" name="剪去同侧角的矩形 16"/>
            <p:cNvSpPr/>
            <p:nvPr/>
          </p:nvSpPr>
          <p:spPr>
            <a:xfrm rot="5400000">
              <a:off x="3178958" y="1678768"/>
              <a:ext cx="571506" cy="707236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8596" y="4929198"/>
              <a:ext cx="6357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Correspondence between </a:t>
              </a:r>
              <a:r>
                <a:rPr lang="en-US" altLang="zh-CN" sz="2800" i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CCC</a:t>
              </a:r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&amp; </a:t>
              </a:r>
              <a:r>
                <a:rPr lang="el-GR" altLang="zh-CN" sz="2800" i="1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λ</a:t>
              </a:r>
              <a:r>
                <a:rPr lang="en-US" altLang="zh-CN" sz="2800" i="1" baseline="30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Cambria Math" pitchFamily="18" charset="0"/>
                </a:rPr>
                <a:t>unit</a:t>
              </a:r>
              <a:r>
                <a:rPr lang="en-US" altLang="zh-CN" sz="2800" baseline="300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itchFamily="18" charset="0"/>
                  <a:ea typeface="Cambria Math" pitchFamily="18" charset="0"/>
                </a:rPr>
                <a:t>, →, ×</a:t>
              </a:r>
              <a:endParaRPr lang="zh-CN" altLang="en-US" sz="2800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224" y="496653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The 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Curry-Howard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 Isomorphism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60000" endA="900" endPos="60000" dist="60007" dir="5400000" sy="-100000" algn="bl" rotWithShape="0"/>
              </a:effectLst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Project Aims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428736"/>
            <a:ext cx="81439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Study the foundations of the Curry-Howard Isomorphism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Probe into one of its extensions:</a:t>
            </a:r>
          </a:p>
          <a:p>
            <a:pPr marL="531813">
              <a:lnSpc>
                <a:spcPct val="150000"/>
              </a:lnSpc>
            </a:pPr>
            <a:r>
              <a:rPr lang="en-US" altLang="zh-CN" sz="2400" dirty="0" smtClean="0"/>
              <a:t>The three-way-correspondence between intuitionistic logic, typed lambda calculus and cartesian closed categories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Lambda Calculus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1428736"/>
            <a:ext cx="8143932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family of prototype programming languages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A </a:t>
            </a:r>
            <a:r>
              <a:rPr lang="el-GR" altLang="zh-CN" sz="2400" i="1" dirty="0" smtClean="0"/>
              <a:t>λ</a:t>
            </a:r>
            <a:r>
              <a:rPr lang="en-US" altLang="zh-CN" sz="2400" dirty="0" smtClean="0"/>
              <a:t>-term 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altLang="zh-CN" sz="2400" dirty="0" smtClean="0"/>
              <a:t> can be an atom (term-variable), an application, or an abstraction, i.e.</a:t>
            </a:r>
          </a:p>
          <a:p>
            <a:pPr marL="531813" indent="-531813">
              <a:lnSpc>
                <a:spcPct val="150000"/>
              </a:lnSpc>
            </a:pPr>
            <a:endParaRPr lang="en-US" altLang="zh-CN" sz="2400" dirty="0" smtClean="0"/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Three types of equivalences:</a:t>
            </a:r>
          </a:p>
          <a:p>
            <a:pPr marL="900113" lvl="0" indent="-3683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i="1" dirty="0" smtClean="0"/>
              <a:t>-conversion</a:t>
            </a:r>
            <a:r>
              <a:rPr lang="en-US" sz="2400" dirty="0" smtClean="0"/>
              <a:t>:</a:t>
            </a:r>
            <a:endParaRPr lang="zh-CN" altLang="en-US" sz="2400" dirty="0" smtClean="0"/>
          </a:p>
          <a:p>
            <a:pPr marL="900113" lvl="0" indent="-3683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i="1" dirty="0" smtClean="0"/>
              <a:t>-conversion</a:t>
            </a:r>
            <a:r>
              <a:rPr lang="en-US" sz="2400" dirty="0" smtClean="0"/>
              <a:t>:</a:t>
            </a:r>
            <a:endParaRPr lang="zh-CN" altLang="en-US" sz="2400" dirty="0" smtClean="0"/>
          </a:p>
          <a:p>
            <a:pPr marL="900113" lvl="0" indent="-3683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η</a:t>
            </a:r>
            <a:r>
              <a:rPr lang="en-US" sz="2400" i="1" dirty="0" smtClean="0"/>
              <a:t>-conversion</a:t>
            </a:r>
            <a:r>
              <a:rPr lang="en-US" sz="2400" dirty="0" smtClean="0"/>
              <a:t>:</a:t>
            </a:r>
            <a:endParaRPr lang="zh-CN" altLang="en-US" sz="2400" dirty="0" smtClean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3286124"/>
            <a:ext cx="3648075" cy="36195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5529280"/>
            <a:ext cx="1685925" cy="400050"/>
          </a:xfrm>
          <a:prstGeom prst="rect">
            <a:avLst/>
          </a:prstGeom>
          <a:noFill/>
        </p:spPr>
      </p:pic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4424372"/>
            <a:ext cx="2695575" cy="361950"/>
          </a:xfrm>
          <a:prstGeom prst="rect">
            <a:avLst/>
          </a:prstGeom>
          <a:noFill/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33774" y="4957776"/>
            <a:ext cx="2781300" cy="40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Simply typed lambda calculus  </a:t>
            </a:r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λ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→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814393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typed interpretation of the lambda calculus with one type constructor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dirty="0" smtClean="0"/>
              <a:t> that builds function types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i="1" dirty="0" smtClean="0"/>
              <a:t>Type</a:t>
            </a:r>
            <a:r>
              <a:rPr lang="en-US" altLang="zh-CN" sz="2400" dirty="0" smtClean="0"/>
              <a:t>: can be an atom (type-variable) or a composite type </a:t>
            </a:r>
            <a:br>
              <a:rPr lang="en-US" altLang="zh-CN" sz="2400" dirty="0" smtClean="0"/>
            </a:br>
            <a:r>
              <a:rPr lang="en-US" sz="2400" dirty="0" smtClean="0"/>
              <a:t>(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τ</a:t>
            </a:r>
            <a:r>
              <a:rPr lang="en-US" sz="2400" dirty="0" smtClean="0"/>
              <a:t>, where 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 </a:t>
            </a:r>
            <a:r>
              <a:rPr lang="en-US" sz="2400" dirty="0" smtClean="0"/>
              <a:t>both 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τ</a:t>
            </a:r>
            <a:r>
              <a:rPr lang="en-US" sz="2400" dirty="0" smtClean="0"/>
              <a:t> and  are types)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sz="2400" i="1" dirty="0" smtClean="0"/>
              <a:t>Type-assignment</a:t>
            </a:r>
            <a:r>
              <a:rPr lang="en-US" sz="2400" dirty="0" smtClean="0"/>
              <a:t>: any term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: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 σ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/>
            </a:r>
            <a:br>
              <a:rPr lang="en-US" sz="2400" i="1" dirty="0" smtClean="0">
                <a:latin typeface="Cambria Math" pitchFamily="18" charset="0"/>
                <a:ea typeface="Cambria Math" pitchFamily="18" charset="0"/>
              </a:rPr>
            </a:br>
            <a:r>
              <a:rPr lang="en-US" sz="2400" dirty="0" smtClean="0"/>
              <a:t>where 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sz="2400" dirty="0" smtClean="0"/>
              <a:t> is a </a:t>
            </a:r>
            <a:r>
              <a:rPr lang="en-US" sz="2400" i="1" dirty="0" smtClean="0"/>
              <a:t>λ</a:t>
            </a:r>
            <a:r>
              <a:rPr lang="en-US" sz="2400" dirty="0" smtClean="0"/>
              <a:t>-term and 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sz="2400" dirty="0" smtClean="0"/>
              <a:t> is a type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sz="2400" dirty="0" smtClean="0"/>
              <a:t>The syntax of </a:t>
            </a:r>
            <a:r>
              <a:rPr lang="el-GR" altLang="zh-CN" sz="2400" i="1" dirty="0" smtClean="0">
                <a:ea typeface="Cambria Math" pitchFamily="18" charset="0"/>
              </a:rPr>
              <a:t>λ</a:t>
            </a:r>
            <a:r>
              <a:rPr lang="el-GR" altLang="zh-CN" sz="2400" baseline="300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sz="2400" dirty="0" smtClean="0"/>
              <a:t> is essentially that of the </a:t>
            </a:r>
            <a:r>
              <a:rPr lang="en-US" sz="2400" i="1" dirty="0" smtClean="0"/>
              <a:t>λ</a:t>
            </a:r>
            <a:r>
              <a:rPr lang="en-US" sz="2400" dirty="0" smtClean="0"/>
              <a:t>-calculus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Simply typed lambda calculus  </a:t>
            </a:r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λ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(cont.)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Typing rules for </a:t>
            </a:r>
            <a:r>
              <a:rPr lang="el-GR" altLang="zh-CN" sz="2400" dirty="0" smtClean="0"/>
              <a:t> </a:t>
            </a:r>
            <a:r>
              <a:rPr lang="el-GR" altLang="zh-CN" sz="2400" i="1" dirty="0" smtClean="0">
                <a:ea typeface="Cambria Math" pitchFamily="18" charset="0"/>
              </a:rPr>
              <a:t>λ</a:t>
            </a:r>
            <a:r>
              <a:rPr lang="el-GR" altLang="zh-CN" sz="2400" baseline="300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l-GR" altLang="zh-CN" sz="2400" dirty="0" smtClean="0"/>
              <a:t> </a:t>
            </a:r>
            <a:r>
              <a:rPr lang="en-US" altLang="zh-CN" sz="2400" dirty="0" smtClean="0"/>
              <a:t>:</a:t>
            </a:r>
          </a:p>
          <a:p>
            <a:pPr marL="900113" indent="-3683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If  </a:t>
            </a:r>
            <a:r>
              <a:rPr lang="en-US" altLang="zh-CN" sz="2400" i="1" dirty="0" smtClean="0">
                <a:ea typeface="Cambria Math" pitchFamily="18" charset="0"/>
              </a:rPr>
              <a:t>x</a:t>
            </a:r>
            <a:r>
              <a:rPr lang="en-US" altLang="zh-CN" sz="2400" dirty="0" smtClean="0"/>
              <a:t> is a variable and 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altLang="zh-CN" sz="2400" dirty="0" smtClean="0"/>
              <a:t> is a type, then </a:t>
            </a:r>
            <a:r>
              <a:rPr lang="en-US" altLang="zh-CN" sz="2400" i="1" dirty="0" smtClean="0">
                <a:ea typeface="Cambria Math" pitchFamily="18" charset="0"/>
              </a:rPr>
              <a:t>x</a:t>
            </a:r>
            <a:r>
              <a:rPr lang="en-US" altLang="zh-CN" sz="2400" dirty="0" smtClean="0">
                <a:ea typeface="Cambria Math" pitchFamily="18" charset="0"/>
              </a:rPr>
              <a:t>: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altLang="zh-CN" sz="2400" dirty="0" smtClean="0"/>
              <a:t> has type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 σ</a:t>
            </a:r>
            <a:r>
              <a:rPr lang="en-US" altLang="zh-CN" sz="2400" dirty="0" smtClean="0"/>
              <a:t>;</a:t>
            </a:r>
          </a:p>
          <a:p>
            <a:pPr marL="900113" indent="-3683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E </a:t>
            </a:r>
            <a:r>
              <a:rPr lang="en-US" altLang="zh-CN" sz="2400" dirty="0" smtClean="0"/>
              <a:t>): If </a:t>
            </a:r>
            <a:r>
              <a:rPr lang="en-US" altLang="zh-CN" sz="2400" i="1" dirty="0" smtClean="0">
                <a:ea typeface="Cambria Math" pitchFamily="18" charset="0"/>
              </a:rPr>
              <a:t>M</a:t>
            </a:r>
            <a:r>
              <a:rPr lang="en-US" altLang="zh-CN" sz="2400" dirty="0" smtClean="0"/>
              <a:t> has type 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τ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has type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 σ</a:t>
            </a:r>
            <a:r>
              <a:rPr lang="en-US" altLang="zh-CN" sz="2400" dirty="0" smtClean="0"/>
              <a:t>, then application </a:t>
            </a:r>
            <a:r>
              <a:rPr lang="en-US" altLang="zh-CN" sz="2400" i="1" dirty="0" smtClean="0"/>
              <a:t>MN</a:t>
            </a:r>
            <a:r>
              <a:rPr lang="en-US" altLang="zh-CN" sz="2400" dirty="0" smtClean="0"/>
              <a:t> has type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 τ</a:t>
            </a:r>
            <a:r>
              <a:rPr lang="en-US" altLang="zh-CN" sz="2400" dirty="0" smtClean="0"/>
              <a:t>;</a:t>
            </a:r>
          </a:p>
          <a:p>
            <a:pPr marL="900113" indent="-3683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(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I </a:t>
            </a:r>
            <a:r>
              <a:rPr lang="en-US" altLang="zh-CN" sz="2400" dirty="0" smtClean="0"/>
              <a:t>): If term </a:t>
            </a:r>
            <a:r>
              <a:rPr lang="en-US" altLang="zh-CN" sz="2400" i="1" dirty="0" smtClean="0">
                <a:ea typeface="Cambria Math" pitchFamily="18" charset="0"/>
              </a:rPr>
              <a:t>M</a:t>
            </a:r>
            <a:r>
              <a:rPr lang="en-US" altLang="zh-CN" sz="2400" dirty="0" smtClean="0"/>
              <a:t> has type 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τ</a:t>
            </a:r>
            <a:r>
              <a:rPr lang="en-US" altLang="zh-CN" sz="2400" dirty="0" smtClean="0"/>
              <a:t> and variable </a:t>
            </a:r>
            <a:r>
              <a:rPr lang="en-US" altLang="zh-CN" sz="2400" i="1" dirty="0" smtClean="0">
                <a:ea typeface="Cambria Math" pitchFamily="18" charset="0"/>
              </a:rPr>
              <a:t>x</a:t>
            </a:r>
            <a:r>
              <a:rPr lang="en-US" altLang="zh-CN" sz="2400" dirty="0" smtClean="0"/>
              <a:t> has type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 σ</a:t>
            </a:r>
            <a:r>
              <a:rPr lang="en-US" altLang="zh-CN" sz="2400" dirty="0" smtClean="0"/>
              <a:t>, then abstraction </a:t>
            </a:r>
            <a:r>
              <a:rPr lang="el-GR" altLang="zh-CN" sz="2400" i="1" dirty="0" smtClean="0">
                <a:ea typeface="Cambria Math" pitchFamily="18" charset="0"/>
              </a:rPr>
              <a:t>λ</a:t>
            </a:r>
            <a:r>
              <a:rPr lang="en-US" altLang="zh-CN" sz="2400" i="1" dirty="0" smtClean="0">
                <a:ea typeface="Cambria Math" pitchFamily="18" charset="0"/>
              </a:rPr>
              <a:t>x</a:t>
            </a:r>
            <a:r>
              <a:rPr lang="en-US" altLang="zh-CN" sz="2400" dirty="0" smtClean="0">
                <a:ea typeface="Cambria Math" pitchFamily="18" charset="0"/>
              </a:rPr>
              <a:t>: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altLang="zh-CN" sz="2400" dirty="0" smtClean="0">
                <a:ea typeface="Cambria Math" pitchFamily="18" charset="0"/>
              </a:rPr>
              <a:t>. </a:t>
            </a:r>
            <a:r>
              <a:rPr lang="en-US" altLang="zh-CN" sz="2400" i="1" dirty="0" smtClean="0">
                <a:ea typeface="Cambria Math" pitchFamily="18" charset="0"/>
              </a:rPr>
              <a:t>M</a:t>
            </a:r>
            <a:r>
              <a:rPr lang="en-US" altLang="zh-CN" sz="2400" dirty="0" smtClean="0"/>
              <a:t> has type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 σ</a:t>
            </a: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l-GR" sz="2400" i="1" dirty="0" smtClean="0">
                <a:latin typeface="Cambria Math" pitchFamily="18" charset="0"/>
                <a:ea typeface="Cambria Math" pitchFamily="18" charset="0"/>
              </a:rPr>
              <a:t>τ</a:t>
            </a:r>
            <a:r>
              <a:rPr lang="en-US" altLang="zh-CN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Intuitionistic Logic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814393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Judgments about statements:</a:t>
            </a:r>
            <a:br>
              <a:rPr lang="en-US" altLang="zh-CN" sz="2400" dirty="0" smtClean="0"/>
            </a:br>
            <a:r>
              <a:rPr lang="en-US" altLang="zh-CN" sz="2400" dirty="0" smtClean="0"/>
              <a:t>Existence of a proof or construction of that statement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sz="2400" dirty="0" smtClean="0"/>
              <a:t>The set </a:t>
            </a:r>
            <a:r>
              <a:rPr lang="el-GR" sz="2400" dirty="0" smtClean="0">
                <a:latin typeface="Cambria Math" pitchFamily="18" charset="0"/>
                <a:ea typeface="Cambria Math" pitchFamily="18" charset="0"/>
              </a:rPr>
              <a:t>Φ</a:t>
            </a:r>
            <a:r>
              <a:rPr lang="en-US" sz="2400" dirty="0" smtClean="0"/>
              <a:t> of formulas in intuitionist propositional logic: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</a:pPr>
            <a:endParaRPr lang="en-US" altLang="zh-CN" sz="2400" dirty="0" smtClean="0"/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endParaRPr lang="en-US" altLang="zh-CN" sz="2400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112482" y="3410592"/>
            <a:ext cx="6317012" cy="361950"/>
            <a:chOff x="1500166" y="3857628"/>
            <a:chExt cx="6317012" cy="361950"/>
          </a:xfrm>
        </p:grpSpPr>
        <p:pic>
          <p:nvPicPr>
            <p:cNvPr id="24593" name="Picture 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500166" y="3857628"/>
              <a:ext cx="2695575" cy="361950"/>
            </a:xfrm>
            <a:prstGeom prst="rect">
              <a:avLst/>
            </a:prstGeom>
            <a:noFill/>
          </p:spPr>
        </p:pic>
        <p:pic>
          <p:nvPicPr>
            <p:cNvPr id="24595" name="Picture 1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02428" y="3857628"/>
              <a:ext cx="3714750" cy="3619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786314" y="1857364"/>
            <a:ext cx="3929090" cy="34290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8596" y="1857364"/>
            <a:ext cx="3857652" cy="34290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662" y="2357430"/>
            <a:ext cx="291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Systems of Logic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857752" y="2357430"/>
            <a:ext cx="3848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Computational Calculi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1613782" y="3286124"/>
            <a:ext cx="1529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Formulas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6278072" y="3286124"/>
            <a:ext cx="1013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Types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1815416" y="4143380"/>
            <a:ext cx="1113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Proofs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278072" y="4143380"/>
            <a:ext cx="1058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Terms</a:t>
            </a:r>
            <a:endParaRPr lang="zh-CN" altLang="en-US" sz="28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3214678" y="4429132"/>
            <a:ext cx="2786082" cy="158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14678" y="3571876"/>
            <a:ext cx="2786082" cy="1588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359805"/>
            <a:ext cx="8143932" cy="114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typed interpretation of the lambda calculus with one type constructor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dirty="0" smtClean="0"/>
              <a:t> that builds function types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34" y="1548458"/>
            <a:ext cx="807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</a:t>
            </a:r>
            <a:r>
              <a:rPr lang="en-US" altLang="zh-CN" sz="3200" dirty="0" smtClean="0"/>
              <a:t>ntuitionist  Propositional Logic </a:t>
            </a:r>
            <a:r>
              <a:rPr lang="en-US" altLang="zh-CN" dirty="0" smtClean="0"/>
              <a:t>VS</a:t>
            </a:r>
            <a:r>
              <a:rPr lang="en-US" altLang="zh-CN" sz="3200" dirty="0" smtClean="0"/>
              <a:t> </a:t>
            </a:r>
            <a:r>
              <a:rPr lang="el-GR" altLang="zh-CN" sz="3200" i="1" dirty="0" smtClean="0">
                <a:ea typeface="Cambria Math" pitchFamily="18" charset="0"/>
              </a:rPr>
              <a:t>λ</a:t>
            </a:r>
            <a:r>
              <a:rPr lang="en-US" altLang="zh-CN" sz="3200" i="1" baseline="30000" dirty="0" smtClean="0">
                <a:ea typeface="Cambria Math" pitchFamily="18" charset="0"/>
              </a:rPr>
              <a:t>null, unit, </a:t>
            </a:r>
            <a:r>
              <a:rPr lang="el-GR" altLang="zh-CN" sz="3200" baseline="300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3200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3200" baseline="30000" dirty="0" smtClean="0">
                <a:latin typeface="Cambria Math" pitchFamily="18" charset="0"/>
                <a:ea typeface="Cambria Math" pitchFamily="18" charset="0"/>
              </a:rPr>
              <a:t>, ⨉, </a:t>
            </a:r>
            <a:r>
              <a:rPr lang="en-US" altLang="zh-CN" sz="3200" baseline="30000" dirty="0" smtClean="0">
                <a:latin typeface="Cambria Math" pitchFamily="18" charset="0"/>
                <a:ea typeface="Cambria Math" pitchFamily="18" charset="0"/>
              </a:rPr>
              <a:t>+</a:t>
            </a:r>
            <a:endParaRPr lang="zh-CN" altLang="en-US" sz="3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36"/>
            <a:ext cx="8143932" cy="114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typed interpretation of the lambda calculus with one type constructor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dirty="0" smtClean="0"/>
              <a:t> that builds function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329</Words>
  <PresentationFormat>全屏显示(4:3)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C. Xu</cp:lastModifiedBy>
  <cp:revision>44</cp:revision>
  <dcterms:modified xsi:type="dcterms:W3CDTF">2010-12-12T23:14:13Z</dcterms:modified>
</cp:coreProperties>
</file>