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4F"/>
    <a:srgbClr val="D3D3D3"/>
    <a:srgbClr val="00759F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F0EF9-015C-2E4D-9E29-E5A3708605E2}" type="datetimeFigureOut">
              <a:rPr lang="en-JP" smtClean="0"/>
              <a:t>2020/01/29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D2929-9C27-264B-85CD-EBFCE90D19B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525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D2929-9C27-264B-85CD-EBFCE90D19B8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4381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D2929-9C27-264B-85CD-EBFCE90D19B8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7454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6DC7B3-730A-1542-8E1C-7918EC94F08F}"/>
              </a:ext>
            </a:extLst>
          </p:cNvPr>
          <p:cNvSpPr/>
          <p:nvPr userDrawn="1"/>
        </p:nvSpPr>
        <p:spPr>
          <a:xfrm rot="19863027">
            <a:off x="9011" y="3311396"/>
            <a:ext cx="12145402" cy="290812"/>
          </a:xfrm>
          <a:prstGeom prst="rect">
            <a:avLst/>
          </a:prstGeom>
          <a:solidFill>
            <a:srgbClr val="182B4F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2019.2.2? (Tue) </a:t>
            </a:r>
            <a:r>
              <a:rPr lang="ja-JP" altLang="en-US"/>
              <a:t>　　　　　　　　　　　　　　　</a:t>
            </a:r>
            <a:r>
              <a:rPr lang="en-JP" dirty="0"/>
              <a:t>                                                                                              </a:t>
            </a:r>
            <a:r>
              <a:rPr lang="ja-JP" altLang="en-US"/>
              <a:t>　　　二子玉交通</a:t>
            </a:r>
            <a:endParaRPr lang="en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9B9F4-ED72-9946-935A-5B106789D6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8576" y="1951038"/>
            <a:ext cx="12192000" cy="2387600"/>
          </a:xfrm>
          <a:solidFill>
            <a:schemeClr val="accent1">
              <a:lumMod val="50000"/>
            </a:schemeClr>
          </a:solidFill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ja-JP" sz="4000" smtClean="0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ja-JP" altLang="en-US"/>
              <a:t>プローブデータ分析に基づく</a:t>
            </a:r>
            <a:br>
              <a:rPr lang="en-US" altLang="ja-JP" dirty="0"/>
            </a:br>
            <a:r>
              <a:rPr lang="ja-JP" altLang="en-US"/>
              <a:t>都内タクシーの需給予測モデルの構築</a:t>
            </a:r>
            <a:br>
              <a:rPr lang="en-US" altLang="ja-JP" dirty="0"/>
            </a:br>
            <a:r>
              <a:rPr lang="ja-JP" altLang="en-US"/>
              <a:t> 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BF57-2A83-7943-A0B5-7980DC74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3-F47F-4147-8854-D4A8C0947503}" type="datetimeFigureOut">
              <a:rPr lang="en-JP" smtClean="0"/>
              <a:t>2020/01/29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668A-7574-7D44-ACCA-A49CE7F9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3FD4-9C2F-4246-932A-8CDA9B86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649-FAE5-D646-AF1D-21C7C19FDEC0}" type="slidenum">
              <a:rPr lang="en-JP" smtClean="0"/>
              <a:t>‹#›</a:t>
            </a:fld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AA3AF-0D63-574C-92EF-5D137742595C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21421-CF14-3747-93E9-3B359624F610}"/>
              </a:ext>
            </a:extLst>
          </p:cNvPr>
          <p:cNvCxnSpPr>
            <a:stCxn id="7" idx="1"/>
            <a:endCxn id="7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9FB2205D-CC01-8649-B44D-CCBA860BED91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JP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C602F-39DD-DC44-A030-E1F4356374DE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A89A36-27D6-474D-82BB-E07F900736AD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6042498E-7811-AA44-8006-66EA46611EEB}"/>
              </a:ext>
            </a:extLst>
          </p:cNvPr>
          <p:cNvSpPr/>
          <p:nvPr userDrawn="1"/>
        </p:nvSpPr>
        <p:spPr>
          <a:xfrm rot="16200000">
            <a:off x="144464" y="6131932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162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JP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D988E-2F89-CA48-B2FF-152F1629FF97}"/>
              </a:ext>
            </a:extLst>
          </p:cNvPr>
          <p:cNvSpPr txBox="1"/>
          <p:nvPr userDrawn="1"/>
        </p:nvSpPr>
        <p:spPr>
          <a:xfrm>
            <a:off x="10330916" y="5714871"/>
            <a:ext cx="285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飯塚　小野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7608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F8BCA-7DED-4643-96DA-3A20CC0B394B}"/>
              </a:ext>
            </a:extLst>
          </p:cNvPr>
          <p:cNvSpPr txBox="1"/>
          <p:nvPr userDrawn="1"/>
        </p:nvSpPr>
        <p:spPr>
          <a:xfrm>
            <a:off x="838200" y="1200150"/>
            <a:ext cx="910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accent1">
                        <a:lumMod val="75000"/>
                      </a:schemeClr>
                    </a:gs>
                    <a:gs pos="68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lang="ja-JP" altLang="en-US" sz="240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東京ハイヤー・タクシー協会提供データを使用</a:t>
            </a:r>
            <a:endParaRPr lang="en-JP" sz="2400" dirty="0">
              <a:solidFill>
                <a:schemeClr val="accent1">
                  <a:lumMod val="50000"/>
                </a:schemeClr>
              </a:solidFill>
              <a:effectLst>
                <a:outerShdw blurRad="50800" dist="50800" dir="5400000" algn="ctr" rotWithShape="0">
                  <a:srgbClr val="000000">
                    <a:alpha val="40000"/>
                  </a:srgb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19894-8548-D041-8F91-1C001DA106F3}"/>
              </a:ext>
            </a:extLst>
          </p:cNvPr>
          <p:cNvSpPr txBox="1"/>
          <p:nvPr userDrawn="1"/>
        </p:nvSpPr>
        <p:spPr>
          <a:xfrm>
            <a:off x="838200" y="404427"/>
            <a:ext cx="947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データ概要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D751315-A1A8-A84F-99B6-B67D00194A7F}"/>
              </a:ext>
            </a:extLst>
          </p:cNvPr>
          <p:cNvSpPr/>
          <p:nvPr userDrawn="1"/>
        </p:nvSpPr>
        <p:spPr>
          <a:xfrm>
            <a:off x="962023" y="2295313"/>
            <a:ext cx="1036320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b="1">
                <a:latin typeface="Meiryo" panose="020B0604030504040204" pitchFamily="34" charset="-128"/>
                <a:ea typeface="Meiryo" panose="020B0604030504040204" pitchFamily="34" charset="-128"/>
              </a:rPr>
              <a:t>タクシーの時系列データ</a:t>
            </a:r>
            <a:r>
              <a:rPr lang="ja-JP" altLang="en-US" sz="2400" b="0">
                <a:latin typeface="Meiryo" panose="020B0604030504040204" pitchFamily="34" charset="-128"/>
                <a:ea typeface="Meiryo" panose="020B0604030504040204" pitchFamily="34" charset="-128"/>
              </a:rPr>
              <a:t>（みずほ情報総研</a:t>
            </a:r>
            <a:r>
              <a:rPr lang="en-US" altLang="ja-JP" sz="2400" b="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 sz="2400" b="0">
                <a:latin typeface="Meiryo" panose="020B0604030504040204" pitchFamily="34" charset="-128"/>
                <a:ea typeface="Meiryo" panose="020B0604030504040204" pitchFamily="34" charset="-128"/>
              </a:rPr>
              <a:t>株</a:t>
            </a:r>
            <a:r>
              <a:rPr lang="en-US" altLang="ja-JP" sz="2400" b="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sz="2400" b="0">
                <a:latin typeface="Meiryo" panose="020B0604030504040204" pitchFamily="34" charset="-128"/>
                <a:ea typeface="Meiryo" panose="020B0604030504040204" pitchFamily="34" charset="-128"/>
              </a:rPr>
              <a:t>提供のプローブデータ）</a:t>
            </a:r>
            <a:endParaRPr lang="en-US" altLang="ja-JP" sz="24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400" b="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2400" b="0">
                <a:latin typeface="Meiryo" panose="020B0604030504040204" pitchFamily="34" charset="-128"/>
                <a:ea typeface="Meiryo" panose="020B0604030504040204" pitchFamily="34" charset="-128"/>
              </a:rPr>
              <a:t>各タクシーの位置・状態を</a:t>
            </a:r>
            <a:r>
              <a:rPr lang="en-US" altLang="ja-JP" sz="2400" b="0" dirty="0">
                <a:latin typeface="Meiryo" panose="020B0604030504040204" pitchFamily="34" charset="-128"/>
                <a:ea typeface="Meiryo" panose="020B0604030504040204" pitchFamily="34" charset="-128"/>
              </a:rPr>
              <a:t>1~3</a:t>
            </a:r>
            <a:r>
              <a:rPr lang="ja-JP" altLang="en-US" sz="2400" b="0">
                <a:latin typeface="Meiryo" panose="020B0604030504040204" pitchFamily="34" charset="-128"/>
                <a:ea typeface="Meiryo" panose="020B0604030504040204" pitchFamily="34" charset="-128"/>
              </a:rPr>
              <a:t>分おきに取得</a:t>
            </a:r>
            <a:endParaRPr lang="en-US" altLang="ja-JP" sz="2400" b="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 b="1">
                <a:latin typeface="Meiryo" panose="020B0604030504040204" pitchFamily="34" charset="-128"/>
                <a:ea typeface="Meiryo" panose="020B0604030504040204" pitchFamily="34" charset="-128"/>
              </a:rPr>
              <a:t>東京都</a:t>
            </a:r>
            <a:r>
              <a:rPr lang="en-US" altLang="ja-JP" sz="2400" b="1" dirty="0">
                <a:latin typeface="Meiryo" panose="020B0604030504040204" pitchFamily="34" charset="-128"/>
                <a:ea typeface="Meiryo" panose="020B0604030504040204" pitchFamily="34" charset="-128"/>
              </a:rPr>
              <a:t>(23</a:t>
            </a:r>
            <a:r>
              <a:rPr lang="ja-JP" altLang="en-US" sz="2400" b="1">
                <a:latin typeface="Meiryo" panose="020B0604030504040204" pitchFamily="34" charset="-128"/>
                <a:ea typeface="Meiryo" panose="020B0604030504040204" pitchFamily="34" charset="-128"/>
              </a:rPr>
              <a:t>区＋武蔵野・三鷹</a:t>
            </a:r>
            <a:r>
              <a:rPr lang="en-US" altLang="ja-JP" sz="2400" b="1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sz="2400" b="1">
                <a:latin typeface="Meiryo" panose="020B0604030504040204" pitchFamily="34" charset="-128"/>
                <a:ea typeface="Meiryo" panose="020B0604030504040204" pitchFamily="34" charset="-128"/>
              </a:rPr>
              <a:t>のデータをパネル抽出</a:t>
            </a:r>
            <a:endParaRPr lang="en-US" altLang="ja-JP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対象期間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2016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日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〜2017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31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日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・データ数：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・カラム数：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92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F8BCA-7DED-4643-96DA-3A20CC0B394B}"/>
              </a:ext>
            </a:extLst>
          </p:cNvPr>
          <p:cNvSpPr txBox="1"/>
          <p:nvPr userDrawn="1"/>
        </p:nvSpPr>
        <p:spPr>
          <a:xfrm>
            <a:off x="838200" y="1200150"/>
            <a:ext cx="910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accent1">
                        <a:lumMod val="75000"/>
                      </a:schemeClr>
                    </a:gs>
                    <a:gs pos="68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lang="ja-JP" altLang="en-US" sz="240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概要を一言でどうぞ</a:t>
            </a:r>
            <a:endParaRPr lang="en-JP" sz="2400" dirty="0">
              <a:solidFill>
                <a:schemeClr val="accent1">
                  <a:lumMod val="50000"/>
                </a:schemeClr>
              </a:solidFill>
              <a:effectLst>
                <a:outerShdw blurRad="50800" dist="50800" dir="5400000" algn="ctr" rotWithShape="0">
                  <a:srgbClr val="000000">
                    <a:alpha val="40000"/>
                  </a:srgb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19894-8548-D041-8F91-1C001DA106F3}"/>
              </a:ext>
            </a:extLst>
          </p:cNvPr>
          <p:cNvSpPr txBox="1"/>
          <p:nvPr userDrawn="1"/>
        </p:nvSpPr>
        <p:spPr>
          <a:xfrm>
            <a:off x="838200" y="404427"/>
            <a:ext cx="947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従来研究？とか用語とか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D751315-A1A8-A84F-99B6-B67D00194A7F}"/>
              </a:ext>
            </a:extLst>
          </p:cNvPr>
          <p:cNvSpPr/>
          <p:nvPr userDrawn="1"/>
        </p:nvSpPr>
        <p:spPr>
          <a:xfrm>
            <a:off x="962023" y="2295313"/>
            <a:ext cx="10363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詳細をどうぞ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00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B464-7C00-F445-A62C-F89D892F8AAE}"/>
              </a:ext>
            </a:extLst>
          </p:cNvPr>
          <p:cNvSpPr txBox="1"/>
          <p:nvPr userDrawn="1"/>
        </p:nvSpPr>
        <p:spPr>
          <a:xfrm>
            <a:off x="585788" y="1486058"/>
            <a:ext cx="10377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研究背景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研究目的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準備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提案手法</a:t>
            </a:r>
            <a:endParaRPr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まとめと今後の課題</a:t>
            </a:r>
            <a:endParaRPr lang="en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3ED56-5582-DD46-B489-F5A9DC240879}"/>
              </a:ext>
            </a:extLst>
          </p:cNvPr>
          <p:cNvSpPr txBox="1"/>
          <p:nvPr userDrawn="1"/>
        </p:nvSpPr>
        <p:spPr>
          <a:xfrm>
            <a:off x="692944" y="363331"/>
            <a:ext cx="1016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アウトライン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0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926-BAF9-4043-9CD7-06662927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AD66-C42E-2547-A14D-C73DAAE2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42FA-56BC-2749-982A-DCD1BC15A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4C305-02FF-9948-8C28-07F967C3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3-F47F-4147-8854-D4A8C0947503}" type="datetimeFigureOut">
              <a:rPr lang="en-JP" smtClean="0"/>
              <a:t>2020/01/28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DDDD-321F-524D-BC2E-CA676B7F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FD61D-00A0-9B45-B02F-0B39A85A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649-FAE5-D646-AF1D-21C7C19FDE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244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4D80-306E-C04F-ADCA-E6F65334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95B8D-1D6B-5D4F-A779-8D8143043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1634-ED46-D449-8D24-E6B235CF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F0AD-105E-0842-9746-065DEAF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3-F47F-4147-8854-D4A8C0947503}" type="datetimeFigureOut">
              <a:rPr lang="en-JP" smtClean="0"/>
              <a:t>2020/01/28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710DF-D2EA-8C40-9A53-3B40D95A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3D0B0-BB92-F443-A35C-47710143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649-FAE5-D646-AF1D-21C7C19FDE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6164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7482-2EF3-BC4F-8BB3-07ABCC92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A549F-B671-0B4F-BDD4-13975BABF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1CA-C5BB-D14F-9F7A-534C0679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3-F47F-4147-8854-D4A8C0947503}" type="datetimeFigureOut">
              <a:rPr lang="en-JP" smtClean="0"/>
              <a:t>2020/01/28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3B01-1990-7048-9888-33E01EDB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22E3-5A8A-EB40-8FFE-C93821C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649-FAE5-D646-AF1D-21C7C19FDE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242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53CEB-09AF-8A42-9C39-54DCE90E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2FD8A-7173-1743-A171-06CDF906A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BAFB-A5CC-D546-BA9C-E0E44019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3-F47F-4147-8854-D4A8C0947503}" type="datetimeFigureOut">
              <a:rPr lang="en-JP" smtClean="0"/>
              <a:t>2020/01/28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92C9-B7B9-0448-B31A-A38B50A4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3121-74F2-704E-8E97-47C7C134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649-FAE5-D646-AF1D-21C7C19FDE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08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C620-3CA5-0843-9747-FDA8D2D43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390139"/>
            <a:ext cx="9505950" cy="577850"/>
          </a:xfrm>
        </p:spPr>
        <p:txBody>
          <a:bodyPr>
            <a:normAutofit/>
          </a:bodyPr>
          <a:lstStyle>
            <a:lvl1pPr>
              <a:defRPr sz="360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ja-JP" altLang="en-US"/>
              <a:t>タイトル</a:t>
            </a:r>
            <a:endParaRPr lang="en-JP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A9DF9-F87F-2D44-89E0-B03A046E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3-F47F-4147-8854-D4A8C0947503}" type="datetimeFigureOut">
              <a:rPr lang="en-JP" smtClean="0"/>
              <a:t>2020/01/28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A9C13-08B4-3843-8399-AC6E017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8B2A7-0CBF-CB4E-B83B-3BBD2540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649-FAE5-D646-AF1D-21C7C19FDEC0}" type="slidenum">
              <a:rPr lang="en-JP" smtClean="0"/>
              <a:t>‹#›</a:t>
            </a:fld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F8BCA-7DED-4643-96DA-3A20CC0B394B}"/>
              </a:ext>
            </a:extLst>
          </p:cNvPr>
          <p:cNvSpPr txBox="1"/>
          <p:nvPr userDrawn="1"/>
        </p:nvSpPr>
        <p:spPr>
          <a:xfrm>
            <a:off x="838200" y="120015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accent1">
                        <a:lumMod val="75000"/>
                      </a:schemeClr>
                    </a:gs>
                    <a:gs pos="68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lang="ja-JP" altLang="en-US" sz="240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サブタイトル</a:t>
            </a:r>
            <a:endParaRPr lang="en-JP" sz="2400" dirty="0">
              <a:solidFill>
                <a:schemeClr val="accent1">
                  <a:lumMod val="50000"/>
                </a:schemeClr>
              </a:solidFill>
              <a:effectLst>
                <a:outerShdw blurRad="50800" dist="50800" dir="5400000" algn="ctr" rotWithShape="0">
                  <a:srgbClr val="000000">
                    <a:alpha val="40000"/>
                  </a:srgb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72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B464-7C00-F445-A62C-F89D892F8AAE}"/>
              </a:ext>
            </a:extLst>
          </p:cNvPr>
          <p:cNvSpPr txBox="1"/>
          <p:nvPr userDrawn="1"/>
        </p:nvSpPr>
        <p:spPr>
          <a:xfrm>
            <a:off x="585788" y="1486058"/>
            <a:ext cx="10377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研究背景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研究目的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準備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提案手法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まとめと今後の課題</a:t>
            </a:r>
            <a:endParaRPr lang="en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3ED56-5582-DD46-B489-F5A9DC240879}"/>
              </a:ext>
            </a:extLst>
          </p:cNvPr>
          <p:cNvSpPr txBox="1"/>
          <p:nvPr userDrawn="1"/>
        </p:nvSpPr>
        <p:spPr>
          <a:xfrm>
            <a:off x="692944" y="363331"/>
            <a:ext cx="1016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アウトライン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43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B464-7C00-F445-A62C-F89D892F8AAE}"/>
              </a:ext>
            </a:extLst>
          </p:cNvPr>
          <p:cNvSpPr txBox="1"/>
          <p:nvPr userDrawn="1"/>
        </p:nvSpPr>
        <p:spPr>
          <a:xfrm>
            <a:off x="585788" y="1486058"/>
            <a:ext cx="10377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研究背景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研究目的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準備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提案手法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まとめと今後の課題</a:t>
            </a:r>
            <a:endParaRPr lang="en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3ED56-5582-DD46-B489-F5A9DC240879}"/>
              </a:ext>
            </a:extLst>
          </p:cNvPr>
          <p:cNvSpPr txBox="1"/>
          <p:nvPr userDrawn="1"/>
        </p:nvSpPr>
        <p:spPr>
          <a:xfrm>
            <a:off x="692944" y="363331"/>
            <a:ext cx="1016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アウトライン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F8BCA-7DED-4643-96DA-3A20CC0B394B}"/>
              </a:ext>
            </a:extLst>
          </p:cNvPr>
          <p:cNvSpPr txBox="1"/>
          <p:nvPr userDrawn="1"/>
        </p:nvSpPr>
        <p:spPr>
          <a:xfrm>
            <a:off x="838200" y="1200150"/>
            <a:ext cx="910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accent1">
                        <a:lumMod val="75000"/>
                      </a:schemeClr>
                    </a:gs>
                    <a:gs pos="68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lang="ja-JP" altLang="en-US" sz="240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リーマンショック以降、タクシーの需要は減っている</a:t>
            </a:r>
            <a:endParaRPr lang="en-JP" sz="2400" dirty="0">
              <a:solidFill>
                <a:schemeClr val="accent1">
                  <a:lumMod val="50000"/>
                </a:schemeClr>
              </a:solidFill>
              <a:effectLst>
                <a:outerShdw blurRad="50800" dist="50800" dir="5400000" algn="ctr" rotWithShape="0">
                  <a:srgbClr val="000000">
                    <a:alpha val="40000"/>
                  </a:srgb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78E8-E4B2-3948-9C1A-7163FBC61E9D}"/>
              </a:ext>
            </a:extLst>
          </p:cNvPr>
          <p:cNvSpPr txBox="1"/>
          <p:nvPr userDrawn="1"/>
        </p:nvSpPr>
        <p:spPr>
          <a:xfrm>
            <a:off x="838200" y="404427"/>
            <a:ext cx="947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タクシーの需給バランス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7" name="コンテンツ プレースホルダー 5">
            <a:extLst>
              <a:ext uri="{FF2B5EF4-FFF2-40B4-BE49-F238E27FC236}">
                <a16:creationId xmlns:a16="http://schemas.microsoft.com/office/drawing/2014/main" id="{47EC2DED-6D8E-D648-A582-BF8E519D7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41" y="1942029"/>
            <a:ext cx="7092022" cy="40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F8BCA-7DED-4643-96DA-3A20CC0B394B}"/>
              </a:ext>
            </a:extLst>
          </p:cNvPr>
          <p:cNvSpPr txBox="1"/>
          <p:nvPr userDrawn="1"/>
        </p:nvSpPr>
        <p:spPr>
          <a:xfrm>
            <a:off x="838200" y="1200150"/>
            <a:ext cx="910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accent1">
                        <a:lumMod val="75000"/>
                      </a:schemeClr>
                    </a:gs>
                    <a:gs pos="68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lang="ja-JP" altLang="en-US" sz="240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タクシー業界には二つの業態がある</a:t>
            </a:r>
            <a:endParaRPr lang="en-JP" sz="2400" dirty="0">
              <a:solidFill>
                <a:schemeClr val="accent1">
                  <a:lumMod val="50000"/>
                </a:schemeClr>
              </a:solidFill>
              <a:effectLst>
                <a:outerShdw blurRad="50800" dist="50800" dir="5400000" algn="ctr" rotWithShape="0">
                  <a:srgbClr val="000000">
                    <a:alpha val="40000"/>
                  </a:srgb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78E8-E4B2-3948-9C1A-7163FBC61E9D}"/>
              </a:ext>
            </a:extLst>
          </p:cNvPr>
          <p:cNvSpPr txBox="1"/>
          <p:nvPr userDrawn="1"/>
        </p:nvSpPr>
        <p:spPr>
          <a:xfrm>
            <a:off x="838200" y="404427"/>
            <a:ext cx="947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タクシー業界のビジネスモデル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6A34C-A681-2644-9E0A-4C58D05B8191}"/>
              </a:ext>
            </a:extLst>
          </p:cNvPr>
          <p:cNvSpPr txBox="1"/>
          <p:nvPr userDrawn="1"/>
        </p:nvSpPr>
        <p:spPr>
          <a:xfrm>
            <a:off x="985838" y="1928813"/>
            <a:ext cx="448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・流し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；さ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fj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；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d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さ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</a:t>
            </a:r>
            <a:endParaRPr lang="en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16C19-76C1-7E4F-8E5B-5E3394FE3C05}"/>
              </a:ext>
            </a:extLst>
          </p:cNvPr>
          <p:cNvSpPr txBox="1"/>
          <p:nvPr userDrawn="1"/>
        </p:nvSpPr>
        <p:spPr>
          <a:xfrm>
            <a:off x="6478008" y="1928813"/>
            <a:ext cx="448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・待ち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；さ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fj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；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d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さ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</a:t>
            </a:r>
            <a:r>
              <a:rPr lang="ja-JP" altLang="en-JP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JP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</a:t>
            </a:r>
            <a:endParaRPr lang="en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3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B464-7C00-F445-A62C-F89D892F8AAE}"/>
              </a:ext>
            </a:extLst>
          </p:cNvPr>
          <p:cNvSpPr txBox="1"/>
          <p:nvPr userDrawn="1"/>
        </p:nvSpPr>
        <p:spPr>
          <a:xfrm>
            <a:off x="585788" y="1486058"/>
            <a:ext cx="10377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研究背景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研究目的</a:t>
            </a:r>
            <a:endParaRPr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準備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提案手法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まとめと今後の課題</a:t>
            </a:r>
            <a:endParaRPr lang="en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3ED56-5582-DD46-B489-F5A9DC240879}"/>
              </a:ext>
            </a:extLst>
          </p:cNvPr>
          <p:cNvSpPr txBox="1"/>
          <p:nvPr userDrawn="1"/>
        </p:nvSpPr>
        <p:spPr>
          <a:xfrm>
            <a:off x="692944" y="363331"/>
            <a:ext cx="1016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アウトライン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71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F8BCA-7DED-4643-96DA-3A20CC0B394B}"/>
              </a:ext>
            </a:extLst>
          </p:cNvPr>
          <p:cNvSpPr txBox="1"/>
          <p:nvPr userDrawn="1"/>
        </p:nvSpPr>
        <p:spPr>
          <a:xfrm>
            <a:off x="838200" y="1200150"/>
            <a:ext cx="910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accent1">
                        <a:lumMod val="75000"/>
                      </a:schemeClr>
                    </a:gs>
                    <a:gs pos="68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lang="ja-JP" altLang="en-US" sz="240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40000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タクシーの配車はドライバーの経験や勘に依存してきた</a:t>
            </a:r>
            <a:endParaRPr lang="en-JP" sz="2400" dirty="0">
              <a:solidFill>
                <a:schemeClr val="accent1">
                  <a:lumMod val="50000"/>
                </a:schemeClr>
              </a:solidFill>
              <a:effectLst>
                <a:outerShdw blurRad="50800" dist="50800" dir="5400000" algn="ctr" rotWithShape="0">
                  <a:srgbClr val="000000">
                    <a:alpha val="40000"/>
                  </a:srgb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A94B19-C69E-1144-B3AA-3E64C6E63AE6}"/>
              </a:ext>
            </a:extLst>
          </p:cNvPr>
          <p:cNvSpPr/>
          <p:nvPr userDrawn="1"/>
        </p:nvSpPr>
        <p:spPr>
          <a:xfrm rot="10800000">
            <a:off x="4402931" y="5084674"/>
            <a:ext cx="3386137" cy="482847"/>
          </a:xfrm>
          <a:prstGeom prst="triangle">
            <a:avLst/>
          </a:prstGeom>
          <a:solidFill>
            <a:srgbClr val="182B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D81DA-0FDE-E344-A382-381507396ADA}"/>
              </a:ext>
            </a:extLst>
          </p:cNvPr>
          <p:cNvSpPr txBox="1"/>
          <p:nvPr userDrawn="1"/>
        </p:nvSpPr>
        <p:spPr>
          <a:xfrm>
            <a:off x="1609976" y="5692774"/>
            <a:ext cx="8972046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タクシーの利用履歴データに基づき，ドライバーの意思決定を支援する分析モデルを提案</a:t>
            </a:r>
            <a:endParaRPr lang="en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47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49491-33E7-2C4B-A2F0-BC9D19FA7E57}"/>
              </a:ext>
            </a:extLst>
          </p:cNvPr>
          <p:cNvSpPr/>
          <p:nvPr userDrawn="1"/>
        </p:nvSpPr>
        <p:spPr>
          <a:xfrm>
            <a:off x="0" y="0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D243B-8EB0-AC44-B42D-FECB6A0EE774}"/>
              </a:ext>
            </a:extLst>
          </p:cNvPr>
          <p:cNvSpPr/>
          <p:nvPr userDrawn="1"/>
        </p:nvSpPr>
        <p:spPr>
          <a:xfrm>
            <a:off x="0" y="6634976"/>
            <a:ext cx="12192000" cy="223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6FFD0-3EC9-B84F-9210-5BB3A2D0D32B}"/>
              </a:ext>
            </a:extLst>
          </p:cNvPr>
          <p:cNvCxnSpPr>
            <a:stCxn id="6" idx="1"/>
            <a:endCxn id="6" idx="3"/>
          </p:cNvCxnSpPr>
          <p:nvPr userDrawn="1"/>
        </p:nvCxnSpPr>
        <p:spPr>
          <a:xfrm>
            <a:off x="0" y="11151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0B197-CEC1-DD4B-AC7F-AE8A04BF46B0}"/>
              </a:ext>
            </a:extLst>
          </p:cNvPr>
          <p:cNvCxnSpPr/>
          <p:nvPr userDrawn="1"/>
        </p:nvCxnSpPr>
        <p:spPr>
          <a:xfrm>
            <a:off x="0" y="67464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>
            <a:extLst>
              <a:ext uri="{FF2B5EF4-FFF2-40B4-BE49-F238E27FC236}">
                <a16:creationId xmlns:a16="http://schemas.microsoft.com/office/drawing/2014/main" id="{35D6AB3E-A374-B842-94E8-B55C08026E1E}"/>
              </a:ext>
            </a:extLst>
          </p:cNvPr>
          <p:cNvSpPr/>
          <p:nvPr userDrawn="1"/>
        </p:nvSpPr>
        <p:spPr>
          <a:xfrm>
            <a:off x="229297" y="404427"/>
            <a:ext cx="356491" cy="381386"/>
          </a:xfrm>
          <a:prstGeom prst="chevron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B29F8-2B05-7E4C-80C9-10F0AD9BAE38}"/>
              </a:ext>
            </a:extLst>
          </p:cNvPr>
          <p:cNvSpPr txBox="1"/>
          <p:nvPr userDrawn="1"/>
        </p:nvSpPr>
        <p:spPr>
          <a:xfrm>
            <a:off x="3286125" y="1757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5BAF40-E5D0-8C4D-898A-8AFFB294C67B}"/>
              </a:ext>
            </a:extLst>
          </p:cNvPr>
          <p:cNvSpPr/>
          <p:nvPr userDrawn="1"/>
        </p:nvSpPr>
        <p:spPr>
          <a:xfrm>
            <a:off x="0" y="967989"/>
            <a:ext cx="8415338" cy="111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5B38ED0F-53DA-D34A-BA9E-2597BE04A9E0}"/>
              </a:ext>
            </a:extLst>
          </p:cNvPr>
          <p:cNvSpPr/>
          <p:nvPr userDrawn="1"/>
        </p:nvSpPr>
        <p:spPr>
          <a:xfrm rot="16200000">
            <a:off x="11469687" y="-140709"/>
            <a:ext cx="577849" cy="866777"/>
          </a:xfrm>
          <a:prstGeom prst="snip2DiagRect">
            <a:avLst>
              <a:gd name="adj1" fmla="val 0"/>
              <a:gd name="adj2" fmla="val 43940"/>
            </a:avLst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?/?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B464-7C00-F445-A62C-F89D892F8AAE}"/>
              </a:ext>
            </a:extLst>
          </p:cNvPr>
          <p:cNvSpPr txBox="1"/>
          <p:nvPr userDrawn="1"/>
        </p:nvSpPr>
        <p:spPr>
          <a:xfrm>
            <a:off x="585788" y="1486058"/>
            <a:ext cx="10377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研究背景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研究目的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準備</a:t>
            </a:r>
            <a:endParaRPr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提案手法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endParaRPr lang="en-US" altLang="ja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ja-JP" altLang="en-US" sz="2400">
                <a:solidFill>
                  <a:schemeClr val="tx1">
                    <a:alpha val="3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まとめと今後の課題</a:t>
            </a:r>
            <a:endParaRPr lang="en-JP" sz="2400" dirty="0">
              <a:solidFill>
                <a:schemeClr val="tx1">
                  <a:alpha val="3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3ED56-5582-DD46-B489-F5A9DC240879}"/>
              </a:ext>
            </a:extLst>
          </p:cNvPr>
          <p:cNvSpPr txBox="1"/>
          <p:nvPr userDrawn="1"/>
        </p:nvSpPr>
        <p:spPr>
          <a:xfrm>
            <a:off x="692944" y="363331"/>
            <a:ext cx="1016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アウトライン</a:t>
            </a:r>
            <a:endParaRPr lang="en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31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50282-F53E-8243-B90E-134A39BE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0BDB-FCBF-A74D-8AAF-55BF9438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E716-0AE9-074E-B306-36EE1B4AB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9013-F47F-4147-8854-D4A8C0947503}" type="datetimeFigureOut">
              <a:rPr lang="en-JP" smtClean="0"/>
              <a:t>2020/01/28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4EA7-5F4D-7B44-A82F-48809484C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E0C2-CB15-2A46-9CFF-839B4539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2649-FAE5-D646-AF1D-21C7C19FDE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3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4" r:id="rId8"/>
    <p:sldLayoutId id="2147483666" r:id="rId9"/>
    <p:sldLayoutId id="2147483667" r:id="rId10"/>
    <p:sldLayoutId id="2147483668" r:id="rId11"/>
    <p:sldLayoutId id="2147483669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CFA3-CBEB-6F46-A75A-2F973FAC6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9536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5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y_ukii</dc:creator>
  <cp:lastModifiedBy>y_ukii</cp:lastModifiedBy>
  <cp:revision>15</cp:revision>
  <dcterms:created xsi:type="dcterms:W3CDTF">2020-01-28T07:37:54Z</dcterms:created>
  <dcterms:modified xsi:type="dcterms:W3CDTF">2020-01-29T09:04:37Z</dcterms:modified>
</cp:coreProperties>
</file>