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4" r:id="rId3"/>
    <p:sldId id="405" r:id="rId4"/>
    <p:sldId id="406" r:id="rId5"/>
    <p:sldId id="267" r:id="rId6"/>
    <p:sldId id="263" r:id="rId7"/>
    <p:sldId id="403" r:id="rId8"/>
    <p:sldId id="402" r:id="rId9"/>
    <p:sldId id="404" r:id="rId10"/>
    <p:sldId id="408" r:id="rId11"/>
    <p:sldId id="407" r:id="rId12"/>
    <p:sldId id="410" r:id="rId13"/>
    <p:sldId id="411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GUESTUSER" initials="G" lastIdx="1" clrIdx="1">
    <p:extLst>
      <p:ext uri="{19B8F6BF-5375-455C-9EA6-DF929625EA0E}">
        <p15:presenceInfo xmlns:p15="http://schemas.microsoft.com/office/powerpoint/2012/main" userId="GUEST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9"/>
    <p:restoredTop sz="93293"/>
  </p:normalViewPr>
  <p:slideViewPr>
    <p:cSldViewPr snapToGrid="0" snapToObjects="1">
      <p:cViewPr varScale="1">
        <p:scale>
          <a:sx n="115" d="100"/>
          <a:sy n="115" d="100"/>
        </p:scale>
        <p:origin x="199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38854C-22F4-6B42-959B-36DA4AD9C0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00EF5-E91F-874D-90C8-0F78AFD53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9E7C6-B205-2A40-BFBE-4D32C4D2DADA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928CF-99B7-8D43-80AE-CC5F012C55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9CD09-CC0C-EC4A-B9F7-02DF3C0C71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7F11C-9603-3644-BC34-BA4AD113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0DEB7-0E53-7149-A668-4ECB3F1F7E70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00AB6-031F-A64D-AF09-3A4C51859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13C28-A2B8-684E-B3E4-70257F6B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9DD4-1A6A-8B47-83DD-23EAD3DA9E0F}" type="datetime1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E757-E2E1-034C-A837-6BEE9CB6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1047ECF-E880-104D-A076-33F7C1DF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B016-54DA-2745-B93A-C16C21CD08CD}" type="datetime1">
              <a:rPr lang="en-US" smtClean="0"/>
              <a:t>11/2/2019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428C9B-A340-DE4C-9A72-0EC6EEC9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DE9BCB5-ECCA-ED42-A6E9-9948BF13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6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BDB3B-DE01-A842-8664-22AAF73C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8A03-2A1A-D64C-BD49-4FD0DC244EBF}" type="datetime1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9EB9C-BC79-7743-85FC-91E927C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26934-1B70-4445-9815-3FD7649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6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B5B0E-3B6F-8A4C-8ACF-6054E8C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BCCF-A0D3-3247-8447-1514354F7BD9}" type="datetime1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7270E-4D48-D041-8D24-1A23E799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84A13-5ACF-7144-AD68-3369C2FC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1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1E2-DBC7-934D-A00C-84F3F275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8FE6DD-5AAE-E346-860A-5C83BBC6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CC6-C9C5-664B-85C3-B408FFBB8F2E}" type="datetime1">
              <a:rPr lang="en-US" smtClean="0"/>
              <a:t>11/2/2019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69CD9B-D487-0041-9E84-9EB8092E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A8BA9C-87EE-BD4E-AD29-20056032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4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3C8C-9225-BF46-9ADA-7F5546AD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29258B-1238-6B45-B875-2873EA24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6186-82BA-FA4C-9D40-7110F46478F9}" type="datetime1">
              <a:rPr lang="en-US" smtClean="0"/>
              <a:t>11/2/2019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C393A3-ECFE-1E4A-9D24-EDDFA910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D961FB-6AA7-C74A-AF12-25CA01C3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CA5AF-1A62-6146-8C53-20124C76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9A5-1855-4041-A4D8-E9620792ED37}" type="datetime1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F30FA-F13C-B54B-BBEF-B6ACD241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2A1EA-8347-1F41-ABAE-EA0155BA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0EF45-4472-0647-841E-4483764A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B2B5-3652-EC4D-AF7C-8A99AD65E029}" type="datetime1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B2DD2-7C5F-AB40-B462-70EC72C6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8ED55-6939-FA42-89B9-C5723B52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1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38BE8F7-EA58-F948-A119-CB6D3A14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C78D-B4E7-E544-BFD0-19B646A449E0}" type="datetime1">
              <a:rPr lang="en-US" smtClean="0"/>
              <a:t>11/2/2019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A788EDD-8E6D-3141-BD85-55470A99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EE40EB-A358-214F-9DC9-BCB3F36A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C0F756F-DA67-C646-9778-DC79A651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BA99-F032-5C4A-B135-0F36BA2F130F}" type="datetime1">
              <a:rPr lang="en-US" smtClean="0"/>
              <a:t>11/2/2019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D5DDA79-6643-C448-AA66-1B20947B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ED0916-CD7E-6B49-A710-27AFBD72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79EB2F-6BB4-6447-BDFC-90BD733E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0EFB-388A-BA49-8A6B-7A15EE05A988}" type="datetime1">
              <a:rPr lang="en-US" smtClean="0"/>
              <a:t>11/2/2019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2E5D09-40FE-3A42-A230-74291F6C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5444D1-0397-3D4D-BF9B-899D7947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1B2B1-61B1-1349-9DB0-3DAC24A7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9E99-1F76-044D-8228-7AE6BF8C7B11}" type="datetime1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08B1-111F-A840-9B6E-A31988AB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5487D-AB7D-AF48-A5F9-6C6405D1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4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D793C39-CE98-6442-A051-12B07668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BADA-147E-214F-85E6-7312A5C35606}" type="datetime1">
              <a:rPr lang="en-US" smtClean="0"/>
              <a:t>11/2/2019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8CC07A-6997-D94A-BACD-F24B5937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3E2F6F-4D74-DD46-8D48-AC66F743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9752" y="0"/>
            <a:ext cx="824248" cy="365125"/>
          </a:xfrm>
          <a:prstGeom prst="rect">
            <a:avLst/>
          </a:prstGeom>
        </p:spPr>
        <p:txBody>
          <a:bodyPr/>
          <a:lstStyle/>
          <a:p>
            <a:fld id="{102C2EB8-EFCF-1F49-A321-3D8F308A4F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C453-F7D4-4549-8746-7BCA7469460C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B4</a:t>
            </a:r>
            <a:r>
              <a:rPr lang="ja-JP" altLang="en-US"/>
              <a:t>ゼミ発表資料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D17DA-07C4-7145-9C84-607155EE1010}"/>
              </a:ext>
            </a:extLst>
          </p:cNvPr>
          <p:cNvSpPr txBox="1"/>
          <p:nvPr userDrawn="1"/>
        </p:nvSpPr>
        <p:spPr>
          <a:xfrm>
            <a:off x="8424564" y="1072"/>
            <a:ext cx="78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7DBC452-BFFC-EF47-9BF1-A25D505FA89F}" type="slidenum">
              <a:rPr lang="en-US" smtClean="0"/>
              <a:t>‹#›</a:t>
            </a:fld>
            <a:r>
              <a:rPr lang="en-US" dirty="0"/>
              <a:t>/38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32C7E71-C99B-E949-BFC0-847B756D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78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4A2C-36D2-B54F-B5BA-539F949F8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 smtClean="0"/>
              <a:t>2019/11/30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ja-JP" altLang="en-US" sz="3200" dirty="0"/>
              <a:t>データ解析コンペティション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ja-JP" altLang="en-US" sz="3200" dirty="0"/>
              <a:t>日本経営工学会　中間発表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AD19-F7E2-F44F-99EF-917224766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algn="r"/>
            <a:endParaRPr lang="en-US" altLang="ja-JP" dirty="0"/>
          </a:p>
          <a:p>
            <a:pPr algn="r"/>
            <a:endParaRPr lang="en-US" altLang="ja-JP" dirty="0"/>
          </a:p>
          <a:p>
            <a:pPr algn="r"/>
            <a:r>
              <a:rPr lang="ja-JP" altLang="en-US" sz="2000" dirty="0"/>
              <a:t>二子</a:t>
            </a:r>
            <a:r>
              <a:rPr lang="ja-JP" altLang="en-US" sz="2000" dirty="0" smtClean="0"/>
              <a:t>玉</a:t>
            </a:r>
            <a:r>
              <a:rPr lang="ja-JP" altLang="en-US" sz="2000" dirty="0"/>
              <a:t>交通</a:t>
            </a:r>
            <a:r>
              <a:rPr lang="ja-JP" altLang="en-US" sz="2000" dirty="0" smtClean="0"/>
              <a:t>  </a:t>
            </a:r>
            <a:r>
              <a:rPr lang="ja-JP" altLang="en-US" sz="2000" dirty="0"/>
              <a:t>早稲田大学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86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標本情報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曜日</a:t>
            </a:r>
            <a:r>
              <a:rPr kumimoji="1" lang="ja-JP" altLang="en-US" dirty="0" smtClean="0"/>
              <a:t>別タクシー台数の推移</a:t>
            </a:r>
            <a:endParaRPr kumimoji="1" lang="ja-JP" altLang="en-US" dirty="0"/>
          </a:p>
        </p:txBody>
      </p:sp>
      <p:sp>
        <p:nvSpPr>
          <p:cNvPr id="4" name="AutoShape 2" descr="data:image/png;base64,iVBORw0KGgoAAAANSUhEUgAAAcQAAAEkCAYAAACxG0GdAAAABHNCSVQICAgIfAhkiAAAAAlwSFlzAAALEgAACxIB0t1+/AAAADh0RVh0U29mdHdhcmUAbWF0cGxvdGxpYiB2ZXJzaW9uMy4xLjAsIGh0dHA6Ly9tYXRwbG90bGliLm9yZy+17YcXAAAgAElEQVR4nOydd3xUxfbAvyeFJLSEXkKLKL0GlCIlIIhiw4LIUxF79/nsqE/R58/efaKiTwHFDlYsiBo6KkXpvYfQIi2QhJT5/TF3YdnsJtlks5tyvp/Pfu7euXNn5t47d86dM+fMiDEGRVEURanshIW6AIqiKIpSFlCBqCiKoiioQFQURVEUQAWioiiKogAqEBVFURQFUIGoKIqiKECIBaKIJIuI+n04iMiZIjJPRPaJiBGRL0NdpoqGiCQ593ZsiPLfLCKbQ5F3qPF27SIy2nkeo0NTKqU4iMhY57klBSCtCU5aLUpcsBISEIHoXIw/v9GByDfQiEiCU7473MKmi8jKIOTdAvgKSADeAx4DPi7tfCsaItLCeYYTQl0WRVHKFxEBSucxL2F3ArHAK8B+j2N/BijfQHOGs/0FQESigD7Au0HIexAQDdxtjPkwCPlVVn4H2gJ7Q10QBYAvgAVAaqgLoigBEYjGmLGeYU4vMBZ42RizORD5BIGBwC5jzHJnvzcQgyMgS5nGznZHEPKqtBhjjgCrQ10OxWKMOQAcCHU5FAXKiFGNiESIyIMisk5EskRkm4g8IyJVfMRv4+idtznxd4nIhyLS2s98a4vIya4fMABY4rY/zIm63S1ekT8iRORSEZklIgdEJENElonIGKfn6YqT5IyjunrZv7qplpOKmM8IEflZRP4WkUxnrOYjEenuFidWRO4VkV9EZLuIHBWRPSLytYj09JGuccZ5G4rIOyKSIiK5LpW3iDQQkedFZI2IHBaR/c7/CSJyUhHLvtn51RSRF53/2a4xPhFpLCKPiMhcEdnplHuH87zbeqQ1Ftjk7F7lTU1f0BiiiJwiIpOc63TlM0lETinKtbilIyJym4iscJ5Hioj8V0RiCzlvpIj8KnYMOVNEVonIw+71xS2u69k0FpH3RWS3U8cWicg/CshjiIh8JyJ7nXdng4g8JyJxXuK6nk1VJ85W55z1InK/iEhJr118jCGWIO9/ishKz7ylGGO3InKGiPwgx9+rtSLytLdrcZ6FET/bMi/pPOWkM9gj/HEnfIOXc3aKyFYv4UV+1k78Js792ujETxPbPpxalLI7aTRznv1REbnC49ggEZkttq34W0S+FJE2BaQ1WkSmOOXJEJGDYtuBK7zEXSC2bWrhI617nPt3d4EXYIwplR+wGTBAiwLiJDtxPsWqTN4FXgbWOuHveTnnLOAIkA1MBZ4FPgQysV+aiX6UcayTjz8/n9fjkfaTTvw9wBvAc8ByJywZiHTitXDK4boXE5z9sYXlBYgT35XPO8BTwPvAdmCsW9yewFFgBvAW8LRz39Kde3mWl/QNsNR5lsuB17Aq8LOBqsB6J8504HngBeBzYB9wrh/1ZAewENgIjHfSuso5fpnzvKcBrwPPOM/9qFP2zm5pJTn1x2DV8mPdfl3c4hj3e+OEn+rUnzzgS+f5TQVynfDuftSrV5w8dgCvOvdlPfCHE7bZyzn/c87Z5vx/AZjrhP0KRHh5Nn859+9P57685dx7A9zrJY9HnGNpwERsnfzRCVsB1PTybFKAOc6zect5BinOOY+W9NqB0U780QHIe5xzLMXJ+3lsW/K7E5bvvhfwDG906sIhbLv0NFa167pXcSVty3zkO8iJ/7RH+By8tEFAB2/pF+NZJ2KHEfKA7517NwE73JUFDPXRdia5hXV27vNBYJBH/Euw71KGk+5TwGxsfZ3peV3OORnAIrf447HtmgH+4xF3lBP+fz7u62qsjKhb4P0vagXx94d/AnERUNstvBr2JcoFGrqF13Ju4F6gnUda7bEN5GI/ytjOeVCXYIWIcV6ES4CrnP2P3eJcAlQtQrq9nHO3epQ/AvjGOfZgYRWsCPnc4JzzOxDrcSwcaOS2H+utMgBNsA3VKi/HXC/gJPI3yOc5x17ycl4VoIaf9WQGUM3L8fre0nJevnTge4/wFk56E3zkl4SHQMR+WKxywi/3iD/CCV8NhBXheno78dd71OloYL5zbLPHOaOd8KlAjI968U8fz+ZT93JhjbL+xn4wnOQWPsCJP4/8jbkr/5c8wl3P5jv3cjnPZL/ziwzQtY8uYd59nfhr3K/PqYuzvOVdwDNsjhUCB4E2HsdcQne8R3gyfrRlBeQdg224/3ALq+48z+lOHte6HfunE3ZlcZ81tl1a7+Tb3yN+Y6yQSwWivNTLJGd/EPbDcQduH6lu5U/Dfnh39zj2Ej46G0BLL/enCvCzk1a8W3gUVi6kutcLj3d+cqH3vygVpDg//BOIg7wce8w5dq5bmOvh3+ojPdfNbVeM8k4Bdrjtn+mkdXYx0nrbOfcGL8daOS/HRo/wEypYEfNZ5pzTtYTP6lUnnWYe4QbbMNT3co5LID4ZoHrSuRjnfu28xO4NYwv8F4inO2HzfJwz2znez49nf3UBeW/2CF/ivOBxXs4Jd1703708mxwgwcs5rrr0qFvYF05Yex/lXgLs9vFsTvYSf6JzrEMJr300BQvEoub9jhM2ykv8073lXcAzfMhX3cZ+lB/E9l7cBUQyfrRlheT/K7aNqOXsD3XOHwrsBj70eAcMJwoHv541cIET/zkf8V3t7lC3MFcdSwKuwArslXi0IU7cy524E70ci8V+3BQoKzzOucjbs8b2gg1wsUf4RxTx/Q2UlWlJWeglbJuzreUW1svZdhbvfmStnG1b7MMpEs54RH+sSsFFf2ylnFvUdNxIdLb5jHGMMWtFZDuQICJxxhhPC9wiISLVsOqSXcaYJUU853Rs5e6F/dL2HNeIx/Zq3dlsjNntJbmZ2C/HB0QkEfslPxf40xiTW+QLsWRiVbO+yn0OcBPQHahLfmOwupTMStHn83IL7wN0xfY2ipLWTC/HZmOF2DFEpCq2t7sXuNPL0BjYj5K2XsK3GmM2eQlPBh51yuuiF1boDheR4V7OqQLUE5E6xpg0t/ADxpj1XuJ7ez/9uvYi4E/ermud4yX+Aj/zLuj93SciS4B+QBus2tqdorZlBfELVtAkYYXbQOyzm4UVlgMBRCTcKccaY0yK2/n+PmtXu9rcR7vqGkNvi33P3fknVqDOBc43xuzzcr7PemGMOSAif2Lb2xMQkWbA/Vjr/2bY3rM78R77bwB3Y7V8U5w06gIXYjVghb27ZUMg+hAKrgoc7hZWx9leX0iS1QvLU0SGAV2c3Tgn7XpuFWI4VgVwl9NI7TfGvFxYug6uQXdfjXQq9gG7vo6Kg2tgPKXAWA4iciF2fC8T+AnYABzGjhkkYStkPuMNYKe39IwxB8Ua4zwGnA8McQ7tFZFxwBPGmOwiXYn9WjU+yn0Hdlxqn1PurdgxRYM1eurso9z+UJTnBcfveVHS2uV5wBiTKyJpHsG1sCrbelgh5g/58nBwPTN344862Pe9sDxc6i0Xvuqnt/fT32svjFDlXez64EdbVhA/A49jBcEXzvY3Y0y6iPwMXCoiHbDq2Fhgssf5/j5rV7vqTXh6xvekH7b+/uxDGEIBz8YhXxsj1ijvd+z7MRurLj6A7aS0wA5pnfDeG2M2isiPwBARaWmM2YDVQERhx6ALpUwIRD9wmWd3Nsb47FEUkWHYm+rOYOfnjqtSbcEOkhcFVzkbYgWPJ4084hUH14vn+ZXki/9g1RrdjTGr3A+IyFt4+UJz8CqoAIwx24FrnR52O+yX663YAf0w4N9FLJsvYRiBFbg7scZSqR7He3k7rxi4Py9v+PO8XHEaYI1BjuF80dfhxI8YV/wlxphE/KOBj3DXdbiX9wB2rLG2n3n4g7/XHkgOBjBv9/qwwsvxQLy/BfE7dnx8kIjUwX70Pe4cc/VaB2EN29zDXPj7rF3XcYEx5ms/y3ot8ADwqIiEG2O8vfPu9cIb3t67u7DP7GpjzAT3AyIykvxtt4s3sIaX1zvlug7bCZhUwDUco0y4XfjBAmfbt6QJGWNGG2PEGCNYY4bNbvtDnWhnucKMMS38SN6lwkzyPCDWnaMJsKm46lKn/Iexlp8NRKRrYfGBk4GVXoRhGFYdWGyMZYUx5jWOf1AMK+icIlIX+xU+z4swrM5xVYw7LnVtUb/GoYDn5RG+uAhpueJ4+8Doi8dHqDEmHdvothcRf4VVMx9m5knO1l2VvgCoJSLt/czDH/y69gDjulZvdbmnn3kX9P7GYTVLmVhDrIBjjMnBqkdbA1fi9MCcY+uxWpIzsB+geVg1qjv+PuuStKv7se/8bOBhEXnWSxyf9cJxYeniGY5tr8BRfXrg6+Md4Fvs/blaRM7E3sNPC+i9nkB5E4jvYR/AoyJymudBEQkTP+fWcxs/THYLTsKqOYozfgjHZ7Z5WETqueUVjjVnDsOa1peUV53tW56+Uc69aOQWtBk4RUQau8URbA+4nb8Zi0gHH42x6yvwiL9pemG3k043RwC68o7EqlHrejnH5XbQzI985mKtE/uIyCXuB5z9fljzeW/jU55McLYPuQs4EYnGmo5740XsuM673nzERKSWM07rSTjwjPNR44qbANyBrb8fuMV9ydm+7V4H3M6rJj78Uf1ggrP159oDhasH8JD7uyDW/+9JP9P6ADsGd7vzAevOf4CawAfGmKziFrYIuHp9Y7BDG795HOuPNRb6yxjzt8e5/j7rr7CarFtFZKhnfOecXs54dz6MMYewvbKfgXtF5BWPKF9h38t/iJtvtMNYTlTtu9jsbJM8yjEE2+vzijEmD+ueUZ/j7fCbvuJ7Uq5UpsaYNKeB+gJY4OjTV2C/kpphB4frYM28i0on55xkt7AkYKHz9V6ccs5zvpTuA5aLyOfYSn021hBmDtYiqqS8g/0iHgWsE5GvsP6IjbFfj+9iKxzYl+RN7MQDU7Av/OlYYfgN1mrUHwYBL4rIPKxLwm5sz/cC7PMo8fUZY/JE5FWs6mOZc31VsGbltbFfxgM8zkkXkd+AviIyGSvIcoGvfanZjTFGRK7CjlF+4uSzGvt1OQzrizbKedkKK/NcEXkNuJ3jzz4be1/24WVcyhjzroh0A24BNjjjIFuda0zACuT3sIZF7iwFegCLRGQ6tmEZge1V3+eMobjy+FlEHsAKpnUi8h12EoPqWDeD/th6eVZh1xjIaw8UxpiZIjIe64q0wq2On8dxd4BCn5+T1mYRuRPr97hYRD7Fvlf9sW3MaqyxR2nys7OtD/xgjDnqcWy0R7xj+PusjTHZInIR1qhwmvNO/4n9GG2K9dE9Casq9vqha4w5IiLnYnt0dzgfQTc52qN0EbkB+ASYLSKfYOtCH2x7OAtbx90ZB1wNfOY8yxQn7llYV6MRBdy7d7DDNvHAMmPM/ALi5ruQUvnhh9uFj2Oj8WKO7RxrAfwXWIdVXRzEVtL3gWF+lvNOJ5/mzn517Iv0VADuwWXYinfIKecKrEl3tJe4Y/HT7cLt3MuxFlwHnHw2YQfaEz3ijcZW9MNYq8YvgI6+8nbCkn3k2Rbbs1mIbSyynGf+OdDbz3qyuYDjEdjxhJVYU/edznNuzvFJCVp4nHMyVsinYRvBY/UIH475zrHWTtqpTh1IxfYWWvv5PAS4DatSy8I2xq9jBZbP6wXOxap8dmPHe3dix5OeIL8/nMG+P42dMu52nv1i4B8FlK0PtkHZ4eSxx6kTL5LfR6ygsvqqM35dOwW7XfibdxjwL2xb4Jn3IawFtD/P8UysMcc+J7312IlAvLnHJFOMtqyQOrTHOe9ej2ONOe6759MtzJ9n7cSvj52AYDlW8KVj29jPsa4VEW5xfT2DKtghKIN9P919ZAdj28Mjzj39CmupOwHv73FvbG94n/P85mA/UJPw8Q67netyPfHqoufrJ87JiqKUI8RO9zfTGJMU6rKUdcROvbcW+NgYMzLU5VFKF2cIYT12+KaRMeZgIacco7yNISqKonhF7Jy7YR5hVTluHf5F8EulhIBLsEMNk/wRhhAigSgit4jIJrET5i4SEZ/WTSLSSOxEzqvFTt46wUe8i8VO6pvlbC8stQtQFKUsciewSUQmip2EewLWWGoodn7Oz0JZOKV0EZEHHNuN8dhhoaf9TSPoAlFERmAtBJ/Ezi4xD/he7KwE3nDNUfc0J1pauafZCztgOxlrwjsZOxjbI7ClVxSlDPMTdqz5TOxY4nBs23Ef1sdOx4cqNk9hP4o2AxcaY7b4m0DQxxAdC8Clxpjr3cLWAZ8bY8YUcu63wF5jzGiP8E+wE+oOdgubAezRMQNFURSlKATV7cLxCeqG9cVzZzrWoqi49MIuTeTOj1hrN2/luAFrnk10dHS3Zs38cVmrHOTl5REWpkPMnuh9yY/eE+9U9Puydu3avcaYeoXHLD8E2w+xLtaZ2HNOu11Yv7bi0tBHml6n4jLGjMfqmWndurVZs2ZNCbKumCQnJ5OUlBTqYpQ59L7kR++Jdyr6fRERv1WSZZ1Qfb546mnFS1hZSFNRFEWpJARbIO7FWSjTI7w+vmdCLwo7SyFNRVEUpRIRVIFo7PRDi8i/osRgrLVpcZlfCmkqiqIolYhQzGX6IvC+iPyOnVT5JuxURG8CiMgkAGPMKNcJIuKaDb0mkOfsHzXGuBYBfgWYJSJjsM63F2LnuCzRKg6KopR/srOz2b59O5mZmUHNNzY2llWrSmVBjKASHR1NkyZNiIyMDHVRSp2gC0RjzCdi1/h6GDtZ7HJgqJvPiDeTT88V4c/Drk/Ywklznohchp3z8THszO0jjDFe/RYVRak8bN++nRo1atCiRQvsAi/B4dChQ9SoUSNo+ZUGxhjS0tLYvn07CQkJoS5OqROS1S6MMeOws5l7O5bkJazQWmyM+Rw7Ca2iKMoxMjMzgy4MKwoiQp06ddizZ0+oixIUKq6TjKIoioMKw+JTme6dCkRFURRFQQWioihKuSIpKYmFCxcWGGfChAncdpvXibqUAgjJGKKiKEpZ5cslKTz34xp27M+gcVwM9w5pzbCu8aEulhIEtIeoKIri8OWSFMZMXUbK/gwMkLI/gzFTl/HlkpRip/nss8/y6quvAvCvf/2LgQMHAvDzzz9zxRVXMH36dHr16kViYiLDhw8nPT0dgEWLFtG/f3+6devGkCFDSE1NPSHdvLw8rrrqKh5++GEA3nvvPVq1akX//v2ZO3fusXjffPMNPXr0oGvXrgwaNIhdu3aRl5fHKaeccsxYJi8vj5NPPpm9e/cW+zorAtpDVBSl0vDYNytYucP3mrFLtu7naG7eCWEZ2bnc9/lSPvp9q9dz2jWuyaPntfeZZr9+/XjhhRe44447WLhwIVlZWWRnZzNnzhw6duzIE088wYwZM6hWrRrPPPMML774ImPGjOH222/nq6++ol69enzyySc89NBDvPvuuwDk5ORw+eWX06FDBx566CFSU1N59NFHWbRoEbGxsQwYMICuXbsC0KdPHxYsWICI8M477/Dss8/ywgsvcMUVVzB58mTuvPNOZsyYQefOnalbt66/t7RCoQJRURTFwVMYFhZeFLp168aiRYs4dOgQUVFRJCYmsnDhQmbPns3555/PypUrOf30020+R4/Sq1cv1qxZw/Llyxk82E7AlZubS6NGjY6leeONN3LppZfy0EMPAfDbb7+RlJREvXp28YkRI0awdu1awPphjhgxgtTUVI4ePXrMn/Caa67hggsu4M477+Tdd9/l6quvLvY1VhRUICqKUmkoqCcHcPrTv5CyPyNfeHxcDJ/c2KtYeUZGRtKiRQvee+89evfuTadOnfj111/ZsGEDCQkJDB48mI8++uiEc5YtW0b79u2ZP3++1zR79+7Nr7/+yt133010dDTg2z3i9ttv56677uL8888nOTmZsWPHAtC0aVMaNGjAL7/8wm+//cbkyZOLdX0VCR1DVBRFcbh3SGtiIsNPCIuJDOfeIa1LlG6/fv14/vnn6devH3379uXNN9+kS5cu9OzZk7lz57J+/XoAjhw5wtq1a2ndujV79uw5JhCzs7NZsWLFsfSuvfZahg4dyvDhw8nJyaFHjx4kJyeTlpZGdnY2n3322bG4Bw4cID7eGgVNnDjxhHJdd911XHHFFVx66aWEh5943ZURFYiKoigOw7rG89RFHYmPi0GwPcOnLupYYivTvn37kpqaSq9evWjQoAHR0dH07duXevXqMWHCBEaOHEmnTp3o2bMnq1evpkqVKnz++efcf//9dO7cmS5dujBv3olrFdx1110kJiZy5ZVX0qBBA8aOHUuvXr0YNGgQiYmJx+KNHTuW4cOH07dv33xjhOeffz7p6emqLnUQYyr3koG6QLB3KvripsVF70t+yvo9WbVqFW3btg16vuVhLtOFCxfyr3/9i9mzZxcYz9s9FJFFxpjupVm+YKNjiIqiKJWQp59+mjfeeEPHDt1QlamiKEol5IEHHmDLli306aOr5LlQgagoiqIoqEBUFEVRFEAFoqIoiqIAKhAVRVEUBVCBqCiKUq4oyvJPxaFFixaVfnJvFYiKoigu5rwMm2adGLZplg1XKjwqEBVFUVzEJ8Jno48LxU2z7H58YkFnFUiwln/ylU6LFi149NFHSUxMpGPHjqxevRqAtLQ0zjzzTLp27cqNN95IZZ+kBdQxX1GUysT3D8DOZQXHqdEI3r/Qbg+lQr02kPyM/XmjYUc4+2mfyQVj+ae9e/d6TeeRRx4BoG7duixevJhx48bx/PPP88477/DYY4/Rp08fHnnkEaZNm8b48eOLdUsrEioQFUVR3ImOs8LwwDaIbWr3S0Awln9asGCB13RcXHTRRcfKMnXqVABmzZp17P8555xDrVq1SnSdFQEViIqiVB4K6Mkdw6Um7XcfLPwfJN0PCf2KnWUwln8yxnhNx0VUVBQA4eHh5OTkHAv3tWRUZUXHEBVFUVy4hOHwCTDwIbt1H1MsJqW9/JOvdAork2se0++//559+/aV6BorAioQFUVRXKQstkLQ1SNM6Gf3UxaXKNnSXv6pTp06XtMpiEcffZRZs2aRmJjI9OnTadasWYmusSKgyz/p8k9eKetL+oQKvS/5Kev3RJd/KjmVZfkn7SEqiqIoCioQFUVRFAVQgagoSiWgsg8NlYTKdO9UICqKUqGJjo4mLS2tUjXsgcIYQ1paGtHR0aEuSlBQP0RFUSo0TZo0Yfv27ezZsyeo+WZmZlYIQRIdHU2TJk1CXYygoAJRUZQKTWRkJAkJCUHPNzk5ma5duwY9X6X4hERlKiK3iMgmEckUkUUi0reQ+P2deJkislFEbvI4Hi4i/3FLc5OIPCEiKvAVRVGUIhF0gSgiI4BXgCeBrsA84HsR8eoVKiIJwHdOvK7AU8BrInKxW7T7gVuBO4A2wD+d/TGldBmKoihKBSMUPai7gAnGmLed/dtF5CzgZrwLsJuAHcaY2539VSLSA7gHmOKE9Qa+McZ84+xvFpGvgR6lcgWKoihKhSOoPUQRqQJ0A6Z7HJqOFWre6OUl/o9AdxGJdPbnAANEpI2TTztgILZnqSiKoiiFEuweYl0gHNjlEb4LGOTjnIbADC/xI5z0UoFngBrAShHJdY79nzFmnLcEReQG4AaAevXqkZyc7PeFVHTS09P1vnhB70t+9J54R+9L+SNURieeDkHiJayw+O7hI4BRwD+AFUAX4BUR2WSM+V++xIwZD4wHO5dpWZ6HMVSU9fkpQ4Xel/zoPfGO3pfyR7AF4l4gF9vrc6c++XuNLnb6iJ8DpDn7zwHPG2M+dvaXiUhz7JhkPoGoKIqiKJ4EdQzRGHMUWAQM9jg0GGtF6o355FenDgYWGmOynf2qWEHrTi46E4+iKIpSREKhMn0ReF9EfgfmYq1IGwNvAojIJABjzCgn/pvAbSLyMvAWcDowGhjpluY3wAMisgmrMu2KtWadVNoXoyiKolQMgi4QjTGfiEgd4GGgEbAcGGqM2eJEaeYRf5OIDAVewrpm7ADuMMZMcYt2O/AfYBxWnZoKvA08XprXoiiKolQcQmJU41h/erUANcYkeQmbCSQWkN4h4E7npyiKoih+o2NsiqIoioIKREVRFEUBVCAqiqIoCqACUVEURVEAFYiKoiiKAqhAVBRFURRABaKiKIqiACoQFUVRFAVQgagoiqIogApERVEURQFUICqKoigKoAJRURRFUQAViIqiKIoCqEBUFEVRFEAFoqIoiqIAKhAVRVEUBVCB6B9zXoZNs04M2zTLhiuKoijlGhWI/hCfCJ+NPi4UN82y+/GJoSyVoiiKEgAiQl2AckWTU6HfffDhCDh5MGyZA8MnQEK/UJdMURRFKSEqEF1smgUpi6HPnXbfGNi/Bbb9Adv/gO2/w85lkJdjj6/6Cuq1hoadQldmRVEUJWCoQAQrDD+9CvrdA3NeOi4ED++2xyOrQnw36H2H/b/gdWjY0Z733+5w6fvQvFdor0FRFEUpEZVeIFY9sg0mDbM9wh8ftIG1W0LLgdD0VGhyGtRvB+ERx8cML51k1aS/vwPf3wvvnQ3974d+99p4iqIoSrmj0rfe4blZENsSOl4KTU+D+O5QrY73yCmLTxwzPO06iGsCvz4JM5+Gjclw8dsQ1yxYxVcURVECRKW3Mj1apTYcPQwn9YdWQ3wLQ7Dji54GNK3OghtnwUXvwK4V8EYfWD61dAutKIqiBJxKLxCzomrbXp+7O0Vx6DQcbpoNdU+Bz6+GL2+FrPRAFVNRFEUpZSq9QARsr2/4BKsSLQm1E+CaH6DvPfDnZHirH+xYEpAiKoqiKKWLCkQXCf2Ou1yUhPBIOOPfMPpbyMmEdwbD5OGwYeaJ8XSGG0VRlDKFCsTSokUfuGmOHZdcNx0mXwwrvrTHdIYbRVGUMocKxNKkam0Y8QGc+zIgVghOuc5udYYbRVGUMoUKxNJGBLpfbQ1uqtaBZZ9Bu2EqDBVFUcoYKhCDxeHdYHIhIgYWTYC100NdIkVRFMUNFYjBwH2Gm5EfWcH4yRWwcWahpyqKoijBQQViMHCf4ablABjwMORmwe/jQ5GMg2EAACAASURBVF0yRVEUxSEkAlFEbhGRTSKSKSKLRKRvIfH7O/EyRWSjiNzkJU4jEZkoInuceCtFpH/pXYUfeM5w0/duu3zUuukl931UFEVRAkLQBaKIjABeAZ4EugLzgO9FxOsEoCKSAHznxOsKPAW8JiIXu8WJA+YCApwDtAVuB3aX3pWUgLAwuGg8VG9gV9k48neoS6QoilLpCUUP8S5ggjHmbWPMKmPM7UAqcLOP+DcBO4wxtzvx3wYmAve4xbkPSDXGjDLG/G6M2WSM+dkYs6pUr6QkVK0NwyfCoVT44kbIywt1iRRFUSo1YowJXmYiVYAjwEhjzGdu4a8DHYwx+VScIjILWGaMudUtbDjwIVDVGJMtIiuBH4B4YACwA3gHeN14uUARuQG4AaBevXrdPv300wBepX80TplGq3Xj2ZhwBVubDw9ZOTxJT0+nevXqoS5GmUPvS370nninot+XAQMGLDLGdA91OQJJsJd/qguEA7s8wncBg3yc0xCY4SV+hJNeKnAScAvwEvA00AV4zYn7X88EjTHjgfEArVu3NklJSX5eRgAx/WHK35y04kNO6nupXXWjDJCcnExI70sZRe9LfvSeeEfvS/kjVFamnr028RJWWHz38DBgsTFmjDFmiTHmPeBV4FbKOiJw3itQ5xSYci0c3BHqEimKolRKgi0Q9wK52F6fO/XJ32t0sdNH/BwgzdlPBVZ6xFkFlI+VeqOqw4j34egR+PwayM0OdYkURVEqHUEViMaYo8AiYLDHocFYK1JvzCe/OnUwsNAY45Icc4HWHnFaAVuKX9ogU681nP8qbJ0PM8aGujSKoiiVjlCoTF8ERovIdSLSVkReARoDbwKIyCQRmeQW/02giYi87MS/DhgNPO8W5yWgp4g8JCInO0Y3dwCvB+OCAkbHS+DU62H+f2Hl16EujaIoSqUi2EY1GGM+EZE6wMNAI2A5MNQY4+rNNfOIv0lEhmKF3s1YC9I7jDFT3OL8ISLDsL6N/wa2OttxpX09AWfI/8GOxfDVrdCgPdRpGeoSKYqiVAqKJRBFRIB2QG3sON4qb+4NvjDGjMOHsDLGJHkJmwkUuHigMWYaMK2oZSizRETZad7e6gefjoLrZkBkTKhLpSiKUuHxW2XqqCxTgaVAMrAM2CEi1wa2aJWYuGZw0duwa7mdBNydTbNgzsuhKZeiKEoFxi+BKCKXY/33lgHXAEOd7TJgvIiMDHgJKyunDIZOI2D9DJj+bxvmWjUjvsDOsqIoilIM/FWZ3gdMNsZc6RE+UUTeB+4HPgpIyRQY9gbsWQ3zXoXMA7D62+OrZiiKoigBxV+VaWvgAx/HPiC/64NSEsLC4YqpEFkNFk+E7teqMFQURSkl/BWIh4AmPo41cY4rgWT3So5NyPP7eKs2VRRFUQKOvwLxe+BJz/ULRaQX8IRzXAkUrjHDYW+AhEPLM+y+CkVFUZSA469AvA84ACSLyFYR+U1EtgBzgIPOcSVQpCy2Y4bth0Grs2DzbLj4HV1UWFEUpRTwy6jGGLNTRLpgLUv7Yv0QNwMzsWscHgl4CSszfe48/j/xSlgzzc536h6uKIqiBAS/HfMdofdfvCyrpJQiJw+G6g1h8SRoe26oS6MoSjnnyyUpPPfjGnbsz6BxXAz3DmnNsK7xoS5WSAnV8k+Kv4RHQNfLYf1PukSUoigl4sslKYyZuoyU/RkYIGV/BmOmLuPLJSmhLlpIKVQgishGEens/N/k7Pv6bSj9Ildiul4BJg/+nBzqkiiKUk7JOJrL/323iozs3BPDs3N57sc1ISpV2aAoKtOZWIMZ1/8iz1mqBJjaJ0GLvrD4fehzN4RpBz9YuNRLKfsziF/wi6qXlDKDL9VnVk4uG/ccZu2uQ6zddYg1O9NZt/sQW/8+gq+Zp3fszwhu4csYhQpEY8zVbv9Hl2pplMJJvAqmXmctTk/qH+rSlDuKM27iUi+5vqhd6iVAhaISUmzdXEpGdh5g6+Zdn/7Jk9+tJO1wNrl5VvKFhwkJdavRoXEsF3aNZ9K8zfx9JP9C5I3jKvdCAn4Z1YjII8A7xph8g1gi0gi43hjzeKAKp3ih7bkQHWuNa1Qg+oUvwWaM4ZxOjTmam0dWdi5ZOXlk5eRxNCePrJxcnpi20qd6SQWiEmxycvNYlXqIPzb/zbM/ribTEYYu8gwczMjh5v4tadWwBq0aVCehbjWiIsKPxWlRp9oJ7wJATGQ49w6p3JON+Wtl+ijwA3ZNQk8aO8dVIJYmkTF20u9FE+HI31C1dqhLVG547sc1XgXbvz79i399+pff6aXsz2DBxjQ6NYmlahXvr5Ja8ilFxVddOZyVw5/b9vPH5r9ZuHkfi7fu48jR3ALTysrJ454ChJurDmrdPBF/BaIUcKwWkFWCsihFJXGUncZt2WfQ48ZQl6bcUND4yD1ntiIqIpyoyDCqhIcRFRlGVEQ4VcLDuH/KUtIOH/V63mXjFxAeJrRqUIOuzeLo0jSOxGZxnFS3Ol//tUNVrUqR8Ka9uPuzv3hh+hp2HMgkN88gAm0a1uSSbk3o3qI23ZvXYvib80nxUq+Lovoc1jVe66EHhQpEEUkCBroF3Sgino5wMcA5wIrAFU3xScOO0KiL7SWedgNIQd8pCsCmvYcRwasxQXxcDLcNPMXnuf/OaudVvfTQOW1oHBfDn1v3s2Tbfr75awcf/rYVgBrREY7K9UR1VlFUrdqrLBsE8zk86cXqMzfPsOtgFjf3b0n3FrVIbF6LmtGRJ8S5d0hrVX0GkKL0EPsDDzv/DXC1lzhHgZXAHQEqV9DYfDCP058uh1aDiaNg2l2wYzHEdwt1aco0W9IOM3L8AmIiw8nJMycIqaI0Hu7qpZT9GcR7NI4D2zQAIC/PsHFvOkscAekSjp6k7M/glsmLiI+Lsb9aVZ1tDL+u3q29yjJAMAypNuxJ57ulqUxblsruQ96Va9m5qvoMJmJ82d96iyySB/Q0xvxeekUKLlGNTjGNrnqZmMhwnrqoY5EsDstE5cs8AM+3hs6XwXkvBzz55ORkkpKSAp5usNmadoTLxs8nIzuXD6/vyZqdh0r0/Py5L6c//YtXdVZURBjxtWJI2ZeRrwcpePdrahwbzbwxZxS5nMGkotQVd3o/9TM7DmTmC4+Pi2HuAwO9nHGcE1x0POrYxj3pfLcslW+XprJ6p10cqHvzWqzbfYgDGTnFyi9UiMgiY0z3UJcjkPg7l2mFdXzLyM5lzNSlzN+QRo3oCKpHR1A9KsL+j4qkRnQEi7fu443kDccasZB+vUfH2km/l30OQ/4PqlQLbv7lgG1/H2Hk2ws4kp3L5Ot60LZRTdo2qhm0Z+VLneX68DLGsDf9KCn7M0jZl0HK/iM8+d1qr2ntOJDJea/NoUN8Tdo3jqVDfCxtGtYgOvK45WCZ+VgrYxR0X/YfOcqGPels2H2Y9XvS2bA7nQ170r0KQ7Dv/KVvzueketXsr251TqpXjaa1qxIZHua1Z3n/lKVMX7GTTWlHWJVqXbq7Na/FI+e24+yODWkUG5PvPFDVZyjwey5TFyJSH4j2DDfGeNcTlQMysvNIXrub9MwcDhdixXX8nBCa3yeOgr8+ghVf2mndlGNs32eF4aHMbD68viftG8cGvQyFqbNEhHo1oqhXI4ouTeMAmDhvi9deZfWoCGJjIvlu2U4++n0bYH3LTqlfnfaNYzEmj2+X7eRoED/WysNkBb6MVV79eR0HMrJPMJaqEh5GQt1qtG8cS1r6UQ5l5e+xVa0SjsHw08pdJ5wbESY0q1OVHfsyyPTo9Wfl5PHd8p10a16Lf5/bjqGOEHQn6KrPOS9DfOKJC45vmmVX0qnEiwf464cYhl338EYgzke0cB/hZR539URuniE9K8f+MnM4lJnNJW/O93peyGZ3aNYL6pwMS95XgejGjv0ZjHx7AQcysvnwup50iA++MHThryWfr17lE8M6HOtVpuzPYHnKQVbsOMDylAPMXLuHven5x6AysnN57JsVJNStRsv61akeFTjXkPIwWcHOA5k8+vUKr8Yq2/dlcGHXeE6uX52W9avRsl51mtSqSniYNVDz1WN78sKOJ/QuN+49zMY9h9m4J93ZHvZaFgGm3Ny7wPIG1eozPtGurTp8ghWKrrVXh08ITv5lFH97iHcCtwLPYAXj/wF5wOXO9umAli6IeKonwsOE2JhIYmOOW3XFx8V4/XqvU71KUMqYDxHoeiXMeBT2rIV6rUJTjjJE6gErDPcfzuaD63rQsUnohGFxKEqvskmtqjSpVZWzOjQ8dl7CA9O8jj3uO5LNBa/PBaBRbLQVAPWqc3J9+1u3+xBPTlt1wkwnvgSbMdYg6XBWDk9973suzFAKxPW70/lxxU6mr9zFX9v2+4yXnZvHM5d08nm8KD22uKpVSGxWhcRmtY6F+Ro3LlMzwOTmQExt6DwSJl8CTXvBrmXHhWMlxl+BeDXW8f5lrED8whizWESeAKYDzQJcvqDgOfDtC29f7wLsO3yUH1fsZEj7hr5PLi06j4Rf/gNLJsGZTwQ//zLEroOZ/OPt30hLP8qka0+jc1NfSoyyTXF6Co19fKzVrxHF4xd0YMOedNbvtr9PF24r0LE7IzuX+z5fyvhZG8nIzuVwVg5HjuZy5GgOeYXY4KXsz+D5H9fQplEN2jSsSYs6VYkIP9H0oLhjnd7Ou6BLY5ZuP8CPK3by44qdbHB6aJ2bxHLvkNZMnLfZqwVnafnpBd0NojDVpzGwfyukLHJ+iyH1T8h2lq4Nj4JNydDvvkovDMF/gXgSsNAYkysiOVj/Q4wx2SLyMvAaMDawRSxdWtQMK7IVl7evxpuTWvL5ou3c/MEi/jOsA5f3aF6axc1PjQbQ6iz462MY+AhEhKi3GmJ2H8xk5NsL2H0wk0nXnnbCV3tlwFdD/ODQtif0JMG6h+w8mMn63emMete7wfjR3Dwax0VTtUoE1aLCiYm026pVIqhaJZyXZqxlv5e5MCPChDdmbjg2h2ZURBitGtSgTcMatGlUk7T0LN6du+nYdGNFVbX6Ggt89OvlHMjIITxM6HlSbUb1asGZ7RscG6OLj4sJqoAqzEUn4HiqPldNgy9vgjbnwuRLrRA8stfGDY+CRp2s7UF8N7tyzo8PQvd/wsL/QULfSi8U/RWIBzhuSLMDaA3MdUurws8j5u2r8aLEeG6dvJiHvljO7oNZ3DnoFCSYzvKJo2D1t7D2B2h3fvDyLSPsOZTFyLcXsPNAJhOvOY1uzX1UwwpsSOCPUUZYmNA4LobGjh+kt55lfFwM71x1qs/8YmMifVrQnt2xIet3p7M69RCrdx5k9c5D/LpmD58t2u41LVeP9P0FW8gzBmOs64k59t+wZuchsnNP7J7m5hmysvN4YXhnzmhbn7iq+T8GQ+Gn52oj/HJH8bdu5uXCvs3W/arVWfDBxRBZFTIdNfFfH0G91tBqiE03vhvUb3/8g9l9zDChnxWG7vuVFH8F4hKgHfCj83tMRDKAHOx44uLAFq98ULVKBONHdWfM1GW88vM6dh/K4olhHY4N0Jc6Lc+AGo3thN+VRCC6q8/CwwQBPriuB6e2KOCbrIIbEgRTxVdYT6h949h8lr17DmVx6v/N8Jre0dw8YiLDEbHjpIIdIg9z/i9POej1vKycPC7u1qTQspYVQx+f+Kqbl7wHB1Jg9yrYvfL4ds8ayHH7kImKtcKwRT/odw807grRNX3nl7L4ROGX0M/upyxWgegHLwMJzv9HgUTAtVrtFuC2AJWr3BEZHsZzl3Sifo0oxiVvIC09i1dHdj3BT6zUCI+wVqazX4AD2yG24AaivOOpPsvJM1SJCCPVh+/YMRL6wcXvwEcjrTHSsk8r/RdxSXpQ/vaE6tWIKrBH+sF1PXyeWy6MVUpCQj+4+D345ApocipsngO1EuCTKyHrwPF41RtC/bbQ/Rq7rd/OqkS/vNmOAy78n/2SKEgYgvdeZ0K/Sv0ugB8CUUSqALcALwEYY3aKyGlAS6AqsMoYk39QoRIhItx3Vhvq14jisW9XcuX/fuOdUacSWzWy8JNLSpfLYdZz8OeH0P++0s8vhHhbteJoTl7hFo4Z+2HuK3A0HX57A04eBM37lHJpyz7B7EEVt0daYefszNgHG36BdT/B+hlWBbp+hh3vi4mD5r2s0KvfzgpAz9VtNs2ywlBVnwGhyDPPGGOOAoPczzGW9caYpZVdGLoz+vQEXhvZlb+2HWD4W/NIPRAEP8XaCZDQ3/ok5uUVHr8c48vvs0B/0L83wv8G2wYksirENbcNz7hesGtlKZVU8WRY13ieuqgj8XExCLZnWJQpE4t7XtCZ87KtY+5smmXDwVp97lxmtTnvngXPngSfX2PH/+u3gyrVocfNEFUdBjwI574Ep10PLU73vtRbQapPxW/8VZnOBXoCyYEvSsXi3E6NqV2tCjdMWsTF4+Yxqldz3l+wtXQH9hNHwZRrYdNMaDkgsGmXIXy5GPhUn22ZDx//A3KybINz2WRo0Rd+fhzmvARvng597oJ+90JkvsmXlABT3B5pUMcCi2uA5T4W6Drn06vsMm1f3WY/wg6l2mONOkPfu+GUM+HoEZhyDYz8yObZZmjRenqq+gwo/s5NejdwrYjcJiJNRCRcRMLcf6VRyPJK75Z1+eTGnhzKzObpH6zxgeG4qfmXS1ICm2GbcyE6zhrXVGBGnJp/jNSn+uyvT2DS+RBTC0691grDhH52nGXQozDiA7uc1uzn4Y3e+b/ulcqJS7C56oPLyCU+8XgcY+xH1pG/reHL3nUQVdOO5X18OZ3+fATev9AauyQ/BSu/hqY94IJxcPdauHEWDHwYmp5mfQO1pxdy/O0hLnO2rzg/T0xR0hSRW4B7gUbYNRTvNMbMLiB+f+BFoD3W3eNZY8ybPuI+iLV4fd0YE3Ijn/aNY6kaFcGhrCDM6hEZbVe/WPiufUm9qVgqAJvTjlAlXKhTPYqdBzK997jz8iD5STuu2rwPjHjf+/1oe679bfgVvv0XTDwPulwBZ/6nwt4/pRDy8qBafTsuP/kSqN4ADu6Amk3g6zusU/vRI3ZrfE9wUDvrL6hWz6ZzyplW8IX7sCfQnl6ZwF+B+DjeV6cpMiIyAitMbwHmONvvRaSdt4nBRSQB+A54F7gC6AOME5E9xpgpHnF7AtcDS0tSxkCz+6D3tc5KZQ7UrlfCb2/C0k+g582BTz/EpKVn8e1fqVx2WjMev6CD90jZGdbQYMUXVrid+1LhExa0HAC3zIeZz8DcV+2YzllPQ8dLdAHm8kxRVJ+H0yBlIWz/w/5SFkOW4+YRHmVneolrDg3aQ5Wqdgw6sqqX/9UgMgb+3gCzX2B7nX402TcPTj7DjgEqZR5/l38aG4A87wImGGPedvZvF5GzgJuBMV7i3wTsMMbc7uyvEpEewD3AMYEoIrFYF5BrgUcCUM6A4feYV0lo2AEaJ1q1aY+bKlxj/vEf2ziam8eoXj5mBErfbd0qUhbBoMfg9H8W/R5ExsCgsdDhEvjmDph6nXVwbtjRNmoV0KG/wuPp37f+F/h8NHS6DKZcbwXgvk02roRZodfxEuv6YICfHj4+k0vPmwrvsW2aZS2ZR3zA+i15NGl+g1p9liOCOubnuG50w8576s50wNdU8L28xP8R6C4i7vqH8cDnxphfAlHWQHLvkNbEePgjVgmX0jMZTxxlnXdTFpVO+iEiJzePDxZsoc/JdTm5fo38EXatgLcH2u2I962wKs4HQcMOcO1PcPazsO03mD8OPhxh1argfTxJKRqFWWEGmianwul32mnMXmwHH1xoXRt+f8sanzVobz+cRk+DB7bBTXOsRiG2iRWGwyfAwIfs1n1M0Rdq9VmuEWNKpAH1LzORxkAK0N8YM8st/BHgcmNMPgkhImuBD4wxj7uF9QNmAo2NMakicj22J9nLGHNURJKB5b7GEEXkBuAGgHr16nX79NNPA3aNvpi3I5spa7NJyzSEC1QJg+eTqlItMvA9uOabP6bZls/Z1XAAa1vfCkDcvqXUOLSebc0uKlIa6enpVK9ePeBlKwl/7Mzh9T+zuKNrFIkNTlRu1E5bRLuVz5EbHs2yjg+TXuPkgOQZlbmHU9aNp27a7xjC2FOjPbUyNrKy3X3sq90lIHmUd/ypK3H7ltJu5XOsbHcv+2t1yrdfYkwuNQ5toNa+pdTa9xexB1YRZrIxCILhQI1WbG96AQdrtiYrqq7PD6amW6dyqMbJJ5SpIrxDgWTAgAGLjDHdQ12OQFLsBYJLiKcUFi9hhcUHMCLSGngS6Ov4ShaeuTHjsT1KWrdubYo832AJSAIedP4v236AC16fw+yDdXj64gA0Ap5sCoMPptJ4zywaj34PdiyG31+G4RNoWUS1jV/zMAaJN8fPp0mtMO5svJSwJm7jQr+9Bcv+A9UbEHH9L3SPDbBp/pBLYNU3yNd3UP+QtSvrvOpZaHoqNOttnafju9txJHcq8Nyp7vhVV/a3hOgUuvzxuFVRZx+BhCS61MmCWnutP22thPwGTQXdy9ZDYWOy7fFtmn18ZpcGHaDHDVCtDjLvv3DqdcQu/B+xpxbFWMXb9diwlkW70jL5DikFE2yBuBfIBTzXSaoP7PJxzk4f8XOANOAsoC6w3G1C7XCgn4jcBFQzxni3agkRHZvEcn3fk3hr1kbO79KY3i3rBjaDhH5w5uPw/f3WL3H7H+V+DGP1zoMs2Pg3Y85uQ1iTCKu+uvh/sHoa/PE2hFeB81+FQAtDsL2ImDgIC2Nb/Hk03fOrnQRh/1ZrTo+BsAho1AWa9YTmve3izRV87tQikZcHO5bA2u9hzQ923T2w7kGZ+6FmvA3b4DHHaXSsFYwuAZmXDR9fDue9DE17wu9vw4JxUKWaXQ8UIK4ZtL/APpuE/lC93vF7fulEnclFKZSgCkRHnbkIGAx85nZoMG4GMh7MB4Z5hA3GLkOVLSJfAgs9jr8HrMP2HIvUaww2dw5qxQ8rdjJm6jJ++Gc/YqoEeM7T026Emc9Za8m+95b7l3/ivC1ERYRxafemUK2lFYYfDofcbIiIhpGfQMuk0sncTZBt2JJH00FuhhINO8G232HrfPv7fTzM/689r25raNLdGvl0HA6rvq44DXFBPbbTrrc9tjXfw7rpkL7LGqw07QmDH4eq9ez4nGvuzeET7GoM+zbD35uskYtru+NPWPUN5OXYPD6/5nh+UTXhpP5wUpIVgLUTyIdOYq34QShUpi8C74vI79iZb24CGgNvAojIJABjzCgn/pvAbc56i28BpwOjgZFOvP3ACUtji8hh4G9jzPLSvpjiElPFLpXzj7d/4+UZaxkztG1gM9g8G3Kcya5/exNOKr8+TQeOZPPlkhSGdYmnVjXHfeLgDisMAXrfUXrCEE5sVLck529UW51pfwDZmbZHtHUebF0AWxbYuVMXvWeFwg8PWqOdBu2dXweoXv94XuVFzeo5I8vyqfD1bVCvLfz6JORmWYF18hnQ6mw4ZbBVgxa27FCD9vnzys2BA9usgJw/Dtb/BN1GwzkvQVghdoHq36f4QdAFojHmExGpAzyMdcxfDgw1xmxxojTziL9JRIZiJxW/GeuYf4enD2J5pHfLulx2alPenr2Rczs1pmOT2MJPKgquRmfEZPjuHis4yrGa6LNF28jIzmVUb8fVIucozBgLYeF2yrXSXtzUn0Y1MtqOKTbvZfc3JMNnV0GLPrD+Z+uYvTHZunO4qFbvuHAMi7ArHlz8LpwyqOyqWRP6wZAn4cMR9KIKZDvfpEfS7IxArc6yqmNPR/Ti9NjCI2zv78A2Ox7u6ll2uLhc1mel7BISoxpjzDhgnI9jSV7CZmKXmipq+vnSKKuMGdqWX1bv5r4pS/n6ttOJDA+AJ4x7o9P/Pph6PSQ9UC7VRHl5hknzt3Bqi1rH19f76RE4vBvOGAt9/2WvqSwK/E2z7PyUI97PP4ZYvz3sXmFdRHYuh13L4Y93jvfqJ18MVetAVjokXmUdxI8eyW+4E2z2bbETHqyYCql/ARDFEauyHPoc1G1VsKtLcXtsuqCtEgRCZWWqOMTGRPL4BR246YNFjJ+1kVsHBMBdwL3R6XCxnX1l1bdwo8/Z8cosyWt3s/XvI9x3luORk50BSz6wqjnXdZbVcaHCekOegiA3x67KsWu5tZzdtsDOfvLHePuTMKjXxi7+6vo1aG+tNUtT1XogBVZ+adWiKc5wfXw36H4trJjK5vqDabHrZztWWK+UfGt1LFAJAioQywBndWjI2R0a8srP6zirQ0Na1gug71JYuFUxfXEDrP4W2p0fuLSDwMR5W2hQM4oh7R1D44XvwtFDtjfi3hMpi+NC/vaGwiOgXitI3wlp646rBi94HSKi7Nhk6p+w9kf401mXW8LtskE1GsKsZ63RStcr7YQCRVG1+hKkG2fZsc0VU62xEFgDokFjof2F1sL2s9Fw6SQ2b8mjRdKVpdtj07FAJQioQCwjPHZBe+au38uYKcv4+IaehIUF0GG/w8W2sZz5rF0RozBDhDLCxj3pzFy7h7sGt7Kq5Kx0mP2iY1bfN9TFKx0KUg0OfMjGMQYOplgLzB1LnN9iOHoYpt1tf4gVkjMes8YsMbWdbS37c4VFx8Kno+DCt2yvb/YL1lI2LxcwVtgOeBg6XAR13DzwVnxZsKGRopRDVCCWEerXiOahc9py/5RlfPTHVi7v4WOuzuIQHmHX+vviRlgzDdqeF7i0S5FJ87cQGS5cdlpTG/D7W3BkLwz8d2gLVpoURTUoYqcWi21iV+oAKyQPbIPpD8PKr6BxF6h9kl31JH0X7F4NGX9bi1dvfHjp8f8146HrFdD+Iqjfxnt87bEpFRAViGWIS7s35as/d/D0d6s5o00DGsYGcLHaDpfYHuLMZ2wvsYxP+p2elcOURds5p2Mj6teIhoz9dtLkVmfZGWIqKsUVNCLWj2/znOOq1sGPgNiSpwAAFRpJREFU5z8v5yhk7LPC8cjfx7fLp9iZXrqNhnNfLvP1Q1FKg/KhO6skiAhPXdSR7Lw8Hv5yOQGdZ9bVS9y5zM7uUsb5YvF2DmXlcFXvFjZg/ut2UuYBDxZ4XqXFXdVa0GTUEVWgRgOo39YuSdT2POvSsGu5FaSrvrE+rIpSCVGBWMZoXqcadw1uxYxVu5i2LDWwiXccbtVoM5+2KrYyijGGifO30KlJLF2axtn16haMg3YXQKPOoS5e2aS4qywUVZAqSiVABWIZ5JrTE+gYH8vYr1ew73AAZ55z7yWu+S5w6QaYeRvSWL87nat6tUBEYO7LdhLoAQ+Fumhllz535lePJvQr3OVClytSlGOoQCyDRISH8czFndh/JJsnpq0KbOIdL7WTJSeX3V7ixHmbqV2tCud0agSHdtqJnDteWno+bpWZ4gpSRamAqEAso7RrXJMb+5/ElMXb6fafn0h4YBqnP/0LXy5JKVnCx3qJS+3ky2WM7fuOMGPVLkae1pToyHDrZpF7FJLuD3XRFEWp4KhALMO0qFMNAdIOH8UAKfszGDN1WcmFYqcRtpdYBscSP1iwFRGxbif7t9lJsbteYcc+FUVRShEViGWYl2esy7cyckZ2Ls/9uKZkCYdHQL977FyUa38oWVoBJDM7l4//2MqZ7RrQOC7GTiYAdj5WRVGUUkYFYhlmx/4Mv8L9otMIqNWiTI0lfv3nDvYfybauFmkbYMlk6H6NdUBXFEUpZVQglmEax8X4Fe4X4ZHQ957jc2OGGGMME+ZtpnWDGvRIqG0nEAivYpd3UhRFCQIqEMsw9w5pTUxk+AlhkeHCvUMCZG3Z+TKIa14mxhIXbdnHytSDXNW7BbJnNSz9FHrcYJ3IFUVRgoAKxDLMsK7xPHVRR+LjYhAgIkyoWiWcM9sHSEiER9qxxB1LYN30wKRZTCbO30LN6AiGdW1sV1yvUh1OV9N/RVGChwrEMs6wrvHMfWAgm54+h49v6MmBjBxe/3V94DLoPBLimoVsLPHLJSn0fPJnvvlrB3nG8NvcX2HV19DrVrsig6IoSpBQgViO6N6iNhd2jeftWZvYvPdwYBJ1jSXuWAzrfgpMmkXkyyUpjJm6jJ0H7Srx6Vm5SPKTHI2sCb1uCWpZFEVRVCCWM8ac3YbIcOHxb1cGLlFXLzHIY4nP/biGjOzcY/uJspYkWcz/zPl2nT5FUZQgogKxnFG/ZjR3DmrFL6t38/OqXYFJNKIK9L0bUhbB+hmBSbMIeLqP3B3xGXtMTV5LHxi0MiiKorhQgVgOuap3C1rWq8bj364k062HVSI6/wNigzuW6L7eY6+wFZwevoJxORdQK65WUPJXFEVxRwViOaRKRBhjz2/PlrQjvDN7Y2ASjahil1ZKWQjrfz4evmkWzHk5MHl48M/o7+gVtgIw3B3xGTtMbbaFNeGtk+aUSn6KoigFoQKxnNL3lHqc1b4h//11PSmBmLkG7KwwEgY/Pmh7ia618uITA5O+G1vSDvNtWkPeiv4v91X7nu5ha5kZ3ofXY96kw6lJAc9PURSlMFQglmMePrctxsCTgVoi6uSB0OMm2LuGtiufO75wrOfyQAHg2R/XsDisI3nnvcoteR9BdCwjo+cSNXJSqeSnKIpSGCoQyzFNalXl1gEnM21ZKvPW7w1MooMeg5haNNgzF+q1hWa9A5OuG0u27mPa0lQe6/g3cb8+CCYPMg9A92tVGCqKEjJUIJZzbuh3Ek1rx/Do1yvIzs0reYLbFgBCetVmsGUOvNEL9gZuIgBjDM9NW8p/Yj7mkhW3AAaia0K/+2Dh/6yaVlEUJQSoQCznREeG88i57Vm3O52J8zaXLDHXmOGlE1l42mt2IeG962BcL7tqfV7JBe78+bP4d+qtXGm+RlqdBdmZMOIDGPiQVc9+NlqFoqIoIUEFYgVgUNv6JLWuxysz1rH7UGbxE0pZfOKY4cCH4ZL3oFYz+O4e+OAiOFDMxYnz8sid+xrdp19Eg/BD5F72CTTrCZdOPJ5fQj+bf8ri4l+DoihKMVGBWAEQER45tx2ZObk8830JFg/uc2f+MbwOF8JtC+GcF2Hbb7a3uPRT/3wVD2yH9y8g/KeHSc79//buPEqq8k7j+PdhbYKtiIAsioJLK+KCBI3I0mJww0ycxOOCx2gMOugBk3GUOcQlZhLjZDAShkgUZo7ouOAZQSIq4oKt44IiYlRwHQgIjShLowzd0MA7f9zqtiiq6aapqtvV9XzOqXP63vvWe3/1npf6cW+9931P5K8/mEvLY85Jf75eQ6L9ZmY55oTYTPTuvB+jBvdm5jurWLRiQ2Yrl2DAz2D0q9C5BGZdHd3a3NKA87z/OPx5IGHVIn7T4lr+o/tvKe13bGbjMzPLACfEZmTMGUfSdf8ifvXkEnbszMJsMwcdAVc9C2f+Cj56GqZ8r+7FhSsrYOYomPkz6FTC/cc/xH9uGcz4EcciKfOxmZntIyfEZqR921b8csSxfLD6a2YsXJmdk7RoCYNvgGtegu90gkcugmnDdk2My1+Byf2jq8MzbubLC59gwsJtjDihG/16elo2M2uaWsUdgGXWD07oxsMLVvDbp5byp/mf8cWmKrp3aMdNZ5dwQb8emTtR1+OjpPjSHfDaJHj0Ehj+L7B5Lbw+OZrxZsRdMGAUE2e9z/adOxl3dknmzm9mlmGxXCFKuk7ScklVkhZJGlxP+aGJclWSlkkanXJ8vKSFkr6W9JWkOZL6ZvdTNE2SGFrSmcrqnazZVEUAVldUMn7W+8xe3MgRonVp1TZKgj+dC9/pDM/dEiXDVkVw6WMwYBSfrv2Gxxau5LJTD+Owg9pn9vxmZhmU84Qo6WJgEvA7oB/wOjBXUs86yvcCnkmU6wfcCUyW9OOkYqXAFGAgMAzYDrwgqSCXXH94we63SyurdzBh3j6MQN2TwwbC9Yug52nR9sDr4eizAPj9sx/Rvk0rrj/zqOyc28wsQ+K4ZXoDMD2EMC2xPVbSOcC1wPg05UcD5SGEsYntDyWdCtwIzAQIIZyd/AZJlwObgNOBOZn/CE1b6jqD9e3PzEkXw7pPvp1xptdgFoTjeOHDLxl3Tgkd27fJ3rnNzDIgpwlRUhugP3BXyqHniK7u0jktcTzZPOAKSa1DCNVp3lNMdPW7sY44rgGuAejcuTNlZWUNij9fdCwS66t2H2XasUgN/qybN29ucNkOG9+jz9IJLO1zExUtTqDDUcX0eeQyHgs/p2NRH47c8TllZav24hM0XXvTLoXCbZKe2yX/5PoKsRPQEkhd6n0t8P063tMVSF3GfS1R7J2ANWneMwl4F3gjXYUhhKnAVICSkpJQWlragNDzx60HrGb8rPepTFo8uHVLcesPT6S0gQNrysrKaHC7vPoujHyYk2ofsi/l9eJD6fLSPH75o0s4q/8he/cBmrC9apcC4TZJz+2Sf+IaZZp6+aI0++orn24/ku4GBgGDQggZWk4+v9SMJp0w72PKKypp27oFW6t3cvD+RfW8s5FSZpbZun0H//zOAbTvPJJxmRzZamaWRblOiOuAHURXfcm6sPtVY40v6ii/HVifvFPSROAS4IwQQoaWks9PF/TrUZsYv6mq5of3vMaYR97hqesH0e2Adlk990MLVvL5hkoevOoUWrbwQ/hmlh9yOso0hLANWAQMTzk0nGgUaTpvsPvt1OHA28m/H0qaBIwEhoUQPspMxM1DcVFrpl7en6rqHYx+6B22bs/ehfOmymomz/+UwUd1YsjRnbN2HjOzTIvjOcS7gSsljZJ0bCKRdQfuBZD0oKQHk8rfCxwi6Y+J8qOAK0kamCPpHuCnwKXARkldE6/9cvSZmrwjuxTzh4tO5K+fV3D7k0szXv/sxas5/V/nc+Kvn6NiSzWn9i7IJ17MLI/lPCGGEB4DfgHcQjTwZRBwXghhRaJIz8Srpvxy4DxgSKL8zcD1IYSZSdVeRzSy9EWiQTY1rxuz+mHyzDl9u3Ft6RE8+tZKZryVuandZi+OBvGsTnqs4575/5v5iQDMzLIolkE1IYQpRA/SpztWmmbfy8DJe6jPP1Q10I1nlfDB6k3c9pclHNNtf046tMM+1zlh3se7jGiFbycCyOh0cWZmWeTJvQtMyxbi3y/pR+fitlz70CLWbd66z3XGMhGAmVmGOSEWoAPbt+G+y/uz4f+2MfaRxWzfsbNR9WzdvoOJz39S5/My3TtkdzSrmVkmOSEWqL49DuCOvz+eN5at598aMcfpm8vWc+6k/2HSi5/Sv2cHilrv2pXatW7JTV7dwszyiJd/KmAX9j+E91ZVMPWVZZxwyAGcf0L3et+zaUs1d879kBkLP+fQju144KpTGHp0Z2YvXl07EUBWlpsyM8syJ8QCd8uIPiwp/5pxj7/HUV2KKelanLZcCIGn3lvDr+csZeOWbfzD0N784syjademJbDrRABmZvnIt0wLXJtWLZhy2cm0b9uK0Q8tYlPl7nOlr9q4haumL2Tso4vp3qGIJ8eczvhzj61NhmZmzYGvEI2D9y9iymUnc+nUBYyc9gYbt1RTXlFF9wUvcsrhHZm3ZC0S3HZ+H64YeLinYzOzZskJ0QAYcHhH/u6k7sx659uH6csrqpj9bjl9uhUz7YoB9PCoUTNrxnzL1Gq9uWx92v2bKqudDM2s2XNCtFrlFVV7td/MrDlxQrRadT1I7wfszawQOCFarZvOLqFd611HjvoBezMrFB5UY7VqniOcMO9jVldU0sMP2JtZAXFCtF3UPGBfVlZGaWlp3OGYmeWMb5mamZnhhGhmZgY4IZqZmQFOiGZmZoATopmZGeCEaGZmBjghmpmZAU6IZmZmgBOimZkZ4IRoZmYGOCGamZkBTohmZmaAE6KZmRnghGhmZgY4IZqZmQFOiGZmZoATopmZGeCEaGZmBsSUECVdJ2m5pCpJiyQNrqf80ES5KknLJI3e1zrNzMyS5TwhSroYmAT8DugHvA7MldSzjvK9gGcS5foBdwKTJf24sXWamZmliuMK8QZgeghhWgjhwxDCWGANcG0d5UcD5SGEsYny04AHgBv3oU4zM7Nd5DQhSmoD9AeeSzn0HDCwjredlqb8POC7klo3sk4zM7NdtMrx+ToBLYG1KfvXAt+v4z1dgRfSlG+VqE97W6eka4BrEptbJX3QkOALTCdgXdxBNEFul925TdJr7u1yWNwBZFquE2KNkLKtNPvqK1+zX3sok7bOEMJUYCqApLdDCN+tL+BC43ZJz+2yO7dJem6X/JPrhLgO2EF01ZesC7tf4dX4oo7y24H1RIlvb+s0MzPbRU5/QwwhbAMWAcNTDg0nGhmazhvsfutzOPB2CKG6kXWamZntIo5bpncD/yXpLeA1olGk3YF7ASQ9CBBC+Emi/L3AGEl/BO4DTgeuBC5taJ31mLqPn6e5cruk53bZndskPbdLnlEIe/rpLksnla4DxgHdgA+AfwwhvJI4VgYQQihNKj8UmAgcB5QDvw8h3NvQOs3MzOoTS0I0MzNrajyXqZmZGU6IZmZmQIEnRE8I/i1Jt0sKKa8v4o4r1yQNkfSkpNWJNrgy5bgSbVUuqVJSmaTjYgo3ZxrQLtPT9J8FMYWbE5LGS1oo6WtJX0maI6lvSpmC7C/5qmAToicET+tjokFJNa/j4w0nFvsRDcr6OVCZ5vg44J+AscAA4EvgeUnFOYswHvW1C0QzSiX3n/NyE1psSoEpRFNEDiN6NvoFSR2TyhRqf8lLBTuoRtKbwHshhKuT9n0KPB5CGB9fZPGQdDtwYQihb31lC4WkzcCYEML0xLaIRjn/KYRwR2JfO6IvuRtDCPfFFWsupbZLYt90oFMI4fy44oqbpP2ATcAFIYQ57i/5pyCvED0heJ16J26JLZc0Q1LvuANqYnoRzYhU229CCJXAKxR2v6kxSNKXkj6RNE1Sl7gDyrFiou/UjYlt95c8U5AJkT1PMp46BVyheJNowoNzgauJ2uF1SQfFGVQTU9M33G929yzwE+BMoluEpwDzJbWNNarcmgS8SzS7Fri/5J24JvduKvZ2kvFmK4QwN3k7MSBiGXAF0UxA9i33mxQhhBlJm+9LWgSsAEYAs+KJKnck3Q0MAgaFEHakHHZ/yROFeoXYmEnGC0oIYTOwBDgq7liakJpRt+439QghlAOrKID+I2ki0VSSw0IIy5IOub/kmYJMiJ4QvH6SioBjgDVxx9KELCf6kqvtN4l2Goz7zS4kdQJ60Mz7j6RJwEiiZPhRymH3lzxTyLdM92VC8GZH0l3AHGAl0f9gbwXaAw/EGVeuJUYKHpnYbAH0lHQSsCGEsDIxyfzNkj4CPgFuATYDj8QScI7sqV0Sr9uBmUQJ8HDgTqLRlE/kOtZckXQPcDlwAbBRUs2V4OYQwuYQQijU/pK3QggF+wKuA/4GbCW6YhwSd0wxtsUMoiHi24DVRF9ufeKOK4Z2KCX6fSf1NT1xXERf/muAKuBloG/cccfZLkA7YB5RAtxG9NvhdODQuOPOcpuka48A3J5UpiD7S76+CvY5RDMzs2QF+RuimZlZKidEMzMznBDNzMwAJ0QzMzPACdHMzAxwQjQzMwOcEM2yImnB5UKe/MIsrzghmpmZ4YRo1qwV2PJLZvvECdEsu3pJelrSZkkrJN0mqfbfnaQSSU9IqpBUKWmBpHOSK5A0XdLfUiuWVCapLGm7NHGb9keJBXq/wqsqmDWYE6JZdj0BzCeaAHo28GuiNSaR1B14FTgRGANcBFQAT0s6dx/OOZloDs3LiRZ9NrMG8A/+Ztn1hxDC/Ym/X5A0jGjtvPuBG4ADgdNCCJ8BSHoGWArcAcxNU19DvBVCGLVvYZsVHl8hmmXX0ynbHwA9E38PARbUJEOAEK22/ihwkqT9G3nOZrvkklk2OSGaZdeGlO2tQFHi746kX0D3C6Jbngc28pzNelFes2xxQjSLzwaga5r9XYnW1atJplVAmzTlDqqjXq/pZtYITohm8XkZ+J6kw2t2SGoJXAwsDiF8k9i9AjhYUqekckcAJbkL1az5c0I0i89EolGlz0saKel8YA5wNHBzUrn/Jrrqe1jS2ZIuA/4CrMt1wGbNmROiWUxCCOXAIGAJ8GfgcaLfFUeEEJ5NKvcZcCHQg+jRjXFEI1Q/yXXMZs2ZQvDPDWZmZr5CNDMzwwnRzMwMcEI0MzMDnBDNzMwAJ0QzMzPACdHMzAxwQjQzMwOcEM3MzAD4f2GazBweDB8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4" descr="data:image/png;base64,iVBORw0KGgoAAAANSUhEUgAAAcQAAAEkCAYAAACxG0GdAAAABHNCSVQICAgIfAhkiAAAAAlwSFlzAAALEgAACxIB0t1+/AAAADh0RVh0U29mdHdhcmUAbWF0cGxvdGxpYiB2ZXJzaW9uMy4xLjAsIGh0dHA6Ly9tYXRwbG90bGliLm9yZy+17YcXAAAgAElEQVR4nOydd3xUxfbAvyeFJLSEXkKLKL0GlCIlIIhiw4LIUxF79/nsqE/R58/efaKiTwHFDlYsiBo6KkXpvYfQIi2QhJT5/TF3YdnsJtlks5tyvp/Pfu7euXNn5t47d86dM+fMiDEGRVEURanshIW6AIqiKIpSFlCBqCiKoiioQFQURVEUQAWioiiKogAqEBVFURQFUIGoKIqiKECIBaKIJIuI+n04iMiZIjJPRPaJiBGRL0NdpoqGiCQ593ZsiPLfLCKbQ5F3qPF27SIy2nkeo0NTKqU4iMhY57klBSCtCU5aLUpcsBISEIHoXIw/v9GByDfQiEiCU7473MKmi8jKIOTdAvgKSADeAx4DPi7tfCsaItLCeYYTQl0WRVHKFxEBSucxL2F3ArHAK8B+j2N/BijfQHOGs/0FQESigD7Au0HIexAQDdxtjPkwCPlVVn4H2gJ7Q10QBYAvgAVAaqgLoigBEYjGmLGeYU4vMBZ42RizORD5BIGBwC5jzHJnvzcQgyMgS5nGznZHEPKqtBhjjgCrQ10OxWKMOQAcCHU5FAXKiFGNiESIyIMisk5EskRkm4g8IyJVfMRv4+idtznxd4nIhyLS2s98a4vIya4fMABY4rY/zIm63S1ekT8iRORSEZklIgdEJENElonIGKfn6YqT5IyjunrZv7qplpOKmM8IEflZRP4WkUxnrOYjEenuFidWRO4VkV9EZLuIHBWRPSLytYj09JGuccZ5G4rIOyKSIiK5LpW3iDQQkedFZI2IHBaR/c7/CSJyUhHLvtn51RSRF53/2a4xPhFpLCKPiMhcEdnplHuH87zbeqQ1Ftjk7F7lTU1f0BiiiJwiIpOc63TlM0lETinKtbilIyJym4iscJ5Hioj8V0RiCzlvpIj8KnYMOVNEVonIw+71xS2u69k0FpH3RWS3U8cWicg/CshjiIh8JyJ7nXdng4g8JyJxXuK6nk1VJ85W55z1InK/iEhJr118jCGWIO9/ishKz7ylGGO3InKGiPwgx9+rtSLytLdrcZ6FET/bMi/pPOWkM9gj/HEnfIOXc3aKyFYv4UV+1k78Js792ujETxPbPpxalLI7aTRznv1REbnC49ggEZkttq34W0S+FJE2BaQ1WkSmOOXJEJGDYtuBK7zEXSC2bWrhI617nPt3d4EXYIwplR+wGTBAiwLiJDtxPsWqTN4FXgbWOuHveTnnLOAIkA1MBZ4FPgQysV+aiX6UcayTjz8/n9fjkfaTTvw9wBvAc8ByJywZiHTitXDK4boXE5z9sYXlBYgT35XPO8BTwPvAdmCsW9yewFFgBvAW8LRz39Kde3mWl/QNsNR5lsuB17Aq8LOBqsB6J8504HngBeBzYB9wrh/1ZAewENgIjHfSuso5fpnzvKcBrwPPOM/9qFP2zm5pJTn1x2DV8mPdfl3c4hj3e+OEn+rUnzzgS+f5TQVynfDuftSrV5w8dgCvOvdlPfCHE7bZyzn/c87Z5vx/AZjrhP0KRHh5Nn859+9P57685dx7A9zrJY9HnGNpwERsnfzRCVsB1PTybFKAOc6zect5BinOOY+W9NqB0U780QHIe5xzLMXJ+3lsW/K7E5bvvhfwDG906sIhbLv0NFa167pXcSVty3zkO8iJ/7RH+By8tEFAB2/pF+NZJ2KHEfKA7517NwE73JUFDPXRdia5hXV27vNBYJBH/Euw71KGk+5TwGxsfZ3peV3OORnAIrf447HtmgH+4xF3lBP+fz7u62qsjKhb4P0vagXx94d/AnERUNstvBr2JcoFGrqF13Ju4F6gnUda7bEN5GI/ytjOeVCXYIWIcV6ES4CrnP2P3eJcAlQtQrq9nHO3epQ/AvjGOfZgYRWsCPnc4JzzOxDrcSwcaOS2H+utMgBNsA3VKi/HXC/gJPI3yOc5x17ycl4VoIaf9WQGUM3L8fre0nJevnTge4/wFk56E3zkl4SHQMR+WKxywi/3iD/CCV8NhBXheno78dd71OloYL5zbLPHOaOd8KlAjI968U8fz+ZT93JhjbL+xn4wnOQWPsCJP4/8jbkr/5c8wl3P5jv3cjnPZL/ziwzQtY8uYd59nfhr3K/PqYuzvOVdwDNsjhUCB4E2HsdcQne8R3gyfrRlBeQdg224/3ALq+48z+lOHte6HfunE3ZlcZ81tl1a7+Tb3yN+Y6yQSwWivNTLJGd/EPbDcQduH6lu5U/Dfnh39zj2Ej46G0BLL/enCvCzk1a8W3gUVi6kutcLj3d+cqH3vygVpDg//BOIg7wce8w5dq5bmOvh3+ojPdfNbVeM8k4Bdrjtn+mkdXYx0nrbOfcGL8daOS/HRo/wEypYEfNZ5pzTtYTP6lUnnWYe4QbbMNT3co5LID4ZoHrSuRjnfu28xO4NYwv8F4inO2HzfJwz2znez49nf3UBeW/2CF/ivOBxXs4Jd1703708mxwgwcs5rrr0qFvYF05Yex/lXgLs9vFsTvYSf6JzrEMJr300BQvEoub9jhM2ykv8073lXcAzfMhX3cZ+lB/E9l7cBUQyfrRlheT/K7aNqOXsD3XOHwrsBj70eAcMJwoHv541cIET/zkf8V3t7lC3MFcdSwKuwArslXi0IU7cy524E70ci8V+3BQoKzzOucjbs8b2gg1wsUf4RxTx/Q2UlWlJWeglbJuzreUW1svZdhbvfmStnG1b7MMpEs54RH+sSsFFf2ylnFvUdNxIdLb5jHGMMWtFZDuQICJxxhhPC9wiISLVsOqSXcaYJUU853Rs5e6F/dL2HNeIx/Zq3dlsjNntJbmZ2C/HB0QkEfslPxf40xiTW+QLsWRiVbO+yn0OcBPQHahLfmOwupTMStHn83IL7wN0xfY2ipLWTC/HZmOF2DFEpCq2t7sXuNPL0BjYj5K2XsK3GmM2eQlPBh51yuuiF1boDheR4V7OqQLUE5E6xpg0t/ADxpj1XuJ7ez/9uvYi4E/ermud4yX+Aj/zLuj93SciS4B+QBus2tqdorZlBfELVtAkYYXbQOyzm4UVlgMBRCTcKccaY0yK2/n+PmtXu9rcR7vqGkNvi33P3fknVqDOBc43xuzzcr7PemGMOSAif2Lb2xMQkWbA/Vjr/2bY3rM78R77bwB3Y7V8U5w06gIXYjVghb27ZUMg+hAKrgoc7hZWx9leX0iS1QvLU0SGAV2c3Tgn7XpuFWI4VgVwl9NI7TfGvFxYug6uQXdfjXQq9gG7vo6Kg2tgPKXAWA4iciF2fC8T+AnYABzGjhkkYStkPuMNYKe39IwxB8Ua4zwGnA8McQ7tFZFxwBPGmOwiXYn9WjU+yn0Hdlxqn1PurdgxRYM1eurso9z+UJTnBcfveVHS2uV5wBiTKyJpHsG1sCrbelgh5g/58nBwPTN344862Pe9sDxc6i0Xvuqnt/fT32svjFDlXez64EdbVhA/A49jBcEXzvY3Y0y6iPwMXCoiHbDq2Fhgssf5/j5rV7vqTXh6xvekH7b+/uxDGEIBz8YhXxsj1ijvd+z7MRurLj6A7aS0wA5pnfDeG2M2isiPwBARaWmM2YDVQERhx6ALpUwIRD9wmWd3Nsb47FEUkWHYm+rOYOfnjqtSbcEOkhcFVzkbYgWPJ4084hUH14vn+ZXki/9g1RrdjTGr3A+IyFt4+UJz8CqoAIwx24FrnR52O+yX663YAf0w4N9FLJsvYRiBFbg7scZSqR7He3k7rxi4Py9v+PO8XHEaYI1BjuF80dfhxI8YV/wlxphE/KOBj3DXdbiX9wB2rLG2n3n4g7/XHkgOBjBv9/qwwsvxQLy/BfE7dnx8kIjUwX70Pe4cc/VaB2EN29zDXPj7rF3XcYEx5ms/y3ot8ADwqIiEG2O8vfPu9cIb3t67u7DP7GpjzAT3AyIykvxtt4s3sIaX1zvlug7bCZhUwDUco0y4XfjBAmfbt6QJGWNGG2PEGCNYY4bNbvtDnWhnucKMMS38SN6lwkzyPCDWnaMJsKm46lKn/Iexlp8NRKRrYfGBk4GVXoRhGFYdWGyMZYUx5jWOf1AMK+icIlIX+xU+z4swrM5xVYw7LnVtUb/GoYDn5RG+uAhpueJ4+8Doi8dHqDEmHdvothcRf4VVMx9m5knO1l2VvgCoJSLt/czDH/y69gDjulZvdbmnn3kX9P7GYTVLmVhDrIBjjMnBqkdbA1fi9MCcY+uxWpIzsB+geVg1qjv+PuuStKv7se/8bOBhEXnWSxyf9cJxYeniGY5tr8BRfXrg6+Md4Fvs/blaRM7E3sNPC+i9nkB5E4jvYR/AoyJymudBEQkTP+fWcxs/THYLTsKqOYozfgjHZ7Z5WETqueUVjjVnDsOa1peUV53tW56+Uc69aOQWtBk4RUQau8URbA+4nb8Zi0gHH42x6yvwiL9pemG3k043RwC68o7EqlHrejnH5XbQzI985mKtE/uIyCXuB5z9fljzeW/jU55McLYPuQs4EYnGmo5740XsuM673nzERKSWM07rSTjwjPNR44qbANyBrb8fuMV9ydm+7V4H3M6rJj78Uf1ggrP159oDhasH8JD7uyDW/+9JP9P6ADsGd7vzAevOf4CawAfGmKziFrYIuHp9Y7BDG795HOuPNRb6yxjzt8e5/j7rr7CarFtFZKhnfOecXs54dz6MMYewvbKfgXtF5BWPKF9h38t/iJtvtMNYTlTtu9jsbJM8yjEE2+vzijEmD+ueUZ/j7fCbvuJ7Uq5UpsaYNKeB+gJY4OjTV2C/kpphB4frYM28i0on55xkt7AkYKHz9V6ccs5zvpTuA5aLyOfYSn021hBmDtYiqqS8g/0iHgWsE5GvsP6IjbFfj+9iKxzYl+RN7MQDU7Av/OlYYfgN1mrUHwYBL4rIPKxLwm5sz/cC7PMo8fUZY/JE5FWs6mOZc31VsGbltbFfxgM8zkkXkd+AviIyGSvIcoGvfanZjTFGRK7CjlF+4uSzGvt1OQzrizbKedkKK/NcEXkNuJ3jzz4be1/24WVcyhjzroh0A24BNjjjIFuda0zACuT3sIZF7iwFegCLRGQ6tmEZge1V3+eMobjy+FlEHsAKpnUi8h12EoPqWDeD/th6eVZh1xjIaw8UxpiZIjIe64q0wq2On8dxd4BCn5+T1mYRuRPr97hYRD7Fvlf9sW3MaqyxR2nys7OtD/xgjDnqcWy0R7xj+PusjTHZInIR1qhwmvNO/4n9GG2K9dE9Casq9vqha4w5IiLnYnt0dzgfQTc52qN0EbkB+ASYLSKfYOtCH2x7OAtbx90ZB1wNfOY8yxQn7llYV6MRBdy7d7DDNvHAMmPM/ALi5ruQUvnhh9uFj2Oj8WKO7RxrAfwXWIdVXRzEVtL3gWF+lvNOJ5/mzn517Iv0VADuwWXYinfIKecKrEl3tJe4Y/HT7cLt3MuxFlwHnHw2YQfaEz3ijcZW9MNYq8YvgI6+8nbCkn3k2Rbbs1mIbSyynGf+OdDbz3qyuYDjEdjxhJVYU/edznNuzvFJCVp4nHMyVsinYRvBY/UIH475zrHWTtqpTh1IxfYWWvv5PAS4DatSy8I2xq9jBZbP6wXOxap8dmPHe3dix5OeIL8/nMG+P42dMu52nv1i4B8FlK0PtkHZ4eSxx6kTL5LfR6ygsvqqM35dOwW7XfibdxjwL2xb4Jn3IawFtD/P8UysMcc+J7312IlAvLnHJFOMtqyQOrTHOe9ej2ONOe6759MtzJ9n7cSvj52AYDlW8KVj29jPsa4VEW5xfT2DKtghKIN9P919ZAdj28Mjzj39CmupOwHv73FvbG94n/P85mA/UJPw8Q67netyPfHqoufrJ87JiqKUI8RO9zfTGJMU6rKUdcROvbcW+NgYMzLU5VFKF2cIYT12+KaRMeZgIacco7yNISqKonhF7Jy7YR5hVTluHf5F8EulhIBLsEMNk/wRhhAigSgit4jIJrET5i4SEZ/WTSLSSOxEzqvFTt46wUe8i8VO6pvlbC8stQtQFKUsciewSUQmip2EewLWWGoodn7Oz0JZOKV0EZEHHNuN8dhhoaf9TSPoAlFERmAtBJ/Ezi4xD/he7KwE3nDNUfc0J1pauafZCztgOxlrwjsZOxjbI7ClVxSlDPMTdqz5TOxY4nBs23Ef1sdOx4cqNk9hP4o2AxcaY7b4m0DQxxAdC8Clxpjr3cLWAZ8bY8YUcu63wF5jzGiP8E+wE+oOdgubAezRMQNFURSlKATV7cLxCeqG9cVzZzrWoqi49MIuTeTOj1hrN2/luAFrnk10dHS3Zs38cVmrHOTl5REWpkPMnuh9yY/eE+9U9Puydu3avcaYeoXHLD8E2w+xLtaZ2HNOu11Yv7bi0tBHml6n4jLGjMfqmWndurVZs2ZNCbKumCQnJ5OUlBTqYpQ59L7kR++Jdyr6fRERv1WSZZ1Qfb546mnFS1hZSFNRFEWpJARbIO7FWSjTI7w+vmdCLwo7SyFNRVEUpRIRVIFo7PRDi8i/osRgrLVpcZlfCmkqiqIolYhQzGX6IvC+iPyOnVT5JuxURG8CiMgkAGPMKNcJIuKaDb0mkOfsHzXGuBYBfgWYJSJjsM63F2LnuCzRKg6KopR/srOz2b59O5mZmUHNNzY2llWrSmVBjKASHR1NkyZNiIyMDHVRSp2gC0RjzCdi1/h6GDtZ7HJgqJvPiDeTT88V4c/Drk/Ywklznohchp3z8THszO0jjDFe/RYVRak8bN++nRo1atCiRQvsAi/B4dChQ9SoUSNo+ZUGxhjS0tLYvn07CQkJoS5OqROS1S6MMeOws5l7O5bkJazQWmyM+Rw7Ca2iKMoxMjMzgy4MKwoiQp06ddizZ0+oixIUKq6TjKIoioMKw+JTme6dCkRFURRFQQWioihKuSIpKYmFCxcWGGfChAncdpvXibqUAgjJGKKiKEpZ5cslKTz34xp27M+gcVwM9w5pzbCu8aEulhIEtIeoKIri8OWSFMZMXUbK/gwMkLI/gzFTl/HlkpRip/nss8/y6quvAvCvf/2LgQMHAvDzzz9zxRVXMH36dHr16kViYiLDhw8nPT0dgEWLFtG/f3+6devGkCFDSE1NPSHdvLw8rrrqKh5++GEA3nvvPVq1akX//v2ZO3fusXjffPMNPXr0oGvXrgwaNIhdu3aRl5fHKaeccsxYJi8vj5NPPpm9e/cW+zorAtpDVBSl0vDYNytYucP3mrFLtu7naG7eCWEZ2bnc9/lSPvp9q9dz2jWuyaPntfeZZr9+/XjhhRe44447WLhwIVlZWWRnZzNnzhw6duzIE088wYwZM6hWrRrPPPMML774ImPGjOH222/nq6++ol69enzyySc89NBDvPvuuwDk5ORw+eWX06FDBx566CFSU1N59NFHWbRoEbGxsQwYMICuXbsC0KdPHxYsWICI8M477/Dss8/ywgsvcMUVVzB58mTuvPNOZsyYQefOnalbt66/t7RCoQJRURTFwVMYFhZeFLp168aiRYs4dOgQUVFRJCYmsnDhQmbPns3555/PypUrOf30020+R4/Sq1cv1qxZw/Llyxk82E7AlZubS6NGjY6leeONN3LppZfy0EMPAfDbb7+RlJREvXp28YkRI0awdu1awPphjhgxgtTUVI4ePXrMn/Caa67hggsu4M477+Tdd9/l6quvLvY1VhRUICqKUmkoqCcHcPrTv5CyPyNfeHxcDJ/c2KtYeUZGRtKiRQvee+89evfuTadOnfj111/ZsGEDCQkJDB48mI8++uiEc5YtW0b79u2ZP3++1zR79+7Nr7/+yt133010dDTg2z3i9ttv56677uL8888nOTmZsWPHAtC0aVMaNGjAL7/8wm+//cbkyZOLdX0VCR1DVBRFcbh3SGtiIsNPCIuJDOfeIa1LlG6/fv14/vnn6devH3379uXNN9+kS5cu9OzZk7lz57J+/XoAjhw5wtq1a2ndujV79uw5JhCzs7NZsWLFsfSuvfZahg4dyvDhw8nJyaFHjx4kJyeTlpZGdnY2n3322bG4Bw4cID7eGgVNnDjxhHJdd911XHHFFVx66aWEh5943ZURFYiKoigOw7rG89RFHYmPi0GwPcOnLupYYivTvn37kpqaSq9evWjQoAHR0dH07duXevXqMWHCBEaOHEmnTp3o2bMnq1evpkqVKnz++efcf//9dO7cmS5dujBv3olrFdx1110kJiZy5ZVX0qBBA8aOHUuvXr0YNGgQiYmJx+KNHTuW4cOH07dv33xjhOeffz7p6emqLnUQYyr3koG6QLB3KvripsVF70t+yvo9WbVqFW3btg16vuVhLtOFCxfyr3/9i9mzZxcYz9s9FJFFxpjupVm+YKNjiIqiKJWQp59+mjfeeEPHDt1QlamiKEol5IEHHmDLli306aOr5LlQgagoiqIoqEBUFEVRFEAFoqIoiqIAKhAVRVEUBVCBqCiKUq4oyvJPxaFFixaVfnJvFYiKoigu5rwMm2adGLZplg1XKjwqEBVFUVzEJ8Jno48LxU2z7H58YkFnFUiwln/ylU6LFi149NFHSUxMpGPHjqxevRqAtLQ0zjzzTLp27cqNN95IZZ+kBdQxX1GUysT3D8DOZQXHqdEI3r/Qbg+lQr02kPyM/XmjYUc4+2mfyQVj+ae9e/d6TeeRRx4BoG7duixevJhx48bx/PPP88477/DYY4/Rp08fHnnkEaZNm8b48eOLdUsrEioQFUVR3ImOs8LwwDaIbWr3S0Awln9asGCB13RcXHTRRcfKMnXqVABmzZp17P8555xDrVq1SnSdFQEViIqiVB4K6Mkdw6Um7XcfLPwfJN0PCf2KnWUwln8yxnhNx0VUVBQA4eHh5OTkHAv3tWRUZUXHEBVFUVy4hOHwCTDwIbt1H1MsJqW9/JOvdAork2se0++//559+/aV6BorAioQFUVRXKQstkLQ1SNM6Gf3UxaXKNnSXv6pTp06XtMpiEcffZRZs2aRmJjI9OnTadasWYmusSKgyz/p8k9eKetL+oQKvS/5Kev3RJd/KjmVZfkn7SEqiqIoCioQFUVRFAVQgagoSiWgsg8NlYTKdO9UICqKUqGJjo4mLS2tUjXsgcIYQ1paGtHR0aEuSlBQP0RFUSo0TZo0Yfv27ezZsyeo+WZmZlYIQRIdHU2TJk1CXYygoAJRUZQKTWRkJAkJCUHPNzk5ma5duwY9X6X4hERlKiK3iMgmEckUkUUi0reQ+P2deJkislFEbvI4Hi4i/3FLc5OIPCEiKvAVRVGUIhF0gSgiI4BXgCeBrsA84HsR8eoVKiIJwHdOvK7AU8BrInKxW7T7gVuBO4A2wD+d/TGldBmKoihKBSMUPai7gAnGmLed/dtF5CzgZrwLsJuAHcaY2539VSLSA7gHmOKE9Qa+McZ84+xvFpGvgR6lcgWKoihKhSOoPUQRqQJ0A6Z7HJqOFWre6OUl/o9AdxGJdPbnAANEpI2TTztgILZnqSiKoiiFEuweYl0gHNjlEb4LGOTjnIbADC/xI5z0UoFngBrAShHJdY79nzFmnLcEReQG4AaAevXqkZyc7PeFVHTS09P1vnhB70t+9J54R+9L+SNURieeDkHiJayw+O7hI4BRwD+AFUAX4BUR2WSM+V++xIwZD4wHO5dpWZ6HMVSU9fkpQ4Xel/zoPfGO3pfyR7AF4l4gF9vrc6c++XuNLnb6iJ8DpDn7zwHPG2M+dvaXiUhz7JhkPoGoKIqiKJ4EdQzRGHMUWAQM9jg0GGtF6o355FenDgYWGmOynf2qWEHrTi46E4+iKIpSREKhMn0ReF9EfgfmYq1IGwNvAojIJABjzCgn/pvAbSLyMvAWcDowGhjpluY3wAMisgmrMu2KtWadVNoXoyiKolQMgi4QjTGfiEgd4GGgEbAcGGqM2eJEaeYRf5OIDAVewrpm7ADuMMZMcYt2O/AfYBxWnZoKvA08XprXoiiKolQcQmJU41h/erUANcYkeQmbCSQWkN4h4E7npyiKoih+o2NsiqIoioIKREVRFEUBVCAqiqIoCqACUVEURVEAFYiKoiiKAqhAVBRFURRABaKiKIqiACoQFUVRFAVQgagoiqIogApERVEURQFUICqKoigKoAJRURRFUQAViIqiKIoCqEBUFEVRFEAFoqIoiqIAKhAVRVEUBVCB6B9zXoZNs04M2zTLhiuKoijlGhWI/hCfCJ+NPi4UN82y+/GJoSyVoiiKEgAiQl2AckWTU6HfffDhCDh5MGyZA8MnQEK/UJdMURRFKSEqEF1smgUpi6HPnXbfGNi/Bbb9Adv/gO2/w85lkJdjj6/6Cuq1hoadQldmRVEUJWCoQAQrDD+9CvrdA3NeOi4ED++2xyOrQnw36H2H/b/gdWjY0Z733+5w6fvQvFdor0FRFEUpEZVeIFY9sg0mDbM9wh8ftIG1W0LLgdD0VGhyGtRvB+ERx8cML51k1aS/vwPf3wvvnQ3974d+99p4iqIoSrmj0rfe4blZENsSOl4KTU+D+O5QrY73yCmLTxwzPO06iGsCvz4JM5+Gjclw8dsQ1yxYxVcURVECRKW3Mj1apTYcPQwn9YdWQ3wLQ7Dji54GNK3OghtnwUXvwK4V8EYfWD61dAutKIqiBJxKLxCzomrbXp+7O0Vx6DQcbpoNdU+Bz6+GL2+FrPRAFVNRFEUpZSq9QARsr2/4BKsSLQm1E+CaH6DvPfDnZHirH+xYEpAiKoqiKKWLCkQXCf2Ou1yUhPBIOOPfMPpbyMmEdwbD5OGwYeaJ8XSGG0VRlDKFCsTSokUfuGmOHZdcNx0mXwwrvrTHdIYbRVGUMocKxNKkam0Y8QGc+zIgVghOuc5udYYbRVGUMoUKxNJGBLpfbQ1uqtaBZZ9Bu2EqDBVFUcoYKhCDxeHdYHIhIgYWTYC100NdIkVRFMUNFYjBwH2Gm5EfWcH4yRWwcWahpyqKoijBQQViMHCf4ablABjwMORmwe/jQ5GMg2EAACAASURBVF0yRVEUxSEkAlFEbhGRTSKSKSKLRKRvIfH7O/EyRWSjiNzkJU4jEZkoInuceCtFpH/pXYUfeM5w0/duu3zUuukl931UFEVRAkLQBaKIjABeAZ4EugLzgO9FxOsEoCKSAHznxOsKPAW8JiIXu8WJA+YCApwDtAVuB3aX3pWUgLAwuGg8VG9gV9k48neoS6QoilLpCUUP8S5ggjHmbWPMKmPM7UAqcLOP+DcBO4wxtzvx3wYmAve4xbkPSDXGjDLG/G6M2WSM+dkYs6pUr6QkVK0NwyfCoVT44kbIywt1iRRFUSo1YowJXmYiVYAjwEhjzGdu4a8DHYwx+VScIjILWGaMudUtbDjwIVDVGJMtIiuBH4B4YACwA3gHeN14uUARuQG4AaBevXrdPv300wBepX80TplGq3Xj2ZhwBVubDw9ZOTxJT0+nevXqoS5GmUPvS370nninot+XAQMGLDLGdA91OQJJsJd/qguEA7s8wncBg3yc0xCY4SV+hJNeKnAScAvwEvA00AV4zYn7X88EjTHjgfEArVu3NklJSX5eRgAx/WHK35y04kNO6nupXXWjDJCcnExI70sZRe9LfvSeeEfvS/kjVFamnr028RJWWHz38DBgsTFmjDFmiTHmPeBV4FbKOiJw3itQ5xSYci0c3BHqEimKolRKgi0Q9wK52F6fO/XJ32t0sdNH/BwgzdlPBVZ6xFkFlI+VeqOqw4j34egR+PwayM0OdYkURVEqHUEViMaYo8AiYLDHocFYK1JvzCe/OnUwsNAY45Icc4HWHnFaAVuKX9ogU681nP8qbJ0PM8aGujSKoiiVjlCoTF8ERovIdSLSVkReARoDbwKIyCQRmeQW/02giYi87MS/DhgNPO8W5yWgp4g8JCInO0Y3dwCvB+OCAkbHS+DU62H+f2Hl16EujaIoSqUi2EY1GGM+EZE6wMNAI2A5MNQY4+rNNfOIv0lEhmKF3s1YC9I7jDFT3OL8ISLDsL6N/wa2OttxpX09AWfI/8GOxfDVrdCgPdRpGeoSKYqiVAqKJRBFRIB2QG3sON4qb+4NvjDGjMOHsDLGJHkJmwkUuHigMWYaMK2oZSizRETZad7e6gefjoLrZkBkTKhLpSiKUuHxW2XqqCxTgaVAMrAM2CEi1wa2aJWYuGZw0duwa7mdBNydTbNgzsuhKZeiKEoFxi+BKCKXY/33lgHXAEOd7TJgvIiMDHgJKyunDIZOI2D9DJj+bxvmWjUjvsDOsqIoilIM/FWZ3gdMNsZc6RE+UUTeB+4HPgpIyRQY9gbsWQ3zXoXMA7D62+OrZiiKoigBxV+VaWvgAx/HPiC/64NSEsLC4YqpEFkNFk+E7teqMFQURSkl/BWIh4AmPo41cY4rgWT3So5NyPP7eKs2VRRFUQKOvwLxe+BJz/ULRaQX8IRzXAkUrjHDYW+AhEPLM+y+CkVFUZSA469AvA84ACSLyFYR+U1EtgBzgIPOcSVQpCy2Y4bth0Grs2DzbLj4HV1UWFEUpRTwy6jGGLNTRLpgLUv7Yv0QNwMzsWscHgl4CSszfe48/j/xSlgzzc536h6uKIqiBAS/HfMdofdfvCyrpJQiJw+G6g1h8SRoe26oS6MoSjnnyyUpPPfjGnbsz6BxXAz3DmnNsK7xoS5WSAnV8k+Kv4RHQNfLYf1PukSUoigl4sslKYyZuoyU/RkYIGV/BmOmLuPLJSmhLlpIKVQgishGEens/N/k7Pv6bSj9Ildiul4BJg/+nBzqkiiKUk7JOJrL/323iozs3BPDs3N57sc1ISpV2aAoKtOZWIMZ1/8iz1mqBJjaJ0GLvrD4fehzN4RpBz9YuNRLKfsziF/wi6qXlDKDL9VnVk4uG/ccZu2uQ6zddYg1O9NZt/sQW/8+gq+Zp3fszwhu4csYhQpEY8zVbv9Hl2pplMJJvAqmXmctTk/qH+rSlDuKM27iUi+5vqhd6iVAhaISUmzdXEpGdh5g6+Zdn/7Jk9+tJO1wNrl5VvKFhwkJdavRoXEsF3aNZ9K8zfx9JP9C5I3jKvdCAn4Z1YjII8A7xph8g1gi0gi43hjzeKAKp3ih7bkQHWuNa1Qg+oUvwWaM4ZxOjTmam0dWdi5ZOXlk5eRxNCePrJxcnpi20qd6SQWiEmxycvNYlXqIPzb/zbM/ribTEYYu8gwczMjh5v4tadWwBq0aVCehbjWiIsKPxWlRp9oJ7wJATGQ49w6p3JON+Wtl+ijwA3ZNQk8aO8dVIJYmkTF20u9FE+HI31C1dqhLVG547sc1XgXbvz79i399+pff6aXsz2DBxjQ6NYmlahXvr5Ja8ilFxVddOZyVw5/b9vPH5r9ZuHkfi7fu48jR3ALTysrJ454ChJurDmrdPBF/BaIUcKwWkFWCsihFJXGUncZt2WfQ48ZQl6bcUND4yD1ntiIqIpyoyDCqhIcRFRlGVEQ4VcLDuH/KUtIOH/V63mXjFxAeJrRqUIOuzeLo0jSOxGZxnFS3Ol//tUNVrUqR8Ka9uPuzv3hh+hp2HMgkN88gAm0a1uSSbk3o3qI23ZvXYvib80nxUq+Lovoc1jVe66EHhQpEEUkCBroF3Sgino5wMcA5wIrAFU3xScOO0KiL7SWedgNIQd8pCsCmvYcRwasxQXxcDLcNPMXnuf/OaudVvfTQOW1oHBfDn1v3s2Tbfr75awcf/rYVgBrREY7K9UR1VlFUrdqrLBsE8zk86cXqMzfPsOtgFjf3b0n3FrVIbF6LmtGRJ8S5d0hrVX0GkKL0EPsDDzv/DXC1lzhHgZXAHQEqV9DYfDCP058uh1aDiaNg2l2wYzHEdwt1aco0W9IOM3L8AmIiw8nJMycIqaI0Hu7qpZT9GcR7NI4D2zQAIC/PsHFvOkscAekSjp6k7M/glsmLiI+Lsb9aVZ1tDL+u3q29yjJAMAypNuxJ57ulqUxblsruQ96Va9m5qvoMJmJ82d96iyySB/Q0xvxeekUKLlGNTjGNrnqZmMhwnrqoY5EsDstE5cs8AM+3hs6XwXkvBzz55ORkkpKSAp5usNmadoTLxs8nIzuXD6/vyZqdh0r0/Py5L6c//YtXdVZURBjxtWJI2ZeRrwcpePdrahwbzbwxZxS5nMGkotQVd3o/9TM7DmTmC4+Pi2HuAwO9nHGcE1x0POrYxj3pfLcslW+XprJ6p10cqHvzWqzbfYgDGTnFyi9UiMgiY0z3UJcjkPg7l2mFdXzLyM5lzNSlzN+QRo3oCKpHR1A9KsL+j4qkRnQEi7fu443kDccasZB+vUfH2km/l30OQ/4PqlQLbv7lgG1/H2Hk2ws4kp3L5Ot60LZRTdo2qhm0Z+VLneX68DLGsDf9KCn7M0jZl0HK/iM8+d1qr2ntOJDJea/NoUN8Tdo3jqVDfCxtGtYgOvK45WCZ+VgrYxR0X/YfOcqGPels2H2Y9XvS2bA7nQ170r0KQ7Dv/KVvzueketXsr251TqpXjaa1qxIZHua1Z3n/lKVMX7GTTWlHWJVqXbq7Na/FI+e24+yODWkUG5PvPFDVZyjwey5TFyJSH4j2DDfGeNcTlQMysvNIXrub9MwcDhdixXX8nBCa3yeOgr8+ghVf2mndlGNs32eF4aHMbD68viftG8cGvQyFqbNEhHo1oqhXI4ouTeMAmDhvi9deZfWoCGJjIvlu2U4++n0bYH3LTqlfnfaNYzEmj2+X7eRoED/WysNkBb6MVV79eR0HMrJPMJaqEh5GQt1qtG8cS1r6UQ5l5e+xVa0SjsHw08pdJ5wbESY0q1OVHfsyyPTo9Wfl5PHd8p10a16Lf5/bjqGOEHQn6KrPOS9DfOKJC45vmmVX0qnEiwf464cYhl338EYgzke0cB/hZR539URuniE9K8f+MnM4lJnNJW/O93peyGZ3aNYL6pwMS95XgejGjv0ZjHx7AQcysvnwup50iA++MHThryWfr17lE8M6HOtVpuzPYHnKQVbsOMDylAPMXLuHven5x6AysnN57JsVJNStRsv61akeFTjXkPIwWcHOA5k8+vUKr8Yq2/dlcGHXeE6uX52W9avRsl51mtSqSniYNVDz1WN78sKOJ/QuN+49zMY9h9m4J93ZHvZaFgGm3Ny7wPIG1eozPtGurTp8ghWKrrVXh08ITv5lFH97iHcCtwLPYAXj/wF5wOXO9umAli6IeKonwsOE2JhIYmOOW3XFx8V4/XqvU71KUMqYDxHoeiXMeBT2rIV6rUJTjjJE6gErDPcfzuaD63rQsUnohGFxKEqvskmtqjSpVZWzOjQ8dl7CA9O8jj3uO5LNBa/PBaBRbLQVAPWqc3J9+1u3+xBPTlt1wkwnvgSbMdYg6XBWDk9973suzFAKxPW70/lxxU6mr9zFX9v2+4yXnZvHM5d08nm8KD22uKpVSGxWhcRmtY6F+Ro3LlMzwOTmQExt6DwSJl8CTXvBrmXHhWMlxl+BeDXW8f5lrED8whizWESeAKYDzQJcvqDgOfDtC29f7wLsO3yUH1fsZEj7hr5PLi06j4Rf/gNLJsGZTwQ//zLEroOZ/OPt30hLP8qka0+jc1NfSoyyTXF6Co19fKzVrxHF4xd0YMOedNbvtr9PF24r0LE7IzuX+z5fyvhZG8nIzuVwVg5HjuZy5GgOeYXY4KXsz+D5H9fQplEN2jSsSYs6VYkIP9H0oLhjnd7Ou6BLY5ZuP8CPK3by44qdbHB6aJ2bxHLvkNZMnLfZqwVnafnpBd0NojDVpzGwfyukLHJ+iyH1T8h2lq4Nj4JNydDvvkovDMF/gXgSsNAYkysiOVj/Q4wx2SLyMvAaMDawRSxdWtQMK7IVl7evxpuTWvL5ou3c/MEi/jOsA5f3aF6axc1PjQbQ6iz462MY+AhEhKi3GmJ2H8xk5NsL2H0wk0nXnnbCV3tlwFdD/ODQtif0JMG6h+w8mMn63emMete7wfjR3Dwax0VTtUoE1aLCiYm026pVIqhaJZyXZqxlv5e5MCPChDdmbjg2h2ZURBitGtSgTcMatGlUk7T0LN6du+nYdGNFVbX6Ggt89OvlHMjIITxM6HlSbUb1asGZ7RscG6OLj4sJqoAqzEUn4HiqPldNgy9vgjbnwuRLrRA8stfGDY+CRp2s7UF8N7tyzo8PQvd/wsL/QULfSi8U/RWIBzhuSLMDaA3MdUurws8j5u2r8aLEeG6dvJiHvljO7oNZ3DnoFCSYzvKJo2D1t7D2B2h3fvDyLSPsOZTFyLcXsPNAJhOvOY1uzX1UwwpsSOCPUUZYmNA4LobGjh+kt55lfFwM71x1qs/8YmMifVrQnt2xIet3p7M69RCrdx5k9c5D/LpmD58t2u41LVeP9P0FW8gzBmOs64k59t+wZuchsnNP7J7m5hmysvN4YXhnzmhbn7iq+T8GQ+Gn52oj/HJH8bdu5uXCvs3W/arVWfDBxRBZFTIdNfFfH0G91tBqiE03vhvUb3/8g9l9zDChnxWG7vuVFH8F4hKgHfCj83tMRDKAHOx44uLAFq98ULVKBONHdWfM1GW88vM6dh/K4olhHY4N0Jc6Lc+AGo3thN+VRCC6q8/CwwQBPriuB6e2KOCbrIIbEgRTxVdYT6h949h8lr17DmVx6v/N8Jre0dw8YiLDEbHjpIIdIg9z/i9POej1vKycPC7u1qTQspYVQx+f+Kqbl7wHB1Jg9yrYvfL4ds8ayHH7kImKtcKwRT/odw807grRNX3nl7L4ROGX0M/upyxWgegHLwMJzv9HgUTAtVrtFuC2AJWr3BEZHsZzl3Sifo0oxiVvIC09i1dHdj3BT6zUCI+wVqazX4AD2yG24AaivOOpPsvJM1SJCCPVh+/YMRL6wcXvwEcjrTHSsk8r/RdxSXpQ/vaE6tWIKrBH+sF1PXyeWy6MVUpCQj+4+D345ApocipsngO1EuCTKyHrwPF41RtC/bbQ/Rq7rd/OqkS/vNmOAy78n/2SKEgYgvdeZ0K/Sv0ugB8CUUSqALcALwEYY3aKyGlAS6AqsMoYk39QoRIhItx3Vhvq14jisW9XcuX/fuOdUacSWzWy8JNLSpfLYdZz8OeH0P++0s8vhHhbteJoTl7hFo4Z+2HuK3A0HX57A04eBM37lHJpyz7B7EEVt0daYefszNgHG36BdT/B+hlWBbp+hh3vi4mD5r2s0KvfzgpAz9VtNs2ywlBVnwGhyDPPGGOOAoPczzGW9caYpZVdGLoz+vQEXhvZlb+2HWD4W/NIPRAEP8XaCZDQ3/ok5uUVHr8c48vvs0B/0L83wv8G2wYksirENbcNz7hesGtlKZVU8WRY13ieuqgj8XExCLZnWJQpE4t7XtCZ87KtY+5smmXDwVp97lxmtTnvngXPngSfX2PH/+u3gyrVocfNEFUdBjwI574Ep10PLU73vtRbQapPxW/8VZnOBXoCyYEvSsXi3E6NqV2tCjdMWsTF4+Yxqldz3l+wtXQH9hNHwZRrYdNMaDkgsGmXIXy5GPhUn22ZDx//A3KybINz2WRo0Rd+fhzmvARvng597oJ+90JkvsmXlABT3B5pUMcCi2uA5T4W6Drn06vsMm1f3WY/wg6l2mONOkPfu+GUM+HoEZhyDYz8yObZZmjRenqq+gwo/s5NejdwrYjcJiJNRCRcRMLcf6VRyPJK75Z1+eTGnhzKzObpH6zxgeG4qfmXS1ICm2GbcyE6zhrXVGBGnJp/jNSn+uyvT2DS+RBTC0691grDhH52nGXQozDiA7uc1uzn4Y3e+b/ulcqJS7C56oPLyCU+8XgcY+xH1pG/reHL3nUQVdOO5X18OZ3+fATev9AauyQ/BSu/hqY94IJxcPdauHEWDHwYmp5mfQO1pxdy/O0hLnO2rzg/T0xR0hSRW4B7gUbYNRTvNMbMLiB+f+BFoD3W3eNZY8ybPuI+iLV4fd0YE3Ijn/aNY6kaFcGhrCDM6hEZbVe/WPiufUm9qVgqAJvTjlAlXKhTPYqdBzK997jz8iD5STuu2rwPjHjf+/1oe679bfgVvv0XTDwPulwBZ/6nwt4/pRDy8qBafTsuP/kSqN4ADu6Amk3g6zusU/vRI3ZrfE9wUDvrL6hWz6ZzyplW8IX7sCfQnl6ZwF+B+DjeV6cpMiIyAitMbwHmONvvRaSdt4nBRSQB+A54F7gC6AOME5E9xpgpHnF7AtcDS0tSxkCz+6D3tc5KZQ7UrlfCb2/C0k+g582BTz/EpKVn8e1fqVx2WjMev6CD90jZGdbQYMUXVrid+1LhExa0HAC3zIeZz8DcV+2YzllPQ8dLdAHm8kxRVJ+H0yBlIWz/w/5SFkOW4+YRHmVneolrDg3aQ5Wqdgw6sqqX/9UgMgb+3gCzX2B7nX402TcPTj7DjgEqZR5/l38aG4A87wImGGPedvZvF5GzgJuBMV7i3wTsMMbc7uyvEpEewD3AMYEoIrFYF5BrgUcCUM6A4feYV0lo2AEaJ1q1aY+bKlxj/vEf2ziam8eoXj5mBErfbd0qUhbBoMfg9H8W/R5ExsCgsdDhEvjmDph6nXVwbtjRNmoV0KG/wuPp37f+F/h8NHS6DKZcbwXgvk02roRZodfxEuv6YICfHj4+k0vPmwrvsW2aZS2ZR3zA+i15NGl+g1p9liOCOubnuG50w8576s50wNdU8L28xP8R6C4i7vqH8cDnxphfAlHWQHLvkNbEePgjVgmX0jMZTxxlnXdTFpVO+iEiJzePDxZsoc/JdTm5fo38EXatgLcH2u2I962wKs4HQcMOcO1PcPazsO03mD8OPhxh1argfTxJKRqFWWEGmianwul32mnMXmwHH1xoXRt+f8sanzVobz+cRk+DB7bBTXOsRiG2iRWGwyfAwIfs1n1M0Rdq9VmuEWNKpAH1LzORxkAK0N8YM8st/BHgcmNMPgkhImuBD4wxj7uF9QNmAo2NMakicj22J9nLGHNURJKB5b7GEEXkBuAGgHr16nX79NNPA3aNvpi3I5spa7NJyzSEC1QJg+eTqlItMvA9uOabP6bZls/Z1XAAa1vfCkDcvqXUOLSebc0uKlIa6enpVK9ePeBlKwl/7Mzh9T+zuKNrFIkNTlRu1E5bRLuVz5EbHs2yjg+TXuPkgOQZlbmHU9aNp27a7xjC2FOjPbUyNrKy3X3sq90lIHmUd/ypK3H7ltJu5XOsbHcv+2t1yrdfYkwuNQ5toNa+pdTa9xexB1YRZrIxCILhQI1WbG96AQdrtiYrqq7PD6amW6dyqMbJJ5SpIrxDgWTAgAGLjDHdQ12OQFLsBYJLiKcUFi9hhcUHMCLSGngS6Ov4ShaeuTHjsT1KWrdubYo832AJSAIedP4v236AC16fw+yDdXj64gA0Ap5sCoMPptJ4zywaj34PdiyG31+G4RNoWUS1jV/zMAaJN8fPp0mtMO5svJSwJm7jQr+9Bcv+A9UbEHH9L3SPDbBp/pBLYNU3yNd3UP+QtSvrvOpZaHoqNOttnafju9txJHcq8Nyp7vhVV/a3hOgUuvzxuFVRZx+BhCS61MmCWnutP22thPwGTQXdy9ZDYWOy7fFtmn18ZpcGHaDHDVCtDjLvv3DqdcQu/B+xpxbFWMXb9diwlkW70jL5DikFE2yBuBfIBTzXSaoP7PJxzk4f8XOANOAsoC6w3G1C7XCgn4jcBFQzxni3agkRHZvEcn3fk3hr1kbO79KY3i3rBjaDhH5w5uPw/f3WL3H7H+V+DGP1zoMs2Pg3Y85uQ1iTCKu+uvh/sHoa/PE2hFeB81+FQAtDsL2ImDgIC2Nb/Hk03fOrnQRh/1ZrTo+BsAho1AWa9YTmve3izRV87tQikZcHO5bA2u9hzQ923T2w7kGZ+6FmvA3b4DHHaXSsFYwuAZmXDR9fDue9DE17wu9vw4JxUKWaXQ8UIK4ZtL/APpuE/lC93vF7fulEnclFKZSgCkRHnbkIGAx85nZoMG4GMh7MB4Z5hA3GLkOVLSJfAgs9jr8HrMP2HIvUaww2dw5qxQ8rdjJm6jJ++Gc/YqoEeM7T026Emc9Za8m+95b7l3/ivC1ERYRxafemUK2lFYYfDofcbIiIhpGfQMuk0sncTZBt2JJH00FuhhINO8G232HrfPv7fTzM/689r25raNLdGvl0HA6rvq44DXFBPbbTrrc9tjXfw7rpkL7LGqw07QmDH4eq9ez4nGvuzeET7GoM+zbD35uskYtru+NPWPUN5OXYPD6/5nh+UTXhpP5wUpIVgLUTyIdOYq34QShUpi8C74vI79iZb24CGgNvAojIJABjzCgn/pvAbc56i28BpwOjgZFOvP3ACUtji8hh4G9jzPLSvpjiElPFLpXzj7d/4+UZaxkztG1gM9g8G3Kcya5/exNOKr8+TQeOZPPlkhSGdYmnVjXHfeLgDisMAXrfUXrCEE5sVLck529UW51pfwDZmbZHtHUebF0AWxbYuVMXvWeFwg8PWqOdBu2dXweoXv94XuVFzeo5I8vyqfD1bVCvLfz6JORmWYF18hnQ6mw4ZbBVgxa27FCD9vnzys2BA9usgJw/Dtb/BN1GwzkvQVghdoHq36f4QdAFojHmExGpAzyMdcxfDgw1xmxxojTziL9JRIZiJxW/GeuYf4enD2J5pHfLulx2alPenr2Rczs1pmOT2MJPKgquRmfEZPjuHis4yrGa6LNF28jIzmVUb8fVIucozBgLYeF2yrXSXtzUn0Y1MtqOKTbvZfc3JMNnV0GLPrD+Z+uYvTHZunO4qFbvuHAMi7ArHlz8LpwyqOyqWRP6wZAn4cMR9KIKZDvfpEfS7IxArc6yqmNPR/Ti9NjCI2zv78A2Ox7u6ll2uLhc1mel7BISoxpjzDhgnI9jSV7CZmKXmipq+vnSKKuMGdqWX1bv5r4pS/n6ttOJDA+AJ4x7o9P/Pph6PSQ9UC7VRHl5hknzt3Bqi1rH19f76RE4vBvOGAt9/2WvqSwK/E2z7PyUI97PP4ZYvz3sXmFdRHYuh13L4Y93jvfqJ18MVetAVjokXmUdxI8eyW+4E2z2bbETHqyYCql/ARDFEauyHPoc1G1VsKtLcXtsuqCtEgRCZWWqOMTGRPL4BR246YNFjJ+1kVsHBMBdwL3R6XCxnX1l1bdwo8/Z8cosyWt3s/XvI9x3luORk50BSz6wqjnXdZbVcaHCekOegiA3x67KsWu5tZzdtsDOfvLHePuTMKjXxi7+6vo1aG+tNUtT1XogBVZ+adWiKc5wfXw36H4trJjK5vqDabHrZztWWK+UfGt1LFAJAioQywBndWjI2R0a8srP6zirQ0Na1gug71JYuFUxfXEDrP4W2p0fuLSDwMR5W2hQM4oh7R1D44XvwtFDtjfi3hMpi+NC/vaGwiOgXitI3wlp646rBi94HSKi7Nhk6p+w9kf401mXW8LtskE1GsKsZ63RStcr7YQCRVG1+hKkG2fZsc0VU62xEFgDokFjof2F1sL2s9Fw6SQ2b8mjRdKVpdtj07FAJQioQCwjPHZBe+au38uYKcv4+IaehIUF0GG/w8W2sZz5rF0RozBDhDLCxj3pzFy7h7sGt7Kq5Kx0mP2iY1bfN9TFKx0KUg0OfMjGMQYOplgLzB1LnN9iOHoYpt1tf4gVkjMes8YsMbWdbS37c4VFx8Kno+DCt2yvb/YL1lI2LxcwVtgOeBg6XAR13DzwVnxZsKGRopRDVCCWEerXiOahc9py/5RlfPTHVi7v4WOuzuIQHmHX+vviRlgzDdqeF7i0S5FJ87cQGS5cdlpTG/D7W3BkLwz8d2gLVpoURTUoYqcWi21iV+oAKyQPbIPpD8PKr6BxF6h9kl31JH0X7F4NGX9bi1dvfHjp8f8146HrFdD+Iqjfxnt87bEpFRAViGWIS7s35as/d/D0d6s5o00DGsYGcLHaDpfYHuLMZ2wvsYxP+p2elcOURds5p2Mj6teIhoz9dtLkVmfZGWIqKsUVNCLWj2/znOOq1sGPgNiSpwAAFRpJREFU5z8v5yhk7LPC8cjfx7fLp9iZXrqNhnNfLvP1Q1FKg/KhO6skiAhPXdSR7Lw8Hv5yOQGdZ9bVS9y5zM7uUsb5YvF2DmXlcFXvFjZg/ut2UuYBDxZ4XqXFXdVa0GTUEVWgRgOo39YuSdT2POvSsGu5FaSrvrE+rIpSCVGBWMZoXqcadw1uxYxVu5i2LDWwiXccbtVoM5+2KrYyijGGifO30KlJLF2axtn16haMg3YXQKPOoS5e2aS4qywUVZAqSiVABWIZ5JrTE+gYH8vYr1ew73AAZ55z7yWu+S5w6QaYeRvSWL87nat6tUBEYO7LdhLoAQ+Fumhllz535lePJvQr3OVClytSlGOoQCyDRISH8czFndh/JJsnpq0KbOIdL7WTJSeX3V7ixHmbqV2tCud0agSHdtqJnDteWno+bpWZ4gpSRamAqEAso7RrXJMb+5/ElMXb6fafn0h4YBqnP/0LXy5JKVnCx3qJS+3ky2WM7fuOMGPVLkae1pToyHDrZpF7FJLuD3XRFEWp4KhALMO0qFMNAdIOH8UAKfszGDN1WcmFYqcRtpdYBscSP1iwFRGxbif7t9lJsbteYcc+FUVRShEViGWYl2esy7cyckZ2Ls/9uKZkCYdHQL977FyUa38oWVoBJDM7l4//2MqZ7RrQOC7GTiYAdj5WRVGUUkYFYhlmx/4Mv8L9otMIqNWiTI0lfv3nDvYfybauFmkbYMlk6H6NdUBXFEUpZVQglmEax8X4Fe4X4ZHQ957jc2OGGGMME+ZtpnWDGvRIqG0nEAivYpd3UhRFCQIqEMsw9w5pTUxk+AlhkeHCvUMCZG3Z+TKIa14mxhIXbdnHytSDXNW7BbJnNSz9FHrcYJ3IFUVRgoAKxDLMsK7xPHVRR+LjYhAgIkyoWiWcM9sHSEiER9qxxB1LYN30wKRZTCbO30LN6AiGdW1sV1yvUh1OV9N/RVGChwrEMs6wrvHMfWAgm54+h49v6MmBjBxe/3V94DLoPBLimoVsLPHLJSn0fPJnvvlrB3nG8NvcX2HV19DrVrsig6IoSpBQgViO6N6iNhd2jeftWZvYvPdwYBJ1jSXuWAzrfgpMmkXkyyUpjJm6jJ0H7Srx6Vm5SPKTHI2sCb1uCWpZFEVRVCCWM8ac3YbIcOHxb1cGLlFXLzHIY4nP/biGjOzcY/uJspYkWcz/zPl2nT5FUZQgogKxnFG/ZjR3DmrFL6t38/OqXYFJNKIK9L0bUhbB+hmBSbMIeLqP3B3xGXtMTV5LHxi0MiiKorhQgVgOuap3C1rWq8bj364k062HVSI6/wNigzuW6L7eY6+wFZwevoJxORdQK65WUPJXFEVxRwViOaRKRBhjz2/PlrQjvDN7Y2ASjahil1ZKWQjrfz4evmkWzHk5MHl48M/o7+gVtgIw3B3xGTtMbbaFNeGtk+aUSn6KoigFoQKxnNL3lHqc1b4h//11PSmBmLkG7KwwEgY/Pmh7ia618uITA5O+G1vSDvNtWkPeiv4v91X7nu5ha5kZ3ofXY96kw6lJAc9PURSlMFQglmMePrctxsCTgVoi6uSB0OMm2LuGtiufO75wrOfyQAHg2R/XsDisI3nnvcoteR9BdCwjo+cSNXJSqeSnKIpSGCoQyzFNalXl1gEnM21ZKvPW7w1MooMeg5haNNgzF+q1hWa9A5OuG0u27mPa0lQe6/g3cb8+CCYPMg9A92tVGCqKEjJUIJZzbuh3Ek1rx/Do1yvIzs0reYLbFgBCetVmsGUOvNEL9gZuIgBjDM9NW8p/Yj7mkhW3AAaia0K/+2Dh/6yaVlEUJQSoQCznREeG88i57Vm3O52J8zaXLDHXmOGlE1l42mt2IeG962BcL7tqfV7JBe78+bP4d+qtXGm+RlqdBdmZMOIDGPiQVc9+NlqFoqIoIUEFYgVgUNv6JLWuxysz1rH7UGbxE0pZfOKY4cCH4ZL3oFYz+O4e+OAiOFDMxYnz8sid+xrdp19Eg/BD5F72CTTrCZdOPJ5fQj+bf8ri4l+DoihKMVGBWAEQER45tx2ZObk8830JFg/uc2f+MbwOF8JtC+GcF2Hbb7a3uPRT/3wVD2yH9y8g/KeHSc79//buPEqq8k7j+PdhbYKtiIAsioJLK+KCBI3I0mJww0ycxOOCx2gMOugBk3GUOcQlZhLjZDAShkgUZo7ouOAZQSIq4oKt44IiYlRwHQgIjShLowzd0MA7f9zqtiiq6aapqtvV9XzOqXP63vvWe3/1npf6cW+9931P5K8/mEvLY85Jf75eQ6L9ZmY55oTYTPTuvB+jBvdm5jurWLRiQ2Yrl2DAz2D0q9C5BGZdHd3a3NKA87z/OPx5IGHVIn7T4lr+o/tvKe13bGbjMzPLACfEZmTMGUfSdf8ifvXkEnbszMJsMwcdAVc9C2f+Cj56GqZ8r+7FhSsrYOYomPkz6FTC/cc/xH9uGcz4EcciKfOxmZntIyfEZqR921b8csSxfLD6a2YsXJmdk7RoCYNvgGtegu90gkcugmnDdk2My1+Byf2jq8MzbubLC59gwsJtjDihG/16elo2M2uaWsUdgGXWD07oxsMLVvDbp5byp/mf8cWmKrp3aMdNZ5dwQb8emTtR1+OjpPjSHfDaJHj0Ehj+L7B5Lbw+OZrxZsRdMGAUE2e9z/adOxl3dknmzm9mlmGxXCFKuk7ScklVkhZJGlxP+aGJclWSlkkanXJ8vKSFkr6W9JWkOZL6ZvdTNE2SGFrSmcrqnazZVEUAVldUMn7W+8xe3MgRonVp1TZKgj+dC9/pDM/dEiXDVkVw6WMwYBSfrv2Gxxau5LJTD+Owg9pn9vxmZhmU84Qo6WJgEvA7oB/wOjBXUs86yvcCnkmU6wfcCUyW9OOkYqXAFGAgMAzYDrwgqSCXXH94we63SyurdzBh3j6MQN2TwwbC9Yug52nR9sDr4eizAPj9sx/Rvk0rrj/zqOyc28wsQ+K4ZXoDMD2EMC2xPVbSOcC1wPg05UcD5SGEsYntDyWdCtwIzAQIIZyd/AZJlwObgNOBOZn/CE1b6jqD9e3PzEkXw7pPvp1xptdgFoTjeOHDLxl3Tgkd27fJ3rnNzDIgpwlRUhugP3BXyqHniK7u0jktcTzZPOAKSa1DCNVp3lNMdPW7sY44rgGuAejcuTNlZWUNij9fdCwS66t2H2XasUgN/qybN29ucNkOG9+jz9IJLO1zExUtTqDDUcX0eeQyHgs/p2NRH47c8TllZav24hM0XXvTLoXCbZKe2yX/5PoKsRPQEkhd6n0t8P063tMVSF3GfS1R7J2ANWneMwl4F3gjXYUhhKnAVICSkpJQWlragNDzx60HrGb8rPepTFo8uHVLcesPT6S0gQNrysrKaHC7vPoujHyYk2ofsi/l9eJD6fLSPH75o0s4q/8he/cBmrC9apcC4TZJz+2Sf+IaZZp6+aI0++orn24/ku4GBgGDQggZWk4+v9SMJp0w72PKKypp27oFW6t3cvD+RfW8s5FSZpbZun0H//zOAbTvPJJxmRzZamaWRblOiOuAHURXfcm6sPtVY40v6ii/HVifvFPSROAS4IwQQoaWks9PF/TrUZsYv6mq5of3vMaYR97hqesH0e2Adlk990MLVvL5hkoevOoUWrbwQ/hmlh9yOso0hLANWAQMTzk0nGgUaTpvsPvt1OHA28m/H0qaBIwEhoUQPspMxM1DcVFrpl7en6rqHYx+6B22bs/ehfOmymomz/+UwUd1YsjRnbN2HjOzTIvjOcS7gSsljZJ0bCKRdQfuBZD0oKQHk8rfCxwi6Y+J8qOAK0kamCPpHuCnwKXARkldE6/9cvSZmrwjuxTzh4tO5K+fV3D7k0szXv/sxas5/V/nc+Kvn6NiSzWn9i7IJ17MLI/lPCGGEB4DfgHcQjTwZRBwXghhRaJIz8Srpvxy4DxgSKL8zcD1IYSZSdVeRzSy9EWiQTY1rxuz+mHyzDl9u3Ft6RE8+tZKZryVuandZi+OBvGsTnqs4575/5v5iQDMzLIolkE1IYQpRA/SpztWmmbfy8DJe6jPP1Q10I1nlfDB6k3c9pclHNNtf046tMM+1zlh3se7jGiFbycCyOh0cWZmWeTJvQtMyxbi3y/pR+fitlz70CLWbd66z3XGMhGAmVmGOSEWoAPbt+G+y/uz4f+2MfaRxWzfsbNR9WzdvoOJz39S5/My3TtkdzSrmVkmOSEWqL49DuCOvz+eN5at598aMcfpm8vWc+6k/2HSi5/Sv2cHilrv2pXatW7JTV7dwszyiJd/KmAX9j+E91ZVMPWVZZxwyAGcf0L3et+zaUs1d879kBkLP+fQju144KpTGHp0Z2YvXl07EUBWlpsyM8syJ8QCd8uIPiwp/5pxj7/HUV2KKelanLZcCIGn3lvDr+csZeOWbfzD0N784syjademJbDrRABmZvnIt0wLXJtWLZhy2cm0b9uK0Q8tYlPl7nOlr9q4haumL2Tso4vp3qGIJ8eczvhzj61NhmZmzYGvEI2D9y9iymUnc+nUBYyc9gYbt1RTXlFF9wUvcsrhHZm3ZC0S3HZ+H64YeLinYzOzZskJ0QAYcHhH/u6k7sx659uH6csrqpj9bjl9uhUz7YoB9PCoUTNrxnzL1Gq9uWx92v2bKqudDM2s2XNCtFrlFVV7td/MrDlxQrRadT1I7wfszawQOCFarZvOLqFd611HjvoBezMrFB5UY7VqniOcMO9jVldU0sMP2JtZAXFCtF3UPGBfVlZGaWlp3OGYmeWMb5mamZnhhGhmZgY4IZqZmQFOiGZmZoATopmZGeCEaGZmBjghmpmZAU6IZmZmgBOimZkZ4IRoZmYGOCGamZkBTohmZmaAE6KZmRnghGhmZgY4IZqZmQFOiGZmZoATopmZGeCEaGZmBsSUECVdJ2m5pCpJiyQNrqf80ES5KknLJI3e1zrNzMyS5TwhSroYmAT8DugHvA7MldSzjvK9gGcS5foBdwKTJf24sXWamZmliuMK8QZgeghhWgjhwxDCWGANcG0d5UcD5SGEsYny04AHgBv3oU4zM7Nd5DQhSmoD9AeeSzn0HDCwjredlqb8POC7klo3sk4zM7NdtMrx+ToBLYG1KfvXAt+v4z1dgRfSlG+VqE97W6eka4BrEptbJX3QkOALTCdgXdxBNEFul925TdJr7u1yWNwBZFquE2KNkLKtNPvqK1+zX3sok7bOEMJUYCqApLdDCN+tL+BC43ZJz+2yO7dJem6X/JPrhLgO2EF01ZesC7tf4dX4oo7y24H1RIlvb+s0MzPbRU5/QwwhbAMWAcNTDg0nGhmazhvsfutzOPB2CKG6kXWamZntIo5bpncD/yXpLeA1olGk3YF7ASQ9CBBC+Emi/L3AGEl/BO4DTgeuBC5taJ31mLqPn6e5cruk53bZndskPbdLnlEIe/rpLksnla4DxgHdgA+AfwwhvJI4VgYQQihNKj8UmAgcB5QDvw8h3NvQOs3MzOoTS0I0MzNrajyXqZmZGU6IZmZmQIEnRE8I/i1Jt0sKKa8v4o4r1yQNkfSkpNWJNrgy5bgSbVUuqVJSmaTjYgo3ZxrQLtPT9J8FMYWbE5LGS1oo6WtJX0maI6lvSpmC7C/5qmAToicET+tjokFJNa/j4w0nFvsRDcr6OVCZ5vg44J+AscAA4EvgeUnFOYswHvW1C0QzSiX3n/NyE1psSoEpRFNEDiN6NvoFSR2TyhRqf8lLBTuoRtKbwHshhKuT9n0KPB5CGB9fZPGQdDtwYQihb31lC4WkzcCYEML0xLaIRjn/KYRwR2JfO6IvuRtDCPfFFWsupbZLYt90oFMI4fy44oqbpP2ATcAFIYQ57i/5pyCvED0heJ16J26JLZc0Q1LvuANqYnoRzYhU229CCJXAKxR2v6kxSNKXkj6RNE1Sl7gDyrFiou/UjYlt95c8U5AJkT1PMp46BVyheJNowoNzgauJ2uF1SQfFGVQTU9M33G929yzwE+BMoluEpwDzJbWNNarcmgS8SzS7Fri/5J24JvduKvZ2kvFmK4QwN3k7MSBiGXAF0UxA9i33mxQhhBlJm+9LWgSsAEYAs+KJKnck3Q0MAgaFEHakHHZ/yROFeoXYmEnGC0oIYTOwBDgq7liakJpRt+439QghlAOrKID+I2ki0VSSw0IIy5IOub/kmYJMiJ4QvH6SioBjgDVxx9KELCf6kqvtN4l2Goz7zS4kdQJ60Mz7j6RJwEiiZPhRymH3lzxTyLdM92VC8GZH0l3AHGAl0f9gbwXaAw/EGVeuJUYKHpnYbAH0lHQSsCGEsDIxyfzNkj4CPgFuATYDj8QScI7sqV0Sr9uBmUQJ8HDgTqLRlE/kOtZckXQPcDlwAbBRUs2V4OYQwuYQQijU/pK3QggF+wKuA/4GbCW6YhwSd0wxtsUMoiHi24DVRF9ufeKOK4Z2KCX6fSf1NT1xXERf/muAKuBloG/cccfZLkA7YB5RAtxG9NvhdODQuOPOcpuka48A3J5UpiD7S76+CvY5RDMzs2QF+RuimZlZKidEMzMznBDNzMwAJ0QzMzPACdHMzAxwQjQzMwOcEM2yImnB5UKe/MIsrzghmpmZ4YRo1qwV2PJLZvvECdEsu3pJelrSZkkrJN0mqfbfnaQSSU9IqpBUKWmBpHOSK5A0XdLfUiuWVCapLGm7NHGb9keJBXq/wqsqmDWYE6JZdj0BzCeaAHo28GuiNSaR1B14FTgRGANcBFQAT0s6dx/OOZloDs3LiRZ9NrMG8A/+Ztn1hxDC/Ym/X5A0jGjtvPuBG4ADgdNCCJ8BSHoGWArcAcxNU19DvBVCGLVvYZsVHl8hmmXX0ynbHwA9E38PARbUJEOAEK22/ihwkqT9G3nOZrvkklk2OSGaZdeGlO2tQFHi746kX0D3C6Jbngc28pzNelFes2xxQjSLzwaga5r9XYnW1atJplVAmzTlDqqjXq/pZtYITohm8XkZ+J6kw2t2SGoJXAwsDiF8k9i9AjhYUqekckcAJbkL1az5c0I0i89EolGlz0saKel8YA5wNHBzUrn/Jrrqe1jS2ZIuA/4CrMt1wGbNmROiWUxCCOXAIGAJ8GfgcaLfFUeEEJ5NKvcZcCHQg+jRjXFEI1Q/yXXMZs2ZQvDPDWZmZr5CNDMzwwnRzMwMcEI0MzMDnBDNzMwAJ0QzMzPACdHMzAxwQjQzMwOcEM3MzAD4f2GazBweDB8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22" y="2489777"/>
            <a:ext cx="6138956" cy="382212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737360" y="2934393"/>
            <a:ext cx="4572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月曜日</a:t>
            </a:r>
            <a:r>
              <a:rPr kumimoji="1" lang="en-US" altLang="ja-JP" dirty="0" smtClean="0"/>
              <a:t>(0)</a:t>
            </a:r>
            <a:r>
              <a:rPr kumimoji="1" lang="ja-JP" altLang="en-US" dirty="0" smtClean="0"/>
              <a:t>：早朝台数が少ない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金曜日</a:t>
            </a:r>
            <a:r>
              <a:rPr kumimoji="1" lang="en-US" altLang="ja-JP" dirty="0" smtClean="0"/>
              <a:t>(4)</a:t>
            </a:r>
            <a:r>
              <a:rPr kumimoji="1" lang="ja-JP" altLang="en-US" dirty="0" smtClean="0"/>
              <a:t>：午後から次の日にかけて多い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日曜日</a:t>
            </a:r>
            <a:r>
              <a:rPr kumimoji="1" lang="en-US" altLang="ja-JP" dirty="0" smtClean="0"/>
              <a:t>(6)</a:t>
            </a:r>
            <a:r>
              <a:rPr kumimoji="1" lang="ja-JP" altLang="en-US" dirty="0" smtClean="0"/>
              <a:t>：一日を通して台数が少ない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51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</a:t>
            </a:r>
            <a:r>
              <a:rPr kumimoji="1" lang="ja-JP" altLang="en-US" dirty="0" smtClean="0"/>
              <a:t>稼働・非稼働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3" t="21441" r="15714" b="10797"/>
          <a:stretch/>
        </p:blipFill>
        <p:spPr>
          <a:xfrm>
            <a:off x="4106486" y="1690689"/>
            <a:ext cx="4839855" cy="490450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40575" y="1765504"/>
            <a:ext cx="356616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あるドライバー</a:t>
            </a:r>
            <a:r>
              <a:rPr kumimoji="1" lang="en-US" altLang="ja-JP" dirty="0" smtClean="0"/>
              <a:t>(Driver Number - 3265)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2018/3/24</a:t>
            </a:r>
            <a:r>
              <a:rPr kumimoji="1" lang="ja-JP" altLang="en-US" dirty="0" smtClean="0"/>
              <a:t>の移動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オレンジ色の迎車している距離が長い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</a:t>
            </a:r>
            <a:r>
              <a:rPr kumimoji="1" lang="ja-JP" altLang="en-US" dirty="0"/>
              <a:t>利益</a:t>
            </a:r>
            <a:r>
              <a:rPr kumimoji="1" lang="ja-JP" altLang="en-US" dirty="0" smtClean="0"/>
              <a:t>を生まない準稼働の時間を減らしたい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→より近いタクシーは存在しないのか？</a:t>
            </a:r>
            <a:endParaRPr kumimoji="1"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4" t="70946" r="4711" b="10372"/>
          <a:stretch/>
        </p:blipFill>
        <p:spPr>
          <a:xfrm>
            <a:off x="6977036" y="4142943"/>
            <a:ext cx="1969305" cy="24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</a:t>
            </a:r>
            <a:r>
              <a:rPr kumimoji="1" lang="ja-JP" altLang="en-US" dirty="0" smtClean="0"/>
              <a:t>稼働</a:t>
            </a:r>
            <a:r>
              <a:rPr kumimoji="1" lang="ja-JP" altLang="en-US" dirty="0"/>
              <a:t>・非稼働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886701" cy="4351338"/>
          </a:xfrm>
        </p:spPr>
        <p:txBody>
          <a:bodyPr/>
          <a:lstStyle/>
          <a:p>
            <a:r>
              <a:rPr kumimoji="1" lang="ja-JP" altLang="en-US" dirty="0" smtClean="0"/>
              <a:t>あるドライバー</a:t>
            </a:r>
            <a:r>
              <a:rPr kumimoji="1" lang="en-US" altLang="ja-JP" dirty="0" smtClean="0"/>
              <a:t>(5131159)</a:t>
            </a:r>
            <a:r>
              <a:rPr kumimoji="1" lang="ja-JP" altLang="en-US" dirty="0" smtClean="0"/>
              <a:t>の一日の空車率の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ヒストグラム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2511223"/>
            <a:ext cx="5132070" cy="3515893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492239" y="3942901"/>
            <a:ext cx="2510444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ここを減らしたい</a:t>
            </a:r>
            <a:endParaRPr kumimoji="1" lang="en-US" altLang="ja-JP" dirty="0" smtClean="0"/>
          </a:p>
          <a:p>
            <a:r>
              <a:rPr kumimoji="1" lang="ja-JP" altLang="en-US" dirty="0"/>
              <a:t>分布</a:t>
            </a:r>
            <a:r>
              <a:rPr kumimoji="1" lang="ja-JP" altLang="en-US" dirty="0" smtClean="0"/>
              <a:t>を左にずらしたい</a:t>
            </a:r>
            <a:endParaRPr kumimoji="1" lang="en-US" altLang="ja-JP" dirty="0" smtClean="0"/>
          </a:p>
        </p:txBody>
      </p:sp>
      <p:sp>
        <p:nvSpPr>
          <p:cNvPr id="7" name="楕円 6"/>
          <p:cNvSpPr/>
          <p:nvPr/>
        </p:nvSpPr>
        <p:spPr>
          <a:xfrm>
            <a:off x="6093229" y="4705004"/>
            <a:ext cx="2277687" cy="158773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0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準稼働・非稼働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1" t="367" r="1046" b="90247"/>
          <a:stretch/>
        </p:blipFill>
        <p:spPr>
          <a:xfrm>
            <a:off x="6797017" y="5226887"/>
            <a:ext cx="2288793" cy="1351536"/>
          </a:xfr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t="14173" r="19389" b="14310"/>
          <a:stretch/>
        </p:blipFill>
        <p:spPr>
          <a:xfrm>
            <a:off x="4206239" y="1314766"/>
            <a:ext cx="4879571" cy="3912121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523702" y="2867890"/>
            <a:ext cx="3458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先ほどのドライバーの</a:t>
            </a:r>
            <a:endParaRPr kumimoji="1" lang="en-US" altLang="ja-JP" dirty="0" smtClean="0"/>
          </a:p>
          <a:p>
            <a:r>
              <a:rPr kumimoji="1" lang="en-US" altLang="ja-JP" dirty="0" smtClean="0"/>
              <a:t>2017-04-05</a:t>
            </a:r>
            <a:r>
              <a:rPr kumimoji="1" lang="ja-JP" altLang="en-US" dirty="0" smtClean="0"/>
              <a:t>の一日の状態図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16578" y="5213630"/>
            <a:ext cx="475488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神奈川</a:t>
            </a:r>
            <a:r>
              <a:rPr kumimoji="1" lang="ja-JP" altLang="en-US" dirty="0"/>
              <a:t>方面</a:t>
            </a:r>
            <a:r>
              <a:rPr kumimoji="1" lang="ja-JP" altLang="en-US" dirty="0" smtClean="0"/>
              <a:t>から東京方面にかけて空車で移動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この間無駄な移動で生産性がない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762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DF6A4-3F1D-424E-8561-1EEC871A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アウトライン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EED7F-F83C-044B-9224-69517A8F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データ概要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200" dirty="0"/>
              <a:t>1.1</a:t>
            </a:r>
            <a:r>
              <a:rPr lang="ja-JP" altLang="en-US" sz="2200" dirty="0"/>
              <a:t> データ概要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-US" altLang="ja-JP" sz="2200" dirty="0"/>
              <a:t>1.2 </a:t>
            </a:r>
            <a:r>
              <a:rPr lang="ja-JP" altLang="en-US" sz="2200" dirty="0"/>
              <a:t>データ項目</a:t>
            </a:r>
            <a:endParaRPr lang="en-US" altLang="ja-JP" sz="2200" dirty="0"/>
          </a:p>
          <a:p>
            <a:pPr marL="257175" indent="-257175">
              <a:buFont typeface="+mj-lt"/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基礎分析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200" dirty="0"/>
              <a:t>2.1 </a:t>
            </a:r>
            <a:r>
              <a:rPr lang="ja-JP" altLang="en-US" sz="2200" dirty="0"/>
              <a:t>標本情報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-US" altLang="ja-JP" sz="2200" dirty="0"/>
              <a:t>2.2 </a:t>
            </a:r>
            <a:r>
              <a:rPr lang="ja-JP" altLang="en-US" sz="2200" dirty="0"/>
              <a:t>アンケートデータ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-US" altLang="ja-JP" sz="2200" dirty="0"/>
              <a:t>2.3  TV</a:t>
            </a:r>
            <a:r>
              <a:rPr lang="ja-JP" altLang="en-US" sz="2200" dirty="0"/>
              <a:t>視聴関連データ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-US" altLang="ja-JP" sz="2200" dirty="0"/>
              <a:t>2.4 </a:t>
            </a:r>
            <a:r>
              <a:rPr lang="ja-JP" altLang="en-US" sz="2200" dirty="0"/>
              <a:t>まとめ</a:t>
            </a:r>
            <a:endParaRPr lang="en-US" altLang="ja-JP" sz="2200" dirty="0"/>
          </a:p>
          <a:p>
            <a:pPr marL="385763" indent="-385763">
              <a:buFont typeface="+mj-lt"/>
              <a:buAutoNum type="arabicPeriod"/>
            </a:pPr>
            <a:r>
              <a:rPr lang="ja-JP" altLang="en-US" dirty="0"/>
              <a:t>回帰分析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2200" dirty="0"/>
              <a:t>3.1 </a:t>
            </a:r>
            <a:r>
              <a:rPr lang="ja-JP" altLang="en-US" sz="2200" dirty="0"/>
              <a:t>概要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-US" altLang="ja-JP" sz="2200" dirty="0"/>
              <a:t>3.2 </a:t>
            </a:r>
            <a:r>
              <a:rPr lang="ja-JP" altLang="en-US" sz="2200" dirty="0"/>
              <a:t>重回帰分析</a:t>
            </a:r>
            <a:endParaRPr lang="en-US" altLang="ja-JP" sz="2200" dirty="0"/>
          </a:p>
          <a:p>
            <a:pPr marL="457200" lvl="1" indent="0">
              <a:buNone/>
            </a:pPr>
            <a:r>
              <a:rPr lang="en-US" altLang="ja-JP" sz="2200" dirty="0"/>
              <a:t>3.3 </a:t>
            </a:r>
            <a:r>
              <a:rPr lang="ja" altLang="en-US" sz="2200" dirty="0"/>
              <a:t>ランダムフォレスト</a:t>
            </a:r>
            <a:endParaRPr lang="en-US" altLang="ja" sz="2200" dirty="0"/>
          </a:p>
          <a:p>
            <a:pPr marL="457200" lvl="1" indent="0">
              <a:buNone/>
            </a:pPr>
            <a:r>
              <a:rPr lang="en-US" altLang="ja-JP" sz="2200" dirty="0"/>
              <a:t>3.4 </a:t>
            </a:r>
            <a:r>
              <a:rPr lang="ja" altLang="en-US" sz="2200" dirty="0"/>
              <a:t>ニューラルネットワーク</a:t>
            </a:r>
            <a:endParaRPr lang="en-US" altLang="ja" sz="2200" dirty="0"/>
          </a:p>
          <a:p>
            <a:pPr marL="457200" lvl="1" indent="0">
              <a:buNone/>
            </a:pPr>
            <a:r>
              <a:rPr lang="en-US" altLang="ja-JP" sz="2200" dirty="0"/>
              <a:t>3.5 </a:t>
            </a:r>
            <a:r>
              <a:rPr lang="ja-JP" altLang="en-US" sz="2200" dirty="0"/>
              <a:t>まとめ</a:t>
            </a:r>
            <a:endParaRPr lang="en-US" altLang="ja-JP" sz="2200" dirty="0"/>
          </a:p>
          <a:p>
            <a:pPr marL="385763" indent="-385763">
              <a:buFont typeface="+mj-lt"/>
              <a:buAutoNum type="arabicPeriod"/>
            </a:pPr>
            <a:r>
              <a:rPr lang="ja-JP" altLang="en-US" dirty="0"/>
              <a:t>今後の方針</a:t>
            </a:r>
            <a:endParaRPr lang="en-US" sz="18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51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6" y="1825625"/>
            <a:ext cx="7799567" cy="4351338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1745671" y="2992581"/>
            <a:ext cx="565265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需要は， リーマンショック後大幅</a:t>
            </a:r>
            <a:r>
              <a:rPr lang="ja-JP" altLang="en-US" dirty="0"/>
              <a:t>に</a:t>
            </a:r>
            <a:r>
              <a:rPr lang="ja-JP" altLang="en-US" dirty="0" smtClean="0"/>
              <a:t>落ち込んだが</a:t>
            </a:r>
            <a:r>
              <a:rPr lang="ja-JP" altLang="en-US" dirty="0"/>
              <a:t>、</a:t>
            </a:r>
            <a:r>
              <a:rPr lang="en-US" altLang="ja-JP" dirty="0"/>
              <a:t>10</a:t>
            </a:r>
            <a:r>
              <a:rPr lang="ja-JP" altLang="en-US" dirty="0"/>
              <a:t>年以降はほぼ</a:t>
            </a:r>
            <a:r>
              <a:rPr lang="ja-JP" altLang="en-US" dirty="0" smtClean="0"/>
              <a:t>横ばい．</a:t>
            </a:r>
            <a:endParaRPr lang="en-US" altLang="ja-JP" dirty="0" smtClean="0"/>
          </a:p>
          <a:p>
            <a:r>
              <a:rPr lang="ja-JP" altLang="en-US" dirty="0" smtClean="0"/>
              <a:t>一方</a:t>
            </a:r>
            <a:r>
              <a:rPr lang="ja-JP" altLang="en-US" dirty="0"/>
              <a:t>供給面</a:t>
            </a:r>
            <a:r>
              <a:rPr lang="en-US" altLang="ja-JP" dirty="0"/>
              <a:t>(</a:t>
            </a:r>
            <a:r>
              <a:rPr lang="ja-JP" altLang="en-US" dirty="0"/>
              <a:t>延実働車両数</a:t>
            </a:r>
            <a:r>
              <a:rPr lang="en-US" altLang="ja-JP" dirty="0"/>
              <a:t>)</a:t>
            </a:r>
            <a:r>
              <a:rPr lang="ja-JP" altLang="en-US" dirty="0"/>
              <a:t>をみれば</a:t>
            </a:r>
            <a:r>
              <a:rPr lang="ja-JP" altLang="en-US" dirty="0" smtClean="0"/>
              <a:t>、減少</a:t>
            </a:r>
            <a:r>
              <a:rPr lang="ja-JP" altLang="en-US" dirty="0"/>
              <a:t>傾向に あること</a:t>
            </a:r>
            <a:r>
              <a:rPr lang="ja-JP" altLang="en-US" dirty="0" smtClean="0"/>
              <a:t>から，ここ</a:t>
            </a:r>
            <a:r>
              <a:rPr lang="ja-JP" altLang="en-US" dirty="0"/>
              <a:t>数年で</a:t>
            </a:r>
            <a:r>
              <a:rPr lang="ja-JP" altLang="en-US" dirty="0" smtClean="0"/>
              <a:t>みれば，需給</a:t>
            </a:r>
            <a:r>
              <a:rPr lang="ja-JP" altLang="en-US" dirty="0"/>
              <a:t>バランスは緩やかな改善傾向</a:t>
            </a:r>
            <a:r>
              <a:rPr lang="ja-JP" altLang="en-US" dirty="0" smtClean="0"/>
              <a:t>にある</a:t>
            </a:r>
            <a:r>
              <a:rPr lang="ja-JP" altLang="en-US" dirty="0"/>
              <a:t>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41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正確に必要な需要（人や場所）を把握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kumimoji="1" lang="ja-JP" altLang="en-US" dirty="0" smtClean="0"/>
              <a:t>機会損失の減少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ex)</a:t>
            </a:r>
            <a:r>
              <a:rPr kumimoji="1" lang="ja-JP" altLang="en-US" dirty="0" smtClean="0"/>
              <a:t>駅からタクシーを使う人の割合を予測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kumimoji="1" lang="ja-JP" altLang="en-US" dirty="0" smtClean="0"/>
              <a:t>純稼働・非稼働の割合を減少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ex)</a:t>
            </a:r>
            <a:r>
              <a:rPr kumimoji="1" lang="ja-JP" altLang="en-US" dirty="0" smtClean="0"/>
              <a:t>無駄な空車や迎車の時間を減少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8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A772-AD11-0245-A1F8-1E2B61A0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使用データ：東京ハイヤー・タクシー協会提供データ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			</a:t>
            </a:r>
          </a:p>
          <a:p>
            <a:pPr marL="0" indent="0">
              <a:buNone/>
            </a:pPr>
            <a:r>
              <a:rPr lang="en-US" altLang="ja-JP" dirty="0"/>
              <a:t>			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A2F3F-CF81-0949-9E1F-3370A248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データ概要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41113-B131-3747-9FC1-33F5649049C7}"/>
              </a:ext>
            </a:extLst>
          </p:cNvPr>
          <p:cNvSpPr/>
          <p:nvPr/>
        </p:nvSpPr>
        <p:spPr>
          <a:xfrm>
            <a:off x="628650" y="2979258"/>
            <a:ext cx="772430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b="1" dirty="0"/>
              <a:t>関東</a:t>
            </a:r>
            <a:r>
              <a:rPr lang="en-US" altLang="ja-JP" b="1" dirty="0"/>
              <a:t>1</a:t>
            </a:r>
            <a:r>
              <a:rPr lang="ja-JP" altLang="en-US" b="1" dirty="0"/>
              <a:t>都</a:t>
            </a:r>
            <a:r>
              <a:rPr lang="en-US" altLang="ja-JP" b="1" dirty="0"/>
              <a:t>6</a:t>
            </a:r>
            <a:r>
              <a:rPr lang="ja-JP" altLang="en-US" b="1" dirty="0"/>
              <a:t>県からパネル抽出</a:t>
            </a:r>
            <a:endParaRPr lang="en-US" altLang="ja-JP" b="1" dirty="0"/>
          </a:p>
          <a:p>
            <a:r>
              <a:rPr lang="ja-JP" altLang="en-US" dirty="0"/>
              <a:t>・対象期間：</a:t>
            </a:r>
            <a:r>
              <a:rPr lang="en-US" altLang="ja-JP" dirty="0"/>
              <a:t>2017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3</a:t>
            </a:r>
            <a:r>
              <a:rPr lang="ja-JP" altLang="en-US" dirty="0"/>
              <a:t>日</a:t>
            </a:r>
            <a:r>
              <a:rPr lang="en-US" altLang="ja-JP" dirty="0"/>
              <a:t>〜2018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・対象　</a:t>
            </a:r>
            <a:r>
              <a:rPr lang="ja-JP" altLang="en-US" dirty="0" smtClean="0"/>
              <a:t>　：</a:t>
            </a:r>
            <a:r>
              <a:rPr lang="ja-JP" altLang="en-US" dirty="0"/>
              <a:t>みずほ情報総研（株）提供の都内（ </a:t>
            </a:r>
            <a:r>
              <a:rPr lang="en-US" altLang="ja-JP" dirty="0"/>
              <a:t>23 </a:t>
            </a:r>
            <a:r>
              <a:rPr lang="ja-JP" altLang="en-US" dirty="0"/>
              <a:t>区＋武蔵野・三鷹）</a:t>
            </a:r>
            <a:r>
              <a:rPr lang="ja-JP" altLang="en-US" dirty="0" smtClean="0"/>
              <a:t>タクシープローブ</a:t>
            </a:r>
            <a:r>
              <a:rPr lang="ja-JP" altLang="en-US" dirty="0"/>
              <a:t>（各時点の車両状況データ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各ドライバーの車の状態を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分から</a:t>
            </a:r>
            <a:r>
              <a:rPr lang="en-US" altLang="ja-JP" dirty="0" smtClean="0"/>
              <a:t>3</a:t>
            </a:r>
            <a:r>
              <a:rPr lang="ja-JP" altLang="en-US" dirty="0" smtClean="0"/>
              <a:t>分おきに取得</a:t>
            </a:r>
            <a:endParaRPr lang="en-US" altLang="ja-JP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70BF-70AB-0941-9E9F-4312116C071A}"/>
              </a:ext>
            </a:extLst>
          </p:cNvPr>
          <p:cNvSpPr txBox="1"/>
          <p:nvPr/>
        </p:nvSpPr>
        <p:spPr>
          <a:xfrm>
            <a:off x="74652" y="83670"/>
            <a:ext cx="32431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/>
              <a:t>１</a:t>
            </a:r>
            <a:r>
              <a:rPr lang="en-US" altLang="ja-JP" dirty="0"/>
              <a:t>.</a:t>
            </a:r>
            <a:r>
              <a:rPr lang="ja-JP" altLang="en-US"/>
              <a:t>１データ概要＞データ概要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30D6-0CED-9B4F-9563-46796817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データ項目</a:t>
            </a:r>
            <a:endParaRPr 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9622E-C787-0B45-ACA2-33A42E55EA48}"/>
              </a:ext>
            </a:extLst>
          </p:cNvPr>
          <p:cNvSpPr txBox="1"/>
          <p:nvPr/>
        </p:nvSpPr>
        <p:spPr>
          <a:xfrm>
            <a:off x="74652" y="83670"/>
            <a:ext cx="32960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/>
              <a:t>１</a:t>
            </a:r>
            <a:r>
              <a:rPr lang="en-US" altLang="ja-JP" dirty="0"/>
              <a:t>.</a:t>
            </a:r>
            <a:r>
              <a:rPr lang="ja-JP" altLang="en-US"/>
              <a:t>２データ概要＞データ項目</a:t>
            </a:r>
            <a:endParaRPr 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" y="1761506"/>
            <a:ext cx="8202497" cy="441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中間発表の分析データ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今回中間発表では、全体のデータが多きすぎることから、‘</a:t>
            </a:r>
            <a:r>
              <a:rPr kumimoji="1" lang="en-US" altLang="ja-JP" dirty="0" smtClean="0"/>
              <a:t>sample_1pml_1570512675146.csv</a:t>
            </a:r>
            <a:r>
              <a:rPr kumimoji="1" lang="ja-JP" altLang="en-US" dirty="0" smtClean="0"/>
              <a:t>’を用いる．</a:t>
            </a:r>
            <a:endParaRPr kumimoji="1" lang="en-US" altLang="ja-JP" dirty="0" smtClean="0"/>
          </a:p>
          <a:p>
            <a:r>
              <a:rPr kumimoji="1" lang="en-US" altLang="ja-JP" dirty="0"/>
              <a:t>dac2019_sample_1pct </a:t>
            </a:r>
            <a:r>
              <a:rPr kumimoji="1" lang="ja-JP" altLang="en-US" dirty="0"/>
              <a:t>をさらに</a:t>
            </a:r>
            <a:r>
              <a:rPr kumimoji="1" lang="en-US" altLang="ja-JP" dirty="0" err="1"/>
              <a:t>DriverNumber</a:t>
            </a:r>
            <a:r>
              <a:rPr kumimoji="1" lang="ja-JP" altLang="en-US" dirty="0"/>
              <a:t>で</a:t>
            </a:r>
            <a:r>
              <a:rPr kumimoji="1" lang="en-US" altLang="ja-JP" dirty="0"/>
              <a:t>1/10</a:t>
            </a:r>
            <a:r>
              <a:rPr kumimoji="1" lang="ja-JP" altLang="en-US" dirty="0"/>
              <a:t>ランダムサンプリングして作成した、約</a:t>
            </a:r>
            <a:r>
              <a:rPr kumimoji="1" lang="en-US" altLang="ja-JP" dirty="0"/>
              <a:t>0.1%</a:t>
            </a:r>
            <a:r>
              <a:rPr kumimoji="1" lang="ja-JP" altLang="en-US" dirty="0"/>
              <a:t>のデータ。 サンプリングされた</a:t>
            </a:r>
            <a:r>
              <a:rPr kumimoji="1" lang="en-US" altLang="ja-JP" dirty="0" err="1"/>
              <a:t>DriverNumber</a:t>
            </a:r>
            <a:r>
              <a:rPr kumimoji="1" lang="ja-JP" altLang="en-US" dirty="0"/>
              <a:t>は</a:t>
            </a:r>
            <a:r>
              <a:rPr kumimoji="1" lang="en-US" altLang="ja-JP" dirty="0"/>
              <a:t>42</a:t>
            </a:r>
            <a:r>
              <a:rPr kumimoji="1" lang="ja-JP" altLang="en-US" dirty="0"/>
              <a:t>件、プローブレコード数は</a:t>
            </a:r>
            <a:r>
              <a:rPr kumimoji="1" lang="en-US" altLang="ja-JP" dirty="0"/>
              <a:t>9,784,848</a:t>
            </a:r>
            <a:r>
              <a:rPr kumimoji="1" lang="ja-JP" altLang="en-US" dirty="0"/>
              <a:t>レコードで、全体の</a:t>
            </a:r>
            <a:r>
              <a:rPr kumimoji="1" lang="en-US" altLang="ja-JP" dirty="0"/>
              <a:t>0.112%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7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標本情報</a:t>
            </a:r>
            <a:endParaRPr kumimoji="1" lang="ja-JP" altLang="en-US" dirty="0"/>
          </a:p>
        </p:txBody>
      </p:sp>
      <p:sp>
        <p:nvSpPr>
          <p:cNvPr id="6" name="AutoShape 6" descr="data:image/png;base64,iVBORw0KGgoAAAANSUhEUgAAAYkAAAEGCAYAAACQO2mwAAAABHNCSVQICAgIfAhkiAAAAAlwSFlzAAALEgAACxIB0t1+/AAAADh0RVh0U29mdHdhcmUAbWF0cGxvdGxpYiB2ZXJzaW9uMy4xLjAsIGh0dHA6Ly9tYXRwbG90bGliLm9yZy+17YcXAAAYJklEQVR4nO3df7RdZX3n8fdXAooo8itBStIJtdGRMiNChDi0VIkLErQEKoywKGQQV1oWVFDbGoZZRWVYC6sWy4ylpRAN/gLKz0iBkEGpM2vxIwH5EQiagAhXfiQYRBymUOA7f+wn9ng5zzn7XHLPTcj7tdZZZ+/nPN/zPPfefc7n7H32OTcyE0mSunndRE9AkrTpMiQkSVWGhCSpypCQJFUZEpKkqkkTPYGNbZdddsnp06dP9DQkabNyxx13PJWZk0e3v+ZCYvr06axYsWKipyFJm5WI+Em3dg83SZKqDAlJUpUhIUmqMiQkSVWGhCSpypCQJFUZEpKkKkNCklTVKiQi4uGIuDci7oqIFaVtp4hYFhGry/WOpT0i4ryIWBMR90TEPh33M7/0Xx0R8zva9y33v6bURq8xJEnDMcgnrt+fmU91rC8EbsrMcyJiYVn/NDAXmFEu+wPnA/tHxE7AmcBMIIE7ImJJZj5d+iwAbgWuA+YA1/cYo6d153+j9Q81+aQ/+tXyk+d/oXXdrif9eeu+krS5ejWHm+YBi8vyYuDwjvaLs3ErsENE7AYcAizLzPUlGJYBc8pt22fmLdn8m7yLR91XtzEkSUPQNiQSuDEi7oiIBaVt18x8HKBcTyntuwOPdtSOlLZe7SNd2nuN8WsiYkFErIiIFevWrWv5I0mS+ml7uOmAzHwsIqYAyyLigR59o0tbjqG9tcy8ALgAYObMmf7TbknaSFrtSWTmY+V6LXAVsB/wZDlURLleW7qPANM6yqcCj/Vpn9qlnR5jSJKGoG9IRMR2EfHmDcvAwcBKYAmw4Qyl+cA1ZXkJcHw5y2kW8Ew5VLQUODgidixnKR0MLC23PRsRs8pZTcePuq9uY0iShqDN4aZdgavKWamTgG9l5g0RsRy4LCJOBB4Bjir9rwMOBdYAzwEnAGTm+og4C1he+n0uM9eX5ZOArwHb0pzVdH1pP6cyhiSpYu3/vL5/p2LKKXN73t43JDLzIeBdXdp/Bszu0p7AyZX7WgQs6tK+Atir7RiSpOHwE9eSpCpDQpJUZUhIkqoG+VoOSdIQPfk3t7Tuu+up7x2XObgnIUmqMiQkSVUebtJrxqFXf6p13+sO/9I4zkR67XBPQpJU5Z6EJI2zJ77U6ztRf91bP/Xvx3EmgzMktMX74FXt/9nUPx3hP5vSlsXDTZKkKkNCklRlSEiSqgwJSVKVb1xvBI+cd2Trvr/58cvHcSYapg9ecUHrvv/04QX9O2loln+1/T+5fM8JU8ZxJps+9yQkSVWGhCSpysNNktTSw19+onXf6ae9dRxnMjyGhDRkH7r8m637XnvkseM4k83f9Zc+1brv3I/sMo4zee3ycJMkqcqQkCRVGRKSpCpDQpJU5RvX0mbiDy6/unXf7xx5+DjORFsSQ0LSKxx5xZ0D9b/8w/uM00w00QwJSRvNx696dKD+5x0xbZxmoo3FkJA04S68sv13KQF87A+37O9TGiZDQnqNO/zym1r3vfrI2eM4E22OPLtJklRlSEiSqgwJSVKV70lok3PCVXNa9/3qETeM40wktd6TiIitIuIHEXFtWd8jIm6LiNURcWlEbFPaX1/W15Tbp3fcx+ml/YcRcUhH+5zStiYiFna0dx1DkjQcgxxuOhVY1bH+eeDczJwBPA2cWNpPBJ7OzN8Gzi39iIg9gaOB3wHmAH9bgmcr4CvAXGBP4JjSt9cYkqQhaBUSETEV+CBwYVkP4CBgwz9sXgxs+B6AeWWdcvvs0n8ecElmPp+ZPwbWAPuVy5rMfCgzXwAuAeb1GUOSNARt9yS+DPwF8HJZ3xn4eWa+WNZHgN3L8u7AowDl9mdK/1+1j6qptfca49dExIKIWBERK9atW9fyR5Ik9dM3JCLiQ8DazLyjs7lL1+xz28Zqf2Vj5gWZOTMzZ06ePLlbF0nSGLQ5u+kA4LCIOBR4A7A9zZ7FDhExqbzSnwo8VvqPANOAkYiYBLwFWN/RvkFnTbf2p3qMIUkagr57Epl5emZOzczpNG88fzczjwW+BxxZus0HrinLS8o65fbvZmaW9qPL2U97ADOA24HlwIxyJtM2ZYwlpaY2hiRpCF7Nh+k+DXwyItbQvH9wUWm/CNi5tH8SWAiQmfcBlwH3AzcAJ2fmS2Uv4RRgKc3ZU5eVvr3GkCQNwUAfpsvMm4Gby/JDNGcmje7zL8BRlfqzgbO7tF8HXNelvesYkqTh8Gs5JElVhoQkqcqQkCRVGRKSpCpDQpJUZUhIkqoMCUlSlSEhSaoyJCRJVYaEJKnKkJAkVQ303U3auJb//R+07vueP/7OOM5EkrpzT0KSVGVISJKqDAlJUpUhIUmqMiQkSVWGhCSpypCQJFUZEpKkKkNCklRlSEiSqgwJSVKVISFJqjIkJElVhoQkqcqQkCRVGRKSpCpDQpJUZUhIkqoMCUlSlSEhSarqGxIR8YaIuD0i7o6I+yLis6V9j4i4LSJWR8SlEbFNaX99WV9Tbp/ecV+nl/YfRsQhHe1zStuaiFjY0d51DEnScLTZk3geOCgz3wXsDcyJiFnA54FzM3MG8DRwYul/IvB0Zv42cG7pR0TsCRwN/A4wB/jbiNgqIrYCvgLMBfYEjil96TGGJGkI+oZENn5ZVrculwQOAi4v7YuBw8vyvLJOuX12RERpvyQzn8/MHwNrgP3KZU1mPpSZLwCXAPNKTW0MSdIQtHpPorzivwtYCywDHgR+npkvli4jwO5leXfgUYBy+zPAzp3to2pq7Tv3GGP0/BZExIqIWLFu3bo2P5IkqYVWIZGZL2Xm3sBUmlf+7+zWrVxH5baN1d5tfhdk5szMnDl58uRuXSRJYzDQ2U2Z+XPgZmAWsENETCo3TQUeK8sjwDSAcvtbgPWd7aNqau1P9RhDkjQEbc5umhwRO5TlbYEPAKuA7wFHlm7zgWvK8pKyTrn9u5mZpf3ocvbTHsAM4HZgOTCjnMm0Dc2b20tKTW0MSdIQTOrfhd2AxeUspNcBl2XmtRFxP3BJRPx34AfARaX/RcDXI2INzR7E0QCZeV9EXAbcD7wInJyZLwFExCnAUmArYFFm3lfu69OVMSRJQ9A3JDLzHuDdXdofonl/YnT7vwBHVe7rbODsLu3XAde1HUOSNBx+4lqSVGVISJKqDAlJUpUhIUmqMiQkSVWGhCSpypCQJFW1+TCdNCZnX3pI/07FGR9ZOo4zkTRW7klIkqoMCUlSlSEhSaoyJCRJVYaEJKnKkJAkVRkSkqQqQ0KSVGVISJKqDAlJUpUhIUmq8rubNkNLLzq0dd9DTnzFvw6XpNbck5AkVRkSkqQqQ0KSVGVISJKqDAlJUpUhIUmqMiQkSVWGhCSpypCQJFUZEpKkKkNCklRlSEiSqvqGRERMi4jvRcSqiLgvIk4t7TtFxLKIWF2udyztERHnRcSaiLgnIvbpuK/5pf/qiJjf0b5vRNxbas6LiOg1hiRpONrsSbwIfCoz3wnMAk6OiD2BhcBNmTkDuKmsA8wFZpTLAuB8aJ7wgTOB/YH9gDM7nvTPL3031M0p7bUxJElD0DckMvPxzLyzLD8LrAJ2B+YBi0u3xcDhZXkecHE2bgV2iIjdgEOAZZm5PjOfBpYBc8pt22fmLZmZwMWj7qvbGJKkIRjoPYmImA68G7gN2DUzH4cmSIAppdvuwKMdZSOlrVf7SJd2eowxel4LImJFRKxYt27dID+SJKmH1iEREW8CrgBOy8xf9OrapS3H0N5aZl6QmTMzc+bkyZMHKZUk9dAqJCJia5qA+GZmXlmanyyHiijXa0v7CDCto3wq8Fif9qld2nuNIUkagjZnNwVwEbAqM/+646YlwIYzlOYD13S0H1/OcpoFPFMOFS0FDo6IHcsb1gcDS8ttz0bErDLW8aPuq9sYkqQhaPM/rg8AjgPujYi7Stt/Bc4BLouIE4FHgKPKbdcBhwJrgOeAEwAyc31EnAUsL/0+l5nry/JJwNeAbYHry4UeY0iShqBvSGTm/6H7+wYAs7v0T+Dkyn0tAhZ1aV8B7NWl/WfdxpAkDYefuJYkVRkSkqQqQ0KSVGVISJKqDAlJUpUhIUmqavM5CW3h/v7rh7Tu+8fHLR3HmUgaNvckJElVhoQkqcqQkCRVGRKSpCpDQpJUZUhIkqoMCUlSlSEhSaryw3RbkEu/Oqd134+ccMM4zkTS5sI9CUlSlSEhSaoyJCRJVYaEJKnKkJAkVRkSkqQqQ0KSVGVISJKqDAlJUpUhIUmqMiQkSVWGhCSpypCQJFUZEpKkKkNCklRlSEiSqvqGREQsioi1EbGyo22niFgWEavL9Y6lPSLivIhYExH3RMQ+HTXzS//VETG/o33fiLi31JwXEdFrDEnS8LTZk/gaMPpfmi0EbsrMGcBNZR1gLjCjXBYA50PzhA+cCewP7Aec2fGkf37pu6FuTp8xJElD0jckMvP7wPpRzfOAxWV5MXB4R/vF2bgV2CEidgMOAZZl5vrMfBpYBswpt22fmbdkZgIXj7qvbmNIkoZkrO9J7JqZjwOU6ymlfXfg0Y5+I6WtV/tIl/ZeY7xCRCyIiBURsWLdunVj/JEkSaNt7Deuo0tbjqF9IJl5QWbOzMyZkydPHrRcklQx1pB4shwqolyvLe0jwLSOflOBx/q0T+3S3msMSdKQjDUklgAbzlCaD1zT0X58OctpFvBMOVS0FDg4InYsb1gfDCwttz0bEbPKWU3Hj7qvbmNIkoZkUr8OEfFt4H3ALhExQnOW0jnAZRFxIvAIcFTpfh1wKLAGeA44ASAz10fEWcDy0u9zmbnhzfCTaM6g2ha4vlzoMYYkaUj6hkRmHlO5aXaXvgmcXLmfRcCiLu0rgL26tP+s2xiSpOHxE9eSpCpDQpJUZUhIkqoMCUlSlSEhSaoyJCRJVYaEJKnKkJAkVRkSkqQqQ0KSVGVISJKqDAlJUpUhIUmqMiQkSVWGhCSpypCQJFUZEpKkKkNCklRlSEiSqgwJSVKVISFJqjIkJElVhoQkqcqQkCRVGRKSpCpDQpJUZUhIkqoMCUlSlSEhSaoyJCRJVYaEJKnKkJAkVW3yIRERcyLihxGxJiIWTvR8JGlLskmHRERsBXwFmAvsCRwTEXtO7KwkacuxSYcEsB+wJjMfyswXgEuAeRM8J0naYkRmTvQcqiLiSGBOZn6srB8H7J+Zp4zqtwBYUFbfAfywcpe7AE+NYSrWbby6zWGO1lm3Jdb9u8yc/IrWzNxkL8BRwIUd68cB/+NV3N8K6ya2bnOYo3XWWfdvl039cNMIMK1jfSrw2ATNRZK2OJt6SCwHZkTEHhGxDXA0sGSC5yRJW4xJEz2BXjLzxYg4BVgKbAUsysz7XsVdXmDdhNdtDnO0zjrrik36jWtJ0sTa1A83SZImkCEhSaraIkJirF/tERGLImJtRKwcoGZaRHwvIlZFxH0RcWrLujdExO0RcXep+2zbMUv9VhHxg4i4doCahyPi3oi4KyJWDFC3Q0RcHhEPlJ/zvS1q3lHG2XD5RUSc1nK8T5TfycqI+HZEvKFl3aml5r5eY3X7O0fEThGxLCJWl+sdW9YdVcZ7OSJmDjDeF8rv856IuCoidmhZd1apuSsiboyI32hT13Hbn0VERsQuLcf7TET8tOPveGjb8SLiT8vj8L6I+KuW413aMdbDEXFXy7q9I+LWDdt2ROzXsu5dEXFLeVx8JyK2H1XT9fHdb3vpUddze+lR13N76VHXd3t5hbGca7s5XWje8H4Q+C1gG+BuYM+WtQcC+wArBxhvN2Cfsvxm4EdtxgMCeFNZ3hq4DZg1wLifBL4FXDtAzcPALmP4nS4GPlaWtwF2GMPf5AmaD+/067s78GNg27J+GfBfWtTtBawE3khzgsb/Ama0/TsDfwUsLMsLgc+3rHsnzQc6bwZmDjDewcCksvz5AcbbvmP548Dftd2OaU4vXwr8pNt2UBnvM8Cf9fndd6t7f/kbvL6sT2k7z47bvwT8ZcvxbgTmluVDgZtb1i0Hfr8sfxQ4a1RN18d3v+2lR13P7aVHXc/tpUdd3+1l9GVL2JMY81d7ZOb3gfWDDJaZj2fmnWX5WWAVzRNdv7rMzF+W1a3LpdVZBRExFfggcOEgcx2L8srqQOAigMx8ITN/PuDdzAYezMyftOw/Cdg2IibRPOm3+azMO4FbM/O5zHwR+GfgiG4dK3/neTRhSLk+vE1dZq7KzNon/nvV3VjmCXArzWeC2tT9omN1O7psMz2243OBv+hW06eup0rdScA5mfl86bN2kPEiIoD/DHy7ZV0CG/YC3kKXbaZS9w7g+2V5GfDhUTW1x3fP7aVW12976VHXc3vpUdd3exltSwiJ3YFHO9ZHaPGkvTFExHTg3TR7BW36b1V2p9cCyzKzVR3wZZoH+8sDTjGBGyPijmi+2qSN3wLWAV+N5vDWhRGx3YDjHk2XB3vXCWb+FPgi8AjwOPBMZt7YonQlcGBE7BwRb6R5NTmtT02nXTPz8TKHx4EpA9S+Wh8Frm/bOSLOjohHgWOBv2xZcxjw08y8ewzzO6UcsljU7TBcxduB34uI2yLinyPiPQOO+XvAk5m5umX/04AvlN/LF4HTW9atBA4ry0fRY5sZ9fhuvb0M+rzQoq7n9jK6btDtZUsIiejSNu7n/UbEm4ArgNNGpXdVZr6UmXvTvCrYLyL2ajHOh4C1mXnHGKZ5QGbuQ/MtuydHxIEtaibR7KKfn5nvBv4vze51K9F8KPIw4B9b9t+R5lXaHsBvANtFxB/1q8vMVTS74cuAG2gOM77Ys2gTEBFn0Mzzm21rMvOMzJxWak7p17+E5hm0DJRRzgfeBuxNE9pfalk3CdgRmAX8OXBZ2Tto6xhavrAoTgI+UX4vn6Ds+bbwUZrHwh00h2le6NZpLI/v8ajrt710qxt0e9kSQmLoX+0REVvT/GG+mZlXDlpfDt/cDMxp0f0A4LCIeJjmUNpBEfGNluM8Vq7XAlfRHJrrZwQY6djLuZwmNNqaC9yZmU+27P8B4MeZuS4z/xW4EvhPbQoz86LM3CczD6Q5rND2VSjAkxGxG0C5fsXhkY0tIuYDHwKOzXLQeEDfYtThkYq30YTu3WW7mQrcGRFv7VeYmU+WFzMvA/9Au20Gmu3mynJY9Xaavd5XvFneTTnM+IfApS3HAphPs61A84Kk1Twz84HMPDgz96UJpQe7zKfb47vv9jLW54VaXb/tpcV4rbaXLSEkhvrVHuXV0UXAqsz86wHqJm84QyEitqV5cnygX11mnp6ZUzNzOs3P9t3M7PtKOyK2i4g3b1imeSOs71lcmfkE8GhEvKM0zQbu71fXYdBXhI8AsyLijeV3O5vm+GpfETGlXP8mzZPMIOMuoXmioVxfM0DtwCJiDvBp4LDMfG6Auhkdq4fRbpu5NzOnZOb0st2M0LzJ+USL8XbrWD2CFttMcTVwULmPt9Oc8ND2W0w/ADyQmSMt+0PzQvD3y/JBtHyB0LHNvA74b8Dfjbq99vjuub28iueFrnX9tpcedQNvLz3f1X6tXGiOR/+I5lXBGQPUfZtml/pfaR5IJ7ao+V2aw1n3AHeVy6Et6v4j8INSt5IuZ3G0uI/30fLsJpr3Fu4ul/sG/L3sDawoc70a2LFl3RuBnwFvGfDn+mzZmFcCX6ecIdOi7n/TBNjdwOxB/s7AzsBNNE8uNwE7taw7oiw/DzwJLG1Zt4bmvbMN20y3s5S61V1Rfi/3AN+heXNyoO2YyllulfG+DtxbxlsC7NaybhvgG2WudwIHtZ0n8DXgTwb8+/0ucEf5298G7Nuy7lSa54ofAedQvpWi3+O73/bSo67n9tKjruf20qOu7/Yy+uLXckiSqraEw02SpDEyJCRJVYaEJKnKkJAkVRkSkqSqTfo/00mbsojYcNojwFuBl2i+sgTgucxs9aE/aVPmKbDSRhARnwF+mZlfnOi5SBuTh5ukcRARvyzX7ytfaHdZRPwoIs6JiGOj+d8h90bE20q/yRFxRUQsL5cDJvYnkBqGhDT+3kXzSd7/ABwHvD0z96P5avc/LX3+Bjg3M99D83064/6171Ibvichjb/lWb5GOiIepPmHONB8vcX7y/IHgD07vhh1+4h4czb/C0CaMIaENP6e71h+uWP9Zf7tMfg64L2Z+f+GOTGpHw83SZuGG+n4bv+I2HsC5yL9iiEhbRo+Dsws//HtfuBPJnpCEngKrCSpB/ckJElVhoQkqcqQkCRVGRKSpCpDQpJUZUhIkqoMCUlS1f8H8+w6dxcrqGA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ja-JP" altLang="en-US" dirty="0" smtClean="0"/>
              <a:t>時間帯によるタクシー台数の推移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55" y="2311020"/>
            <a:ext cx="5642089" cy="376139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449285" y="3376734"/>
            <a:ext cx="42454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夜中から早朝にかけての時間帯が特にタクシーの台数が減ることがわかる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4060371" y="4101236"/>
            <a:ext cx="1121229" cy="78305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98271" y="4959423"/>
            <a:ext cx="42454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この時間帯の利用者数が低いことが原因だと考えられる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56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標本情報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平日</a:t>
            </a:r>
            <a:r>
              <a:rPr kumimoji="1" lang="ja-JP" altLang="en-US" dirty="0" smtClean="0"/>
              <a:t>と週末のそれぞれのタクシーの台数の割合の</a:t>
            </a:r>
            <a:r>
              <a:rPr kumimoji="1" lang="ja-JP" altLang="en-US" dirty="0" smtClean="0"/>
              <a:t>推移</a:t>
            </a:r>
            <a:endParaRPr kumimoji="1" lang="ja-JP" altLang="en-US" dirty="0"/>
          </a:p>
        </p:txBody>
      </p:sp>
      <p:sp>
        <p:nvSpPr>
          <p:cNvPr id="4" name="AutoShape 2" descr="data:image/png;base64,iVBORw0KGgoAAAANSUhEUgAAAcQAAAEkCAYAAACxG0GdAAAABHNCSVQICAgIfAhkiAAAAAlwSFlzAAALEgAACxIB0t1+/AAAADh0RVh0U29mdHdhcmUAbWF0cGxvdGxpYiB2ZXJzaW9uMy4xLjAsIGh0dHA6Ly9tYXRwbG90bGliLm9yZy+17YcXAAAgAElEQVR4nOydd3xUxfbAvyeFJLSEXkKLKL0GlCIlIIhiw4LIUxF79/nsqE/R58/efaKiTwHFDlYsiBo6KkXpvYfQIi2QhJT5/TF3YdnsJtlks5tyvp/Pfu7euXNn5t47d86dM+fMiDEGRVEURanshIW6AIqiKIpSFlCBqCiKoiioQFQURVEUQAWioiiKogAqEBVFURQFUIGoKIqiKECIBaKIJIuI+n04iMiZIjJPRPaJiBGRL0NdpoqGiCQ593ZsiPLfLCKbQ5F3qPF27SIy2nkeo0NTKqU4iMhY57klBSCtCU5aLUpcsBISEIHoXIw/v9GByDfQiEiCU7473MKmi8jKIOTdAvgKSADeAx4DPi7tfCsaItLCeYYTQl0WRVHKFxEBSucxL2F3ArHAK8B+j2N/BijfQHOGs/0FQESigD7Au0HIexAQDdxtjPkwCPlVVn4H2gJ7Q10QBYAvgAVAaqgLoigBEYjGmLGeYU4vMBZ42RizORD5BIGBwC5jzHJnvzcQgyMgS5nGznZHEPKqtBhjjgCrQ10OxWKMOQAcCHU5FAXKiFGNiESIyIMisk5EskRkm4g8IyJVfMRv4+idtznxd4nIhyLS2s98a4vIya4fMABY4rY/zIm63S1ekT8iRORSEZklIgdEJENElonIGKfn6YqT5IyjunrZv7qplpOKmM8IEflZRP4WkUxnrOYjEenuFidWRO4VkV9EZLuIHBWRPSLytYj09JGuccZ5G4rIOyKSIiK5LpW3iDQQkedFZI2IHBaR/c7/CSJyUhHLvtn51RSRF53/2a4xPhFpLCKPiMhcEdnplHuH87zbeqQ1Ftjk7F7lTU1f0BiiiJwiIpOc63TlM0lETinKtbilIyJym4iscJ5Hioj8V0RiCzlvpIj8KnYMOVNEVonIw+71xS2u69k0FpH3RWS3U8cWicg/CshjiIh8JyJ7nXdng4g8JyJxXuK6nk1VJ85W55z1InK/iEhJr118jCGWIO9/ishKz7ylGGO3InKGiPwgx9+rtSLytLdrcZ6FET/bMi/pPOWkM9gj/HEnfIOXc3aKyFYv4UV+1k78Js792ujETxPbPpxalLI7aTRznv1REbnC49ggEZkttq34W0S+FJE2BaQ1WkSmOOXJEJGDYtuBK7zEXSC2bWrhI617nPt3d4EXYIwplR+wGTBAiwLiJDtxPsWqTN4FXgbWOuHveTnnLOAIkA1MBZ4FPgQysV+aiX6UcayTjz8/n9fjkfaTTvw9wBvAc8ByJywZiHTitXDK4boXE5z9sYXlBYgT35XPO8BTwPvAdmCsW9yewFFgBvAW8LRz39Kde3mWl/QNsNR5lsuB17Aq8LOBqsB6J8504HngBeBzYB9wrh/1ZAewENgIjHfSuso5fpnzvKcBrwPPOM/9qFP2zm5pJTn1x2DV8mPdfl3c4hj3e+OEn+rUnzzgS+f5TQVynfDuftSrV5w8dgCvOvdlPfCHE7bZyzn/c87Z5vx/AZjrhP0KRHh5Nn859+9P57685dx7A9zrJY9HnGNpwERsnfzRCVsB1PTybFKAOc6zect5BinOOY+W9NqB0U780QHIe5xzLMXJ+3lsW/K7E5bvvhfwDG906sIhbLv0NFa167pXcSVty3zkO8iJ/7RH+By8tEFAB2/pF+NZJ2KHEfKA7517NwE73JUFDPXRdia5hXV27vNBYJBH/Euw71KGk+5TwGxsfZ3peV3OORnAIrf447HtmgH+4xF3lBP+fz7u62qsjKhb4P0vagXx94d/AnERUNstvBr2JcoFGrqF13Ju4F6gnUda7bEN5GI/ytjOeVCXYIWIcV6ES4CrnP2P3eJcAlQtQrq9nHO3epQ/AvjGOfZgYRWsCPnc4JzzOxDrcSwcaOS2H+utMgBNsA3VKi/HXC/gJPI3yOc5x17ycl4VoIaf9WQGUM3L8fre0nJevnTge4/wFk56E3zkl4SHQMR+WKxywi/3iD/CCV8NhBXheno78dd71OloYL5zbLPHOaOd8KlAjI968U8fz+ZT93JhjbL+xn4wnOQWPsCJP4/8jbkr/5c8wl3P5jv3cjnPZL/ziwzQtY8uYd59nfhr3K/PqYuzvOVdwDNsjhUCB4E2HsdcQne8R3gyfrRlBeQdg224/3ALq+48z+lOHte6HfunE3ZlcZ81tl1a7+Tb3yN+Y6yQSwWivNTLJGd/EPbDcQduH6lu5U/Dfnh39zj2Ej46G0BLL/enCvCzk1a8W3gUVi6kutcLj3d+cqH3vygVpDg//BOIg7wce8w5dq5bmOvh3+ojPdfNbVeM8k4Bdrjtn+mkdXYx0nrbOfcGL8daOS/HRo/wEypYEfNZ5pzTtYTP6lUnnWYe4QbbMNT3co5LID4ZoHrSuRjnfu28xO4NYwv8F4inO2HzfJwz2znez49nf3UBeW/2CF/ivOBxXs4Jd1703708mxwgwcs5rrr0qFvYF05Yex/lXgLs9vFsTvYSf6JzrEMJr300BQvEoub9jhM2ykv8073lXcAzfMhX3cZ+lB/E9l7cBUQyfrRlheT/K7aNqOXsD3XOHwrsBj70eAcMJwoHv541cIET/zkf8V3t7lC3MFcdSwKuwArslXi0IU7cy524E70ci8V+3BQoKzzOucjbs8b2gg1wsUf4RxTx/Q2UlWlJWeglbJuzreUW1svZdhbvfmStnG1b7MMpEs54RH+sSsFFf2ylnFvUdNxIdLb5jHGMMWtFZDuQICJxxhhPC9wiISLVsOqSXcaYJUU853Rs5e6F/dL2HNeIx/Zq3dlsjNntJbmZ2C/HB0QkEfslPxf40xiTW+QLsWRiVbO+yn0OcBPQHahLfmOwupTMStHn83IL7wN0xfY2ipLWTC/HZmOF2DFEpCq2t7sXuNPL0BjYj5K2XsK3GmM2eQlPBh51yuuiF1boDheR4V7OqQLUE5E6xpg0t/ADxpj1XuJ7ez/9uvYi4E/ermud4yX+Aj/zLuj93SciS4B+QBus2tqdorZlBfELVtAkYYXbQOyzm4UVlgMBRCTcKccaY0yK2/n+PmtXu9rcR7vqGkNvi33P3fknVqDOBc43xuzzcr7PemGMOSAif2Lb2xMQkWbA/Vjr/2bY3rM78R77bwB3Y7V8U5w06gIXYjVghb27ZUMg+hAKrgoc7hZWx9leX0iS1QvLU0SGAV2c3Tgn7XpuFWI4VgVwl9NI7TfGvFxYug6uQXdfjXQq9gG7vo6Kg2tgPKXAWA4iciF2fC8T+AnYABzGjhkkYStkPuMNYKe39IwxB8Ua4zwGnA8McQ7tFZFxwBPGmOwiXYn9WjU+yn0Hdlxqn1PurdgxRYM1eurso9z+UJTnBcfveVHS2uV5wBiTKyJpHsG1sCrbelgh5g/58nBwPTN344862Pe9sDxc6i0Xvuqnt/fT32svjFDlXez64EdbVhA/A49jBcEXzvY3Y0y6iPwMXCoiHbDq2Fhgssf5/j5rV7vqTXh6xvekH7b+/uxDGEIBz8YhXxsj1ijvd+z7MRurLj6A7aS0wA5pnfDeG2M2isiPwBARaWmM2YDVQERhx6ALpUwIRD9wmWd3Nsb47FEUkWHYm+rOYOfnjqtSbcEOkhcFVzkbYgWPJ4084hUH14vn+ZXki/9g1RrdjTGr3A+IyFt4+UJz8CqoAIwx24FrnR52O+yX663YAf0w4N9FLJsvYRiBFbg7scZSqR7He3k7rxi4Py9v+PO8XHEaYI1BjuF80dfhxI8YV/wlxphE/KOBj3DXdbiX9wB2rLG2n3n4g7/XHkgOBjBv9/qwwsvxQLy/BfE7dnx8kIjUwX70Pe4cc/VaB2EN29zDXPj7rF3XcYEx5ms/y3ot8ADwqIiEG2O8vfPu9cIb3t67u7DP7GpjzAT3AyIykvxtt4s3sIaX1zvlug7bCZhUwDUco0y4XfjBAmfbt6QJGWNGG2PEGCNYY4bNbvtDnWhnucKMMS38SN6lwkzyPCDWnaMJsKm46lKn/Iexlp8NRKRrYfGBk4GVXoRhGFYdWGyMZYUx5jWOf1AMK+icIlIX+xU+z4swrM5xVYw7LnVtUb/GoYDn5RG+uAhpueJ4+8Doi8dHqDEmHdvothcRf4VVMx9m5knO1l2VvgCoJSLt/czDH/y69gDjulZvdbmnn3kX9P7GYTVLmVhDrIBjjMnBqkdbA1fi9MCcY+uxWpIzsB+geVg1qjv+PuuStKv7se/8bOBhEXnWSxyf9cJxYeniGY5tr8BRfXrg6+Md4Fvs/blaRM7E3sNPC+i9nkB5E4jvYR/AoyJymudBEQkTP+fWcxs/THYLTsKqOYozfgjHZ7Z5WETqueUVjjVnDsOa1peUV53tW56+Uc69aOQWtBk4RUQau8URbA+4nb8Zi0gHH42x6yvwiL9pemG3k043RwC68o7EqlHrejnH5XbQzI985mKtE/uIyCXuB5z9fljzeW/jU55McLYPuQs4EYnGmo5740XsuM673nzERKSWM07rSTjwjPNR44qbANyBrb8fuMV9ydm+7V4H3M6rJj78Uf1ggrP159oDhasH8JD7uyDW/+9JP9P6ADsGd7vzAevOf4CawAfGmKziFrYIuHp9Y7BDG795HOuPNRb6yxjzt8e5/j7rr7CarFtFZKhnfOecXs54dz6MMYewvbKfgXtF5BWPKF9h38t/iJtvtMNYTlTtu9jsbJM8yjEE2+vzijEmD+ueUZ/j7fCbvuJ7Uq5UpsaYNKeB+gJY4OjTV2C/kpphB4frYM28i0on55xkt7AkYKHz9V6ccs5zvpTuA5aLyOfYSn021hBmDtYiqqS8g/0iHgWsE5GvsP6IjbFfj+9iKxzYl+RN7MQDU7Av/OlYYfgN1mrUHwYBL4rIPKxLwm5sz/cC7PMo8fUZY/JE5FWs6mOZc31VsGbltbFfxgM8zkkXkd+AviIyGSvIcoGvfanZjTFGRK7CjlF+4uSzGvt1OQzrizbKedkKK/NcEXkNuJ3jzz4be1/24WVcyhjzroh0A24BNjjjIFuda0zACuT3sIZF7iwFegCLRGQ6tmEZge1V3+eMobjy+FlEHsAKpnUi8h12EoPqWDeD/th6eVZh1xjIaw8UxpiZIjIe64q0wq2On8dxd4BCn5+T1mYRuRPr97hYRD7Fvlf9sW3MaqyxR2nys7OtD/xgjDnqcWy0R7xj+PusjTHZInIR1qhwmvNO/4n9GG2K9dE9Casq9vqha4w5IiLnYnt0dzgfQTc52qN0EbkB+ASYLSKfYOtCH2x7OAtbx90ZB1wNfOY8yxQn7llYV6MRBdy7d7DDNvHAMmPM/ALi5ruQUvnhh9uFj2Oj8WKO7RxrAfwXWIdVXRzEVtL3gWF+lvNOJ5/mzn517Iv0VADuwWXYinfIKecKrEl3tJe4Y/HT7cLt3MuxFlwHnHw2YQfaEz3ijcZW9MNYq8YvgI6+8nbCkn3k2Rbbs1mIbSyynGf+OdDbz3qyuYDjEdjxhJVYU/edznNuzvFJCVp4nHMyVsinYRvBY/UIH475zrHWTtqpTh1IxfYWWvv5PAS4DatSy8I2xq9jBZbP6wXOxap8dmPHe3dix5OeIL8/nMG+P42dMu52nv1i4B8FlK0PtkHZ4eSxx6kTL5LfR6ygsvqqM35dOwW7XfibdxjwL2xb4Jn3IawFtD/P8UysMcc+J7312IlAvLnHJFOMtqyQOrTHOe9ej2ONOe6759MtzJ9n7cSvj52AYDlW8KVj29jPsa4VEW5xfT2DKtghKIN9P919ZAdj28Mjzj39CmupOwHv73FvbG94n/P85mA/UJPw8Q67netyPfHqoufrJ87JiqKUI8RO9zfTGJMU6rKUdcROvbcW+NgYMzLU5VFKF2cIYT12+KaRMeZgIacco7yNISqKonhF7Jy7YR5hVTluHf5F8EulhIBLsEMNk/wRhhAigSgit4jIJrET5i4SEZ/WTSLSSOxEzqvFTt46wUe8i8VO6pvlbC8stQtQFKUsciewSUQmip2EewLWWGoodn7Oz0JZOKV0EZEHHNuN8dhhoaf9TSPoAlFERmAtBJ/Ezi4xD/he7KwE3nDNUfc0J1pauafZCztgOxlrwjsZOxjbI7ClVxSlDPMTdqz5TOxY4nBs23Ef1sdOx4cqNk9hP4o2AxcaY7b4m0DQxxAdC8Clxpjr3cLWAZ8bY8YUcu63wF5jzGiP8E+wE+oOdgubAezRMQNFURSlKATV7cLxCeqG9cVzZzrWoqi49MIuTeTOj1hrN2/luAFrnk10dHS3Zs38cVmrHOTl5REWpkPMnuh9yY/eE+9U9Puydu3avcaYeoXHLD8E2w+xLtaZ2HNOu11Yv7bi0tBHml6n4jLGjMfqmWndurVZs2ZNCbKumCQnJ5OUlBTqYpQ59L7kR++Jdyr6fRERv1WSZZ1Qfb546mnFS1hZSFNRFEWpJARbIO7FWSjTI7w+vmdCLwo7SyFNRVEUpRIRVIFo7PRDi8i/osRgrLVpcZlfCmkqiqIolYhQzGX6IvC+iPyOnVT5JuxURG8CiMgkAGPMKNcJIuKaDb0mkOfsHzXGuBYBfgWYJSJjsM63F2LnuCzRKg6KopR/srOz2b59O5mZmUHNNzY2llWrSmVBjKASHR1NkyZNiIyMDHVRSp2gC0RjzCdi1/h6GDtZ7HJgqJvPiDeTT88V4c/Drk/Ywklznohchp3z8THszO0jjDFe/RYVRak8bN++nRo1atCiRQvsAi/B4dChQ9SoUSNo+ZUGxhjS0tLYvn07CQkJoS5OqROS1S6MMeOws5l7O5bkJazQWmyM+Rw7Ca2iKMoxMjMzgy4MKwoiQp06ddizZ0+oixIUKq6TjKIoioMKw+JTme6dCkRFURRFQQWioihKuSIpKYmFCxcWGGfChAncdpvXibqUAgjJGKKiKEpZ5cslKTz34xp27M+gcVwM9w5pzbCu8aEulhIEtIeoKIri8OWSFMZMXUbK/gwMkLI/gzFTl/HlkpRip/nss8/y6quvAvCvf/2LgQMHAvDzzz9zxRVXMH36dHr16kViYiLDhw8nPT0dgEWLFtG/f3+6devGkCFDSE1NPSHdvLw8rrrqKh5++GEA3nvvPVq1akX//v2ZO3fusXjffPMNPXr0oGvXrgwaNIhdu3aRl5fHKaeccsxYJi8vj5NPPpm9e/cW+zorAtpDVBSl0vDYNytYucP3mrFLtu7naG7eCWEZ2bnc9/lSPvp9q9dz2jWuyaPntfeZZr9+/XjhhRe44447WLhwIVlZWWRnZzNnzhw6duzIE088wYwZM6hWrRrPPPMML774ImPGjOH222/nq6++ol69enzyySc89NBDvPvuuwDk5ORw+eWX06FDBx566CFSU1N59NFHWbRoEbGxsQwYMICuXbsC0KdPHxYsWICI8M477/Dss8/ywgsvcMUVVzB58mTuvPNOZsyYQefOnalbt66/t7RCoQJRURTFwVMYFhZeFLp168aiRYs4dOgQUVFRJCYmsnDhQmbPns3555/PypUrOf30020+R4/Sq1cv1qxZw/Llyxk82E7AlZubS6NGjY6leeONN3LppZfy0EMPAfDbb7+RlJREvXp28YkRI0awdu1awPphjhgxgtTUVI4ePXrMn/Caa67hggsu4M477+Tdd9/l6quvLvY1VhRUICqKUmkoqCcHcPrTv5CyPyNfeHxcDJ/c2KtYeUZGRtKiRQvee+89evfuTadOnfj111/ZsGEDCQkJDB48mI8++uiEc5YtW0b79u2ZP3++1zR79+7Nr7/+yt133010dDTg2z3i9ttv56677uL8888nOTmZsWPHAtC0aVMaNGjAL7/8wm+//cbkyZOLdX0VCR1DVBRFcbh3SGtiIsNPCIuJDOfeIa1LlG6/fv14/vnn6devH3379uXNN9+kS5cu9OzZk7lz57J+/XoAjhw5wtq1a2ndujV79uw5JhCzs7NZsWLFsfSuvfZahg4dyvDhw8nJyaFHjx4kJyeTlpZGdnY2n3322bG4Bw4cID7eGgVNnDjxhHJdd911XHHFFVx66aWEh5943ZURFYiKoigOw7rG89RFHYmPi0GwPcOnLupYYivTvn37kpqaSq9evWjQoAHR0dH07duXevXqMWHCBEaOHEmnTp3o2bMnq1evpkqVKnz++efcf//9dO7cmS5dujBv3olrFdx1110kJiZy5ZVX0qBBA8aOHUuvXr0YNGgQiYmJx+KNHTuW4cOH07dv33xjhOeffz7p6emqLnUQYyr3koG6QLB3KvripsVF70t+yvo9WbVqFW3btg16vuVhLtOFCxfyr3/9i9mzZxcYz9s9FJFFxpjupVm+YKNjiIqiKJWQp59+mjfeeEPHDt1QlamiKEol5IEHHmDLli306aOr5LlQgagoiqIoqEBUFEVRFEAFoqIoiqIAKhAVRVEUBVCBqCiKUq4oyvJPxaFFixaVfnJvFYiKoigu5rwMm2adGLZplg1XKjwqEBVFUVzEJ8Jno48LxU2z7H58YkFnFUiwln/ylU6LFi149NFHSUxMpGPHjqxevRqAtLQ0zjzzTLp27cqNN95IZZ+kBdQxX1GUysT3D8DOZQXHqdEI3r/Qbg+lQr02kPyM/XmjYUc4+2mfyQVj+ae9e/d6TeeRRx4BoG7duixevJhx48bx/PPP88477/DYY4/Rp08fHnnkEaZNm8b48eOLdUsrEioQFUVR3ImOs8LwwDaIbWr3S0Awln9asGCB13RcXHTRRcfKMnXqVABmzZp17P8555xDrVq1SnSdFQEViIqiVB4K6Mkdw6Um7XcfLPwfJN0PCf2KnWUwln8yxnhNx0VUVBQA4eHh5OTkHAv3tWRUZUXHEBVFUVy4hOHwCTDwIbt1H1MsJqW9/JOvdAork2se0++//559+/aV6BorAioQFUVRXKQstkLQ1SNM6Gf3UxaXKNnSXv6pTp06XtMpiEcffZRZs2aRmJjI9OnTadasWYmusSKgyz/p8k9eKetL+oQKvS/5Kev3RJd/KjmVZfkn7SEqiqIoCioQFUVRFAVQgagoSiWgsg8NlYTKdO9UICqKUqGJjo4mLS2tUjXsgcIYQ1paGtHR0aEuSlBQP0RFUSo0TZo0Yfv27ezZsyeo+WZmZlYIQRIdHU2TJk1CXYygoAJRUZQKTWRkJAkJCUHPNzk5ma5duwY9X6X4hERlKiK3iMgmEckUkUUi0reQ+P2deJkislFEbvI4Hi4i/3FLc5OIPCEiKvAVRVGUIhF0gSgiI4BXgCeBrsA84HsR8eoVKiIJwHdOvK7AU8BrInKxW7T7gVuBO4A2wD+d/TGldBmKoihKBSMUPai7gAnGmLed/dtF5CzgZrwLsJuAHcaY2539VSLSA7gHmOKE9Qa+McZ84+xvFpGvgR6lcgWKoihKhSOoPUQRqQJ0A6Z7HJqOFWre6OUl/o9AdxGJdPbnAANEpI2TTztgILZnqSiKoiiFEuweYl0gHNjlEb4LGOTjnIbADC/xI5z0UoFngBrAShHJdY79nzFmnLcEReQG4AaAevXqkZyc7PeFVHTS09P1vnhB70t+9J54R+9L+SNURieeDkHiJayw+O7hI4BRwD+AFUAX4BUR2WSM+V++xIwZD4wHO5dpWZ6HMVSU9fkpQ4Xel/zoPfGO3pfyR7AF4l4gF9vrc6c++XuNLnb6iJ8DpDn7zwHPG2M+dvaXiUhz7JhkPoGoKIqiKJ4EdQzRGHMUWAQM9jg0GGtF6o355FenDgYWGmOynf2qWEHrTi46E4+iKIpSREKhMn0ReF9EfgfmYq1IGwNvAojIJABjzCgn/pvAbSLyMvAWcDowGhjpluY3wAMisgmrMu2KtWadVNoXoyiKolQMgi4QjTGfiEgd4GGgEbAcGGqM2eJEaeYRf5OIDAVewrpm7ADuMMZMcYt2O/AfYBxWnZoKvA08XprXoiiKolQcQmJU41h/erUANcYkeQmbCSQWkN4h4E7npyiKoih+o2NsiqIoioIKREVRFEUBVCAqiqIoCqACUVEURVEAFYiKoiiKAqhAVBRFURRABaKiKIqiACoQFUVRFAVQgagoiqIogApERVEURQFUICqKoigKoAJRURRFUQAViIqiKIoCqEBUFEVRFEAFoqIoiqIAKhAVRVEUBVCB6B9zXoZNs04M2zTLhiuKoijlGhWI/hCfCJ+NPi4UN82y+/GJoSyVoiiKEgAiQl2AckWTU6HfffDhCDh5MGyZA8MnQEK/UJdMURRFKSEqEF1smgUpi6HPnXbfGNi/Bbb9Adv/gO2/w85lkJdjj6/6Cuq1hoadQldmRVEUJWCoQAQrDD+9CvrdA3NeOi4ED++2xyOrQnw36H2H/b/gdWjY0Z733+5w6fvQvFdor0FRFEUpEZVeIFY9sg0mDbM9wh8ftIG1W0LLgdD0VGhyGtRvB+ERx8cML51k1aS/vwPf3wvvnQ3974d+99p4iqIoSrmj0rfe4blZENsSOl4KTU+D+O5QrY73yCmLTxwzPO06iGsCvz4JM5+Gjclw8dsQ1yxYxVcURVECRKW3Mj1apTYcPQwn9YdWQ3wLQ7Dji54GNK3OghtnwUXvwK4V8EYfWD61dAutKIqiBJxKLxCzomrbXp+7O0Vx6DQcbpoNdU+Bz6+GL2+FrPRAFVNRFEUpZSq9QARsr2/4BKsSLQm1E+CaH6DvPfDnZHirH+xYEpAiKoqiKKWLCkQXCf2Ou1yUhPBIOOPfMPpbyMmEdwbD5OGwYeaJ8XSGG0VRlDKFCsTSokUfuGmOHZdcNx0mXwwrvrTHdIYbRVGUMocKxNKkam0Y8QGc+zIgVghOuc5udYYbRVGUMoUKxNJGBLpfbQ1uqtaBZZ9Bu2EqDBVFUcoYKhCDxeHdYHIhIgYWTYC100NdIkVRFMUNFYjBwH2Gm5EfWcH4yRWwcWahpyqKoijBQQViMHCf4ablABjwMORmwe/jQ5GMg2EAACAASURBVF0yRVEUxSEkAlFEbhGRTSKSKSKLRKRvIfH7O/EyRWSjiNzkJU4jEZkoInuceCtFpH/pXYUfeM5w0/duu3zUuukl931UFEVRAkLQBaKIjABeAZ4EugLzgO9FxOsEoCKSAHznxOsKPAW8JiIXu8WJA+YCApwDtAVuB3aX3pWUgLAwuGg8VG9gV9k48neoS6QoilLpCUUP8S5ggjHmbWPMKmPM7UAqcLOP+DcBO4wxtzvx3wYmAve4xbkPSDXGjDLG/G6M2WSM+dkYs6pUr6QkVK0NwyfCoVT44kbIywt1iRRFUSo1YowJXmYiVYAjwEhjzGdu4a8DHYwx+VScIjILWGaMudUtbDjwIVDVGJMtIiuBH4B4YACwA3gHeN14uUARuQG4AaBevXrdPv300wBepX80TplGq3Xj2ZhwBVubDw9ZOTxJT0+nevXqoS5GmUPvS370nninot+XAQMGLDLGdA91OQJJsJd/qguEA7s8wncBg3yc0xCY4SV+hJNeKnAScAvwEvA00AV4zYn7X88EjTHjgfEArVu3NklJSX5eRgAx/WHK35y04kNO6nupXXWjDJCcnExI70sZRe9LfvSeeEfvS/kjVFamnr028RJWWHz38DBgsTFmjDFmiTHmPeBV4FbKOiJw3itQ5xSYci0c3BHqEimKolRKgi0Q9wK52F6fO/XJ32t0sdNH/BwgzdlPBVZ6xFkFlI+VeqOqw4j34egR+PwayM0OdYkURVEqHUEViMaYo8AiYLDHocFYK1JvzCe/OnUwsNAY45Icc4HWHnFaAVuKX9ogU681nP8qbJ0PM8aGujSKoiiVjlCoTF8ERovIdSLSVkReARoDbwKIyCQRmeQW/02giYi87MS/DhgNPO8W5yWgp4g8JCInO0Y3dwCvB+OCAkbHS+DU62H+f2Hl16EujaIoSqUi2EY1GGM+EZE6wMNAI2A5MNQY4+rNNfOIv0lEhmKF3s1YC9I7jDFT3OL8ISLDsL6N/wa2OttxpX09AWfI/8GOxfDVrdCgPdRpGeoSKYqiVAqKJRBFRIB2QG3sON4qb+4NvjDGjMOHsDLGJHkJmwkUuHigMWYaMK2oZSizRETZad7e6gefjoLrZkBkTKhLpSiKUuHxW2XqqCxTgaVAMrAM2CEi1wa2aJWYuGZw0duwa7mdBNydTbNgzsuhKZeiKEoFxi+BKCKXY/33lgHXAEOd7TJgvIiMDHgJKyunDIZOI2D9DJj+bxvmWjUjvsDOsqIoilIM/FWZ3gdMNsZc6RE+UUTeB+4HPgpIyRQY9gbsWQ3zXoXMA7D62+OrZiiKoigBxV+VaWvgAx/HPiC/64NSEsLC4YqpEFkNFk+E7teqMFQURSkl/BWIh4AmPo41cY4rgWT3So5NyPP7eKs2VRRFUQKOvwLxe+BJz/ULRaQX8IRzXAkUrjHDYW+AhEPLM+y+CkVFUZSA469AvA84ACSLyFYR+U1EtgBzgIPOcSVQpCy2Y4bth0Grs2DzbLj4HV1UWFEUpRTwy6jGGLNTRLpgLUv7Yv0QNwMzsWscHgl4CSszfe48/j/xSlgzzc536h6uKIqiBAS/HfMdofdfvCyrpJQiJw+G6g1h8SRoe26oS6MoSjnnyyUpPPfjGnbsz6BxXAz3DmnNsK7xoS5WSAnV8k+Kv4RHQNfLYf1PukSUoigl4sslKYyZuoyU/RkYIGV/BmOmLuPLJSmhLlpIKVQgishGEens/N/k7Pv6bSj9Ildiul4BJg/+nBzqkiiKUk7JOJrL/323iozs3BPDs3N57sc1ISpV2aAoKtOZWIMZ1/8iz1mqBJjaJ0GLvrD4fehzN4RpBz9YuNRLKfsziF/wi6qXlDKDL9VnVk4uG/ccZu2uQ6zddYg1O9NZt/sQW/8+gq+Zp3fszwhu4csYhQpEY8zVbv9Hl2pplMJJvAqmXmctTk/qH+rSlDuKM27iUi+5vqhd6iVAhaISUmzdXEpGdh5g6+Zdn/7Jk9+tJO1wNrl5VvKFhwkJdavRoXEsF3aNZ9K8zfx9JP9C5I3jKvdCAn4Z1YjII8A7xph8g1gi0gi43hjzeKAKp3ih7bkQHWuNa1Qg+oUvwWaM4ZxOjTmam0dWdi5ZOXlk5eRxNCePrJxcnpi20qd6SQWiEmxycvNYlXqIPzb/zbM/ribTEYYu8gwczMjh5v4tadWwBq0aVCehbjWiIsKPxWlRp9oJ7wJATGQ49w6p3JON+Wtl+ijwA3ZNQk8aO8dVIJYmkTF20u9FE+HI31C1dqhLVG547sc1XgXbvz79i399+pff6aXsz2DBxjQ6NYmlahXvr5Ja8ilFxVddOZyVw5/b9vPH5r9ZuHkfi7fu48jR3ALTysrJ454ChJurDmrdPBF/BaIUcKwWkFWCsihFJXGUncZt2WfQ48ZQl6bcUND4yD1ntiIqIpyoyDCqhIcRFRlGVEQ4VcLDuH/KUtIOH/V63mXjFxAeJrRqUIOuzeLo0jSOxGZxnFS3Ol//tUNVrUqR8Ka9uPuzv3hh+hp2HMgkN88gAm0a1uSSbk3o3qI23ZvXYvib80nxUq+Lovoc1jVe66EHhQpEEUkCBroF3Sgino5wMcA5wIrAFU3xScOO0KiL7SWedgNIQd8pCsCmvYcRwasxQXxcDLcNPMXnuf/OaudVvfTQOW1oHBfDn1v3s2Tbfr75awcf/rYVgBrREY7K9UR1VlFUrdqrLBsE8zk86cXqMzfPsOtgFjf3b0n3FrVIbF6LmtGRJ8S5d0hrVX0GkKL0EPsDDzv/DXC1lzhHgZXAHQEqV9DYfDCP058uh1aDiaNg2l2wYzHEdwt1aco0W9IOM3L8AmIiw8nJMycIqaI0Hu7qpZT9GcR7NI4D2zQAIC/PsHFvOkscAekSjp6k7M/glsmLiI+Lsb9aVZ1tDL+u3q29yjJAMAypNuxJ57ulqUxblsruQ96Va9m5qvoMJmJ82d96iyySB/Q0xvxeekUKLlGNTjGNrnqZmMhwnrqoY5EsDstE5cs8AM+3hs6XwXkvBzz55ORkkpKSAp5usNmadoTLxs8nIzuXD6/vyZqdh0r0/Py5L6c//YtXdVZURBjxtWJI2ZeRrwcpePdrahwbzbwxZxS5nMGkotQVd3o/9TM7DmTmC4+Pi2HuAwO9nHGcE1x0POrYxj3pfLcslW+XprJ6p10cqHvzWqzbfYgDGTnFyi9UiMgiY0z3UJcjkPg7l2mFdXzLyM5lzNSlzN+QRo3oCKpHR1A9KsL+j4qkRnQEi7fu443kDccasZB+vUfH2km/l30OQ/4PqlQLbv7lgG1/H2Hk2ws4kp3L5Ot60LZRTdo2qhm0Z+VLneX68DLGsDf9KCn7M0jZl0HK/iM8+d1qr2ntOJDJea/NoUN8Tdo3jqVDfCxtGtYgOvK45WCZ+VgrYxR0X/YfOcqGPels2H2Y9XvS2bA7nQ170r0KQ7Dv/KVvzueketXsr251TqpXjaa1qxIZHua1Z3n/lKVMX7GTTWlHWJVqXbq7Na/FI+e24+yODWkUG5PvPFDVZyjwey5TFyJSH4j2DDfGeNcTlQMysvNIXrub9MwcDhdixXX8nBCa3yeOgr8+ghVf2mndlGNs32eF4aHMbD68viftG8cGvQyFqbNEhHo1oqhXI4ouTeMAmDhvi9deZfWoCGJjIvlu2U4++n0bYH3LTqlfnfaNYzEmj2+X7eRoED/WysNkBb6MVV79eR0HMrJPMJaqEh5GQt1qtG8cS1r6UQ5l5e+xVa0SjsHw08pdJ5wbESY0q1OVHfsyyPTo9Wfl5PHd8p10a16Lf5/bjqGOEHQn6KrPOS9DfOKJC45vmmVX0qnEiwf464cYhl338EYgzke0cB/hZR539URuniE9K8f+MnM4lJnNJW/O93peyGZ3aNYL6pwMS95XgejGjv0ZjHx7AQcysvnwup50iA++MHThryWfr17lE8M6HOtVpuzPYHnKQVbsOMDylAPMXLuHven5x6AysnN57JsVJNStRsv61akeFTjXkPIwWcHOA5k8+vUKr8Yq2/dlcGHXeE6uX52W9avRsl51mtSqSniYNVDz1WN78sKOJ/QuN+49zMY9h9m4J93ZHvZaFgGm3Ny7wPIG1eozPtGurTp8ghWKrrVXh08ITv5lFH97iHcCtwLPYAXj/wF5wOXO9umAli6IeKonwsOE2JhIYmOOW3XFx8V4/XqvU71KUMqYDxHoeiXMeBT2rIV6rUJTjjJE6gErDPcfzuaD63rQsUnohGFxKEqvskmtqjSpVZWzOjQ8dl7CA9O8jj3uO5LNBa/PBaBRbLQVAPWqc3J9+1u3+xBPTlt1wkwnvgSbMdYg6XBWDk9973suzFAKxPW70/lxxU6mr9zFX9v2+4yXnZvHM5d08nm8KD22uKpVSGxWhcRmtY6F+Ro3LlMzwOTmQExt6DwSJl8CTXvBrmXHhWMlxl+BeDXW8f5lrED8whizWESeAKYDzQJcvqDgOfDtC29f7wLsO3yUH1fsZEj7hr5PLi06j4Rf/gNLJsGZTwQ//zLEroOZ/OPt30hLP8qka0+jc1NfSoyyTXF6Co19fKzVrxHF4xd0YMOedNbvtr9PF24r0LE7IzuX+z5fyvhZG8nIzuVwVg5HjuZy5GgOeYXY4KXsz+D5H9fQplEN2jSsSYs6VYkIP9H0oLhjnd7Ou6BLY5ZuP8CPK3by44qdbHB6aJ2bxHLvkNZMnLfZqwVnafnpBd0NojDVpzGwfyukLHJ+iyH1T8h2lq4Nj4JNydDvvkovDMF/gXgSsNAYkysiOVj/Q4wx2SLyMvAaMDawRSxdWtQMK7IVl7evxpuTWvL5ou3c/MEi/jOsA5f3aF6axc1PjQbQ6iz462MY+AhEhKi3GmJ2H8xk5NsL2H0wk0nXnnbCV3tlwFdD/ODQtif0JMG6h+w8mMn63emMete7wfjR3Dwax0VTtUoE1aLCiYm026pVIqhaJZyXZqxlv5e5MCPChDdmbjg2h2ZURBitGtSgTcMatGlUk7T0LN6du+nYdGNFVbX6Ggt89OvlHMjIITxM6HlSbUb1asGZ7RscG6OLj4sJqoAqzEUn4HiqPldNgy9vgjbnwuRLrRA8stfGDY+CRp2s7UF8N7tyzo8PQvd/wsL/QULfSi8U/RWIBzhuSLMDaA3MdUurws8j5u2r8aLEeG6dvJiHvljO7oNZ3DnoFCSYzvKJo2D1t7D2B2h3fvDyLSPsOZTFyLcXsPNAJhOvOY1uzX1UwwpsSOCPUUZYmNA4LobGjh+kt55lfFwM71x1qs/8YmMifVrQnt2xIet3p7M69RCrdx5k9c5D/LpmD58t2u41LVeP9P0FW8gzBmOs64k59t+wZuchsnNP7J7m5hmysvN4YXhnzmhbn7iq+T8GQ+Gn52oj/HJH8bdu5uXCvs3W/arVWfDBxRBZFTIdNfFfH0G91tBqiE03vhvUb3/8g9l9zDChnxWG7vuVFH8F4hKgHfCj83tMRDKAHOx44uLAFq98ULVKBONHdWfM1GW88vM6dh/K4olhHY4N0Jc6Lc+AGo3thN+VRCC6q8/CwwQBPriuB6e2KOCbrIIbEgRTxVdYT6h949h8lr17DmVx6v/N8Jre0dw8YiLDEbHjpIIdIg9z/i9POej1vKycPC7u1qTQspYVQx+f+Kqbl7wHB1Jg9yrYvfL4ds8ayHH7kImKtcKwRT/odw807grRNX3nl7L4ROGX0M/upyxWgegHLwMJzv9HgUTAtVrtFuC2AJWr3BEZHsZzl3Sifo0oxiVvIC09i1dHdj3BT6zUCI+wVqazX4AD2yG24AaivOOpPsvJM1SJCCPVh+/YMRL6wcXvwEcjrTHSsk8r/RdxSXpQ/vaE6tWIKrBH+sF1PXyeWy6MVUpCQj+4+D345ApocipsngO1EuCTKyHrwPF41RtC/bbQ/Rq7rd/OqkS/vNmOAy78n/2SKEgYgvdeZ0K/Sv0ugB8CUUSqALcALwEYY3aKyGlAS6AqsMoYk39QoRIhItx3Vhvq14jisW9XcuX/fuOdUacSWzWy8JNLSpfLYdZz8OeH0P++0s8vhHhbteJoTl7hFo4Z+2HuK3A0HX57A04eBM37lHJpyz7B7EEVt0daYefszNgHG36BdT/B+hlWBbp+hh3vi4mD5r2s0KvfzgpAz9VtNs2ywlBVnwGhyDPPGGOOAoPczzGW9caYpZVdGLoz+vQEXhvZlb+2HWD4W/NIPRAEP8XaCZDQ3/ok5uUVHr8c48vvs0B/0L83wv8G2wYksirENbcNz7hesGtlKZVU8WRY13ieuqgj8XExCLZnWJQpE4t7XtCZ87KtY+5smmXDwVp97lxmtTnvngXPngSfX2PH/+u3gyrVocfNEFUdBjwI574Ep10PLU73vtRbQapPxW/8VZnOBXoCyYEvSsXi3E6NqV2tCjdMWsTF4+Yxqldz3l+wtXQH9hNHwZRrYdNMaDkgsGmXIXy5GPhUn22ZDx//A3KybINz2WRo0Rd+fhzmvARvng597oJ+90JkvsmXlABT3B5pUMcCi2uA5T4W6Drn06vsMm1f3WY/wg6l2mONOkPfu+GUM+HoEZhyDYz8yObZZmjRenqq+gwo/s5NejdwrYjcJiJNRCRcRMLcf6VRyPJK75Z1+eTGnhzKzObpH6zxgeG4qfmXS1ICm2GbcyE6zhrXVGBGnJp/jNSn+uyvT2DS+RBTC0691grDhH52nGXQozDiA7uc1uzn4Y3e+b/ulcqJS7C56oPLyCU+8XgcY+xH1pG/reHL3nUQVdOO5X18OZ3+fATev9AauyQ/BSu/hqY94IJxcPdauHEWDHwYmp5mfQO1pxdy/O0hLnO2rzg/T0xR0hSRW4B7gUbYNRTvNMbMLiB+f+BFoD3W3eNZY8ybPuI+iLV4fd0YE3Ijn/aNY6kaFcGhrCDM6hEZbVe/WPiufUm9qVgqAJvTjlAlXKhTPYqdBzK997jz8iD5STuu2rwPjHjf+/1oe679bfgVvv0XTDwPulwBZ/6nwt4/pRDy8qBafTsuP/kSqN4ADu6Amk3g6zusU/vRI3ZrfE9wUDvrL6hWz6ZzyplW8IX7sCfQnl6ZwF+B+DjeV6cpMiIyAitMbwHmONvvRaSdt4nBRSQB+A54F7gC6AOME5E9xpgpHnF7AtcDS0tSxkCz+6D3tc5KZQ7UrlfCb2/C0k+g582BTz/EpKVn8e1fqVx2WjMev6CD90jZGdbQYMUXVrid+1LhExa0HAC3zIeZz8DcV+2YzllPQ8dLdAHm8kxRVJ+H0yBlIWz/w/5SFkOW4+YRHmVneolrDg3aQ5Wqdgw6sqqX/9UgMgb+3gCzX2B7nX402TcPTj7DjgEqZR5/l38aG4A87wImGGPedvZvF5GzgJuBMV7i3wTsMMbc7uyvEpEewD3AMYEoIrFYF5BrgUcCUM6A4feYV0lo2AEaJ1q1aY+bKlxj/vEf2ziam8eoXj5mBErfbd0qUhbBoMfg9H8W/R5ExsCgsdDhEvjmDph6nXVwbtjRNmoV0KG/wuPp37f+F/h8NHS6DKZcbwXgvk02roRZodfxEuv6YICfHj4+k0vPmwrvsW2aZS2ZR3zA+i15NGl+g1p9liOCOubnuG50w8576s50wNdU8L28xP8R6C4i7vqH8cDnxphfAlHWQHLvkNbEePgjVgmX0jMZTxxlnXdTFpVO+iEiJzePDxZsoc/JdTm5fo38EXatgLcH2u2I962wKs4HQcMOcO1PcPazsO03mD8OPhxh1argfTxJKRqFWWEGmianwul32mnMXmwHH1xoXRt+f8sanzVobz+cRk+DB7bBTXOsRiG2iRWGwyfAwIfs1n1M0Rdq9VmuEWNKpAH1LzORxkAK0N8YM8st/BHgcmNMPgkhImuBD4wxj7uF9QNmAo2NMakicj22J9nLGHNURJKB5b7GEEXkBuAGgHr16nX79NNPA3aNvpi3I5spa7NJyzSEC1QJg+eTqlItMvA9uOabP6bZls/Z1XAAa1vfCkDcvqXUOLSebc0uKlIa6enpVK9ePeBlKwl/7Mzh9T+zuKNrFIkNTlRu1E5bRLuVz5EbHs2yjg+TXuPkgOQZlbmHU9aNp27a7xjC2FOjPbUyNrKy3X3sq90lIHmUd/ypK3H7ltJu5XOsbHcv+2t1yrdfYkwuNQ5toNa+pdTa9xexB1YRZrIxCILhQI1WbG96AQdrtiYrqq7PD6amW6dyqMbJJ5SpIrxDgWTAgAGLjDHdQ12OQFLsBYJLiKcUFi9hhcUHMCLSGngS6Ov4ShaeuTHjsT1KWrdubYo832AJSAIedP4v236AC16fw+yDdXj64gA0Ap5sCoMPptJ4zywaj34PdiyG31+G4RNoWUS1jV/zMAaJN8fPp0mtMO5svJSwJm7jQr+9Bcv+A9UbEHH9L3SPDbBp/pBLYNU3yNd3UP+QtSvrvOpZaHoqNOttnafju9txJHcq8Nyp7vhVV/a3hOgUuvzxuFVRZx+BhCS61MmCWnutP22thPwGTQXdy9ZDYWOy7fFtmn18ZpcGHaDHDVCtDjLvv3DqdcQu/B+xpxbFWMXb9diwlkW70jL5DikFE2yBuBfIBTzXSaoP7PJxzk4f8XOANOAsoC6w3G1C7XCgn4jcBFQzxni3agkRHZvEcn3fk3hr1kbO79KY3i3rBjaDhH5w5uPw/f3WL3H7H+V+DGP1zoMs2Pg3Y85uQ1iTCKu+uvh/sHoa/PE2hFeB81+FQAtDsL2ImDgIC2Nb/Hk03fOrnQRh/1ZrTo+BsAho1AWa9YTmve3izRV87tQikZcHO5bA2u9hzQ923T2w7kGZ+6FmvA3b4DHHaXSsFYwuAZmXDR9fDue9DE17wu9vw4JxUKWaXQ8UIK4ZtL/APpuE/lC93vF7fulEnclFKZSgCkRHnbkIGAx85nZoMG4GMh7MB4Z5hA3GLkOVLSJfAgs9jr8HrMP2HIvUaww2dw5qxQ8rdjJm6jJ++Gc/YqoEeM7T026Emc9Za8m+95b7l3/ivC1ERYRxafemUK2lFYYfDofcbIiIhpGfQMuk0sncTZBt2JJH00FuhhINO8G232HrfPv7fTzM/689r25raNLdGvl0HA6rvq44DXFBPbbTrrc9tjXfw7rpkL7LGqw07QmDH4eq9ez4nGvuzeET7GoM+zbD35uskYtru+NPWPUN5OXYPD6/5nh+UTXhpP5wUpIVgLUTyIdOYq34QShUpi8C74vI79iZb24CGgNvAojIJABjzCgn/pvAbc56i28BpwOjgZFOvP3ACUtji8hh4G9jzPLSvpjiElPFLpXzj7d/4+UZaxkztG1gM9g8G3Kcya5/exNOKr8+TQeOZPPlkhSGdYmnVjXHfeLgDisMAXrfUXrCEE5sVLck529UW51pfwDZmbZHtHUebF0AWxbYuVMXvWeFwg8PWqOdBu2dXweoXv94XuVFzeo5I8vyqfD1bVCvLfz6JORmWYF18hnQ6mw4ZbBVgxa27FCD9vnzys2BA9usgJw/Dtb/BN1GwzkvQVghdoHq36f4QdAFojHmExGpAzyMdcxfDgw1xmxxojTziL9JRIZiJxW/GeuYf4enD2J5pHfLulx2alPenr2Rczs1pmOT2MJPKgquRmfEZPjuHis4yrGa6LNF28jIzmVUb8fVIucozBgLYeF2yrXSXtzUn0Y1MtqOKTbvZfc3JMNnV0GLPrD+Z+uYvTHZunO4qFbvuHAMi7ArHlz8LpwyqOyqWRP6wZAn4cMR9KIKZDvfpEfS7IxArc6yqmNPR/Ti9NjCI2zv78A2Ox7u6ll2uLhc1mel7BISoxpjzDhgnI9jSV7CZmKXmipq+vnSKKuMGdqWX1bv5r4pS/n6ttOJDA+AJ4x7o9P/Pph6PSQ9UC7VRHl5hknzt3Bqi1rH19f76RE4vBvOGAt9/2WvqSwK/E2z7PyUI97PP4ZYvz3sXmFdRHYuh13L4Y93jvfqJ18MVetAVjokXmUdxI8eyW+4E2z2bbETHqyYCql/ARDFEauyHPoc1G1VsKtLcXtsuqCtEgRCZWWqOMTGRPL4BR246YNFjJ+1kVsHBMBdwL3R6XCxnX1l1bdwo8/Z8cosyWt3s/XvI9x3luORk50BSz6wqjnXdZbVcaHCekOegiA3x67KsWu5tZzdtsDOfvLHePuTMKjXxi7+6vo1aG+tNUtT1XogBVZ+adWiKc5wfXw36H4trJjK5vqDabHrZztWWK+UfGt1LFAJAioQywBndWjI2R0a8srP6zirQ0Na1gug71JYuFUxfXEDrP4W2p0fuLSDwMR5W2hQM4oh7R1D44XvwtFDtjfi3hMpi+NC/vaGwiOgXitI3wlp646rBi94HSKi7Nhk6p+w9kf401mXW8LtskE1GsKsZ63RStcr7YQCRVG1+hKkG2fZsc0VU62xEFgDokFjof2F1sL2s9Fw6SQ2b8mjRdKVpdtj07FAJQioQCwjPHZBe+au38uYKcv4+IaehIUF0GG/w8W2sZz5rF0RozBDhDLCxj3pzFy7h7sGt7Kq5Kx0mP2iY1bfN9TFKx0KUg0OfMjGMQYOplgLzB1LnN9iOHoYpt1tf4gVkjMes8YsMbWdbS37c4VFx8Kno+DCt2yvb/YL1lI2LxcwVtgOeBg6XAR13DzwVnxZsKGRopRDVCCWEerXiOahc9py/5RlfPTHVi7v4WOuzuIQHmHX+vviRlgzDdqeF7i0S5FJ87cQGS5cdlpTG/D7W3BkLwz8d2gLVpoURTUoYqcWi21iV+oAKyQPbIPpD8PKr6BxF6h9kl31JH0X7F4NGX9bi1dvfHjp8f8146HrFdD+Iqjfxnt87bEpFRAViGWIS7s35as/d/D0d6s5o00DGsYGcLHaDpfYHuLMZ2wvsYxP+p2elcOURds5p2Mj6teIhoz9dtLkVmfZGWIqKsUVNCLWj2/znOOq1sGPgNiSpwAAFRpJREFU5z8v5yhk7LPC8cjfx7fLp9iZXrqNhnNfLvP1Q1FKg/KhO6skiAhPXdSR7Lw8Hv5yOQGdZ9bVS9y5zM7uUsb5YvF2DmXlcFXvFjZg/ut2UuYBDxZ4XqXFXdVa0GTUEVWgRgOo39YuSdT2POvSsGu5FaSrvrE+rIpSCVGBWMZoXqcadw1uxYxVu5i2LDWwiXccbtVoM5+2KrYyijGGifO30KlJLF2axtn16haMg3YXQKPOoS5e2aS4qywUVZAqSiVABWIZ5JrTE+gYH8vYr1ew73AAZ55z7yWu+S5w6QaYeRvSWL87nat6tUBEYO7LdhLoAQ+Fumhllz535lePJvQr3OVClytSlGOoQCyDRISH8czFndh/JJsnpq0KbOIdL7WTJSeX3V7ixHmbqV2tCud0agSHdtqJnDteWno+bpWZ4gpSRamAqEAso7RrXJMb+5/ElMXb6fafn0h4YBqnP/0LXy5JKVnCx3qJS+3ky2WM7fuOMGPVLkae1pToyHDrZpF7FJLuD3XRFEWp4KhALMO0qFMNAdIOH8UAKfszGDN1WcmFYqcRtpdYBscSP1iwFRGxbif7t9lJsbteYcc+FUVRShEViGWYl2esy7cyckZ2Ls/9uKZkCYdHQL977FyUa38oWVoBJDM7l4//2MqZ7RrQOC7GTiYAdj5WRVGUUkYFYhlmx/4Mv8L9otMIqNWiTI0lfv3nDvYfybauFmkbYMlk6H6NdUBXFEUpZVQglmEax8X4Fe4X4ZHQ957jc2OGGGMME+ZtpnWDGvRIqG0nEAivYpd3UhRFCQIqEMsw9w5pTUxk+AlhkeHCvUMCZG3Z+TKIa14mxhIXbdnHytSDXNW7BbJnNSz9FHrcYJ3IFUVRgoAKxDLMsK7xPHVRR+LjYhAgIkyoWiWcM9sHSEiER9qxxB1LYN30wKRZTCbO30LN6AiGdW1sV1yvUh1OV9N/RVGChwrEMs6wrvHMfWAgm54+h49v6MmBjBxe/3V94DLoPBLimoVsLPHLJSn0fPJnvvlrB3nG8NvcX2HV19DrVrsig6IoSpBQgViO6N6iNhd2jeftWZvYvPdwYBJ1jSXuWAzrfgpMmkXkyyUpjJm6jJ0H7Srx6Vm5SPKTHI2sCb1uCWpZFEVRVCCWM8ac3YbIcOHxb1cGLlFXLzHIY4nP/biGjOzcY/uJspYkWcz/zPl2nT5FUZQgogKxnFG/ZjR3DmrFL6t38/OqXYFJNKIK9L0bUhbB+hmBSbMIeLqP3B3xGXtMTV5LHxi0MiiKorhQgVgOuap3C1rWq8bj364k062HVSI6/wNigzuW6L7eY6+wFZwevoJxORdQK65WUPJXFEVxRwViOaRKRBhjz2/PlrQjvDN7Y2ASjahil1ZKWQjrfz4evmkWzHk5MHl48M/o7+gVtgIw3B3xGTtMbbaFNeGtk+aUSn6KoigFoQKxnNL3lHqc1b4h//11PSmBmLkG7KwwEgY/Pmh7ia618uITA5O+G1vSDvNtWkPeiv4v91X7nu5ha5kZ3ofXY96kw6lJAc9PURSlMFQglmMePrctxsCTgVoi6uSB0OMm2LuGtiufO75wrOfyQAHg2R/XsDisI3nnvcoteR9BdCwjo+cSNXJSqeSnKIpSGCoQyzFNalXl1gEnM21ZKvPW7w1MooMeg5haNNgzF+q1hWa9A5OuG0u27mPa0lQe6/g3cb8+CCYPMg9A92tVGCqKEjJUIJZzbuh3Ek1rx/Do1yvIzs0reYLbFgBCetVmsGUOvNEL9gZuIgBjDM9NW8p/Yj7mkhW3AAaia0K/+2Dh/6yaVlEUJQSoQCznREeG88i57Vm3O52J8zaXLDHXmOGlE1l42mt2IeG962BcL7tqfV7JBe78+bP4d+qtXGm+RlqdBdmZMOIDGPiQVc9+NlqFoqIoIUEFYgVgUNv6JLWuxysz1rH7UGbxE0pZfOKY4cCH4ZL3oFYz+O4e+OAiOFDMxYnz8sid+xrdp19Eg/BD5F72CTTrCZdOPJ5fQj+bf8ri4l+DoihKMVGBWAEQER45tx2ZObk8830JFg/uc2f+MbwOF8JtC+GcF2Hbb7a3uPRT/3wVD2yH9y8g/KeHSc79//buPEqq8k7j+PdhbYKtiIAsioJLK+KCBI3I0mJww0ycxOOCx2gMOugBk3GUOcQlZhLjZDAShkgUZo7ouOAZQSIq4oKt44IiYlRwHQgIjShLowzd0MA7f9zqtiiq6aapqtvV9XzOqXP63vvWe3/1npf6cW+9931P5K8/mEvLY85Jf75eQ6L9ZmY55oTYTPTuvB+jBvdm5jurWLRiQ2Yrl2DAz2D0q9C5BGZdHd3a3NKA87z/OPx5IGHVIn7T4lr+o/tvKe13bGbjMzPLACfEZmTMGUfSdf8ifvXkEnbszMJsMwcdAVc9C2f+Cj56GqZ8r+7FhSsrYOYomPkz6FTC/cc/xH9uGcz4EcciKfOxmZntIyfEZqR921b8csSxfLD6a2YsXJmdk7RoCYNvgGtegu90gkcugmnDdk2My1+Byf2jq8MzbubLC59gwsJtjDihG/16elo2M2uaWsUdgGXWD07oxsMLVvDbp5byp/mf8cWmKrp3aMdNZ5dwQb8emTtR1+OjpPjSHfDaJHj0Ehj+L7B5Lbw+OZrxZsRdMGAUE2e9z/adOxl3dknmzm9mlmGxXCFKuk7ScklVkhZJGlxP+aGJclWSlkkanXJ8vKSFkr6W9JWkOZL6ZvdTNE2SGFrSmcrqnazZVEUAVldUMn7W+8xe3MgRonVp1TZKgj+dC9/pDM/dEiXDVkVw6WMwYBSfrv2Gxxau5LJTD+Owg9pn9vxmZhmU84Qo6WJgEvA7oB/wOjBXUs86yvcCnkmU6wfcCUyW9OOkYqXAFGAgMAzYDrwgqSCXXH94we63SyurdzBh3j6MQN2TwwbC9Yug52nR9sDr4eizAPj9sx/Rvk0rrj/zqOyc28wsQ+K4ZXoDMD2EMC2xPVbSOcC1wPg05UcD5SGEsYntDyWdCtwIzAQIIZyd/AZJlwObgNOBOZn/CE1b6jqD9e3PzEkXw7pPvp1xptdgFoTjeOHDLxl3Tgkd27fJ3rnNzDIgpwlRUhugP3BXyqHniK7u0jktcTzZPOAKSa1DCNVp3lNMdPW7sY44rgGuAejcuTNlZWUNij9fdCwS66t2H2XasUgN/qybN29ucNkOG9+jz9IJLO1zExUtTqDDUcX0eeQyHgs/p2NRH47c8TllZav24hM0XXvTLoXCbZKe2yX/5PoKsRPQEkhd6n0t8P063tMVSF3GfS1R7J2ANWneMwl4F3gjXYUhhKnAVICSkpJQWlragNDzx60HrGb8rPepTFo8uHVLcesPT6S0gQNrysrKaHC7vPoujHyYk2ofsi/l9eJD6fLSPH75o0s4q/8he/cBmrC9apcC4TZJz+2Sf+IaZZp6+aI0++orn24/ku4GBgGDQggZWk4+v9SMJp0w72PKKypp27oFW6t3cvD+RfW8s5FSZpbZun0H//zOAbTvPJJxmRzZamaWRblOiOuAHURXfcm6sPtVY40v6ii/HVifvFPSROAS4IwQQoaWks9PF/TrUZsYv6mq5of3vMaYR97hqesH0e2Adlk990MLVvL5hkoevOoUWrbwQ/hmlh9yOso0hLANWAQMTzk0nGgUaTpvsPvt1OHA28m/H0qaBIwEhoUQPspMxM1DcVFrpl7en6rqHYx+6B22bs/ehfOmymomz/+UwUd1YsjRnbN2HjOzTIvjOcS7gSsljZJ0bCKRdQfuBZD0oKQHk8rfCxwi6Y+J8qOAK0kamCPpHuCnwKXARkldE6/9cvSZmrwjuxTzh4tO5K+fV3D7k0szXv/sxas5/V/nc+Kvn6NiSzWn9i7IJ17MLI/lPCGGEB4DfgHcQjTwZRBwXghhRaJIz8Srpvxy4DxgSKL8zcD1IYSZSdVeRzSy9EWiQTY1rxuz+mHyzDl9u3Ft6RE8+tZKZryVuandZi+OBvGsTnqs4575/5v5iQDMzLIolkE1IYQpRA/SpztWmmbfy8DJe6jPP1Q10I1nlfDB6k3c9pclHNNtf046tMM+1zlh3se7jGiFbycCyOh0cWZmWeTJvQtMyxbi3y/pR+fitlz70CLWbd66z3XGMhGAmVmGOSEWoAPbt+G+y/uz4f+2MfaRxWzfsbNR9WzdvoOJz39S5/My3TtkdzSrmVkmOSEWqL49DuCOvz+eN5at598aMcfpm8vWc+6k/2HSi5/Sv2cHilrv2pXatW7JTV7dwszyiJd/KmAX9j+E91ZVMPWVZZxwyAGcf0L3et+zaUs1d879kBkLP+fQju144KpTGHp0Z2YvXl07EUBWlpsyM8syJ8QCd8uIPiwp/5pxj7/HUV2KKelanLZcCIGn3lvDr+csZeOWbfzD0N784syjademJbDrRABmZvnIt0wLXJtWLZhy2cm0b9uK0Q8tYlPl7nOlr9q4haumL2Tso4vp3qGIJ8eczvhzj61NhmZmzYGvEI2D9y9iymUnc+nUBYyc9gYbt1RTXlFF9wUvcsrhHZm3ZC0S3HZ+H64YeLinYzOzZskJ0QAYcHhH/u6k7sx659uH6csrqpj9bjl9uhUz7YoB9PCoUTNrxnzL1Gq9uWx92v2bKqudDM2s2XNCtFrlFVV7td/MrDlxQrRadT1I7wfszawQOCFarZvOLqFd611HjvoBezMrFB5UY7VqniOcMO9jVldU0sMP2JtZAXFCtF3UPGBfVlZGaWlp3OGYmeWMb5mamZnhhGhmZgY4IZqZmQFOiGZmZoATopmZGeCEaGZmBjghmpmZAU6IZmZmgBOimZkZ4IRoZmYGOCGamZkBTohmZmaAE6KZmRnghGhmZgY4IZqZmQFOiGZmZoATopmZGeCEaGZmBsSUECVdJ2m5pCpJiyQNrqf80ES5KknLJI3e1zrNzMyS5TwhSroYmAT8DugHvA7MldSzjvK9gGcS5foBdwKTJf24sXWamZmliuMK8QZgeghhWgjhwxDCWGANcG0d5UcD5SGEsYny04AHgBv3oU4zM7Nd5DQhSmoD9AeeSzn0HDCwjredlqb8POC7klo3sk4zM7NdtMrx+ToBLYG1KfvXAt+v4z1dgRfSlG+VqE97W6eka4BrEptbJX3QkOALTCdgXdxBNEFul925TdJr7u1yWNwBZFquE2KNkLKtNPvqK1+zX3sok7bOEMJUYCqApLdDCN+tL+BC43ZJz+2yO7dJem6X/JPrhLgO2EF01ZesC7tf4dX4oo7y24H1RIlvb+s0MzPbRU5/QwwhbAMWAcNTDg0nGhmazhvsfutzOPB2CKG6kXWamZntIo5bpncD/yXpLeA1olGk3YF7ASQ9CBBC+Emi/L3AGEl/BO4DTgeuBC5taJ31mLqPn6e5cruk53bZndskPbdLnlEIe/rpLksnla4DxgHdgA+AfwwhvJI4VgYQQihNKj8UmAgcB5QDvw8h3NvQOs3MzOoTS0I0MzNrajyXqZmZGU6IZmZmQIEnRE8I/i1Jt0sKKa8v4o4r1yQNkfSkpNWJNrgy5bgSbVUuqVJSmaTjYgo3ZxrQLtPT9J8FMYWbE5LGS1oo6WtJX0maI6lvSpmC7C/5qmAToicET+tjokFJNa/j4w0nFvsRDcr6OVCZ5vg44J+AscAA4EvgeUnFOYswHvW1C0QzSiX3n/NyE1psSoEpRFNEDiN6NvoFSR2TyhRqf8lLBTuoRtKbwHshhKuT9n0KPB5CGB9fZPGQdDtwYQihb31lC4WkzcCYEML0xLaIRjn/KYRwR2JfO6IvuRtDCPfFFWsupbZLYt90oFMI4fy44oqbpP2ATcAFIYQ57i/5pyCvED0heJ16J26JLZc0Q1LvuANqYnoRzYhU229CCJXAKxR2v6kxSNKXkj6RNE1Sl7gDyrFiou/UjYlt95c8U5AJkT1PMp46BVyheJNowoNzgauJ2uF1SQfFGVQTU9M33G929yzwE+BMoluEpwDzJbWNNarcmgS8SzS7Fri/5J24JvduKvZ2kvFmK4QwN3k7MSBiGXAF0UxA9i33mxQhhBlJm+9LWgSsAEYAs+KJKnck3Q0MAgaFEHakHHZ/yROFeoXYmEnGC0oIYTOwBDgq7liakJpRt+439QghlAOrKID+I2ki0VSSw0IIy5IOub/kmYJMiJ4QvH6SioBjgDVxx9KELCf6kqvtN4l2Goz7zS4kdQJ60Mz7j6RJwEiiZPhRymH3lzxTyLdM92VC8GZH0l3AHGAl0f9gbwXaAw/EGVeuJUYKHpnYbAH0lHQSsCGEsDIxyfzNkj4CPgFuATYDj8QScI7sqV0Sr9uBmUQJ8HDgTqLRlE/kOtZckXQPcDlwAbBRUs2V4OYQwuYQQijU/pK3QggF+wKuA/4GbCW6YhwSd0wxtsUMoiHi24DVRF9ufeKOK4Z2KCX6fSf1NT1xXERf/muAKuBloG/cccfZLkA7YB5RAtxG9NvhdODQuOPOcpuka48A3J5UpiD7S76+CvY5RDMzs2QF+RuimZlZKidEMzMznBDNzMwAJ0QzMzPACdHMzAxwQjQzMwOcEM2yImnB5UKe/MIsrzghmpmZ4YRo1qwV2PJLZvvECdEsu3pJelrSZkkrJN0mqfbfnaQSSU9IqpBUKWmBpHOSK5A0XdLfUiuWVCapLGm7NHGb9keJBXq/wqsqmDWYE6JZdj0BzCeaAHo28GuiNSaR1B14FTgRGANcBFQAT0s6dx/OOZloDs3LiRZ9NrMG8A/+Ztn1hxDC/Ym/X5A0jGjtvPuBG4ADgdNCCJ8BSHoGWArcAcxNU19DvBVCGLVvYZsVHl8hmmXX0ynbHwA9E38PARbUJEOAEK22/ihwkqT9G3nOZrvkklk2OSGaZdeGlO2tQFHi746kX0D3C6Jbngc28pzNelFes2xxQjSLzwaga5r9XYnW1atJplVAmzTlDqqjXq/pZtYITohm8XkZ+J6kw2t2SGoJXAwsDiF8k9i9AjhYUqekckcAJbkL1az5c0I0i89EolGlz0saKel8YA5wNHBzUrn/Jrrqe1jS2ZIuA/4CrMt1wGbNmROiWUxCCOXAIGAJ8GfgcaLfFUeEEJ5NKvcZcCHQg+jRjXFEI1Q/yXXMZs2ZQvDPDWZmZr5CNDMzwwnRzMwMcEI0MzMDnBDNzMwAJ0QzMzPACdHMzAxwQjQzMwOcEM3MzAD4f2GazBweDB8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4" descr="data:image/png;base64,iVBORw0KGgoAAAANSUhEUgAAAcQAAAEkCAYAAACxG0GdAAAABHNCSVQICAgIfAhkiAAAAAlwSFlzAAALEgAACxIB0t1+/AAAADh0RVh0U29mdHdhcmUAbWF0cGxvdGxpYiB2ZXJzaW9uMy4xLjAsIGh0dHA6Ly9tYXRwbG90bGliLm9yZy+17YcXAAAgAElEQVR4nOydd3xUxfbAvyeFJLSEXkKLKL0GlCIlIIhiw4LIUxF79/nsqE/R58/efaKiTwHFDlYsiBo6KkXpvYfQIi2QhJT5/TF3YdnsJtlks5tyvp/Pfu7euXNn5t47d86dM+fMiDEGRVEURanshIW6AIqiKIpSFlCBqCiKoiioQFQURVEUQAWioiiKogAqEBVFURQFUIGoKIqiKECIBaKIJIuI+n04iMiZIjJPRPaJiBGRL0NdpoqGiCQ593ZsiPLfLCKbQ5F3qPF27SIy2nkeo0NTKqU4iMhY57klBSCtCU5aLUpcsBISEIHoXIw/v9GByDfQiEiCU7473MKmi8jKIOTdAvgKSADeAx4DPi7tfCsaItLCeYYTQl0WRVHKFxEBSucxL2F3ArHAK8B+j2N/BijfQHOGs/0FQESigD7Au0HIexAQDdxtjPkwCPlVVn4H2gJ7Q10QBYAvgAVAaqgLoigBEYjGmLGeYU4vMBZ42RizORD5BIGBwC5jzHJnvzcQgyMgS5nGznZHEPKqtBhjjgCrQ10OxWKMOQAcCHU5FAXKiFGNiESIyIMisk5EskRkm4g8IyJVfMRv4+idtznxd4nIhyLS2s98a4vIya4fMABY4rY/zIm63S1ekT8iRORSEZklIgdEJENElonIGKfn6YqT5IyjunrZv7qplpOKmM8IEflZRP4WkUxnrOYjEenuFidWRO4VkV9EZLuIHBWRPSLytYj09JGuccZ5G4rIOyKSIiK5LpW3iDQQkedFZI2IHBaR/c7/CSJyUhHLvtn51RSRF53/2a4xPhFpLCKPiMhcEdnplHuH87zbeqQ1Ftjk7F7lTU1f0BiiiJwiIpOc63TlM0lETinKtbilIyJym4iscJ5Hioj8V0RiCzlvpIj8KnYMOVNEVonIw+71xS2u69k0FpH3RWS3U8cWicg/CshjiIh8JyJ7nXdng4g8JyJxXuK6nk1VJ85W55z1InK/iEhJr118jCGWIO9/ishKz7ylGGO3InKGiPwgx9+rtSLytLdrcZ6FET/bMi/pPOWkM9gj/HEnfIOXc3aKyFYv4UV+1k78Js792ujETxPbPpxalLI7aTRznv1REbnC49ggEZkttq34W0S+FJE2BaQ1WkSmOOXJEJGDYtuBK7zEXSC2bWrhI617nPt3d4EXYIwplR+wGTBAiwLiJDtxPsWqTN4FXgbWOuHveTnnLOAIkA1MBZ4FPgQysV+aiX6UcayTjz8/n9fjkfaTTvw9wBvAc8ByJywZiHTitXDK4boXE5z9sYXlBYgT35XPO8BTwPvAdmCsW9yewFFgBvAW8LRz39Kde3mWl/QNsNR5lsuB17Aq8LOBqsB6J8504HngBeBzYB9wrh/1ZAewENgIjHfSuso5fpnzvKcBrwPPOM/9qFP2zm5pJTn1x2DV8mPdfl3c4hj3e+OEn+rUnzzgS+f5TQVynfDuftSrV5w8dgCvOvdlPfCHE7bZyzn/c87Z5vx/AZjrhP0KRHh5Nn859+9P57685dx7A9zrJY9HnGNpwERsnfzRCVsB1PTybFKAOc6zect5BinOOY+W9NqB0U780QHIe5xzLMXJ+3lsW/K7E5bvvhfwDG906sIhbLv0NFa167pXcSVty3zkO8iJ/7RH+By8tEFAB2/pF+NZJ2KHEfKA7517NwE73JUFDPXRdia5hXV27vNBYJBH/Euw71KGk+5TwGxsfZ3peV3OORnAIrf447HtmgH+4xF3lBP+fz7u62qsjKhb4P0vagXx94d/AnERUNstvBr2JcoFGrqF13Ju4F6gnUda7bEN5GI/ytjOeVCXYIWIcV6ES4CrnP2P3eJcAlQtQrq9nHO3epQ/AvjGOfZgYRWsCPnc4JzzOxDrcSwcaOS2H+utMgBNsA3VKi/HXC/gJPI3yOc5x17ycl4VoIaf9WQGUM3L8fre0nJevnTge4/wFk56E3zkl4SHQMR+WKxywi/3iD/CCV8NhBXheno78dd71OloYL5zbLPHOaOd8KlAjI968U8fz+ZT93JhjbL+xn4wnOQWPsCJP4/8jbkr/5c8wl3P5jv3cjnPZL/ziwzQtY8uYd59nfhr3K/PqYuzvOVdwDNsjhUCB4E2HsdcQne8R3gyfrRlBeQdg224/3ALq+48z+lOHte6HfunE3ZlcZ81tl1a7+Tb3yN+Y6yQSwWivNTLJGd/EPbDcQduH6lu5U/Dfnh39zj2Ej46G0BLL/enCvCzk1a8W3gUVi6kutcLj3d+cqH3vygVpDg//BOIg7wce8w5dq5bmOvh3+ojPdfNbVeM8k4Bdrjtn+mkdXYx0nrbOfcGL8daOS/HRo/wEypYEfNZ5pzTtYTP6lUnnWYe4QbbMNT3co5LID4ZoHrSuRjnfu28xO4NYwv8F4inO2HzfJwz2znez49nf3UBeW/2CF/ivOBxXs4Jd1703708mxwgwcs5rrr0qFvYF05Yex/lXgLs9vFsTvYSf6JzrEMJr300BQvEoub9jhM2ykv8073lXcAzfMhX3cZ+lB/E9l7cBUQyfrRlheT/K7aNqOXsD3XOHwrsBj70eAcMJwoHv541cIET/zkf8V3t7lC3MFcdSwKuwArslXi0IU7cy524E70ci8V+3BQoKzzOucjbs8b2gg1wsUf4RxTx/Q2UlWlJWeglbJuzreUW1svZdhbvfmStnG1b7MMpEs54RH+sSsFFf2ylnFvUdNxIdLb5jHGMMWtFZDuQICJxxhhPC9wiISLVsOqSXcaYJUU853Rs5e6F/dL2HNeIx/Zq3dlsjNntJbmZ2C/HB0QkEfslPxf40xiTW+QLsWRiVbO+yn0OcBPQHahLfmOwupTMStHn83IL7wN0xfY2ipLWTC/HZmOF2DFEpCq2t7sXuNPL0BjYj5K2XsK3GmM2eQlPBh51yuuiF1boDheR4V7OqQLUE5E6xpg0t/ADxpj1XuJ7ez/9uvYi4E/ermud4yX+Aj/zLuj93SciS4B+QBus2tqdorZlBfELVtAkYYXbQOyzm4UVlgMBRCTcKccaY0yK2/n+PmtXu9rcR7vqGkNvi33P3fknVqDOBc43xuzzcr7PemGMOSAif2Lb2xMQkWbA/Vjr/2bY3rM78R77bwB3Y7V8U5w06gIXYjVghb27ZUMg+hAKrgoc7hZWx9leX0iS1QvLU0SGAV2c3Tgn7XpuFWI4VgVwl9NI7TfGvFxYug6uQXdfjXQq9gG7vo6Kg2tgPKXAWA4iciF2fC8T+AnYABzGjhkkYStkPuMNYKe39IwxB8Ua4zwGnA8McQ7tFZFxwBPGmOwiXYn9WjU+yn0Hdlxqn1PurdgxRYM1eurso9z+UJTnBcfveVHS2uV5wBiTKyJpHsG1sCrbelgh5g/58nBwPTN344862Pe9sDxc6i0Xvuqnt/fT32svjFDlXez64EdbVhA/A49jBcEXzvY3Y0y6iPwMXCoiHbDq2Fhgssf5/j5rV7vqTXh6xvekH7b+/uxDGEIBz8YhXxsj1ijvd+z7MRurLj6A7aS0wA5pnfDeG2M2isiPwBARaWmM2YDVQERhx6ALpUwIRD9wmWd3Nsb47FEUkWHYm+rOYOfnjqtSbcEOkhcFVzkbYgWPJ4084hUH14vn+ZXki/9g1RrdjTGr3A+IyFt4+UJz8CqoAIwx24FrnR52O+yX663YAf0w4N9FLJsvYRiBFbg7scZSqR7He3k7rxi4Py9v+PO8XHEaYI1BjuF80dfhxI8YV/wlxphE/KOBj3DXdbiX9wB2rLG2n3n4g7/XHkgOBjBv9/qwwsvxQLy/BfE7dnx8kIjUwX70Pe4cc/VaB2EN29zDXPj7rF3XcYEx5ms/y3ot8ADwqIiEG2O8vfPu9cIb3t67u7DP7GpjzAT3AyIykvxtt4s3sIaX1zvlug7bCZhUwDUco0y4XfjBAmfbt6QJGWNGG2PEGCNYY4bNbvtDnWhnucKMMS38SN6lwkzyPCDWnaMJsKm46lKn/Iexlp8NRKRrYfGBk4GVXoRhGFYdWGyMZYUx5jWOf1AMK+icIlIX+xU+z4swrM5xVYw7LnVtUb/GoYDn5RG+uAhpueJ4+8Doi8dHqDEmHdvothcRf4VVMx9m5knO1l2VvgCoJSLt/czDH/y69gDjulZvdbmnn3kX9P7GYTVLmVhDrIBjjMnBqkdbA1fi9MCcY+uxWpIzsB+geVg1qjv+PuuStKv7se/8bOBhEXnWSxyf9cJxYeniGY5tr8BRfXrg6+Md4Fvs/blaRM7E3sNPC+i9nkB5E4jvYR/AoyJymudBEQkTP+fWcxs/THYLTsKqOYozfgjHZ7Z5WETqueUVjjVnDsOa1peUV53tW56+Uc69aOQWtBk4RUQau8URbA+4nb8Zi0gHH42x6yvwiL9pemG3k043RwC68o7EqlHrejnH5XbQzI985mKtE/uIyCXuB5z9fljzeW/jU55McLYPuQs4EYnGmo5740XsuM673nzERKSWM07rSTjwjPNR44qbANyBrb8fuMV9ydm+7V4H3M6rJj78Uf1ggrP159oDhasH8JD7uyDW/+9JP9P6ADsGd7vzAevOf4CawAfGmKziFrYIuHp9Y7BDG795HOuPNRb6yxjzt8e5/j7rr7CarFtFZKhnfOecXs54dz6MMYewvbKfgXtF5BWPKF9h38t/iJtvtMNYTlTtu9jsbJM8yjEE2+vzijEmD+ueUZ/j7fCbvuJ7Uq5UpsaYNKeB+gJY4OjTV2C/kpphB4frYM28i0on55xkt7AkYKHz9V6ccs5zvpTuA5aLyOfYSn021hBmDtYiqqS8g/0iHgWsE5GvsP6IjbFfj+9iKxzYl+RN7MQDU7Av/OlYYfgN1mrUHwYBL4rIPKxLwm5sz/cC7PMo8fUZY/JE5FWs6mOZc31VsGbltbFfxgM8zkkXkd+AviIyGSvIcoGvfanZjTFGRK7CjlF+4uSzGvt1OQzrizbKedkKK/NcEXkNuJ3jzz4be1/24WVcyhjzroh0A24BNjjjIFuda0zACuT3sIZF7iwFegCLRGQ6tmEZge1V3+eMobjy+FlEHsAKpnUi8h12EoPqWDeD/th6eVZh1xjIaw8UxpiZIjIe64q0wq2On8dxd4BCn5+T1mYRuRPr97hYRD7Fvlf9sW3MaqyxR2nys7OtD/xgjDnqcWy0R7xj+PusjTHZInIR1qhwmvNO/4n9GG2K9dE9Casq9vqha4w5IiLnYnt0dzgfQTc52qN0EbkB+ASYLSKfYOtCH2x7OAtbx90ZB1wNfOY8yxQn7llYV6MRBdy7d7DDNvHAMmPM/ALi5ruQUvnhh9uFj2Oj8WKO7RxrAfwXWIdVXRzEVtL3gWF+lvNOJ5/mzn517Iv0VADuwWXYinfIKecKrEl3tJe4Y/HT7cLt3MuxFlwHnHw2YQfaEz3ijcZW9MNYq8YvgI6+8nbCkn3k2Rbbs1mIbSyynGf+OdDbz3qyuYDjEdjxhJVYU/edznNuzvFJCVp4nHMyVsinYRvBY/UIH475zrHWTtqpTh1IxfYWWvv5PAS4DatSy8I2xq9jBZbP6wXOxap8dmPHe3dix5OeIL8/nMG+P42dMu52nv1i4B8FlK0PtkHZ4eSxx6kTL5LfR6ygsvqqM35dOwW7XfibdxjwL2xb4Jn3IawFtD/P8UysMcc+J7312IlAvLnHJFOMtqyQOrTHOe9ej2ONOe6759MtzJ9n7cSvj52AYDlW8KVj29jPsa4VEW5xfT2DKtghKIN9P919ZAdj28Mjzj39CmupOwHv73FvbG94n/P85mA/UJPw8Q67netyPfHqoufrJ87JiqKUI8RO9zfTGJMU6rKUdcROvbcW+NgYMzLU5VFKF2cIYT12+KaRMeZgIacco7yNISqKonhF7Jy7YR5hVTluHf5F8EulhIBLsEMNk/wRhhAigSgit4jIJrET5i4SEZ/WTSLSSOxEzqvFTt46wUe8i8VO6pvlbC8stQtQFKUsciewSUQmip2EewLWWGoodn7Oz0JZOKV0EZEHHNuN8dhhoaf9TSPoAlFERmAtBJ/Ezi4xD/he7KwE3nDNUfc0J1pauafZCztgOxlrwjsZOxjbI7ClVxSlDPMTdqz5TOxY4nBs23Ef1sdOx4cqNk9hP4o2AxcaY7b4m0DQxxAdC8Clxpjr3cLWAZ8bY8YUcu63wF5jzGiP8E+wE+oOdgubAezRMQNFURSlKATV7cLxCeqG9cVzZzrWoqi49MIuTeTOj1hrN2/luAFrnk10dHS3Zs38cVmrHOTl5REWpkPMnuh9yY/eE+9U9Puydu3avcaYeoXHLD8E2w+xLtaZ2HNOu11Yv7bi0tBHml6n4jLGjMfqmWndurVZs2ZNCbKumCQnJ5OUlBTqYpQ59L7kR++Jdyr6fRERv1WSZZ1Qfb546mnFS1hZSFNRFEWpJARbIO7FWSjTI7w+vmdCLwo7SyFNRVEUpRIRVIFo7PRDi8i/osRgrLVpcZlfCmkqiqIolYhQzGX6IvC+iPyOnVT5JuxURG8CiMgkAGPMKNcJIuKaDb0mkOfsHzXGuBYBfgWYJSJjsM63F2LnuCzRKg6KopR/srOz2b59O5mZmUHNNzY2llWrSmVBjKASHR1NkyZNiIyMDHVRSp2gC0RjzCdi1/h6GDtZ7HJgqJvPiDeTT88V4c/Drk/Ywklznohchp3z8THszO0jjDFe/RYVRak8bN++nRo1atCiRQvsAi/B4dChQ9SoUSNo+ZUGxhjS0tLYvn07CQkJoS5OqROS1S6MMeOws5l7O5bkJazQWmyM+Rw7Ca2iKMoxMjMzgy4MKwoiQp06ddizZ0+oixIUKq6TjKIoioMKw+JTme6dCkRFURRFQQWioihKuSIpKYmFCxcWGGfChAncdpvXibqUAgjJGKKiKEpZ5cslKTz34xp27M+gcVwM9w5pzbCu8aEulhIEtIeoKIri8OWSFMZMXUbK/gwMkLI/gzFTl/HlkpRip/nss8/y6quvAvCvf/2LgQMHAvDzzz9zxRVXMH36dHr16kViYiLDhw8nPT0dgEWLFtG/f3+6devGkCFDSE1NPSHdvLw8rrrqKh5++GEA3nvvPVq1akX//v2ZO3fusXjffPMNPXr0oGvXrgwaNIhdu3aRl5fHKaeccsxYJi8vj5NPPpm9e/cW+zorAtpDVBSl0vDYNytYucP3mrFLtu7naG7eCWEZ2bnc9/lSPvp9q9dz2jWuyaPntfeZZr9+/XjhhRe44447WLhwIVlZWWRnZzNnzhw6duzIE088wYwZM6hWrRrPPPMML774ImPGjOH222/nq6++ol69enzyySc89NBDvPvuuwDk5ORw+eWX06FDBx566CFSU1N59NFHWbRoEbGxsQwYMICuXbsC0KdPHxYsWICI8M477/Dss8/ywgsvcMUVVzB58mTuvPNOZsyYQefOnalbt66/t7RCoQJRURTFwVMYFhZeFLp168aiRYs4dOgQUVFRJCYmsnDhQmbPns3555/PypUrOf30020+R4/Sq1cv1qxZw/Llyxk82E7AlZubS6NGjY6leeONN3LppZfy0EMPAfDbb7+RlJREvXp28YkRI0awdu1awPphjhgxgtTUVI4ePXrMn/Caa67hggsu4M477+Tdd9/l6quvLvY1VhRUICqKUmkoqCcHcPrTv5CyPyNfeHxcDJ/c2KtYeUZGRtKiRQvee+89evfuTadOnfj111/ZsGEDCQkJDB48mI8++uiEc5YtW0b79u2ZP3++1zR79+7Nr7/+yt133010dDTg2z3i9ttv56677uL8888nOTmZsWPHAtC0aVMaNGjAL7/8wm+//cbkyZOLdX0VCR1DVBRFcbh3SGtiIsNPCIuJDOfeIa1LlG6/fv14/vnn6devH3379uXNN9+kS5cu9OzZk7lz57J+/XoAjhw5wtq1a2ndujV79uw5JhCzs7NZsWLFsfSuvfZahg4dyvDhw8nJyaFHjx4kJyeTlpZGdnY2n3322bG4Bw4cID7eGgVNnDjxhHJdd911XHHFFVx66aWEh5943ZURFYiKoigOw7rG89RFHYmPi0GwPcOnLupYYivTvn37kpqaSq9evWjQoAHR0dH07duXevXqMWHCBEaOHEmnTp3o2bMnq1evpkqVKnz++efcf//9dO7cmS5dujBv3olrFdx1110kJiZy5ZVX0qBBA8aOHUuvXr0YNGgQiYmJx+KNHTuW4cOH07dv33xjhOeffz7p6emqLnUQYyr3koG6QLB3KvripsVF70t+yvo9WbVqFW3btg16vuVhLtOFCxfyr3/9i9mzZxcYz9s9FJFFxpjupVm+YKNjiIqiKJWQp59+mjfeeEPHDt1QlamiKEol5IEHHmDLli306aOr5LlQgagoiqIoqEBUFEVRFEAFoqIoiqIAKhAVRVEUBVCBqCiKUq4oyvJPxaFFixaVfnJvFYiKoigu5rwMm2adGLZplg1XKjwqEBVFUVzEJ8Jno48LxU2z7H58YkFnFUiwln/ylU6LFi149NFHSUxMpGPHjqxevRqAtLQ0zjzzTLp27cqNN95IZZ+kBdQxX1GUysT3D8DOZQXHqdEI3r/Qbg+lQr02kPyM/XmjYUc4+2mfyQVj+ae9e/d6TeeRRx4BoG7duixevJhx48bx/PPP88477/DYY4/Rp08fHnnkEaZNm8b48eOLdUsrEioQFUVR3ImOs8LwwDaIbWr3S0Awln9asGCB13RcXHTRRcfKMnXqVABmzZp17P8555xDrVq1SnSdFQEViIqiVB4K6Mkdw6Um7XcfLPwfJN0PCf2KnWUwln8yxnhNx0VUVBQA4eHh5OTkHAv3tWRUZUXHEBVFUVy4hOHwCTDwIbt1H1MsJqW9/JOvdAork2se0++//559+/aV6BorAioQFUVRXKQstkLQ1SNM6Gf3UxaXKNnSXv6pTp06XtMpiEcffZRZs2aRmJjI9OnTadasWYmusSKgyz/p8k9eKetL+oQKvS/5Kev3RJd/KjmVZfkn7SEqiqIoCioQFUVRFAVQgagoSiWgsg8NlYTKdO9UICqKUqGJjo4mLS2tUjXsgcIYQ1paGtHR0aEuSlBQP0RFUSo0TZo0Yfv27ezZsyeo+WZmZlYIQRIdHU2TJk1CXYygoAJRUZQKTWRkJAkJCUHPNzk5ma5duwY9X6X4hERlKiK3iMgmEckUkUUi0reQ+P2deJkislFEbvI4Hi4i/3FLc5OIPCEiKvAVRVGUIhF0gSgiI4BXgCeBrsA84HsR8eoVKiIJwHdOvK7AU8BrInKxW7T7gVuBO4A2wD+d/TGldBmKoihKBSMUPai7gAnGmLed/dtF5CzgZrwLsJuAHcaY2539VSLSA7gHmOKE9Qa+McZ84+xvFpGvgR6lcgWKoihKhSOoPUQRqQJ0A6Z7HJqOFWre6OUl/o9AdxGJdPbnAANEpI2TTztgILZnqSiKoiiFEuweYl0gHNjlEb4LGOTjnIbADC/xI5z0UoFngBrAShHJdY79nzFmnLcEReQG4AaAevXqkZyc7PeFVHTS09P1vnhB70t+9J54R+9L+SNURieeDkHiJayw+O7hI4BRwD+AFUAX4BUR2WSM+V++xIwZD4wHO5dpWZ6HMVSU9fkpQ4Xel/zoPfGO3pfyR7AF4l4gF9vrc6c++XuNLnb6iJ8DpDn7zwHPG2M+dvaXiUhz7JhkPoGoKIqiKJ4EdQzRGHMUWAQM9jg0GGtF6o355FenDgYWGmOynf2qWEHrTi46E4+iKIpSREKhMn0ReF9EfgfmYq1IGwNvAojIJABjzCgn/pvAbSLyMvAWcDowGhjpluY3wAMisgmrMu2KtWadVNoXoyiKolQMgi4QjTGfiEgd4GGgEbAcGGqM2eJEaeYRf5OIDAVewrpm7ADuMMZMcYt2O/AfYBxWnZoKvA08XprXoiiKolQcQmJU41h/erUANcYkeQmbCSQWkN4h4E7npyiKoih+o2NsiqIoioIKREVRFEUBVCAqiqIoCqACUVEURVEAFYiKoiiKAqhAVBRFURRABaKiKIqiACoQFUVRFAVQgagoiqIogApERVEURQFUICqKoigKoAJRURRFUQAViIqiKIoCqEBUFEVRFEAFoqIoiqIAKhAVRVEUBVCB6B9zXoZNs04M2zTLhiuKoijlGhWI/hCfCJ+NPi4UN82y+/GJoSyVoiiKEgAiQl2AckWTU6HfffDhCDh5MGyZA8MnQEK/UJdMURRFKSEqEF1smgUpi6HPnXbfGNi/Bbb9Adv/gO2/w85lkJdjj6/6Cuq1hoadQldmRVEUJWCoQAQrDD+9CvrdA3NeOi4ED++2xyOrQnw36H2H/b/gdWjY0Z733+5w6fvQvFdor0FRFEUpEZVeIFY9sg0mDbM9wh8ftIG1W0LLgdD0VGhyGtRvB+ERx8cML51k1aS/vwPf3wvvnQ3974d+99p4iqIoSrmj0rfe4blZENsSOl4KTU+D+O5QrY73yCmLTxwzPO06iGsCvz4JM5+Gjclw8dsQ1yxYxVcURVECRKW3Mj1apTYcPQwn9YdWQ3wLQ7Dji54GNK3OghtnwUXvwK4V8EYfWD61dAutKIqiBJxKLxCzomrbXp+7O0Vx6DQcbpoNdU+Bz6+GL2+FrPRAFVNRFEUpZSq9QARsr2/4BKsSLQm1E+CaH6DvPfDnZHirH+xYEpAiKoqiKKWLCkQXCf2Ou1yUhPBIOOPfMPpbyMmEdwbD5OGwYeaJ8XSGG0VRlDKFCsTSokUfuGmOHZdcNx0mXwwrvrTHdIYbRVGUMocKxNKkam0Y8QGc+zIgVghOuc5udYYbRVGUMoUKxNJGBLpfbQ1uqtaBZZ9Bu2EqDBVFUcoYKhCDxeHdYHIhIgYWTYC100NdIkVRFMUNFYjBwH2Gm5EfWcH4yRWwcWahpyqKoijBQQViMHCf4ablABjwMORmwe/jQ5GMg2EAACAASURBVF0yRVEUxSEkAlFEbhGRTSKSKSKLRKRvIfH7O/EyRWSjiNzkJU4jEZkoInuceCtFpH/pXYUfeM5w0/duu3zUuukl931UFEVRAkLQBaKIjABeAZ4EugLzgO9FxOsEoCKSAHznxOsKPAW8JiIXu8WJA+YCApwDtAVuB3aX3pWUgLAwuGg8VG9gV9k48neoS6QoilLpCUUP8S5ggjHmbWPMKmPM7UAqcLOP+DcBO4wxtzvx3wYmAve4xbkPSDXGjDLG/G6M2WSM+dkYs6pUr6QkVK0NwyfCoVT44kbIywt1iRRFUSo1YowJXmYiVYAjwEhjzGdu4a8DHYwx+VScIjILWGaMudUtbDjwIVDVGJMtIiuBH4B4YACwA3gHeN14uUARuQG4AaBevXrdPv300wBepX80TplGq3Xj2ZhwBVubDw9ZOTxJT0+nevXqoS5GmUPvS370nninot+XAQMGLDLGdA91OQJJsJd/qguEA7s8wncBg3yc0xCY4SV+hJNeKnAScAvwEvA00AV4zYn7X88EjTHjgfEArVu3NklJSX5eRgAx/WHK35y04kNO6nupXXWjDJCcnExI70sZRe9LfvSeeEfvS/kjVFamnr028RJWWHz38DBgsTFmjDFmiTHmPeBV4FbKOiJw3itQ5xSYci0c3BHqEimKolRKgi0Q9wK52F6fO/XJ32t0sdNH/BwgzdlPBVZ6xFkFlI+VeqOqw4j34egR+PwayM0OdYkURVEqHUEViMaYo8AiYLDHocFYK1JvzCe/OnUwsNAY45Icc4HWHnFaAVuKX9ogU681nP8qbJ0PM8aGujSKoiiVjlCoTF8ERovIdSLSVkReARoDbwKIyCQRmeQW/02giYi87MS/DhgNPO8W5yWgp4g8JCInO0Y3dwCvB+OCAkbHS+DU62H+f2Hl16EujaIoSqUi2EY1GGM+EZE6wMNAI2A5MNQY4+rNNfOIv0lEhmKF3s1YC9I7jDFT3OL8ISLDsL6N/wa2OttxpX09AWfI/8GOxfDVrdCgPdRpGeoSKYqiVAqKJRBFRIB2QG3sON4qb+4NvjDGjMOHsDLGJHkJmwkUuHigMWYaMK2oZSizRETZad7e6gefjoLrZkBkTKhLpSiKUuHxW2XqqCxTgaVAMrAM2CEi1wa2aJWYuGZw0duwa7mdBNydTbNgzsuhKZeiKEoFxi+BKCKXY/33lgHXAEOd7TJgvIiMDHgJKyunDIZOI2D9DJj+bxvmWjUjvsDOsqIoilIM/FWZ3gdMNsZc6RE+UUTeB+4HPgpIyRQY9gbsWQ3zXoXMA7D62+OrZiiKoigBxV+VaWvgAx/HPiC/64NSEsLC4YqpEFkNFk+E7teqMFQURSkl/BWIh4AmPo41cY4rgWT3So5NyPP7eKs2VRRFUQKOvwLxe+BJz/ULRaQX8IRzXAkUrjHDYW+AhEPLM+y+CkVFUZSA469AvA84ACSLyFYR+U1EtgBzgIPOcSVQpCy2Y4bth0Grs2DzbLj4HV1UWFEUpRTwy6jGGLNTRLpgLUv7Yv0QNwMzsWscHgl4CSszfe48/j/xSlgzzc536h6uKIqiBAS/HfMdofdfvCyrpJQiJw+G6g1h8SRoe26oS6MoSjnnyyUpPPfjGnbsz6BxXAz3DmnNsK7xoS5WSAnV8k+Kv4RHQNfLYf1PukSUoigl4sslKYyZuoyU/RkYIGV/BmOmLuPLJSmhLlpIKVQgishGEens/N/k7Pv6bSj9Ildiul4BJg/+nBzqkiiKUk7JOJrL/323iozs3BPDs3N57sc1ISpV2aAoKtOZWIMZ1/8iz1mqBJjaJ0GLvrD4fehzN4RpBz9YuNRLKfsziF/wi6qXlDKDL9VnVk4uG/ccZu2uQ6zddYg1O9NZt/sQW/8+gq+Zp3fszwhu4csYhQpEY8zVbv9Hl2pplMJJvAqmXmctTk/qH+rSlDuKM27iUi+5vqhd6iVAhaISUmzdXEpGdh5g6+Zdn/7Jk9+tJO1wNrl5VvKFhwkJdavRoXEsF3aNZ9K8zfx9JP9C5I3jKvdCAn4Z1YjII8A7xph8g1gi0gi43hjzeKAKp3ih7bkQHWuNa1Qg+oUvwWaM4ZxOjTmam0dWdi5ZOXlk5eRxNCePrJxcnpi20qd6SQWiEmxycvNYlXqIPzb/zbM/ribTEYYu8gwczMjh5v4tadWwBq0aVCehbjWiIsKPxWlRp9oJ7wJATGQ49w6p3JON+Wtl+ijwA3ZNQk8aO8dVIJYmkTF20u9FE+HI31C1dqhLVG547sc1XgXbvz79i399+pff6aXsz2DBxjQ6NYmlahXvr5Ja8ilFxVddOZyVw5/b9vPH5r9ZuHkfi7fu48jR3ALTysrJ454ChJurDmrdPBF/BaIUcKwWkFWCsihFJXGUncZt2WfQ48ZQl6bcUND4yD1ntiIqIpyoyDCqhIcRFRlGVEQ4VcLDuH/KUtIOH/V63mXjFxAeJrRqUIOuzeLo0jSOxGZxnFS3Ol//tUNVrUqR8Ka9uPuzv3hh+hp2HMgkN88gAm0a1uSSbk3o3qI23ZvXYvib80nxUq+Lovoc1jVe66EHhQpEEUkCBroF3Sgino5wMcA5wIrAFU3xScOO0KiL7SWedgNIQd8pCsCmvYcRwasxQXxcDLcNPMXnuf/OaudVvfTQOW1oHBfDn1v3s2Tbfr75awcf/rYVgBrREY7K9UR1VlFUrdqrLBsE8zk86cXqMzfPsOtgFjf3b0n3FrVIbF6LmtGRJ8S5d0hrVX0GkKL0EPsDDzv/DXC1lzhHgZXAHQEqV9DYfDCP058uh1aDiaNg2l2wYzHEdwt1aco0W9IOM3L8AmIiw8nJMycIqaI0Hu7qpZT9GcR7NI4D2zQAIC/PsHFvOkscAekSjp6k7M/glsmLiI+Lsb9aVZ1tDL+u3q29yjJAMAypNuxJ57ulqUxblsruQ96Va9m5qvoMJmJ82d96iyySB/Q0xvxeekUKLlGNTjGNrnqZmMhwnrqoY5EsDstE5cs8AM+3hs6XwXkvBzz55ORkkpKSAp5usNmadoTLxs8nIzuXD6/vyZqdh0r0/Py5L6c//YtXdVZURBjxtWJI2ZeRrwcpePdrahwbzbwxZxS5nMGkotQVd3o/9TM7DmTmC4+Pi2HuAwO9nHGcE1x0POrYxj3pfLcslW+XprJ6p10cqHvzWqzbfYgDGTnFyi9UiMgiY0z3UJcjkPg7l2mFdXzLyM5lzNSlzN+QRo3oCKpHR1A9KsL+j4qkRnQEi7fu443kDccasZB+vUfH2km/l30OQ/4PqlQLbv7lgG1/H2Hk2ws4kp3L5Ot60LZRTdo2qhm0Z+VLneX68DLGsDf9KCn7M0jZl0HK/iM8+d1qr2ntOJDJea/NoUN8Tdo3jqVDfCxtGtYgOvK45WCZ+VgrYxR0X/YfOcqGPels2H2Y9XvS2bA7nQ170r0KQ7Dv/KVvzueketXsr251TqpXjaa1qxIZHua1Z3n/lKVMX7GTTWlHWJVqXbq7Na/FI+e24+yODWkUG5PvPFDVZyjwey5TFyJSH4j2DDfGeNcTlQMysvNIXrub9MwcDhdixXX8nBCa3yeOgr8+ghVf2mndlGNs32eF4aHMbD68viftG8cGvQyFqbNEhHo1oqhXI4ouTeMAmDhvi9deZfWoCGJjIvlu2U4++n0bYH3LTqlfnfaNYzEmj2+X7eRoED/WysNkBb6MVV79eR0HMrJPMJaqEh5GQt1qtG8cS1r6UQ5l5e+xVa0SjsHw08pdJ5wbESY0q1OVHfsyyPTo9Wfl5PHd8p10a16Lf5/bjqGOEHQn6KrPOS9DfOKJC45vmmVX0qnEiwf464cYhl338EYgzke0cB/hZR539URuniE9K8f+MnM4lJnNJW/O93peyGZ3aNYL6pwMS95XgejGjv0ZjHx7AQcysvnwup50iA++MHThryWfr17lE8M6HOtVpuzPYHnKQVbsOMDylAPMXLuHven5x6AysnN57JsVJNStRsv61akeFTjXkPIwWcHOA5k8+vUKr8Yq2/dlcGHXeE6uX52W9avRsl51mtSqSniYNVDz1WN78sKOJ/QuN+49zMY9h9m4J93ZHvZaFgGm3Ny7wPIG1eozPtGurTp8ghWKrrVXh08ITv5lFH97iHcCtwLPYAXj/wF5wOXO9umAli6IeKonwsOE2JhIYmOOW3XFx8V4/XqvU71KUMqYDxHoeiXMeBT2rIV6rUJTjjJE6gErDPcfzuaD63rQsUnohGFxKEqvskmtqjSpVZWzOjQ8dl7CA9O8jj3uO5LNBa/PBaBRbLQVAPWqc3J9+1u3+xBPTlt1wkwnvgSbMdYg6XBWDk9973suzFAKxPW70/lxxU6mr9zFX9v2+4yXnZvHM5d08nm8KD22uKpVSGxWhcRmtY6F+Ro3LlMzwOTmQExt6DwSJl8CTXvBrmXHhWMlxl+BeDXW8f5lrED8whizWESeAKYDzQJcvqDgOfDtC29f7wLsO3yUH1fsZEj7hr5PLi06j4Rf/gNLJsGZTwQ//zLEroOZ/OPt30hLP8qka0+jc1NfSoyyTXF6Co19fKzVrxHF4xd0YMOedNbvtr9PF24r0LE7IzuX+z5fyvhZG8nIzuVwVg5HjuZy5GgOeYXY4KXsz+D5H9fQplEN2jSsSYs6VYkIP9H0oLhjnd7Ou6BLY5ZuP8CPK3by44qdbHB6aJ2bxHLvkNZMnLfZqwVnafnpBd0NojDVpzGwfyukLHJ+iyH1T8h2lq4Nj4JNydDvvkovDMF/gXgSsNAYkysiOVj/Q4wx2SLyMvAaMDawRSxdWtQMK7IVl7evxpuTWvL5ou3c/MEi/jOsA5f3aF6axc1PjQbQ6iz462MY+AhEhKi3GmJ2H8xk5NsL2H0wk0nXnnbCV3tlwFdD/ODQtif0JMG6h+w8mMn63emMete7wfjR3Dwax0VTtUoE1aLCiYm026pVIqhaJZyXZqxlv5e5MCPChDdmbjg2h2ZURBitGtSgTcMatGlUk7T0LN6du+nYdGNFVbX6Ggt89OvlHMjIITxM6HlSbUb1asGZ7RscG6OLj4sJqoAqzEUn4HiqPldNgy9vgjbnwuRLrRA8stfGDY+CRp2s7UF8N7tyzo8PQvd/wsL/QULfSi8U/RWIBzhuSLMDaA3MdUurws8j5u2r8aLEeG6dvJiHvljO7oNZ3DnoFCSYzvKJo2D1t7D2B2h3fvDyLSPsOZTFyLcXsPNAJhOvOY1uzX1UwwpsSOCPUUZYmNA4LobGjh+kt55lfFwM71x1qs/8YmMifVrQnt2xIet3p7M69RCrdx5k9c5D/LpmD58t2u41LVeP9P0FW8gzBmOs64k59t+wZuchsnNP7J7m5hmysvN4YXhnzmhbn7iq+T8GQ+Gn52oj/HJH8bdu5uXCvs3W/arVWfDBxRBZFTIdNfFfH0G91tBqiE03vhvUb3/8g9l9zDChnxWG7vuVFH8F4hKgHfCj83tMRDKAHOx44uLAFq98ULVKBONHdWfM1GW88vM6dh/K4olhHY4N0Jc6Lc+AGo3thN+VRCC6q8/CwwQBPriuB6e2KOCbrIIbEgRTxVdYT6h949h8lr17DmVx6v/N8Jre0dw8YiLDEbHjpIIdIg9z/i9POej1vKycPC7u1qTQspYVQx+f+Kqbl7wHB1Jg9yrYvfL4ds8ayHH7kImKtcKwRT/odw807grRNX3nl7L4ROGX0M/upyxWgegHLwMJzv9HgUTAtVrtFuC2AJWr3BEZHsZzl3Sifo0oxiVvIC09i1dHdj3BT6zUCI+wVqazX4AD2yG24AaivOOpPsvJM1SJCCPVh+/YMRL6wcXvwEcjrTHSsk8r/RdxSXpQ/vaE6tWIKrBH+sF1PXyeWy6MVUpCQj+4+D345ApocipsngO1EuCTKyHrwPF41RtC/bbQ/Rq7rd/OqkS/vNmOAy78n/2SKEgYgvdeZ0K/Sv0ugB8CUUSqALcALwEYY3aKyGlAS6AqsMoYk39QoRIhItx3Vhvq14jisW9XcuX/fuOdUacSWzWy8JNLSpfLYdZz8OeH0P++0s8vhHhbteJoTl7hFo4Z+2HuK3A0HX57A04eBM37lHJpyz7B7EEVt0daYefszNgHG36BdT/B+hlWBbp+hh3vi4mD5r2s0KvfzgpAz9VtNs2ywlBVnwGhyDPPGGOOAoPczzGW9caYpZVdGLoz+vQEXhvZlb+2HWD4W/NIPRAEP8XaCZDQ3/ok5uUVHr8c48vvs0B/0L83wv8G2wYksirENbcNz7hesGtlKZVU8WRY13ieuqgj8XExCLZnWJQpE4t7XtCZ87KtY+5smmXDwVp97lxmtTnvngXPngSfX2PH/+u3gyrVocfNEFUdBjwI574Ep10PLU73vtRbQapPxW/8VZnOBXoCyYEvSsXi3E6NqV2tCjdMWsTF4+Yxqldz3l+wtXQH9hNHwZRrYdNMaDkgsGmXIXy5GPhUn22ZDx//A3KybINz2WRo0Rd+fhzmvARvng597oJ+90JkvsmXlABT3B5pUMcCi2uA5T4W6Drn06vsMm1f3WY/wg6l2mONOkPfu+GUM+HoEZhyDYz8yObZZmjRenqq+gwo/s5NejdwrYjcJiJNRCRcRMLcf6VRyPJK75Z1+eTGnhzKzObpH6zxgeG4qfmXS1ICm2GbcyE6zhrXVGBGnJp/jNSn+uyvT2DS+RBTC0691grDhH52nGXQozDiA7uc1uzn4Y3e+b/ulcqJS7C56oPLyCU+8XgcY+xH1pG/reHL3nUQVdOO5X18OZ3+fATev9AauyQ/BSu/hqY94IJxcPdauHEWDHwYmp5mfQO1pxdy/O0hLnO2rzg/T0xR0hSRW4B7gUbYNRTvNMbMLiB+f+BFoD3W3eNZY8ybPuI+iLV4fd0YE3Ijn/aNY6kaFcGhrCDM6hEZbVe/WPiufUm9qVgqAJvTjlAlXKhTPYqdBzK997jz8iD5STuu2rwPjHjf+/1oe679bfgVvv0XTDwPulwBZ/6nwt4/pRDy8qBafTsuP/kSqN4ADu6Amk3g6zusU/vRI3ZrfE9wUDvrL6hWz6ZzyplW8IX7sCfQnl6ZwF+B+DjeV6cpMiIyAitMbwHmONvvRaSdt4nBRSQB+A54F7gC6AOME5E9xpgpHnF7AtcDS0tSxkCz+6D3tc5KZQ7UrlfCb2/C0k+g582BTz/EpKVn8e1fqVx2WjMev6CD90jZGdbQYMUXVrid+1LhExa0HAC3zIeZz8DcV+2YzllPQ8dLdAHm8kxRVJ+H0yBlIWz/w/5SFkOW4+YRHmVneolrDg3aQ5Wqdgw6sqqX/9UgMgb+3gCzX2B7nX402TcPTj7DjgEqZR5/l38aG4A87wImGGPedvZvF5GzgJuBMV7i3wTsMMbc7uyvEpEewD3AMYEoIrFYF5BrgUcCUM6A4feYV0lo2AEaJ1q1aY+bKlxj/vEf2ziam8eoXj5mBErfbd0qUhbBoMfg9H8W/R5ExsCgsdDhEvjmDph6nXVwbtjRNmoV0KG/wuPp37f+F/h8NHS6DKZcbwXgvk02roRZodfxEuv6YICfHj4+k0vPmwrvsW2aZS2ZR3zA+i15NGl+g1p9liOCOubnuG50w8576s50wNdU8L28xP8R6C4i7vqH8cDnxphfAlHWQHLvkNbEePgjVgmX0jMZTxxlnXdTFpVO+iEiJzePDxZsoc/JdTm5fo38EXatgLcH2u2I962wKs4HQcMOcO1PcPazsO03mD8OPhxh1argfTxJKRqFWWEGmianwul32mnMXmwHH1xoXRt+f8sanzVobz+cRk+DB7bBTXOsRiG2iRWGwyfAwIfs1n1M0Rdq9VmuEWNKpAH1LzORxkAK0N8YM8st/BHgcmNMPgkhImuBD4wxj7uF9QNmAo2NMakicj22J9nLGHNURJKB5b7GEEXkBuAGgHr16nX79NNPA3aNvpi3I5spa7NJyzSEC1QJg+eTqlItMvA9uOabP6bZls/Z1XAAa1vfCkDcvqXUOLSebc0uKlIa6enpVK9ePeBlKwl/7Mzh9T+zuKNrFIkNTlRu1E5bRLuVz5EbHs2yjg+TXuPkgOQZlbmHU9aNp27a7xjC2FOjPbUyNrKy3X3sq90lIHmUd/ypK3H7ltJu5XOsbHcv+2t1yrdfYkwuNQ5toNa+pdTa9xexB1YRZrIxCILhQI1WbG96AQdrtiYrqq7PD6amW6dyqMbJJ5SpIrxDgWTAgAGLjDHdQ12OQFLsBYJLiKcUFi9hhcUHMCLSGngS6Ov4ShaeuTHjsT1KWrdubYo832AJSAIedP4v236AC16fw+yDdXj64gA0Ap5sCoMPptJ4zywaj34PdiyG31+G4RNoWUS1jV/zMAaJN8fPp0mtMO5svJSwJm7jQr+9Bcv+A9UbEHH9L3SPDbBp/pBLYNU3yNd3UP+QtSvrvOpZaHoqNOttnafju9txJHcq8Nyp7vhVV/a3hOgUuvzxuFVRZx+BhCS61MmCWnutP22thPwGTQXdy9ZDYWOy7fFtmn18ZpcGHaDHDVCtDjLvv3DqdcQu/B+xpxbFWMXb9diwlkW70jL5DikFE2yBuBfIBTzXSaoP7PJxzk4f8XOANOAsoC6w3G1C7XCgn4jcBFQzxni3agkRHZvEcn3fk3hr1kbO79KY3i3rBjaDhH5w5uPw/f3WL3H7H+V+DGP1zoMs2Pg3Y85uQ1iTCKu+uvh/sHoa/PE2hFeB81+FQAtDsL2ImDgIC2Nb/Hk03fOrnQRh/1ZrTo+BsAho1AWa9YTmve3izRV87tQikZcHO5bA2u9hzQ923T2w7kGZ+6FmvA3b4DHHaXSsFYwuAZmXDR9fDue9DE17wu9vw4JxUKWaXQ8UIK4ZtL/APpuE/lC93vF7fulEnclFKZSgCkRHnbkIGAx85nZoMG4GMh7MB4Z5hA3GLkOVLSJfAgs9jr8HrMP2HIvUaww2dw5qxQ8rdjJm6jJ++Gc/YqoEeM7T026Emc9Za8m+95b7l3/ivC1ERYRxafemUK2lFYYfDofcbIiIhpGfQMuk0sncTZBt2JJH00FuhhINO8G232HrfPv7fTzM/689r25raNLdGvl0HA6rvq44DXFBPbbTrrc9tjXfw7rpkL7LGqw07QmDH4eq9ez4nGvuzeET7GoM+zbD35uskYtru+NPWPUN5OXYPD6/5nh+UTXhpP5wUpIVgLUTyIdOYq34QShUpi8C74vI79iZb24CGgNvAojIJABjzCgn/pvAbc56i28BpwOjgZFOvP3ACUtji8hh4G9jzPLSvpjiElPFLpXzj7d/4+UZaxkztG1gM9g8G3Kcya5/exNOKr8+TQeOZPPlkhSGdYmnVjXHfeLgDisMAXrfUXrCEE5sVLck529UW51pfwDZmbZHtHUebF0AWxbYuVMXvWeFwg8PWqOdBu2dXweoXv94XuVFzeo5I8vyqfD1bVCvLfz6JORmWYF18hnQ6mw4ZbBVgxa27FCD9vnzys2BA9usgJw/Dtb/BN1GwzkvQVghdoHq36f4QdAFojHmExGpAzyMdcxfDgw1xmxxojTziL9JRIZiJxW/GeuYf4enD2J5pHfLulx2alPenr2Rczs1pmOT2MJPKgquRmfEZPjuHis4yrGa6LNF28jIzmVUb8fVIucozBgLYeF2yrXSXtzUn0Y1MtqOKTbvZfc3JMNnV0GLPrD+Z+uYvTHZunO4qFbvuHAMi7ArHlz8LpwyqOyqWRP6wZAn4cMR9KIKZDvfpEfS7IxArc6yqmNPR/Ti9NjCI2zv78A2Ox7u6ll2uLhc1mel7BISoxpjzDhgnI9jSV7CZmKXmipq+vnSKKuMGdqWX1bv5r4pS/n6ttOJDA+AJ4x7o9P/Pph6PSQ9UC7VRHl5hknzt3Bqi1rH19f76RE4vBvOGAt9/2WvqSwK/E2z7PyUI97PP4ZYvz3sXmFdRHYuh13L4Y93jvfqJ18MVetAVjokXmUdxI8eyW+4E2z2bbETHqyYCql/ARDFEauyHPoc1G1VsKtLcXtsuqCtEgRCZWWqOMTGRPL4BR246YNFjJ+1kVsHBMBdwL3R6XCxnX1l1bdwo8/Z8cosyWt3s/XvI9x3luORk50BSz6wqjnXdZbVcaHCekOegiA3x67KsWu5tZzdtsDOfvLHePuTMKjXxi7+6vo1aG+tNUtT1XogBVZ+adWiKc5wfXw36H4trJjK5vqDabHrZztWWK+UfGt1LFAJAioQywBndWjI2R0a8srP6zirQ0Na1gug71JYuFUxfXEDrP4W2p0fuLSDwMR5W2hQM4oh7R1D44XvwtFDtjfi3hMpi+NC/vaGwiOgXitI3wlp646rBi94HSKi7Nhk6p+w9kf401mXW8LtskE1GsKsZ63RStcr7YQCRVG1+hKkG2fZsc0VU62xEFgDokFjof2F1sL2s9Fw6SQ2b8mjRdKVpdtj07FAJQioQCwjPHZBe+au38uYKcv4+IaehIUF0GG/w8W2sZz5rF0RozBDhDLCxj3pzFy7h7sGt7Kq5Kx0mP2iY1bfN9TFKx0KUg0OfMjGMQYOplgLzB1LnN9iOHoYpt1tf4gVkjMes8YsMbWdbS37c4VFx8Kno+DCt2yvb/YL1lI2LxcwVtgOeBg6XAR13DzwVnxZsKGRopRDVCCWEerXiOahc9py/5RlfPTHVi7v4WOuzuIQHmHX+vviRlgzDdqeF7i0S5FJ87cQGS5cdlpTG/D7W3BkLwz8d2gLVpoURTUoYqcWi21iV+oAKyQPbIPpD8PKr6BxF6h9kl31JH0X7F4NGX9bi1dvfHjp8f8146HrFdD+Iqjfxnt87bEpFRAViGWIS7s35as/d/D0d6s5o00DGsYGcLHaDpfYHuLMZ2wvsYxP+p2elcOURds5p2Mj6teIhoz9dtLkVmfZGWIqKsUVNCLWj2/znOOq1sGPgNiSpwAAFRpJREFU5z8v5yhk7LPC8cjfx7fLp9iZXrqNhnNfLvP1Q1FKg/KhO6skiAhPXdSR7Lw8Hv5yOQGdZ9bVS9y5zM7uUsb5YvF2DmXlcFXvFjZg/ut2UuYBDxZ4XqXFXdVa0GTUEVWgRgOo39YuSdT2POvSsGu5FaSrvrE+rIpSCVGBWMZoXqcadw1uxYxVu5i2LDWwiXccbtVoM5+2KrYyijGGifO30KlJLF2axtn16haMg3YXQKPOoS5e2aS4qywUVZAqSiVABWIZ5JrTE+gYH8vYr1ew73AAZ55z7yWu+S5w6QaYeRvSWL87nat6tUBEYO7LdhLoAQ+Fumhllz535lePJvQr3OVClytSlGOoQCyDRISH8czFndh/JJsnpq0KbOIdL7WTJSeX3V7ixHmbqV2tCud0agSHdtqJnDteWno+bpWZ4gpSRamAqEAso7RrXJMb+5/ElMXb6fafn0h4YBqnP/0LXy5JKVnCx3qJS+3ky2WM7fuOMGPVLkae1pToyHDrZpF7FJLuD3XRFEWp4KhALMO0qFMNAdIOH8UAKfszGDN1WcmFYqcRtpdYBscSP1iwFRGxbif7t9lJsbteYcc+FUVRShEViGWYl2esy7cyckZ2Ls/9uKZkCYdHQL977FyUa38oWVoBJDM7l4//2MqZ7RrQOC7GTiYAdj5WRVGUUkYFYhlmx/4Mv8L9otMIqNWiTI0lfv3nDvYfybauFmkbYMlk6H6NdUBXFEUpZVQglmEax8X4Fe4X4ZHQ957jc2OGGGMME+ZtpnWDGvRIqG0nEAivYpd3UhRFCQIqEMsw9w5pTUxk+AlhkeHCvUMCZG3Z+TKIa14mxhIXbdnHytSDXNW7BbJnNSz9FHrcYJ3IFUVRgoAKxDLMsK7xPHVRR+LjYhAgIkyoWiWcM9sHSEiER9qxxB1LYN30wKRZTCbO30LN6AiGdW1sV1yvUh1OV9N/RVGChwrEMs6wrvHMfWAgm54+h49v6MmBjBxe/3V94DLoPBLimoVsLPHLJSn0fPJnvvlrB3nG8NvcX2HV19DrVrsig6IoSpBQgViO6N6iNhd2jeftWZvYvPdwYBJ1jSXuWAzrfgpMmkXkyyUpjJm6jJ0H7Srx6Vm5SPKTHI2sCb1uCWpZFEVRVCCWM8ac3YbIcOHxb1cGLlFXLzHIY4nP/biGjOzcY/uJspYkWcz/zPl2nT5FUZQgogKxnFG/ZjR3DmrFL6t38/OqXYFJNKIK9L0bUhbB+hmBSbMIeLqP3B3xGXtMTV5LHxi0MiiKorhQgVgOuap3C1rWq8bj364k062HVSI6/wNigzuW6L7eY6+wFZwevoJxORdQK65WUPJXFEVxRwViOaRKRBhjz2/PlrQjvDN7Y2ASjahil1ZKWQjrfz4evmkWzHk5MHl48M/o7+gVtgIw3B3xGTtMbbaFNeGtk+aUSn6KoigFoQKxnNL3lHqc1b4h//11PSmBmLkG7KwwEgY/Pmh7ia618uITA5O+G1vSDvNtWkPeiv4v91X7nu5ha5kZ3ofXY96kw6lJAc9PURSlMFQglmMePrctxsCTgVoi6uSB0OMm2LuGtiufO75wrOfyQAHg2R/XsDisI3nnvcoteR9BdCwjo+cSNXJSqeSnKIpSGCoQyzFNalXl1gEnM21ZKvPW7w1MooMeg5haNNgzF+q1hWa9A5OuG0u27mPa0lQe6/g3cb8+CCYPMg9A92tVGCqKEjJUIJZzbuh3Ek1rx/Do1yvIzs0reYLbFgBCetVmsGUOvNEL9gZuIgBjDM9NW8p/Yj7mkhW3AAaia0K/+2Dh/6yaVlEUJQSoQCznREeG88i57Vm3O52J8zaXLDHXmOGlE1l42mt2IeG962BcL7tqfV7JBe78+bP4d+qtXGm+RlqdBdmZMOIDGPiQVc9+NlqFoqIoIUEFYgVgUNv6JLWuxysz1rH7UGbxE0pZfOKY4cCH4ZL3oFYz+O4e+OAiOFDMxYnz8sid+xrdp19Eg/BD5F72CTTrCZdOPJ5fQj+bf8ri4l+DoihKMVGBWAEQER45tx2ZObk8830JFg/uc2f+MbwOF8JtC+GcF2Hbb7a3uPRT/3wVD2yH9y8g/KeHSc79//buPEqq8k7j+PdhbYKtiIAsioJLK+KCBI3I0mJww0ycxOOCx2gMOugBk3GUOcQlZhLjZDAShkgUZo7ouOAZQSIq4oKt44IiYlRwHQgIjShLowzd0MA7f9zqtiiq6aapqtvV9XzOqXP63vvWe3/1npf6cW+9931P5K8/mEvLY85Jf75eQ6L9ZmY55oTYTPTuvB+jBvdm5jurWLRiQ2Yrl2DAz2D0q9C5BGZdHd3a3NKA87z/OPx5IGHVIn7T4lr+o/tvKe13bGbjMzPLACfEZmTMGUfSdf8ifvXkEnbszMJsMwcdAVc9C2f+Cj56GqZ8r+7FhSsrYOYomPkz6FTC/cc/xH9uGcz4EcciKfOxmZntIyfEZqR921b8csSxfLD6a2YsXJmdk7RoCYNvgGtegu90gkcugmnDdk2My1+Byf2jq8MzbubLC59gwsJtjDihG/16elo2M2uaWsUdgGXWD07oxsMLVvDbp5byp/mf8cWmKrp3aMdNZ5dwQb8emTtR1+OjpPjSHfDaJHj0Ehj+L7B5Lbw+OZrxZsRdMGAUE2e9z/adOxl3dknmzm9mlmGxXCFKuk7ScklVkhZJGlxP+aGJclWSlkkanXJ8vKSFkr6W9JWkOZL6ZvdTNE2SGFrSmcrqnazZVEUAVldUMn7W+8xe3MgRonVp1TZKgj+dC9/pDM/dEiXDVkVw6WMwYBSfrv2Gxxau5LJTD+Owg9pn9vxmZhmU84Qo6WJgEvA7oB/wOjBXUs86yvcCnkmU6wfcCUyW9OOkYqXAFGAgMAzYDrwgqSCXXH94we63SyurdzBh3j6MQN2TwwbC9Yug52nR9sDr4eizAPj9sx/Rvk0rrj/zqOyc28wsQ+K4ZXoDMD2EMC2xPVbSOcC1wPg05UcD5SGEsYntDyWdCtwIzAQIIZyd/AZJlwObgNOBOZn/CE1b6jqD9e3PzEkXw7pPvp1xptdgFoTjeOHDLxl3Tgkd27fJ3rnNzDIgpwlRUhugP3BXyqHniK7u0jktcTzZPOAKSa1DCNVp3lNMdPW7sY44rgGuAejcuTNlZWUNij9fdCwS66t2H2XasUgN/qybN29ucNkOG9+jz9IJLO1zExUtTqDDUcX0eeQyHgs/p2NRH47c8TllZav24hM0XXvTLoXCbZKe2yX/5PoKsRPQEkhd6n0t8P063tMVSF3GfS1R7J2ANWneMwl4F3gjXYUhhKnAVICSkpJQWlragNDzx60HrGb8rPepTFo8uHVLcesPT6S0gQNrysrKaHC7vPoujHyYk2ofsi/l9eJD6fLSPH75o0s4q/8he/cBmrC9apcC4TZJz+2Sf+IaZZp6+aI0++orn24/ku4GBgGDQggZWk4+v9SMJp0w72PKKypp27oFW6t3cvD+RfW8s5FSZpbZun0H//zOAbTvPJJxmRzZamaWRblOiOuAHURXfcm6sPtVY40v6ii/HVifvFPSROAS4IwQQoaWks9PF/TrUZsYv6mq5of3vMaYR97hqesH0e2Adlk990MLVvL5hkoevOoUWrbwQ/hmlh9yOso0hLANWAQMTzk0nGgUaTpvsPvt1OHA28m/H0qaBIwEhoUQPspMxM1DcVFrpl7en6rqHYx+6B22bs/ehfOmymomz/+UwUd1YsjRnbN2HjOzTIvjOcS7gSsljZJ0bCKRdQfuBZD0oKQHk8rfCxwi6Y+J8qOAK0kamCPpHuCnwKXARkldE6/9cvSZmrwjuxTzh4tO5K+fV3D7k0szXv/sxas5/V/nc+Kvn6NiSzWn9i7IJ17MLI/lPCGGEB4DfgHcQjTwZRBwXghhRaJIz8Srpvxy4DxgSKL8zcD1IYSZSdVeRzSy9EWiQTY1rxuz+mHyzDl9u3Ft6RE8+tZKZryVuandZi+OBvGsTnqs4575/5v5iQDMzLIolkE1IYQpRA/SpztWmmbfy8DJe6jPP1Q10I1nlfDB6k3c9pclHNNtf046tMM+1zlh3se7jGiFbycCyOh0cWZmWeTJvQtMyxbi3y/pR+fitlz70CLWbd66z3XGMhGAmVmGOSEWoAPbt+G+y/uz4f+2MfaRxWzfsbNR9WzdvoOJz39S5/My3TtkdzSrmVkmOSEWqL49DuCOvz+eN5at598aMcfpm8vWc+6k/2HSi5/Sv2cHilrv2pXatW7JTV7dwszyiJd/KmAX9j+E91ZVMPWVZZxwyAGcf0L3et+zaUs1d879kBkLP+fQju144KpTGHp0Z2YvXl07EUBWlpsyM8syJ8QCd8uIPiwp/5pxj7/HUV2KKelanLZcCIGn3lvDr+csZeOWbfzD0N784syjademJbDrRABmZvnIt0wLXJtWLZhy2cm0b9uK0Q8tYlPl7nOlr9q4haumL2Tso4vp3qGIJ8eczvhzj61NhmZmzYGvEI2D9y9iymUnc+nUBYyc9gYbt1RTXlFF9wUvcsrhHZm3ZC0S3HZ+H64YeLinYzOzZskJ0QAYcHhH/u6k7sx659uH6csrqpj9bjl9uhUz7YoB9PCoUTNrxnzL1Gq9uWx92v2bKqudDM2s2XNCtFrlFVV7td/MrDlxQrRadT1I7wfszawQOCFarZvOLqFd611HjvoBezMrFB5UY7VqniOcMO9jVldU0sMP2JtZAXFCtF3UPGBfVlZGaWlp3OGYmeWMb5mamZnhhGhmZgY4IZqZmQFOiGZmZoATopmZGeCEaGZmBjghmpmZAU6IZmZmgBOimZkZ4IRoZmYGOCGamZkBTohmZmaAE6KZmRnghGhmZgY4IZqZmQFOiGZmZoATopmZGeCEaGZmBsSUECVdJ2m5pCpJiyQNrqf80ES5KknLJI3e1zrNzMyS5TwhSroYmAT8DugHvA7MldSzjvK9gGcS5foBdwKTJf24sXWamZmliuMK8QZgeghhWgjhwxDCWGANcG0d5UcD5SGEsYny04AHgBv3oU4zM7Nd5DQhSmoD9AeeSzn0HDCwjredlqb8POC7klo3sk4zM7NdtMrx+ToBLYG1KfvXAt+v4z1dgRfSlG+VqE97W6eka4BrEptbJX3QkOALTCdgXdxBNEFul925TdJr7u1yWNwBZFquE2KNkLKtNPvqK1+zX3sok7bOEMJUYCqApLdDCN+tL+BC43ZJz+2yO7dJem6X/JPrhLgO2EF01ZesC7tf4dX4oo7y24H1RIlvb+s0MzPbRU5/QwwhbAMWAcNTDg0nGhmazhvsfutzOPB2CKG6kXWamZntIo5bpncD/yXpLeA1olGk3YF7ASQ9CBBC+Emi/L3AGEl/BO4DTgeuBC5taJ31mLqPn6e5cruk53bZndskPbdLnlEIe/rpLksnla4DxgHdgA+AfwwhvJI4VgYQQihNKj8UmAgcB5QDvw8h3NvQOs3MzOoTS0I0MzNrajyXqZmZGU6IZmZmQIEnRE8I/i1Jt0sKKa8v4o4r1yQNkfSkpNWJNrgy5bgSbVUuqVJSmaTjYgo3ZxrQLtPT9J8FMYWbE5LGS1oo6WtJX0maI6lvSpmC7C/5qmAToicET+tjokFJNa/j4w0nFvsRDcr6OVCZ5vg44J+AscAA4EvgeUnFOYswHvW1C0QzSiX3n/NyE1psSoEpRFNEDiN6NvoFSR2TyhRqf8lLBTuoRtKbwHshhKuT9n0KPB5CGB9fZPGQdDtwYQihb31lC4WkzcCYEML0xLaIRjn/KYRwR2JfO6IvuRtDCPfFFWsupbZLYt90oFMI4fy44oqbpP2ATcAFIYQ57i/5pyCvED0heJ16J26JLZc0Q1LvuANqYnoRzYhU229CCJXAKxR2v6kxSNKXkj6RNE1Sl7gDyrFiou/UjYlt95c8U5AJkT1PMp46BVyheJNowoNzgauJ2uF1SQfFGVQTU9M33G929yzwE+BMoluEpwDzJbWNNarcmgS8SzS7Fri/5J24JvduKvZ2kvFmK4QwN3k7MSBiGXAF0UxA9i33mxQhhBlJm+9LWgSsAEYAs+KJKnck3Q0MAgaFEHakHHZ/yROFeoXYmEnGC0oIYTOwBDgq7liakJpRt+439QghlAOrKID+I2ki0VSSw0IIy5IOub/kmYJMiJ4QvH6SioBjgDVxx9KELCf6kqvtN4l2Goz7zS4kdQJ60Mz7j6RJwEiiZPhRymH3lzxTyLdM92VC8GZH0l3AHGAl0f9gbwXaAw/EGVeuJUYKHpnYbAH0lHQSsCGEsDIxyfzNkj4CPgFuATYDj8QScI7sqV0Sr9uBmUQJ8HDgTqLRlE/kOtZckXQPcDlwAbBRUs2V4OYQwuYQQijU/pK3QggF+wKuA/4GbCW6YhwSd0wxtsUMoiHi24DVRF9ufeKOK4Z2KCX6fSf1NT1xXERf/muAKuBloG/cccfZLkA7YB5RAtxG9NvhdODQuOPOcpuka48A3J5UpiD7S76+CvY5RDMzs2QF+RuimZlZKidEMzMznBDNzMwAJ0QzMzPACdHMzAxwQjQzMwOcEM2yImnB5UKe/MIsrzghmpmZ4YRo1qwV2PJLZvvECdEsu3pJelrSZkkrJN0mqfbfnaQSSU9IqpBUKWmBpHOSK5A0XdLfUiuWVCapLGm7NHGb9keJBXq/wqsqmDWYE6JZdj0BzCeaAHo28GuiNSaR1B14FTgRGANcBFQAT0s6dx/OOZloDs3LiRZ9NrMG8A/+Ztn1hxDC/Ym/X5A0jGjtvPuBG4ADgdNCCJ8BSHoGWArcAcxNU19DvBVCGLVvYZsVHl8hmmXX0ynbHwA9E38PARbUJEOAEK22/ihwkqT9G3nOZrvkklk2OSGaZdeGlO2tQFHi746kX0D3C6Jbngc28pzNelFes2xxQjSLzwaga5r9XYnW1atJplVAmzTlDqqjXq/pZtYITohm8XkZ+J6kw2t2SGoJXAwsDiF8k9i9AjhYUqekckcAJbkL1az5c0I0i89EolGlz0saKel8YA5wNHBzUrn/Jrrqe1jS2ZIuA/4CrMt1wGbNmROiWUxCCOXAIGAJ8GfgcaLfFUeEEJ5NKvcZcCHQg+jRjXFEI1Q/yXXMZs2ZQvDPDWZmZr5CNDMzwwnRzMwMcEI0MzMDnBDNzMwAJ0QzMzPACdHMzAxwQjQzMwOcEM3MzAD4f2GazBweDB8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46" y="2804462"/>
            <a:ext cx="5741708" cy="37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30739</TotalTime>
  <Words>451</Words>
  <Application>Microsoft Office PowerPoint</Application>
  <PresentationFormat>画面に合わせる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Office Theme</vt:lpstr>
      <vt:lpstr>2019/11/30 データ解析コンペティション 日本経営工学会　中間発表</vt:lpstr>
      <vt:lpstr>アウトライン</vt:lpstr>
      <vt:lpstr>概要</vt:lpstr>
      <vt:lpstr>概要</vt:lpstr>
      <vt:lpstr>データ概要</vt:lpstr>
      <vt:lpstr>データ項目</vt:lpstr>
      <vt:lpstr>中間発表の分析データ</vt:lpstr>
      <vt:lpstr>標本情報</vt:lpstr>
      <vt:lpstr>標本情報</vt:lpstr>
      <vt:lpstr>標本情報</vt:lpstr>
      <vt:lpstr>準稼働・非稼働</vt:lpstr>
      <vt:lpstr>準稼働・非稼働</vt:lpstr>
      <vt:lpstr>準稼働・非稼働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データコンペ B4ゼミ資料 Oct 22, 2018</dc:title>
  <dc:creator>Microsoft Office User</dc:creator>
  <cp:lastModifiedBy>GUESTUSER</cp:lastModifiedBy>
  <cp:revision>1389</cp:revision>
  <cp:lastPrinted>2018-11-21T06:29:19Z</cp:lastPrinted>
  <dcterms:created xsi:type="dcterms:W3CDTF">2018-10-05T06:15:29Z</dcterms:created>
  <dcterms:modified xsi:type="dcterms:W3CDTF">2019-11-02T11:45:06Z</dcterms:modified>
</cp:coreProperties>
</file>