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42"/>
  </p:notesMasterIdLst>
  <p:handoutMasterIdLst>
    <p:handoutMasterId r:id="rId43"/>
  </p:handoutMasterIdLst>
  <p:sldIdLst>
    <p:sldId id="280" r:id="rId2"/>
    <p:sldId id="296" r:id="rId3"/>
    <p:sldId id="281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14" r:id="rId19"/>
    <p:sldId id="315" r:id="rId20"/>
    <p:sldId id="300" r:id="rId21"/>
    <p:sldId id="301" r:id="rId22"/>
    <p:sldId id="302" r:id="rId23"/>
    <p:sldId id="303" r:id="rId24"/>
    <p:sldId id="304" r:id="rId25"/>
    <p:sldId id="325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326" r:id="rId35"/>
    <p:sldId id="327" r:id="rId36"/>
    <p:sldId id="328" r:id="rId37"/>
    <p:sldId id="329" r:id="rId38"/>
    <p:sldId id="330" r:id="rId39"/>
    <p:sldId id="331" r:id="rId40"/>
    <p:sldId id="332" r:id="rId41"/>
  </p:sldIdLst>
  <p:sldSz cx="9144000" cy="6858000" type="screen4x3"/>
  <p:notesSz cx="6797675" cy="9802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5" autoAdjust="0"/>
    <p:restoredTop sz="98673" autoAdjust="0"/>
  </p:normalViewPr>
  <p:slideViewPr>
    <p:cSldViewPr>
      <p:cViewPr varScale="1">
        <p:scale>
          <a:sx n="85" d="100"/>
          <a:sy n="85" d="100"/>
        </p:scale>
        <p:origin x="-461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250" y="-72"/>
      </p:cViewPr>
      <p:guideLst>
        <p:guide orient="horz" pos="308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E8CA-78D1-4903-8F97-40A6ECC23F73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10688"/>
            <a:ext cx="294640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10688"/>
            <a:ext cx="294640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475C-EB2C-4FC2-B0AD-23DF4B98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3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8574-15A1-486B-BF84-BD151FB79C68}" type="datetimeFigureOut">
              <a:rPr lang="ru-RU" smtClean="0"/>
              <a:t>19.02.2014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56336"/>
            <a:ext cx="54381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10971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7EA4-661B-4DA1-8A1A-EC5EB9D6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FB8-C51C-4A8C-A511-61734EB64B06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AE70-CD58-4531-A646-A0315E544610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292-365B-4473-9751-E439F94E2242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640960" cy="114300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BE4-8C65-481E-B96B-CCAB715CE9DF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46912" y="6520259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BF845D93-6648-4690-AB66-B1B36A47E186}" type="slidenum">
              <a:rPr lang="ru-RU" smtClean="0"/>
              <a:pPr/>
              <a:t>‹#›</a:t>
            </a:fld>
            <a:r>
              <a:rPr lang="ru-RU" dirty="0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46F7-30DB-4D2C-ADC9-26847745B1C7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CB04-D36B-46F2-9C01-5B8914D7C0D2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D226-1FBB-4003-9980-E82240AA3B1F}" type="datetime1">
              <a:rPr lang="ru-RU" smtClean="0"/>
              <a:t>26.02.2014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128-1385-4CAB-A33F-B189221D17E8}" type="datetime1">
              <a:rPr lang="ru-RU" smtClean="0"/>
              <a:t>26.02.2014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3482-8BE9-4290-B245-107FF8F4F498}" type="datetime1">
              <a:rPr lang="ru-RU" smtClean="0"/>
              <a:t>26.02.2014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00EA-3A52-4861-B4EA-448E96558544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BE6-B72B-4889-AAAE-F3AE63A5767C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38EE-523A-430A-BEAF-AFBB50032E9D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au.s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Системное </a:t>
            </a:r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sz="3600" dirty="0" smtClean="0"/>
              <a:t>Лекция 2</a:t>
            </a:r>
            <a:endParaRPr lang="ru-RU" sz="3600" dirty="0" smtClean="0"/>
          </a:p>
          <a:p>
            <a:pPr>
              <a:buNone/>
              <a:defRPr/>
            </a:pPr>
            <a:endParaRPr lang="ru-RU" b="1" dirty="0" smtClean="0"/>
          </a:p>
          <a:p>
            <a:pPr>
              <a:buNone/>
              <a:defRPr/>
            </a:pPr>
            <a:r>
              <a:rPr lang="ru-RU" b="1" dirty="0" smtClean="0"/>
              <a:t>Программная </a:t>
            </a:r>
            <a:r>
              <a:rPr lang="ru-RU" b="1" dirty="0" smtClean="0"/>
              <a:t>модель </a:t>
            </a:r>
          </a:p>
          <a:p>
            <a:pPr>
              <a:buNone/>
              <a:defRPr/>
            </a:pPr>
            <a:r>
              <a:rPr lang="ru-RU" b="1" dirty="0" smtClean="0"/>
              <a:t>микропроцессора </a:t>
            </a:r>
            <a:r>
              <a:rPr lang="en-US" b="1" dirty="0" smtClean="0"/>
              <a:t>x86-32</a:t>
            </a:r>
            <a:r>
              <a:rPr lang="ru-RU" b="1" dirty="0" smtClean="0"/>
              <a:t>.</a:t>
            </a:r>
          </a:p>
          <a:p>
            <a:pPr>
              <a:buNone/>
              <a:defRPr/>
            </a:pPr>
            <a:r>
              <a:rPr lang="ru-RU" b="1" dirty="0" smtClean="0"/>
              <a:t>Арифметические и логические команды. </a:t>
            </a:r>
          </a:p>
          <a:p>
            <a:pPr>
              <a:buNone/>
              <a:defRPr/>
            </a:pPr>
            <a:r>
              <a:rPr lang="ru-RU" b="1" dirty="0" smtClean="0"/>
              <a:t>Организация сравнения.</a:t>
            </a: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hlinkClick r:id="rId2"/>
              </a:rPr>
              <a:t>ssau.sispro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0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Регистры общего назначения</a:t>
            </a:r>
            <a:endParaRPr lang="ru-RU" b="1" i="1" dirty="0"/>
          </a:p>
        </p:txBody>
      </p:sp>
      <p:graphicFrame>
        <p:nvGraphicFramePr>
          <p:cNvPr id="12" name="Group 556"/>
          <p:cNvGraphicFramePr>
            <a:graphicFrameLocks noGrp="1"/>
          </p:cNvGraphicFramePr>
          <p:nvPr/>
        </p:nvGraphicFramePr>
        <p:xfrm>
          <a:off x="928662" y="1960268"/>
          <a:ext cx="8534400" cy="4754880"/>
        </p:xfrm>
        <a:graphic>
          <a:graphicData uri="http://schemas.openxmlformats.org/drawingml/2006/table">
            <a:tbl>
              <a:tblPr/>
              <a:tblGrid>
                <a:gridCol w="1220788"/>
                <a:gridCol w="1217612"/>
                <a:gridCol w="1219200"/>
                <a:gridCol w="1219200"/>
                <a:gridCol w="1219200"/>
                <a:gridCol w="2438400"/>
              </a:tblGrid>
              <a:tr h="3714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eax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ax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Аккумулятор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ah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al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ebx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Базовый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bh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bl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ecx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Счетчик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cl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Данных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dh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dl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557"/>
          <p:cNvSpPr txBox="1">
            <a:spLocks noChangeArrowheads="1"/>
          </p:cNvSpPr>
          <p:nvPr/>
        </p:nvSpPr>
        <p:spPr bwMode="auto">
          <a:xfrm>
            <a:off x="1071538" y="119537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dirty="0">
                <a:latin typeface="Corbel" pitchFamily="34" charset="0"/>
              </a:rPr>
              <a:t>Регистры данных</a:t>
            </a:r>
          </a:p>
        </p:txBody>
      </p:sp>
      <p:sp>
        <p:nvSpPr>
          <p:cNvPr id="14" name="Text Box 558"/>
          <p:cNvSpPr txBox="1">
            <a:spLocks noChangeArrowheads="1"/>
          </p:cNvSpPr>
          <p:nvPr/>
        </p:nvSpPr>
        <p:spPr bwMode="auto">
          <a:xfrm>
            <a:off x="1285852" y="1714488"/>
            <a:ext cx="3714776" cy="6463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  <a:latin typeface="Corbel" pitchFamily="34" charset="0"/>
              </a:rPr>
              <a:t>Для проведения арифметических операций</a:t>
            </a:r>
          </a:p>
        </p:txBody>
      </p:sp>
      <p:sp>
        <p:nvSpPr>
          <p:cNvPr id="10" name="Text Box 558"/>
          <p:cNvSpPr txBox="1">
            <a:spLocks noChangeArrowheads="1"/>
          </p:cNvSpPr>
          <p:nvPr/>
        </p:nvSpPr>
        <p:spPr bwMode="auto">
          <a:xfrm>
            <a:off x="1214414" y="2857496"/>
            <a:ext cx="3714776" cy="369332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>
                <a:solidFill>
                  <a:schemeClr val="tx2"/>
                </a:solidFill>
                <a:latin typeface="Corbel" pitchFamily="34" charset="0"/>
              </a:rPr>
              <a:t>Для манипуляций с адресами</a:t>
            </a:r>
            <a:endParaRPr lang="ru-RU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8" name="Text Box 558"/>
          <p:cNvSpPr txBox="1">
            <a:spLocks noChangeArrowheads="1"/>
          </p:cNvSpPr>
          <p:nvPr/>
        </p:nvSpPr>
        <p:spPr bwMode="auto">
          <a:xfrm>
            <a:off x="1214414" y="4036129"/>
            <a:ext cx="3714776" cy="6463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>
                <a:solidFill>
                  <a:schemeClr val="tx2"/>
                </a:solidFill>
                <a:latin typeface="Corbel" pitchFamily="34" charset="0"/>
              </a:rPr>
              <a:t>Для организации выполнения циклов</a:t>
            </a:r>
            <a:endParaRPr lang="ru-RU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9" name="Text Box 558"/>
          <p:cNvSpPr txBox="1">
            <a:spLocks noChangeArrowheads="1"/>
          </p:cNvSpPr>
          <p:nvPr/>
        </p:nvSpPr>
        <p:spPr bwMode="auto">
          <a:xfrm>
            <a:off x="1214414" y="5227013"/>
            <a:ext cx="3714776" cy="6463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>
                <a:solidFill>
                  <a:schemeClr val="tx2"/>
                </a:solidFill>
                <a:latin typeface="Corbel" pitchFamily="34" charset="0"/>
              </a:rPr>
              <a:t>Для выполнения операций умножения и деления</a:t>
            </a:r>
            <a:endParaRPr lang="ru-RU" dirty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10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Регистры общего назначения</a:t>
            </a:r>
            <a:endParaRPr lang="ru-RU" b="1" i="1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/>
        </p:nvGraphicFramePr>
        <p:xfrm>
          <a:off x="1071538" y="1500174"/>
          <a:ext cx="8534400" cy="4985052"/>
        </p:xfrm>
        <a:graphic>
          <a:graphicData uri="http://schemas.openxmlformats.org/drawingml/2006/table">
            <a:tbl>
              <a:tblPr/>
              <a:tblGrid>
                <a:gridCol w="1220788"/>
                <a:gridCol w="1217612"/>
                <a:gridCol w="1219200"/>
                <a:gridCol w="1219200"/>
                <a:gridCol w="1219200"/>
                <a:gridCol w="2438400"/>
              </a:tblGrid>
              <a:tr h="8695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ebp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bp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База кадра стека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7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47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esp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Указатель стека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8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47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esi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Индекс источника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8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47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edi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Индекс приемника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8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100"/>
          <p:cNvSpPr txBox="1">
            <a:spLocks noChangeArrowheads="1"/>
          </p:cNvSpPr>
          <p:nvPr/>
        </p:nvSpPr>
        <p:spPr bwMode="auto">
          <a:xfrm>
            <a:off x="1071539" y="2702478"/>
            <a:ext cx="4500593" cy="369332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Для указания смещения вершины стека</a:t>
            </a:r>
          </a:p>
        </p:txBody>
      </p:sp>
      <p:sp>
        <p:nvSpPr>
          <p:cNvPr id="7" name="Text Box 101"/>
          <p:cNvSpPr txBox="1">
            <a:spLocks noChangeArrowheads="1"/>
          </p:cNvSpPr>
          <p:nvPr/>
        </p:nvSpPr>
        <p:spPr bwMode="auto">
          <a:xfrm>
            <a:off x="1071539" y="4997247"/>
            <a:ext cx="4500594" cy="6463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Для манипуляций с адресами и адреса строки назначения</a:t>
            </a:r>
          </a:p>
        </p:txBody>
      </p:sp>
      <p:sp>
        <p:nvSpPr>
          <p:cNvPr id="8" name="Text Box 102"/>
          <p:cNvSpPr txBox="1">
            <a:spLocks noChangeArrowheads="1"/>
          </p:cNvSpPr>
          <p:nvPr/>
        </p:nvSpPr>
        <p:spPr bwMode="auto">
          <a:xfrm>
            <a:off x="1071538" y="1142984"/>
            <a:ext cx="4572032" cy="6463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>
                <a:solidFill>
                  <a:schemeClr val="tx2"/>
                </a:solidFill>
              </a:rPr>
              <a:t>Для адресации переменных и работы со стеком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 Box 103"/>
          <p:cNvSpPr txBox="1">
            <a:spLocks noChangeArrowheads="1"/>
          </p:cNvSpPr>
          <p:nvPr/>
        </p:nvSpPr>
        <p:spPr bwMode="auto">
          <a:xfrm>
            <a:off x="1071538" y="3782801"/>
            <a:ext cx="4500594" cy="6463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Для манипуляций с адресами и адреса исходной строки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11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5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Регистры состояния</a:t>
            </a:r>
            <a:endParaRPr lang="ru-RU" b="1" i="1" dirty="0"/>
          </a:p>
        </p:txBody>
      </p:sp>
      <p:graphicFrame>
        <p:nvGraphicFramePr>
          <p:cNvPr id="4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57971"/>
              </p:ext>
            </p:extLst>
          </p:nvPr>
        </p:nvGraphicFramePr>
        <p:xfrm>
          <a:off x="755576" y="1769396"/>
          <a:ext cx="10072726" cy="4643470"/>
        </p:xfrm>
        <a:graphic>
          <a:graphicData uri="http://schemas.openxmlformats.org/drawingml/2006/table">
            <a:tbl>
              <a:tblPr/>
              <a:tblGrid>
                <a:gridCol w="1357322"/>
                <a:gridCol w="1517970"/>
                <a:gridCol w="696608"/>
                <a:gridCol w="2182366"/>
                <a:gridCol w="532278"/>
                <a:gridCol w="3786182"/>
              </a:tblGrid>
              <a:tr h="9678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EIP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Указатель</a:t>
                      </a:r>
                      <a:b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команд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53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678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Eflags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Flags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Регистр </a:t>
                      </a:r>
                      <a:b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флагов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23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203"/>
          <p:cNvSpPr txBox="1">
            <a:spLocks noChangeArrowheads="1"/>
          </p:cNvSpPr>
          <p:nvPr/>
        </p:nvSpPr>
        <p:spPr bwMode="auto">
          <a:xfrm>
            <a:off x="1255610" y="1340768"/>
            <a:ext cx="6705600" cy="646331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Содержит смещение следующей команды относительно базисной точки сегмента команд</a:t>
            </a:r>
          </a:p>
        </p:txBody>
      </p:sp>
      <p:sp>
        <p:nvSpPr>
          <p:cNvPr id="7" name="Text Box 204"/>
          <p:cNvSpPr txBox="1">
            <a:spLocks noChangeArrowheads="1"/>
          </p:cNvSpPr>
          <p:nvPr/>
        </p:nvSpPr>
        <p:spPr bwMode="auto">
          <a:xfrm>
            <a:off x="1184172" y="3555346"/>
            <a:ext cx="6705600" cy="92333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Значения битов характеризуют статус текущего состояния процессора или результата выполненной арифметической операции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12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 флагов</a:t>
            </a:r>
            <a:endParaRPr lang="ru-RU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022" y="1196752"/>
            <a:ext cx="7072362" cy="520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13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0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Флаги состояния</a:t>
            </a:r>
            <a:endParaRPr lang="ru-RU" b="1" i="1" dirty="0"/>
          </a:p>
        </p:txBody>
      </p:sp>
      <p:graphicFrame>
        <p:nvGraphicFramePr>
          <p:cNvPr id="4" name="Group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956434"/>
              </p:ext>
            </p:extLst>
          </p:nvPr>
        </p:nvGraphicFramePr>
        <p:xfrm>
          <a:off x="683568" y="980728"/>
          <a:ext cx="7786742" cy="5399303"/>
        </p:xfrm>
        <a:graphic>
          <a:graphicData uri="http://schemas.openxmlformats.org/drawingml/2006/table">
            <a:tbl>
              <a:tblPr/>
              <a:tblGrid>
                <a:gridCol w="642942"/>
                <a:gridCol w="642942"/>
                <a:gridCol w="2098492"/>
                <a:gridCol w="4402366"/>
              </a:tblGrid>
              <a:tr h="801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бита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Мнемоника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Флаг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Содержание и назначение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3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cf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Carry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Flag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Флаг переноса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1 - арифметическая операция произвела перенос из старшего бита результата.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Старшим является 7-й, 15-й или 31-й бит в зависимости от размерности операнда;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0 - переноса не было.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zf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Zero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Flag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Флаг нуля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1 - результат нулевой;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0 - результат ненулевой.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sf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Flag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Флаг знака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отражает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состояние старшего бита результата (биты 7, 15 или 31 для 8, 16 или 32-разрядных операндов соответственно).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9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of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Overflow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Flag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Флаг переполнения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фиксирует факт потери значащего бита при арифметических операциях.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1 - произошел перенос(заем) из(в) старшего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или знакового бита;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 – произошел перенос(заем) из(в) старшего и знакового бита или переноса не было.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1359095" y="2231759"/>
            <a:ext cx="571504" cy="500066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359095" y="3311879"/>
            <a:ext cx="571504" cy="500066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349570" y="4151592"/>
            <a:ext cx="571504" cy="500066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354207" y="5322568"/>
            <a:ext cx="571504" cy="500066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14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7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команды ассемблера</a:t>
            </a:r>
            <a:endParaRPr lang="ru-RU" b="1" i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20316" y="1538294"/>
            <a:ext cx="221457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Пересылка </a:t>
            </a:r>
            <a:r>
              <a:rPr lang="ru-RU" dirty="0"/>
              <a:t>данных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20316" y="2395550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Арифметические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4234" y="2395550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Логические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20316" y="4133880"/>
            <a:ext cx="2214578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Передача</a:t>
            </a:r>
            <a:endParaRPr lang="ru-RU" dirty="0"/>
          </a:p>
          <a:p>
            <a:pPr algn="ctr"/>
            <a:r>
              <a:rPr lang="ru-RU" dirty="0"/>
              <a:t>управления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34762" y="3276624"/>
            <a:ext cx="2214578" cy="76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Обработка</a:t>
            </a:r>
            <a:endParaRPr lang="ru-RU" dirty="0"/>
          </a:p>
          <a:p>
            <a:pPr algn="ctr"/>
            <a:r>
              <a:rPr lang="ru-RU" dirty="0"/>
              <a:t>цепочек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463456" y="4979261"/>
            <a:ext cx="2214578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Управление</a:t>
            </a:r>
            <a:endParaRPr lang="ru-RU" dirty="0"/>
          </a:p>
          <a:p>
            <a:pPr algn="ctr"/>
            <a:r>
              <a:rPr lang="ru-RU" dirty="0"/>
              <a:t>работой ЦП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962994" y="3276624"/>
            <a:ext cx="2214578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Работа со стеком</a:t>
            </a:r>
            <a:endParaRPr lang="ru-RU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48614" y="4967318"/>
            <a:ext cx="2214578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Команды</a:t>
            </a:r>
          </a:p>
          <a:p>
            <a:pPr algn="ctr"/>
            <a:r>
              <a:rPr lang="ru-RU" dirty="0" smtClean="0"/>
              <a:t>сопроцессора</a:t>
            </a:r>
            <a:endParaRPr lang="ru-RU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106398" y="2395550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Команды работы</a:t>
            </a:r>
            <a:br>
              <a:rPr lang="ru-RU" dirty="0" smtClean="0"/>
            </a:br>
            <a:r>
              <a:rPr lang="ru-RU" dirty="0" smtClean="0"/>
              <a:t>с битами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15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0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Обозначения</a:t>
            </a:r>
            <a:endParaRPr lang="ru-RU" b="1" i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SR</a:t>
            </a:r>
            <a:r>
              <a:rPr lang="en-US" dirty="0"/>
              <a:t> –</a:t>
            </a:r>
            <a:r>
              <a:rPr lang="ru-RU" dirty="0"/>
              <a:t> сегментный регистр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R8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R16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R32 </a:t>
            </a:r>
            <a:r>
              <a:rPr lang="en-US" dirty="0"/>
              <a:t>– </a:t>
            </a:r>
            <a:r>
              <a:rPr lang="ru-RU" dirty="0"/>
              <a:t>регистр общего назначения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M8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M16,M32 </a:t>
            </a:r>
            <a:r>
              <a:rPr lang="en-US" dirty="0"/>
              <a:t>– </a:t>
            </a:r>
            <a:r>
              <a:rPr lang="ru-RU" dirty="0"/>
              <a:t>адрес области памяти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I8,I16,I32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непосредственное значение (константа)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16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9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51718"/>
              </p:ext>
            </p:extLst>
          </p:nvPr>
        </p:nvGraphicFramePr>
        <p:xfrm>
          <a:off x="633442" y="1086826"/>
          <a:ext cx="7772400" cy="5715000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055687"/>
                <a:gridCol w="1219200"/>
                <a:gridCol w="1055688"/>
                <a:gridCol w="1230312"/>
                <a:gridCol w="9906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R8,16,32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M16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Команда </a:t>
            </a:r>
            <a:r>
              <a:rPr lang="en-US" dirty="0" err="1" smtClean="0"/>
              <a:t>mov</a:t>
            </a:r>
            <a:endParaRPr lang="ru-RU" b="1" i="1" dirty="0"/>
          </a:p>
        </p:txBody>
      </p:sp>
      <p:sp>
        <p:nvSpPr>
          <p:cNvPr id="6" name="AutoShape 496"/>
          <p:cNvSpPr>
            <a:spLocks noChangeArrowheads="1"/>
          </p:cNvSpPr>
          <p:nvPr/>
        </p:nvSpPr>
        <p:spPr bwMode="auto">
          <a:xfrm>
            <a:off x="5891242" y="1261451"/>
            <a:ext cx="1828800" cy="2057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497"/>
          <p:cNvSpPr>
            <a:spLocks noChangeArrowheads="1"/>
          </p:cNvSpPr>
          <p:nvPr/>
        </p:nvSpPr>
        <p:spPr bwMode="auto">
          <a:xfrm>
            <a:off x="5967442" y="3928451"/>
            <a:ext cx="1676400" cy="1371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utoShape 498"/>
          <p:cNvSpPr>
            <a:spLocks noChangeArrowheads="1"/>
          </p:cNvSpPr>
          <p:nvPr/>
        </p:nvSpPr>
        <p:spPr bwMode="auto">
          <a:xfrm>
            <a:off x="5880130" y="5909651"/>
            <a:ext cx="1828800" cy="762000"/>
          </a:xfrm>
          <a:prstGeom prst="bracketPair">
            <a:avLst>
              <a:gd name="adj" fmla="val 354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499"/>
          <p:cNvSpPr>
            <a:spLocks noChangeShapeType="1"/>
          </p:cNvSpPr>
          <p:nvPr/>
        </p:nvSpPr>
        <p:spPr bwMode="auto">
          <a:xfrm>
            <a:off x="5129242" y="225205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Line 500"/>
          <p:cNvSpPr>
            <a:spLocks noChangeShapeType="1"/>
          </p:cNvSpPr>
          <p:nvPr/>
        </p:nvSpPr>
        <p:spPr bwMode="auto">
          <a:xfrm>
            <a:off x="5129242" y="46142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ine 501"/>
          <p:cNvSpPr>
            <a:spLocks noChangeShapeType="1"/>
          </p:cNvSpPr>
          <p:nvPr/>
        </p:nvSpPr>
        <p:spPr bwMode="auto">
          <a:xfrm>
            <a:off x="5129242" y="629065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Line 502"/>
          <p:cNvSpPr>
            <a:spLocks noChangeShapeType="1"/>
          </p:cNvSpPr>
          <p:nvPr/>
        </p:nvSpPr>
        <p:spPr bwMode="auto">
          <a:xfrm>
            <a:off x="5880130" y="19361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Line 503"/>
          <p:cNvSpPr>
            <a:spLocks noChangeShapeType="1"/>
          </p:cNvSpPr>
          <p:nvPr/>
        </p:nvSpPr>
        <p:spPr bwMode="auto">
          <a:xfrm>
            <a:off x="5880130" y="262352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Line 504"/>
          <p:cNvSpPr>
            <a:spLocks noChangeShapeType="1"/>
          </p:cNvSpPr>
          <p:nvPr/>
        </p:nvSpPr>
        <p:spPr bwMode="auto">
          <a:xfrm>
            <a:off x="7415242" y="19472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Line 505"/>
          <p:cNvSpPr>
            <a:spLocks noChangeShapeType="1"/>
          </p:cNvSpPr>
          <p:nvPr/>
        </p:nvSpPr>
        <p:spPr bwMode="auto">
          <a:xfrm>
            <a:off x="7415242" y="260130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AutoShape 508"/>
          <p:cNvSpPr>
            <a:spLocks noChangeArrowheads="1"/>
          </p:cNvSpPr>
          <p:nvPr/>
        </p:nvSpPr>
        <p:spPr bwMode="auto">
          <a:xfrm>
            <a:off x="3529042" y="2252051"/>
            <a:ext cx="4572000" cy="4038600"/>
          </a:xfrm>
          <a:prstGeom prst="bracketPair">
            <a:avLst>
              <a:gd name="adj" fmla="val 9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Line 509"/>
          <p:cNvSpPr>
            <a:spLocks noChangeShapeType="1"/>
          </p:cNvSpPr>
          <p:nvPr/>
        </p:nvSpPr>
        <p:spPr bwMode="auto">
          <a:xfrm>
            <a:off x="2854355" y="39284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510"/>
          <p:cNvSpPr>
            <a:spLocks noChangeShapeType="1"/>
          </p:cNvSpPr>
          <p:nvPr/>
        </p:nvSpPr>
        <p:spPr bwMode="auto">
          <a:xfrm>
            <a:off x="1058892" y="39284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Line 511"/>
          <p:cNvSpPr>
            <a:spLocks noChangeShapeType="1"/>
          </p:cNvSpPr>
          <p:nvPr/>
        </p:nvSpPr>
        <p:spPr bwMode="auto">
          <a:xfrm>
            <a:off x="8101042" y="39284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Line 512"/>
          <p:cNvSpPr>
            <a:spLocks noChangeShapeType="1"/>
          </p:cNvSpPr>
          <p:nvPr/>
        </p:nvSpPr>
        <p:spPr bwMode="auto">
          <a:xfrm>
            <a:off x="7415242" y="461425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Line 513"/>
          <p:cNvSpPr>
            <a:spLocks noChangeShapeType="1"/>
          </p:cNvSpPr>
          <p:nvPr/>
        </p:nvSpPr>
        <p:spPr bwMode="auto">
          <a:xfrm flipH="1">
            <a:off x="3529042" y="461425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286380" y="1928802"/>
            <a:ext cx="428628" cy="4786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17743" y="392906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15140" y="142852"/>
            <a:ext cx="221457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Пересылка </a:t>
            </a:r>
            <a:r>
              <a:rPr lang="ru-RU" dirty="0"/>
              <a:t>данных</a:t>
            </a:r>
          </a:p>
        </p:txBody>
      </p: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17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9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smtClean="0"/>
              <a:t>команд </a:t>
            </a:r>
            <a:br>
              <a:rPr lang="ru-RU" dirty="0" smtClean="0"/>
            </a:br>
            <a:r>
              <a:rPr lang="ru-RU" dirty="0" smtClean="0"/>
              <a:t>встроенного ассемблера</a:t>
            </a:r>
            <a:endParaRPr lang="ru-RU" b="1" i="1" dirty="0"/>
          </a:p>
        </p:txBody>
      </p:sp>
      <p:sp>
        <p:nvSpPr>
          <p:cNvPr id="25" name="Содержимое 24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 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mem;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mem,5;	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же, что и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=5;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Результат: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=5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18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2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команд </a:t>
            </a:r>
            <a:br>
              <a:rPr lang="ru-RU" dirty="0"/>
            </a:br>
            <a:r>
              <a:rPr lang="ru-RU" dirty="0"/>
              <a:t>встроенного ассемблера</a:t>
            </a:r>
            <a:endParaRPr lang="ru-RU" b="1" i="1" dirty="0"/>
          </a:p>
        </p:txBody>
      </p:sp>
      <p:sp>
        <p:nvSpPr>
          <p:cNvPr id="25" name="Содержимое 24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04056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 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mem;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mem,5;	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Результат: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=5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19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9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Самостоятельная работа № 1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908720"/>
            <a:ext cx="8682168" cy="5949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5100" dirty="0" smtClean="0"/>
              <a:t>Тема. </a:t>
            </a:r>
            <a:r>
              <a:rPr lang="ru-RU" sz="4400" b="1" i="1" u="sng" dirty="0" smtClean="0"/>
              <a:t>Применение и современные возможности микропроцессоров</a:t>
            </a:r>
          </a:p>
          <a:p>
            <a:pPr marL="365125" indent="-9525">
              <a:buNone/>
            </a:pP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Формат: Документ </a:t>
            </a:r>
            <a:r>
              <a:rPr lang="en-US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Word.</a:t>
            </a:r>
            <a:endParaRPr lang="ru-RU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65125" indent="-9525">
              <a:buNone/>
            </a:pP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Объем 1-3 страницы, </a:t>
            </a:r>
          </a:p>
          <a:p>
            <a:pPr marL="365125" indent="-9525">
              <a:buNone/>
            </a:pP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+1 стр. введение, +1 стр. заключение</a:t>
            </a:r>
            <a:r>
              <a:rPr lang="ru-RU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время выполнения – 2 недели</a:t>
            </a:r>
          </a:p>
          <a:p>
            <a:pPr marL="365125" indent="-9525">
              <a:buNone/>
            </a:pP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 </a:t>
            </a:r>
            <a:r>
              <a:rPr lang="en-US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23:59</a:t>
            </a: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марта </a:t>
            </a: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ru-RU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г.</a:t>
            </a:r>
          </a:p>
          <a:p>
            <a:pPr marL="365125" indent="-9525" algn="just">
              <a:buNone/>
            </a:pPr>
            <a:r>
              <a:rPr lang="ru-RU" dirty="0" smtClean="0"/>
              <a:t>Примерное содержание. Описать существующие возможности и технологии применения микропроцессоров. Выделить основные проблемы и трудности. Отразить личный взгляд на развитие.</a:t>
            </a:r>
          </a:p>
          <a:p>
            <a:pPr marL="365125" indent="-9525" algn="just">
              <a:buNone/>
            </a:pPr>
            <a:r>
              <a:rPr lang="ru-RU" b="1" u="sng" dirty="0" smtClean="0"/>
              <a:t>Внимание:</a:t>
            </a:r>
            <a:r>
              <a:rPr lang="ru-RU" dirty="0" smtClean="0"/>
              <a:t> не рассматривать применение микропроцессоров в компьютерных системах.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стека</a:t>
            </a:r>
            <a:endParaRPr lang="ru-RU" b="1" i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Стек – область памяти, организованная для хранения и извлечения данных по принципу «первым зашёл, последним вышел»</a:t>
            </a:r>
          </a:p>
          <a:p>
            <a:r>
              <a:rPr lang="ru-RU" dirty="0"/>
              <a:t>Назначение</a:t>
            </a:r>
          </a:p>
          <a:p>
            <a:pPr lvl="1"/>
            <a:r>
              <a:rPr lang="ru-RU" dirty="0"/>
              <a:t>Временное хранение данных</a:t>
            </a:r>
          </a:p>
          <a:p>
            <a:pPr lvl="1"/>
            <a:r>
              <a:rPr lang="ru-RU" dirty="0"/>
              <a:t>Хранение адреса возврата из вызванной </a:t>
            </a:r>
            <a:r>
              <a:rPr lang="ru-RU" dirty="0" smtClean="0"/>
              <a:t>функции</a:t>
            </a:r>
            <a:endParaRPr lang="ru-RU" dirty="0"/>
          </a:p>
          <a:p>
            <a:pPr lvl="1"/>
            <a:r>
              <a:rPr lang="ru-RU" dirty="0"/>
              <a:t>Передача параметров между </a:t>
            </a:r>
            <a:r>
              <a:rPr lang="ru-RU" dirty="0" smtClean="0"/>
              <a:t>функциями</a:t>
            </a:r>
            <a:endParaRPr lang="ru-RU" dirty="0"/>
          </a:p>
          <a:p>
            <a:r>
              <a:rPr lang="ru-RU" dirty="0"/>
              <a:t>Сохранение состояния регистров</a:t>
            </a:r>
          </a:p>
          <a:p>
            <a:r>
              <a:rPr lang="ru-RU" dirty="0"/>
              <a:t>Пересылка “без регистров”</a:t>
            </a:r>
          </a:p>
          <a:p>
            <a:r>
              <a:rPr lang="ru-RU" dirty="0" smtClean="0"/>
              <a:t>Единица данных  – байт</a:t>
            </a:r>
          </a:p>
          <a:p>
            <a:r>
              <a:rPr lang="ru-RU" dirty="0" smtClean="0"/>
              <a:t>Вершина стека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es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р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dirty="0" smtClean="0"/>
              <a:t>Заполнение от старших адресов к младшим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Настройка стека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явной загрузкой регистров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операционной системой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Минимальная глубина 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если не используем, то 128 байт 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если используем, то своё+128 байт</a:t>
            </a:r>
            <a:endParaRPr lang="en-US" dirty="0" smtClean="0"/>
          </a:p>
          <a:p>
            <a:r>
              <a:rPr lang="en-US" dirty="0" err="1" smtClean="0">
                <a:latin typeface="Corbel" pitchFamily="34" charset="0"/>
              </a:rPr>
              <a:t>Доступ</a:t>
            </a:r>
            <a:r>
              <a:rPr lang="en-US" dirty="0" smtClean="0">
                <a:latin typeface="Corbel" pitchFamily="34" charset="0"/>
              </a:rPr>
              <a:t> к </a:t>
            </a:r>
            <a:r>
              <a:rPr lang="en-US" dirty="0" err="1" smtClean="0">
                <a:latin typeface="Corbel" pitchFamily="34" charset="0"/>
              </a:rPr>
              <a:t>элементам</a:t>
            </a:r>
            <a:r>
              <a:rPr lang="ru-RU" dirty="0" smtClean="0">
                <a:latin typeface="Corbel" pitchFamily="34" charset="0"/>
              </a:rPr>
              <a:t> –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ru-RU" dirty="0" smtClean="0">
              <a:latin typeface="Corbe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04248" y="116632"/>
            <a:ext cx="2214578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Работа со стеком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20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3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Команды работы</a:t>
            </a:r>
            <a:br>
              <a:rPr lang="ru-RU" dirty="0" smtClean="0"/>
            </a:br>
            <a:r>
              <a:rPr lang="ru-RU" dirty="0" smtClean="0"/>
              <a:t>со стеком</a:t>
            </a:r>
            <a:endParaRPr lang="ru-RU" b="1" i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04248" y="116632"/>
            <a:ext cx="2214578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Работа со стеком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556792"/>
            <a:ext cx="7810496" cy="3528392"/>
          </a:xfrm>
          <a:prstGeom prst="rect">
            <a:avLst/>
          </a:prstGeom>
        </p:spPr>
        <p:txBody>
          <a:bodyPr numCol="4"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pop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pusha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popa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pushf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popf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pushad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popad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pushfd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popfd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21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9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Арифметические команды</a:t>
            </a:r>
            <a:endParaRPr lang="ru-RU" b="1" i="1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395536" y="1745505"/>
            <a:ext cx="7810496" cy="2187551"/>
          </a:xfrm>
          <a:prstGeom prst="rect">
            <a:avLst/>
          </a:prstGeom>
        </p:spPr>
        <p:txBody>
          <a:bodyPr numCol="4"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neg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inc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dec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adc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sub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sbb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cmp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mul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imul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div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noProof="0" dirty="0" err="1" smtClean="0">
                <a:latin typeface="Courier New" pitchFamily="49" charset="0"/>
                <a:cs typeface="Courier New" pitchFamily="49" charset="0"/>
              </a:rPr>
              <a:t>idiv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cbw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cwd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cdq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86578" y="9523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Арифметические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22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9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Двоичная арифметика</a:t>
            </a:r>
            <a:endParaRPr lang="ru-RU" b="1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1643050"/>
            <a:ext cx="7715304" cy="45434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увеличение на 1</a:t>
            </a:r>
            <a:endParaRPr kumimoji="0" lang="ru-RU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уменьшение на 1</a:t>
            </a:r>
            <a:endParaRPr kumimoji="0" lang="ru-RU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смена знака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32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lang="ru-RU" sz="3200" dirty="0" smtClean="0">
                <a:latin typeface="+mn-lt"/>
              </a:rPr>
              <a:t>и</a:t>
            </a:r>
            <a:r>
              <a:rPr lang="ru-RU" sz="3200" dirty="0" smtClean="0"/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изменяют флаг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32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70227" y="363379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inc</a:t>
            </a:r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70227" y="424339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dec</a:t>
            </a:r>
            <a:endParaRPr lang="ru-RU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70227" y="485299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neg</a:t>
            </a:r>
            <a:endParaRPr lang="ru-RU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071802" y="3786190"/>
            <a:ext cx="1295400" cy="1295400"/>
          </a:xfrm>
          <a:prstGeom prst="bracketPair">
            <a:avLst>
              <a:gd name="adj" fmla="val 79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75227" y="393859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R8,16,32</a:t>
            </a:r>
            <a:endParaRPr lang="ru-RU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075227" y="462439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M8,16,32</a:t>
            </a:r>
            <a:endParaRPr lang="ru-RU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999027" y="4090990"/>
            <a:ext cx="1524000" cy="838200"/>
          </a:xfrm>
          <a:prstGeom prst="bracketPair">
            <a:avLst>
              <a:gd name="adj" fmla="val 79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4237027" y="44719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2865427" y="44719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23027" y="44719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86578" y="9523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Арифметические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23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0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Сложение и вычитание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7312" y="1378388"/>
            <a:ext cx="7715304" cy="45434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86578" y="9523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Арифметические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graphicFrame>
        <p:nvGraphicFramePr>
          <p:cNvPr id="17" name="Group 2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732767"/>
              </p:ext>
            </p:extLst>
          </p:nvPr>
        </p:nvGraphicFramePr>
        <p:xfrm>
          <a:off x="611560" y="1306950"/>
          <a:ext cx="7772400" cy="4672330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674687"/>
                <a:gridCol w="1676400"/>
                <a:gridCol w="979488"/>
                <a:gridCol w="1687512"/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i8,16,32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adc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r8,16,32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r8,16,32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sub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m8,16,32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sbb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i8,16,32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m8,16,32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cmp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r8,16,32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AutoShape 275"/>
          <p:cNvSpPr>
            <a:spLocks noChangeArrowheads="1"/>
          </p:cNvSpPr>
          <p:nvPr/>
        </p:nvSpPr>
        <p:spPr bwMode="auto">
          <a:xfrm>
            <a:off x="1548185" y="1535550"/>
            <a:ext cx="1447800" cy="4267200"/>
          </a:xfrm>
          <a:prstGeom prst="bracketPair">
            <a:avLst>
              <a:gd name="adj" fmla="val 111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276"/>
          <p:cNvSpPr>
            <a:spLocks noChangeArrowheads="1"/>
          </p:cNvSpPr>
          <p:nvPr/>
        </p:nvSpPr>
        <p:spPr bwMode="auto">
          <a:xfrm>
            <a:off x="5901110" y="1535550"/>
            <a:ext cx="2209800" cy="2209800"/>
          </a:xfrm>
          <a:prstGeom prst="bracketPair">
            <a:avLst>
              <a:gd name="adj" fmla="val 11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AutoShape 277"/>
          <p:cNvSpPr>
            <a:spLocks noChangeArrowheads="1"/>
          </p:cNvSpPr>
          <p:nvPr/>
        </p:nvSpPr>
        <p:spPr bwMode="auto">
          <a:xfrm>
            <a:off x="6053510" y="4735950"/>
            <a:ext cx="1938338" cy="990600"/>
          </a:xfrm>
          <a:prstGeom prst="bracketPair">
            <a:avLst>
              <a:gd name="adj" fmla="val 11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AutoShape 278"/>
          <p:cNvSpPr>
            <a:spLocks noChangeArrowheads="1"/>
          </p:cNvSpPr>
          <p:nvPr/>
        </p:nvSpPr>
        <p:spPr bwMode="auto">
          <a:xfrm>
            <a:off x="3376985" y="2678550"/>
            <a:ext cx="4854575" cy="2667000"/>
          </a:xfrm>
          <a:prstGeom prst="bracketPair">
            <a:avLst>
              <a:gd name="adj" fmla="val 440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Line 281"/>
          <p:cNvSpPr>
            <a:spLocks noChangeShapeType="1"/>
          </p:cNvSpPr>
          <p:nvPr/>
        </p:nvSpPr>
        <p:spPr bwMode="auto">
          <a:xfrm>
            <a:off x="5183560" y="26785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Line 282"/>
          <p:cNvSpPr>
            <a:spLocks noChangeShapeType="1"/>
          </p:cNvSpPr>
          <p:nvPr/>
        </p:nvSpPr>
        <p:spPr bwMode="auto">
          <a:xfrm>
            <a:off x="5205785" y="53455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283"/>
          <p:cNvSpPr>
            <a:spLocks noChangeShapeType="1"/>
          </p:cNvSpPr>
          <p:nvPr/>
        </p:nvSpPr>
        <p:spPr bwMode="auto">
          <a:xfrm flipH="1">
            <a:off x="7850560" y="2678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Line 284"/>
          <p:cNvSpPr>
            <a:spLocks noChangeShapeType="1"/>
          </p:cNvSpPr>
          <p:nvPr/>
        </p:nvSpPr>
        <p:spPr bwMode="auto">
          <a:xfrm flipH="1">
            <a:off x="8002960" y="5345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286"/>
          <p:cNvSpPr>
            <a:spLocks noChangeShapeType="1"/>
          </p:cNvSpPr>
          <p:nvPr/>
        </p:nvSpPr>
        <p:spPr bwMode="auto">
          <a:xfrm>
            <a:off x="1559298" y="2678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287"/>
          <p:cNvSpPr>
            <a:spLocks noChangeShapeType="1"/>
          </p:cNvSpPr>
          <p:nvPr/>
        </p:nvSpPr>
        <p:spPr bwMode="auto">
          <a:xfrm>
            <a:off x="2821360" y="2678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Line 288"/>
          <p:cNvSpPr>
            <a:spLocks noChangeShapeType="1"/>
          </p:cNvSpPr>
          <p:nvPr/>
        </p:nvSpPr>
        <p:spPr bwMode="auto">
          <a:xfrm>
            <a:off x="2821360" y="3745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Line 289"/>
          <p:cNvSpPr>
            <a:spLocks noChangeShapeType="1"/>
          </p:cNvSpPr>
          <p:nvPr/>
        </p:nvSpPr>
        <p:spPr bwMode="auto">
          <a:xfrm>
            <a:off x="1559298" y="3745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" name="Line 290"/>
          <p:cNvSpPr>
            <a:spLocks noChangeShapeType="1"/>
          </p:cNvSpPr>
          <p:nvPr/>
        </p:nvSpPr>
        <p:spPr bwMode="auto">
          <a:xfrm>
            <a:off x="1559298" y="4812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Line 291"/>
          <p:cNvSpPr>
            <a:spLocks noChangeShapeType="1"/>
          </p:cNvSpPr>
          <p:nvPr/>
        </p:nvSpPr>
        <p:spPr bwMode="auto">
          <a:xfrm>
            <a:off x="2821360" y="4812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Line 292"/>
          <p:cNvSpPr>
            <a:spLocks noChangeShapeType="1"/>
          </p:cNvSpPr>
          <p:nvPr/>
        </p:nvSpPr>
        <p:spPr bwMode="auto">
          <a:xfrm>
            <a:off x="2973760" y="37453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Line 293"/>
          <p:cNvSpPr>
            <a:spLocks noChangeShapeType="1"/>
          </p:cNvSpPr>
          <p:nvPr/>
        </p:nvSpPr>
        <p:spPr bwMode="auto">
          <a:xfrm>
            <a:off x="1221160" y="37453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" name="Line 297"/>
          <p:cNvSpPr>
            <a:spLocks noChangeShapeType="1"/>
          </p:cNvSpPr>
          <p:nvPr/>
        </p:nvSpPr>
        <p:spPr bwMode="auto">
          <a:xfrm>
            <a:off x="8231560" y="38977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326468" y="1306950"/>
            <a:ext cx="428628" cy="4786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397906" y="330721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24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7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82726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сложения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3070" y="1820299"/>
            <a:ext cx="77724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ah	al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b="1" noProof="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ov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ax,128	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4022" y="2429899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00000000</a:t>
            </a:r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29422" y="242989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10000000</a:t>
            </a:r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72022" y="2429899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14508" y="3039499"/>
            <a:ext cx="271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al,128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234022" y="3115699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00000000</a:t>
            </a:r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29422" y="311569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00000000</a:t>
            </a:r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72022" y="3115699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14508" y="3755462"/>
            <a:ext cx="271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ah,128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234022" y="3831662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10000001</a:t>
            </a:r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529422" y="3831662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00000000</a:t>
            </a:r>
            <a:endParaRPr lang="ru-RU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472022" y="3831662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514508" y="4487299"/>
            <a:ext cx="271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ah,128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234022" y="4563499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00000001</a:t>
            </a:r>
            <a:endParaRPr lang="ru-RU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529422" y="456349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00000000</a:t>
            </a:r>
            <a:endParaRPr lang="ru-RU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72022" y="4563499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25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84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/>
      <p:bldP spid="8" grpId="0" autoUpdateAnimBg="0"/>
      <p:bldP spid="10" grpId="0" animBg="1" autoUpdateAnimBg="0"/>
      <p:bldP spid="11" grpId="0" animBg="1" autoUpdateAnimBg="0"/>
      <p:bldP spid="12" grpId="0" animBg="1" autoUpdateAnimBg="0"/>
      <p:bldP spid="13" grpId="0" autoUpdateAnimBg="0"/>
      <p:bldP spid="14" grpId="0" animBg="1" autoUpdateAnimBg="0"/>
      <p:bldP spid="15" grpId="0" animBg="1" autoUpdateAnimBg="0"/>
      <p:bldP spid="16" grpId="0" animBg="1" autoUpdateAnimBg="0"/>
      <p:bldP spid="17" grpId="0" autoUpdateAnimBg="0"/>
      <p:bldP spid="18" grpId="0" animBg="1" autoUpdateAnimBg="0"/>
      <p:bldP spid="19" grpId="0" animBg="1" autoUpdateAnimBg="0"/>
      <p:bldP spid="2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7099920" y="1330112"/>
            <a:ext cx="4887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7588696" y="694144"/>
            <a:ext cx="1447800" cy="136819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Умножение и деление</a:t>
            </a:r>
            <a:endParaRPr lang="ru-RU" b="1" i="1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72344" y="836712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mul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72344" y="1446312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div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72344" y="2055912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imul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772344" y="2665512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  <a:cs typeface="Courier New" pitchFamily="49" charset="0"/>
              </a:rPr>
              <a:t>idiv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2433266" y="1446312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R8,16,32</a:t>
            </a:r>
            <a:endParaRPr lang="ru-RU" dirty="0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2444378" y="2132112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M8,16,32</a:t>
            </a:r>
            <a:endParaRPr lang="ru-RU" dirty="0"/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619944" y="989112"/>
            <a:ext cx="1371600" cy="1905000"/>
          </a:xfrm>
          <a:prstGeom prst="bracketPair">
            <a:avLst>
              <a:gd name="adj" fmla="val 9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2323728" y="1674912"/>
            <a:ext cx="14478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1991544" y="197971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619944" y="16749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619944" y="22845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67544" y="19797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1839144" y="16749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1839144" y="22845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aphicFrame>
        <p:nvGraphicFramePr>
          <p:cNvPr id="5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55392"/>
              </p:ext>
            </p:extLst>
          </p:nvPr>
        </p:nvGraphicFramePr>
        <p:xfrm>
          <a:off x="772344" y="4482806"/>
          <a:ext cx="7705749" cy="2114546"/>
        </p:xfrm>
        <a:graphic>
          <a:graphicData uri="http://schemas.openxmlformats.org/drawingml/2006/table">
            <a:tbl>
              <a:tblPr/>
              <a:tblGrid>
                <a:gridCol w="1143008"/>
                <a:gridCol w="1571636"/>
                <a:gridCol w="1400330"/>
                <a:gridCol w="1265764"/>
                <a:gridCol w="1195720"/>
                <a:gridCol w="1129291"/>
              </a:tblGrid>
              <a:tr h="4117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Тип операнда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Первый сомножитель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Результат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Делимое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Результат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56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Частное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Остаток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ah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dx:ax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dx:ax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eax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edx:eax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edx:eax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eax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328160" y="1139984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imul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697314" y="1126232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 16,32</a:t>
            </a:r>
            <a:endParaRPr lang="ru-RU" dirty="0"/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4175760" y="1129640"/>
            <a:ext cx="1371600" cy="545232"/>
          </a:xfrm>
          <a:prstGeom prst="bracketPair">
            <a:avLst>
              <a:gd name="adj" fmla="val 9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652120" y="1065272"/>
            <a:ext cx="14478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47360" y="1370072"/>
            <a:ext cx="188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4175760" y="13685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023360" y="137007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394960" y="13685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7211888" y="137007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641212" y="548680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R16,32</a:t>
            </a:r>
            <a:endParaRPr lang="ru-RU" dirty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7668344" y="1702296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 8,16,32</a:t>
            </a:r>
            <a:endParaRPr lang="ru-RU" dirty="0"/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>
            <a:off x="8884096" y="14001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7211888" y="550168"/>
            <a:ext cx="25364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7687121" y="1110620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M16,32</a:t>
            </a:r>
            <a:endParaRPr lang="ru-RU" dirty="0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5128260" y="3284260"/>
            <a:ext cx="4887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auto">
          <a:xfrm>
            <a:off x="5617036" y="2648292"/>
            <a:ext cx="1447800" cy="136819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356500" y="3091408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imul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725654" y="3080380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 16,32</a:t>
            </a:r>
            <a:endParaRPr lang="ru-RU" dirty="0"/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>
            <a:off x="2204100" y="3083788"/>
            <a:ext cx="1371600" cy="545232"/>
          </a:xfrm>
          <a:prstGeom prst="bracketPair">
            <a:avLst>
              <a:gd name="adj" fmla="val 96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" name="AutoShape 11"/>
          <p:cNvSpPr>
            <a:spLocks noChangeArrowheads="1"/>
          </p:cNvSpPr>
          <p:nvPr/>
        </p:nvSpPr>
        <p:spPr bwMode="auto">
          <a:xfrm>
            <a:off x="3680460" y="3019420"/>
            <a:ext cx="14478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3575700" y="3324220"/>
            <a:ext cx="188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>
            <a:off x="2204100" y="332000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>
            <a:off x="2051700" y="332422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>
            <a:off x="3423300" y="332000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5240228" y="332422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5669552" y="2479164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R16,32</a:t>
            </a:r>
            <a:endParaRPr lang="ru-RU" dirty="0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5696684" y="3656444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 8,16,32</a:t>
            </a:r>
            <a:endParaRPr lang="ru-RU" dirty="0"/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6912436" y="335430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240228" y="2504316"/>
            <a:ext cx="25364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5715461" y="3064768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M16,32</a:t>
            </a:r>
            <a:endParaRPr lang="ru-RU" dirty="0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7092280" y="3344848"/>
            <a:ext cx="4887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7" name="AutoShape 11"/>
          <p:cNvSpPr>
            <a:spLocks noChangeArrowheads="1"/>
          </p:cNvSpPr>
          <p:nvPr/>
        </p:nvSpPr>
        <p:spPr bwMode="auto">
          <a:xfrm>
            <a:off x="7581056" y="2708880"/>
            <a:ext cx="1447800" cy="136819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8" name="Line 18"/>
          <p:cNvSpPr>
            <a:spLocks noChangeShapeType="1"/>
          </p:cNvSpPr>
          <p:nvPr/>
        </p:nvSpPr>
        <p:spPr bwMode="auto">
          <a:xfrm>
            <a:off x="7204248" y="338480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7633572" y="2539752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R16,32</a:t>
            </a:r>
            <a:endParaRPr lang="ru-RU" dirty="0"/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7660704" y="3717032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 8,16,32</a:t>
            </a:r>
            <a:endParaRPr lang="ru-RU" dirty="0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8876456" y="341489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7204248" y="2564904"/>
            <a:ext cx="25364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7679481" y="3125356"/>
            <a:ext cx="1250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M16,32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26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Исключительные ситуации</a:t>
            </a:r>
            <a:br>
              <a:rPr lang="ru-RU" dirty="0" smtClean="0"/>
            </a:br>
            <a:r>
              <a:rPr lang="ru-RU" dirty="0" smtClean="0"/>
              <a:t>команда </a:t>
            </a:r>
            <a:r>
              <a:rPr lang="en-US" sz="4900" b="1" dirty="0" smtClean="0">
                <a:latin typeface="Courier New" pitchFamily="49" charset="0"/>
                <a:cs typeface="Courier New" pitchFamily="49" charset="0"/>
              </a:rPr>
              <a:t>div</a:t>
            </a:r>
            <a:endParaRPr lang="ru-RU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делитель равен нулю; </a:t>
            </a:r>
          </a:p>
          <a:p>
            <a:r>
              <a:rPr lang="ru-RU" dirty="0"/>
              <a:t>частное </a:t>
            </a:r>
            <a:r>
              <a:rPr lang="ru-RU" dirty="0" smtClean="0"/>
              <a:t>велико – не </a:t>
            </a:r>
            <a:r>
              <a:rPr lang="ru-RU" dirty="0"/>
              <a:t>входит в </a:t>
            </a:r>
            <a:r>
              <a:rPr lang="ru-RU" dirty="0" smtClean="0"/>
              <a:t>отведённую </a:t>
            </a:r>
            <a:r>
              <a:rPr lang="ru-RU" dirty="0"/>
              <a:t>под него разрядную сетку, что может случиться в следующих случаях: </a:t>
            </a:r>
          </a:p>
          <a:p>
            <a:pPr lvl="1"/>
            <a:r>
              <a:rPr lang="ru-RU" dirty="0"/>
              <a:t>при делении делимого величиной в слово на делитель величиной в байт, </a:t>
            </a:r>
            <a:r>
              <a:rPr lang="ru-RU" dirty="0" smtClean="0"/>
              <a:t>причём </a:t>
            </a:r>
            <a:r>
              <a:rPr lang="ru-RU" dirty="0"/>
              <a:t>значение делимого в более чем 256 раз больше значения делителя; </a:t>
            </a:r>
          </a:p>
          <a:p>
            <a:pPr lvl="1"/>
            <a:r>
              <a:rPr lang="ru-RU" dirty="0"/>
              <a:t>при делении делимого величиной в двойное слово на делитель величиной в слово, </a:t>
            </a:r>
            <a:r>
              <a:rPr lang="ru-RU" dirty="0" smtClean="0"/>
              <a:t>причём </a:t>
            </a:r>
            <a:r>
              <a:rPr lang="ru-RU" dirty="0"/>
              <a:t>значение делимого в более чем 65 536 раз больше значения делителя; </a:t>
            </a:r>
          </a:p>
          <a:p>
            <a:pPr lvl="1"/>
            <a:r>
              <a:rPr lang="ru-RU" dirty="0"/>
              <a:t>при делении делимого величиной в </a:t>
            </a:r>
            <a:r>
              <a:rPr lang="ru-RU" dirty="0" smtClean="0"/>
              <a:t>учетверённое </a:t>
            </a:r>
            <a:r>
              <a:rPr lang="ru-RU" dirty="0"/>
              <a:t>слово на делитель величиной в двойное слово, </a:t>
            </a:r>
            <a:r>
              <a:rPr lang="ru-RU" dirty="0" smtClean="0"/>
              <a:t>причём </a:t>
            </a:r>
            <a:r>
              <a:rPr lang="ru-RU" dirty="0"/>
              <a:t>значение делимого в более чем 4 294 967 296 раз больше значения делителя. </a:t>
            </a:r>
          </a:p>
          <a:p>
            <a:endParaRPr lang="ru-RU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86578" y="9523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Арифметические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27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2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Исключительные ситуации</a:t>
            </a:r>
            <a:br>
              <a:rPr lang="ru-RU" dirty="0" smtClean="0"/>
            </a:br>
            <a:r>
              <a:rPr lang="ru-RU" dirty="0" smtClean="0"/>
              <a:t>команда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idiv</a:t>
            </a:r>
            <a:endParaRPr lang="ru-RU" b="1" i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412776"/>
            <a:ext cx="8749636" cy="540060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делитель равен нулю; </a:t>
            </a:r>
          </a:p>
          <a:p>
            <a:r>
              <a:rPr lang="ru-RU" dirty="0"/>
              <a:t>частное </a:t>
            </a:r>
            <a:r>
              <a:rPr lang="ru-RU" dirty="0" smtClean="0"/>
              <a:t>велико – не </a:t>
            </a:r>
            <a:r>
              <a:rPr lang="ru-RU" dirty="0"/>
              <a:t>входит в </a:t>
            </a:r>
            <a:r>
              <a:rPr lang="ru-RU" dirty="0" smtClean="0"/>
              <a:t>отведённую </a:t>
            </a:r>
            <a:r>
              <a:rPr lang="ru-RU" dirty="0"/>
              <a:t>под него разрядную сетку, что может случиться в следующих случаях: 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делении делимого величиной в слово со знаком на делитель величиной в байт со знаком, </a:t>
            </a:r>
            <a:r>
              <a:rPr lang="ru-RU" dirty="0" smtClean="0"/>
              <a:t>причём </a:t>
            </a:r>
            <a:r>
              <a:rPr lang="ru-RU" dirty="0"/>
              <a:t>значение делимого в более чем 128 раз больше значения делителя (таким образом, частное не должно находиться вне диапазона от –128 до +127); 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делении делимого величиной в двойное слово со знаком на делитель величиной в слово со знаком, </a:t>
            </a:r>
            <a:r>
              <a:rPr lang="ru-RU" dirty="0" smtClean="0"/>
              <a:t>прич</a:t>
            </a:r>
            <a:r>
              <a:rPr lang="ru-RU" dirty="0"/>
              <a:t>ё</a:t>
            </a:r>
            <a:r>
              <a:rPr lang="ru-RU" dirty="0" smtClean="0"/>
              <a:t>м </a:t>
            </a:r>
            <a:r>
              <a:rPr lang="ru-RU" dirty="0"/>
              <a:t>значение делимого в более чем 32 768 раз больше значения делителя (таким </a:t>
            </a:r>
            <a:r>
              <a:rPr lang="ru-RU" dirty="0" smtClean="0"/>
              <a:t>образом</a:t>
            </a:r>
            <a:r>
              <a:rPr lang="ru-RU" dirty="0"/>
              <a:t>, частное не должно находиться вне диапазона от –32 768 до +32 768); 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делении делимого величиной в </a:t>
            </a:r>
            <a:r>
              <a:rPr lang="ru-RU" dirty="0" smtClean="0"/>
              <a:t>учетверённое </a:t>
            </a:r>
            <a:r>
              <a:rPr lang="ru-RU" dirty="0"/>
              <a:t>слово со знаком на делитель величиной в </a:t>
            </a:r>
            <a:r>
              <a:rPr lang="ru-RU" dirty="0" smtClean="0"/>
              <a:t>двойное </a:t>
            </a:r>
            <a:r>
              <a:rPr lang="ru-RU" dirty="0"/>
              <a:t>слово со знаком, </a:t>
            </a:r>
            <a:r>
              <a:rPr lang="ru-RU" dirty="0" smtClean="0"/>
              <a:t>причём </a:t>
            </a:r>
            <a:r>
              <a:rPr lang="ru-RU" dirty="0"/>
              <a:t>значение делимого в более чем 2 147 483 648 раз больше значения делителя (таким образом, частное не должно находиться вне диапазона от –2 147 483 648 до +2 147 483 647). </a:t>
            </a:r>
          </a:p>
          <a:p>
            <a:endParaRPr lang="ru-RU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86578" y="9523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Арифметические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28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4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Инструкции </a:t>
            </a:r>
            <a:br>
              <a:rPr lang="ru-RU" dirty="0" smtClean="0"/>
            </a:br>
            <a:r>
              <a:rPr lang="ru-RU" dirty="0" smtClean="0"/>
              <a:t>преобразования данных</a:t>
            </a:r>
            <a:endParaRPr lang="ru-RU" b="1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62424" y="4929198"/>
            <a:ext cx="4038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ah	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al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1176342" y="1714488"/>
            <a:ext cx="8682070" cy="3357586"/>
          </a:xfrm>
          <a:prstGeom prst="rect">
            <a:avLst/>
          </a:prstGeom>
        </p:spPr>
        <p:txBody>
          <a:bodyPr/>
          <a:lstStyle/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ru-RU" sz="2800" dirty="0" smtClean="0">
                <a:latin typeface="+mn-lt"/>
              </a:rPr>
              <a:t>Байт в слово</a:t>
            </a:r>
          </a:p>
          <a:p>
            <a:pPr marL="822960" lvl="2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bw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	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	al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ax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Слово в двойное слово</a:t>
            </a:r>
          </a:p>
          <a:p>
            <a:pPr marL="468313" lvl="2" indent="-11113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wd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	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	ax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dx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68313" lvl="2" indent="-11113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с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wde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ax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Двойное слово в учетверенное</a:t>
            </a:r>
          </a:p>
          <a:p>
            <a:pPr marL="457200" lvl="2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</a:pP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dq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	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eax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edx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929058" y="5510234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11111111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224458" y="5510234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*******</a:t>
            </a:r>
            <a:endParaRPr lang="ru-RU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929058" y="6119834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00000000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224458" y="6119834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0</a:t>
            </a:r>
            <a:r>
              <a:rPr lang="en-US"/>
              <a:t>*******</a:t>
            </a:r>
            <a:endParaRPr lang="ru-RU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571736" y="5715016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cbw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86578" y="9523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Арифметические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29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5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uiExpand="1" build="p" autoUpdateAnimBg="0"/>
      <p:bldP spid="23" grpId="0" build="p" autoUpdateAnimBg="0" rev="1"/>
      <p:bldP spid="23" grpId="1" uiExpand="1" build="allAtOnce" animBg="1"/>
      <p:bldP spid="24" grpId="1" animBg="1"/>
      <p:bldP spid="25" grpId="0" build="p" autoUpdateAnimBg="0" rev="1"/>
      <p:bldP spid="25" grpId="1" uiExpand="1" build="allAtOnce" animBg="1"/>
      <p:bldP spid="26" grpId="1" animBg="1"/>
      <p:bldP spid="27" grpId="0" autoUpdateAnimBg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Программная модель микропроцессора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340768"/>
            <a:ext cx="9001000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err="1" smtClean="0"/>
              <a:t>CPU</a:t>
            </a:r>
            <a:r>
              <a:rPr lang="ru-RU" b="1" dirty="0" smtClean="0"/>
              <a:t> </a:t>
            </a:r>
            <a:r>
              <a:rPr lang="ru-RU" b="1" dirty="0" smtClean="0"/>
              <a:t>- </a:t>
            </a:r>
            <a:r>
              <a:rPr lang="ru-RU" b="1" dirty="0" err="1" smtClean="0"/>
              <a:t>Central</a:t>
            </a:r>
            <a:r>
              <a:rPr lang="ru-RU" b="1" dirty="0" smtClean="0"/>
              <a:t> </a:t>
            </a:r>
            <a:r>
              <a:rPr lang="ru-RU" b="1" dirty="0" err="1" smtClean="0"/>
              <a:t>Processing</a:t>
            </a:r>
            <a:r>
              <a:rPr lang="ru-RU" b="1" dirty="0" smtClean="0"/>
              <a:t> </a:t>
            </a:r>
            <a:r>
              <a:rPr lang="ru-RU" b="1" dirty="0" err="1" smtClean="0"/>
              <a:t>Unit</a:t>
            </a:r>
            <a:endParaRPr lang="ru-RU" b="1" dirty="0" smtClean="0"/>
          </a:p>
          <a:p>
            <a:pPr>
              <a:buNone/>
            </a:pPr>
            <a:r>
              <a:rPr lang="ru-RU" sz="2400" i="1" dirty="0" smtClean="0"/>
              <a:t>	</a:t>
            </a:r>
            <a:r>
              <a:rPr lang="ru-RU" dirty="0" smtClean="0"/>
              <a:t>– устройство</a:t>
            </a:r>
            <a:r>
              <a:rPr lang="ru-RU" dirty="0" smtClean="0"/>
              <a:t>, выполняющее математические действия над числами, находящимися в </a:t>
            </a:r>
            <a:r>
              <a:rPr lang="ru-RU" b="1" i="1" dirty="0" smtClean="0"/>
              <a:t>основной памяти </a:t>
            </a:r>
            <a:r>
              <a:rPr lang="ru-RU" dirty="0" smtClean="0"/>
              <a:t>компьютера или специальных внутренних ячейках – </a:t>
            </a:r>
            <a:r>
              <a:rPr lang="ru-RU" b="1" i="1" dirty="0" smtClean="0"/>
              <a:t>регистрах</a:t>
            </a:r>
            <a:r>
              <a:rPr lang="ru-RU" dirty="0" smtClean="0"/>
              <a:t> и дополнительные специальные действия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Основные функции:</a:t>
            </a:r>
          </a:p>
          <a:p>
            <a:r>
              <a:rPr lang="ru-RU" dirty="0" smtClean="0"/>
              <a:t>чтение </a:t>
            </a:r>
            <a:r>
              <a:rPr lang="ru-RU" dirty="0"/>
              <a:t>и дешифрация команд из основной памяти; </a:t>
            </a:r>
          </a:p>
          <a:p>
            <a:r>
              <a:rPr lang="ru-RU" dirty="0"/>
              <a:t>чтение данных из оперативной памяти (ОП) и регистров адаптеров внешних устройств (</a:t>
            </a:r>
            <a:r>
              <a:rPr lang="ru-RU" dirty="0" err="1"/>
              <a:t>ВУ</a:t>
            </a:r>
            <a:r>
              <a:rPr lang="ru-RU" dirty="0"/>
              <a:t>); </a:t>
            </a:r>
          </a:p>
          <a:p>
            <a:r>
              <a:rPr lang="ru-RU" dirty="0" smtClean="0"/>
              <a:t>обработка </a:t>
            </a:r>
            <a:r>
              <a:rPr lang="ru-RU" dirty="0"/>
              <a:t>данных и их запись в ОП и регистры адаптеров </a:t>
            </a:r>
            <a:r>
              <a:rPr lang="ru-RU" dirty="0" err="1"/>
              <a:t>ВУ</a:t>
            </a:r>
            <a:r>
              <a:rPr lang="ru-RU" dirty="0"/>
              <a:t>; </a:t>
            </a:r>
          </a:p>
          <a:p>
            <a:r>
              <a:rPr lang="ru-RU" dirty="0"/>
              <a:t>выработка управляющих сигналов для всех прочих узлов и блоков ПК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прием </a:t>
            </a:r>
            <a:r>
              <a:rPr lang="ru-RU" dirty="0"/>
              <a:t>и обработка запросов и команд от адаптеров на обслуживание </a:t>
            </a:r>
            <a:r>
              <a:rPr lang="ru-RU" dirty="0" err="1"/>
              <a:t>ВУ</a:t>
            </a:r>
            <a:r>
              <a:rPr lang="ru-RU" dirty="0"/>
              <a:t>; 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6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Пересылка данных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 расширением</a:t>
            </a:r>
            <a:endParaRPr lang="ru-RU" b="1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715140" y="214290"/>
            <a:ext cx="221457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Пересылка </a:t>
            </a:r>
            <a:r>
              <a:rPr lang="ru-RU" dirty="0"/>
              <a:t>данных</a:t>
            </a:r>
          </a:p>
        </p:txBody>
      </p:sp>
      <p:graphicFrame>
        <p:nvGraphicFramePr>
          <p:cNvPr id="14" name="Group 124"/>
          <p:cNvGraphicFramePr>
            <a:graphicFrameLocks noGrp="1"/>
          </p:cNvGraphicFramePr>
          <p:nvPr/>
        </p:nvGraphicFramePr>
        <p:xfrm>
          <a:off x="1000100" y="2000240"/>
          <a:ext cx="8837400" cy="3078480"/>
        </p:xfrm>
        <a:graphic>
          <a:graphicData uri="http://schemas.openxmlformats.org/drawingml/2006/table">
            <a:tbl>
              <a:tblPr/>
              <a:tblGrid>
                <a:gridCol w="685800"/>
                <a:gridCol w="1828800"/>
                <a:gridCol w="684000"/>
                <a:gridCol w="685800"/>
                <a:gridCol w="609600"/>
                <a:gridCol w="990600"/>
                <a:gridCol w="3352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R16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movsx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movzx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R8,16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M8,16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114"/>
          <p:cNvSpPr>
            <a:spLocks noChangeArrowheads="1"/>
          </p:cNvSpPr>
          <p:nvPr/>
        </p:nvSpPr>
        <p:spPr bwMode="auto">
          <a:xfrm>
            <a:off x="5414938" y="2152640"/>
            <a:ext cx="1143000" cy="990600"/>
          </a:xfrm>
          <a:prstGeom prst="bracketPair">
            <a:avLst>
              <a:gd name="adj" fmla="val 68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AutoShape 115"/>
          <p:cNvSpPr>
            <a:spLocks noChangeArrowheads="1"/>
          </p:cNvSpPr>
          <p:nvPr/>
        </p:nvSpPr>
        <p:spPr bwMode="auto">
          <a:xfrm>
            <a:off x="5414938" y="3905240"/>
            <a:ext cx="1143000" cy="990600"/>
          </a:xfrm>
          <a:prstGeom prst="bracketPair">
            <a:avLst>
              <a:gd name="adj" fmla="val 68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AutoShape 116"/>
          <p:cNvSpPr>
            <a:spLocks noChangeArrowheads="1"/>
          </p:cNvSpPr>
          <p:nvPr/>
        </p:nvSpPr>
        <p:spPr bwMode="auto">
          <a:xfrm>
            <a:off x="4119538" y="2609840"/>
            <a:ext cx="2514600" cy="1752600"/>
          </a:xfrm>
          <a:prstGeom prst="bracketPair">
            <a:avLst>
              <a:gd name="adj" fmla="val 40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117"/>
          <p:cNvSpPr>
            <a:spLocks noChangeShapeType="1"/>
          </p:cNvSpPr>
          <p:nvPr/>
        </p:nvSpPr>
        <p:spPr bwMode="auto">
          <a:xfrm>
            <a:off x="1262042" y="34480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Line 118"/>
          <p:cNvSpPr>
            <a:spLocks noChangeShapeType="1"/>
          </p:cNvSpPr>
          <p:nvPr/>
        </p:nvSpPr>
        <p:spPr bwMode="auto">
          <a:xfrm>
            <a:off x="3583931" y="34648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Line 119"/>
          <p:cNvSpPr>
            <a:spLocks noChangeShapeType="1"/>
          </p:cNvSpPr>
          <p:nvPr/>
        </p:nvSpPr>
        <p:spPr bwMode="auto">
          <a:xfrm>
            <a:off x="4881538" y="260984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Line 120"/>
          <p:cNvSpPr>
            <a:spLocks noChangeShapeType="1"/>
          </p:cNvSpPr>
          <p:nvPr/>
        </p:nvSpPr>
        <p:spPr bwMode="auto">
          <a:xfrm>
            <a:off x="4881538" y="436244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" name="Line 121"/>
          <p:cNvSpPr>
            <a:spLocks noChangeShapeType="1"/>
          </p:cNvSpPr>
          <p:nvPr/>
        </p:nvSpPr>
        <p:spPr bwMode="auto">
          <a:xfrm>
            <a:off x="6634138" y="352424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AutoShape 116"/>
          <p:cNvSpPr>
            <a:spLocks noChangeArrowheads="1"/>
          </p:cNvSpPr>
          <p:nvPr/>
        </p:nvSpPr>
        <p:spPr bwMode="auto">
          <a:xfrm>
            <a:off x="1643042" y="3000372"/>
            <a:ext cx="1928826" cy="895344"/>
          </a:xfrm>
          <a:prstGeom prst="bracketPair">
            <a:avLst>
              <a:gd name="adj" fmla="val 40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00166" y="5214950"/>
          <a:ext cx="7143800" cy="1280160"/>
        </p:xfrm>
        <a:graphic>
          <a:graphicData uri="http://schemas.openxmlformats.org/drawingml/2006/table">
            <a:tbl>
              <a:tblPr/>
              <a:tblGrid>
                <a:gridCol w="71438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movsx</a:t>
                      </a: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 учетом знака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movzx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без учета знака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5000628" y="2143116"/>
            <a:ext cx="285752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072066" y="3202544"/>
            <a:ext cx="161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30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18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7504" y="53752"/>
            <a:ext cx="8640960" cy="114300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К</a:t>
            </a:r>
            <a:r>
              <a:rPr lang="ru-RU" dirty="0" smtClean="0"/>
              <a:t>оманды </a:t>
            </a:r>
            <a:r>
              <a:rPr lang="ru-RU" dirty="0" smtClean="0"/>
              <a:t>работы с битами</a:t>
            </a:r>
            <a:endParaRPr lang="ru-RU" b="1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251520" y="1928802"/>
            <a:ext cx="9217024" cy="4286280"/>
          </a:xfrm>
          <a:prstGeom prst="rect">
            <a:avLst/>
          </a:prstGeom>
        </p:spPr>
        <p:txBody>
          <a:bodyPr numCol="4"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sal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sar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shr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shl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rcl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rcr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rol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ror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shrd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shld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bsf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noProof="0" dirty="0" err="1" smtClean="0">
                <a:latin typeface="Courier New" pitchFamily="49" charset="0"/>
                <a:cs typeface="Courier New" pitchFamily="49" charset="0"/>
              </a:rPr>
              <a:t>bsr</a:t>
            </a: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bt</a:t>
            </a:r>
            <a:endParaRPr kumimoji="0" lang="en-US" sz="28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noProof="0" dirty="0" err="1" smtClean="0">
                <a:latin typeface="Courier New" pitchFamily="49" charset="0"/>
                <a:cs typeface="Courier New" pitchFamily="49" charset="0"/>
              </a:rPr>
              <a:t>btc</a:t>
            </a:r>
            <a:endParaRPr lang="en-US" sz="28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btr</a:t>
            </a:r>
            <a:endParaRPr kumimoji="0" lang="en-US" sz="28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noProof="0" dirty="0" err="1" smtClean="0">
                <a:latin typeface="Courier New" pitchFamily="49" charset="0"/>
                <a:cs typeface="Courier New" pitchFamily="49" charset="0"/>
              </a:rPr>
              <a:t>bts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15140" y="214290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Команды работы</a:t>
            </a:r>
            <a:br>
              <a:rPr lang="ru-RU" dirty="0" smtClean="0"/>
            </a:br>
            <a:r>
              <a:rPr lang="ru-RU" dirty="0" smtClean="0"/>
              <a:t>с битами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31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3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Команды сдвига</a:t>
            </a:r>
            <a:endParaRPr lang="ru-RU" b="1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-180528" y="1268760"/>
            <a:ext cx="8640960" cy="5040560"/>
          </a:xfrm>
        </p:spPr>
        <p:txBody>
          <a:bodyPr/>
          <a:lstStyle/>
          <a:p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660232" y="2204864"/>
            <a:ext cx="357190" cy="3429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6731670" y="3490748"/>
            <a:ext cx="20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30" name="Group 3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973407"/>
              </p:ext>
            </p:extLst>
          </p:nvPr>
        </p:nvGraphicFramePr>
        <p:xfrm>
          <a:off x="1011022" y="1548149"/>
          <a:ext cx="7772400" cy="4954399"/>
        </p:xfrm>
        <a:graphic>
          <a:graphicData uri="http://schemas.openxmlformats.org/drawingml/2006/table">
            <a:tbl>
              <a:tblPr/>
              <a:tblGrid>
                <a:gridCol w="214314"/>
                <a:gridCol w="1766886"/>
                <a:gridCol w="457200"/>
                <a:gridCol w="1524000"/>
                <a:gridCol w="304800"/>
                <a:gridCol w="1371600"/>
                <a:gridCol w="406400"/>
                <a:gridCol w="1270000"/>
                <a:gridCol w="457200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R8,16,32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I3,4,5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rol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ror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rcl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rcr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M8,16,32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R16,32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I4,5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shld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shrd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R16,32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M16,32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AutoShape 317"/>
          <p:cNvSpPr>
            <a:spLocks noChangeArrowheads="1"/>
          </p:cNvSpPr>
          <p:nvPr/>
        </p:nvSpPr>
        <p:spPr bwMode="auto">
          <a:xfrm>
            <a:off x="3373222" y="4367549"/>
            <a:ext cx="1676400" cy="1600200"/>
          </a:xfrm>
          <a:prstGeom prst="bracketPair">
            <a:avLst>
              <a:gd name="adj" fmla="val 53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AutoShape 318"/>
          <p:cNvSpPr>
            <a:spLocks noChangeArrowheads="1"/>
          </p:cNvSpPr>
          <p:nvPr/>
        </p:nvSpPr>
        <p:spPr bwMode="auto">
          <a:xfrm>
            <a:off x="6954622" y="4367549"/>
            <a:ext cx="1447800" cy="1600200"/>
          </a:xfrm>
          <a:prstGeom prst="bracketPair">
            <a:avLst>
              <a:gd name="adj" fmla="val 53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AutoShape 319"/>
          <p:cNvSpPr>
            <a:spLocks noChangeArrowheads="1"/>
          </p:cNvSpPr>
          <p:nvPr/>
        </p:nvSpPr>
        <p:spPr bwMode="auto">
          <a:xfrm>
            <a:off x="6954622" y="1776749"/>
            <a:ext cx="1447800" cy="1600200"/>
          </a:xfrm>
          <a:prstGeom prst="bracketPair">
            <a:avLst>
              <a:gd name="adj" fmla="val 53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AutoShape 320"/>
          <p:cNvSpPr>
            <a:spLocks noChangeArrowheads="1"/>
          </p:cNvSpPr>
          <p:nvPr/>
        </p:nvSpPr>
        <p:spPr bwMode="auto">
          <a:xfrm>
            <a:off x="5202022" y="1776749"/>
            <a:ext cx="1524000" cy="1600200"/>
          </a:xfrm>
          <a:prstGeom prst="bracketPair">
            <a:avLst>
              <a:gd name="adj" fmla="val 53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Line 321"/>
          <p:cNvSpPr>
            <a:spLocks noChangeShapeType="1"/>
          </p:cNvSpPr>
          <p:nvPr/>
        </p:nvSpPr>
        <p:spPr bwMode="auto">
          <a:xfrm>
            <a:off x="4973422" y="261494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7" name="Line 322"/>
          <p:cNvSpPr>
            <a:spLocks noChangeShapeType="1"/>
          </p:cNvSpPr>
          <p:nvPr/>
        </p:nvSpPr>
        <p:spPr bwMode="auto">
          <a:xfrm>
            <a:off x="6726022" y="261494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8" name="Line 323"/>
          <p:cNvSpPr>
            <a:spLocks noChangeShapeType="1"/>
          </p:cNvSpPr>
          <p:nvPr/>
        </p:nvSpPr>
        <p:spPr bwMode="auto">
          <a:xfrm>
            <a:off x="1058594" y="262891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9" name="Line 324"/>
          <p:cNvSpPr>
            <a:spLocks noChangeShapeType="1"/>
          </p:cNvSpPr>
          <p:nvPr/>
        </p:nvSpPr>
        <p:spPr bwMode="auto">
          <a:xfrm>
            <a:off x="1058594" y="5286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" name="Line 325"/>
          <p:cNvSpPr>
            <a:spLocks noChangeShapeType="1"/>
          </p:cNvSpPr>
          <p:nvPr/>
        </p:nvSpPr>
        <p:spPr bwMode="auto">
          <a:xfrm>
            <a:off x="2992222" y="512954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" name="Line 326"/>
          <p:cNvSpPr>
            <a:spLocks noChangeShapeType="1"/>
          </p:cNvSpPr>
          <p:nvPr/>
        </p:nvSpPr>
        <p:spPr bwMode="auto">
          <a:xfrm>
            <a:off x="5049622" y="512954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" name="Line 327"/>
          <p:cNvSpPr>
            <a:spLocks noChangeShapeType="1"/>
          </p:cNvSpPr>
          <p:nvPr/>
        </p:nvSpPr>
        <p:spPr bwMode="auto">
          <a:xfrm>
            <a:off x="6649822" y="512954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3" name="Line 328"/>
          <p:cNvSpPr>
            <a:spLocks noChangeShapeType="1"/>
          </p:cNvSpPr>
          <p:nvPr/>
        </p:nvSpPr>
        <p:spPr bwMode="auto">
          <a:xfrm>
            <a:off x="8402422" y="505334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" name="Line 329"/>
          <p:cNvSpPr>
            <a:spLocks noChangeShapeType="1"/>
          </p:cNvSpPr>
          <p:nvPr/>
        </p:nvSpPr>
        <p:spPr bwMode="auto">
          <a:xfrm>
            <a:off x="8402422" y="261494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715140" y="214290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Команды работы</a:t>
            </a:r>
            <a:br>
              <a:rPr lang="ru-RU" dirty="0" smtClean="0"/>
            </a:br>
            <a:r>
              <a:rPr lang="ru-RU" dirty="0" smtClean="0"/>
              <a:t>с битами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32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76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1520" y="53752"/>
            <a:ext cx="914501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команд </a:t>
            </a:r>
            <a:r>
              <a:rPr lang="ru-RU" dirty="0" smtClean="0"/>
              <a:t>сдвига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278014"/>
            <a:ext cx="4257676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«Логический» сдвиг</a:t>
            </a:r>
          </a:p>
          <a:p>
            <a:pPr marL="640080" lvl="1" indent="-237744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shl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cf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op  0  </a:t>
            </a:r>
          </a:p>
          <a:p>
            <a:pPr marL="640080" lvl="1" indent="-237744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shr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0  op 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cf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«переворот» байт 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умножение/деление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09854" y="4525408"/>
            <a:ext cx="4857784" cy="2000264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Арифметические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sal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тоже что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shl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 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  <a:sym typeface="Symbol" pitchFamily="18" charset="2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sar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знак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мантисса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cf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99992" y="1254387"/>
            <a:ext cx="5214974" cy="5334000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Циклические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rol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ror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дублирование в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rcl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rcr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замыкание через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cf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15140" y="214290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Команды работы</a:t>
            </a:r>
            <a:br>
              <a:rPr lang="ru-RU" dirty="0" smtClean="0"/>
            </a:br>
            <a:r>
              <a:rPr lang="ru-RU" dirty="0" smtClean="0"/>
              <a:t>с битами</a:t>
            </a:r>
            <a:endParaRPr lang="ru-RU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15400" y="3645024"/>
            <a:ext cx="4857784" cy="2000264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В приёмник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shld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  <a:sym typeface="Symbol" pitchFamily="18" charset="2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shrd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ru-RU" sz="2800" dirty="0" smtClean="0"/>
              <a:t>источник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приёмник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ru-RU" sz="2800" dirty="0" smtClean="0">
                <a:sym typeface="Symbol" pitchFamily="18" charset="2"/>
              </a:rPr>
              <a:t>последний бит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cf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33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0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611560" y="1700808"/>
            <a:ext cx="7810496" cy="864096"/>
          </a:xfrm>
          <a:prstGeom prst="rect">
            <a:avLst/>
          </a:prstGeom>
        </p:spPr>
        <p:txBody>
          <a:bodyPr numCol="3"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or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xor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test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2296" marR="0" lvl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715140" y="14285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Логические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5" name="Заголовок 8"/>
          <p:cNvSpPr txBox="1">
            <a:spLocks/>
          </p:cNvSpPr>
          <p:nvPr/>
        </p:nvSpPr>
        <p:spPr>
          <a:xfrm>
            <a:off x="-36512" y="-27384"/>
            <a:ext cx="7498080" cy="1582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Поразрядные </a:t>
            </a:r>
            <a:br>
              <a:rPr lang="ru-RU" dirty="0" smtClean="0"/>
            </a:br>
            <a:r>
              <a:rPr lang="ru-RU" dirty="0" smtClean="0"/>
              <a:t>логические команды</a:t>
            </a:r>
            <a:endParaRPr lang="ru-RU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34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-684584" y="-25934"/>
            <a:ext cx="7498080" cy="1582726"/>
          </a:xfrm>
        </p:spPr>
        <p:txBody>
          <a:bodyPr>
            <a:normAutofit/>
          </a:bodyPr>
          <a:lstStyle/>
          <a:p>
            <a:r>
              <a:rPr lang="ru-RU" dirty="0" smtClean="0"/>
              <a:t>Поразрядные </a:t>
            </a:r>
            <a:br>
              <a:rPr lang="ru-RU" dirty="0" smtClean="0"/>
            </a:br>
            <a:r>
              <a:rPr lang="ru-RU" dirty="0" smtClean="0"/>
              <a:t>логические команды</a:t>
            </a:r>
            <a:endParaRPr lang="ru-RU" b="1" i="1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6715140" y="142852"/>
            <a:ext cx="2214578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Логические</a:t>
            </a:r>
          </a:p>
          <a:p>
            <a:pPr algn="ctr"/>
            <a:r>
              <a:rPr lang="ru-RU" dirty="0" smtClean="0"/>
              <a:t>команды</a:t>
            </a:r>
            <a:endParaRPr lang="ru-RU" dirty="0"/>
          </a:p>
        </p:txBody>
      </p:sp>
      <p:grpSp>
        <p:nvGrpSpPr>
          <p:cNvPr id="2" name="Группа 53"/>
          <p:cNvGrpSpPr/>
          <p:nvPr/>
        </p:nvGrpSpPr>
        <p:grpSpPr>
          <a:xfrm>
            <a:off x="463624" y="1240650"/>
            <a:ext cx="7924800" cy="4672330"/>
            <a:chOff x="1000100" y="2071678"/>
            <a:chExt cx="7924800" cy="4672330"/>
          </a:xfrm>
        </p:grpSpPr>
        <p:graphicFrame>
          <p:nvGraphicFramePr>
            <p:cNvPr id="23" name="Group 184"/>
            <p:cNvGraphicFramePr>
              <a:graphicFrameLocks/>
            </p:cNvGraphicFramePr>
            <p:nvPr/>
          </p:nvGraphicFramePr>
          <p:xfrm>
            <a:off x="1000100" y="2071678"/>
            <a:ext cx="7772400" cy="4672330"/>
          </p:xfrm>
          <a:graphic>
            <a:graphicData uri="http://schemas.openxmlformats.org/drawingml/2006/table">
              <a:tbl>
                <a:tblPr/>
                <a:tblGrid>
                  <a:gridCol w="1109663"/>
                  <a:gridCol w="1111250"/>
                  <a:gridCol w="674687"/>
                  <a:gridCol w="1676400"/>
                  <a:gridCol w="979488"/>
                  <a:gridCol w="1687512"/>
                  <a:gridCol w="533400"/>
                </a:tblGrid>
                <a:tr h="4572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>
                        <a:noFill/>
                      </a:lnR>
                      <a:lnT cap="flat"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cap="flat">
                        <a:noFill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cap="flat"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cap="flat"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cap="flat"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i8,16,32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 cap="flat"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572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Courier New" pitchFamily="49" charset="0"/>
                          </a:rPr>
                          <a:t>and</a:t>
                        </a:r>
                        <a:endPara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cap="flat"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2705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r8,16,32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r8,16,32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572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Courier New" pitchFamily="49" charset="0"/>
                          </a:rPr>
                          <a:t>or</a:t>
                        </a:r>
                        <a:endPara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cap="flat"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51117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m8,16,32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572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8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Courier New" pitchFamily="49" charset="0"/>
                          </a:rPr>
                          <a:t>xor</a:t>
                        </a:r>
                        <a:endPara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cap="flat"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572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i8,16,32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572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Courier New" pitchFamily="49" charset="0"/>
                          </a:rPr>
                          <a:t>test</a:t>
                        </a:r>
                        <a:endPara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m8,16,32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cap="flat"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4572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cap="flat"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cap="flat"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ap="flat"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cap="flat"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cap="flat"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>
                        <a:noFill/>
                      </a:lnT>
                      <a:lnB cap="flat"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r8,16,32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>
                        <a:noFill/>
                      </a:lnT>
                      <a:lnB cap="flat"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24" name="AutoShape 143"/>
            <p:cNvSpPr>
              <a:spLocks noChangeArrowheads="1"/>
            </p:cNvSpPr>
            <p:nvPr/>
          </p:nvSpPr>
          <p:spPr bwMode="auto">
            <a:xfrm>
              <a:off x="1914500" y="2909878"/>
              <a:ext cx="1470025" cy="3200400"/>
            </a:xfrm>
            <a:prstGeom prst="bracketPair">
              <a:avLst>
                <a:gd name="adj" fmla="val 11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AutoShape 144"/>
            <p:cNvSpPr>
              <a:spLocks noChangeArrowheads="1"/>
            </p:cNvSpPr>
            <p:nvPr/>
          </p:nvSpPr>
          <p:spPr bwMode="auto">
            <a:xfrm>
              <a:off x="6289650" y="2376478"/>
              <a:ext cx="2209800" cy="2209800"/>
            </a:xfrm>
            <a:prstGeom prst="bracketPair">
              <a:avLst>
                <a:gd name="adj" fmla="val 11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AutoShape 145"/>
            <p:cNvSpPr>
              <a:spLocks noChangeArrowheads="1"/>
            </p:cNvSpPr>
            <p:nvPr/>
          </p:nvSpPr>
          <p:spPr bwMode="auto">
            <a:xfrm>
              <a:off x="6442050" y="5576878"/>
              <a:ext cx="1938338" cy="990600"/>
            </a:xfrm>
            <a:prstGeom prst="bracketPair">
              <a:avLst>
                <a:gd name="adj" fmla="val 1186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AutoShape 146"/>
            <p:cNvSpPr>
              <a:spLocks noChangeArrowheads="1"/>
            </p:cNvSpPr>
            <p:nvPr/>
          </p:nvSpPr>
          <p:spPr bwMode="auto">
            <a:xfrm>
              <a:off x="3765525" y="3367078"/>
              <a:ext cx="4854575" cy="2667000"/>
            </a:xfrm>
            <a:prstGeom prst="bracketPair">
              <a:avLst>
                <a:gd name="adj" fmla="val 4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Line 147"/>
            <p:cNvSpPr>
              <a:spLocks noChangeShapeType="1"/>
            </p:cNvSpPr>
            <p:nvPr/>
          </p:nvSpPr>
          <p:spPr bwMode="auto">
            <a:xfrm>
              <a:off x="5572100" y="336707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148"/>
            <p:cNvSpPr>
              <a:spLocks noChangeShapeType="1"/>
            </p:cNvSpPr>
            <p:nvPr/>
          </p:nvSpPr>
          <p:spPr bwMode="auto">
            <a:xfrm>
              <a:off x="5594325" y="603407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149"/>
            <p:cNvSpPr>
              <a:spLocks noChangeShapeType="1"/>
            </p:cNvSpPr>
            <p:nvPr/>
          </p:nvSpPr>
          <p:spPr bwMode="auto">
            <a:xfrm flipH="1">
              <a:off x="8239100" y="3367078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150"/>
            <p:cNvSpPr>
              <a:spLocks noChangeShapeType="1"/>
            </p:cNvSpPr>
            <p:nvPr/>
          </p:nvSpPr>
          <p:spPr bwMode="auto">
            <a:xfrm flipH="1">
              <a:off x="8391500" y="603407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151"/>
            <p:cNvSpPr>
              <a:spLocks noChangeShapeType="1"/>
            </p:cNvSpPr>
            <p:nvPr/>
          </p:nvSpPr>
          <p:spPr bwMode="auto">
            <a:xfrm>
              <a:off x="1936725" y="397667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152"/>
            <p:cNvSpPr>
              <a:spLocks noChangeShapeType="1"/>
            </p:cNvSpPr>
            <p:nvPr/>
          </p:nvSpPr>
          <p:spPr bwMode="auto">
            <a:xfrm>
              <a:off x="3209900" y="397667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155"/>
            <p:cNvSpPr>
              <a:spLocks noChangeShapeType="1"/>
            </p:cNvSpPr>
            <p:nvPr/>
          </p:nvSpPr>
          <p:spPr bwMode="auto">
            <a:xfrm>
              <a:off x="1936725" y="496727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156"/>
            <p:cNvSpPr>
              <a:spLocks noChangeShapeType="1"/>
            </p:cNvSpPr>
            <p:nvPr/>
          </p:nvSpPr>
          <p:spPr bwMode="auto">
            <a:xfrm>
              <a:off x="3209900" y="496727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157"/>
            <p:cNvSpPr>
              <a:spLocks noChangeShapeType="1"/>
            </p:cNvSpPr>
            <p:nvPr/>
          </p:nvSpPr>
          <p:spPr bwMode="auto">
            <a:xfrm>
              <a:off x="3384525" y="458627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158"/>
            <p:cNvSpPr>
              <a:spLocks noChangeShapeType="1"/>
            </p:cNvSpPr>
            <p:nvPr/>
          </p:nvSpPr>
          <p:spPr bwMode="auto">
            <a:xfrm>
              <a:off x="1533500" y="458627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185"/>
            <p:cNvSpPr>
              <a:spLocks noChangeShapeType="1"/>
            </p:cNvSpPr>
            <p:nvPr/>
          </p:nvSpPr>
          <p:spPr bwMode="auto">
            <a:xfrm>
              <a:off x="8620100" y="466247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5" name="Rectangle 187"/>
          <p:cNvSpPr>
            <a:spLocks noChangeArrowheads="1"/>
          </p:cNvSpPr>
          <p:nvPr/>
        </p:nvSpPr>
        <p:spPr bwMode="auto">
          <a:xfrm>
            <a:off x="1968528" y="5674568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not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188"/>
          <p:cNvSpPr>
            <a:spLocks noChangeArrowheads="1"/>
          </p:cNvSpPr>
          <p:nvPr/>
        </p:nvSpPr>
        <p:spPr bwMode="auto">
          <a:xfrm>
            <a:off x="3416328" y="5598368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r8,16,32</a:t>
            </a:r>
            <a:endParaRPr lang="ru-RU" sz="2400" dirty="0"/>
          </a:p>
        </p:txBody>
      </p:sp>
      <p:sp>
        <p:nvSpPr>
          <p:cNvPr id="57" name="Rectangle 189"/>
          <p:cNvSpPr>
            <a:spLocks noChangeArrowheads="1"/>
          </p:cNvSpPr>
          <p:nvPr/>
        </p:nvSpPr>
        <p:spPr bwMode="auto">
          <a:xfrm>
            <a:off x="3416328" y="6284168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m8,16,32</a:t>
            </a:r>
            <a:endParaRPr lang="ru-RU" sz="2400" dirty="0"/>
          </a:p>
        </p:txBody>
      </p:sp>
      <p:sp>
        <p:nvSpPr>
          <p:cNvPr id="58" name="AutoShape 190"/>
          <p:cNvSpPr>
            <a:spLocks noChangeArrowheads="1"/>
          </p:cNvSpPr>
          <p:nvPr/>
        </p:nvSpPr>
        <p:spPr bwMode="auto">
          <a:xfrm>
            <a:off x="3297266" y="5750768"/>
            <a:ext cx="1643062" cy="762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9" name="Line 192"/>
          <p:cNvSpPr>
            <a:spLocks noChangeShapeType="1"/>
          </p:cNvSpPr>
          <p:nvPr/>
        </p:nvSpPr>
        <p:spPr bwMode="auto">
          <a:xfrm>
            <a:off x="2828953" y="597936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0" name="Line 193"/>
          <p:cNvSpPr>
            <a:spLocks noChangeShapeType="1"/>
          </p:cNvSpPr>
          <p:nvPr/>
        </p:nvSpPr>
        <p:spPr bwMode="auto">
          <a:xfrm>
            <a:off x="1816128" y="59031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" name="Line 194"/>
          <p:cNvSpPr>
            <a:spLocks noChangeShapeType="1"/>
          </p:cNvSpPr>
          <p:nvPr/>
        </p:nvSpPr>
        <p:spPr bwMode="auto">
          <a:xfrm>
            <a:off x="4940328" y="59793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5316590" y="2240782"/>
            <a:ext cx="357190" cy="3429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388028" y="3526666"/>
            <a:ext cx="20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ru-RU" b="1" dirty="0" smtClean="0">
                <a:latin typeface="Times New Roman" pitchFamily="18" charset="0"/>
              </a:rPr>
              <a:t>,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35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97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98080" cy="1582726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Команды передачи управления</a:t>
            </a:r>
            <a:endParaRPr lang="ru-RU" b="1" i="1" dirty="0"/>
          </a:p>
        </p:txBody>
      </p:sp>
      <p:graphicFrame>
        <p:nvGraphicFramePr>
          <p:cNvPr id="5" name="Group 142"/>
          <p:cNvGraphicFramePr>
            <a:graphicFrameLocks/>
          </p:cNvGraphicFramePr>
          <p:nvPr/>
        </p:nvGraphicFramePr>
        <p:xfrm>
          <a:off x="1285853" y="1915494"/>
          <a:ext cx="7715303" cy="4656778"/>
        </p:xfrm>
        <a:graphic>
          <a:graphicData uri="http://schemas.openxmlformats.org/drawingml/2006/table">
            <a:tbl>
              <a:tblPr/>
              <a:tblGrid>
                <a:gridCol w="1610150"/>
                <a:gridCol w="2079778"/>
                <a:gridCol w="1442426"/>
                <a:gridCol w="721213"/>
                <a:gridCol w="721213"/>
                <a:gridCol w="1140523"/>
              </a:tblGrid>
              <a:tr h="843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Безусловная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Взаимодействие с процедурами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Условные переходы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Циклы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Jmp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Jl=Jnge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Jc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Jnc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Jle=Jng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Jp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Jnp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Jg</a:t>
                      </a: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Jnle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Jge</a:t>
                      </a: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Jnl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Js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Jns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Loopne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Iret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Jb</a:t>
                      </a: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Jnae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Jno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Loopnz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Jbe=Jna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Ja=Jnbe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Jcxz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Jae=Jnb</a:t>
                      </a:r>
                      <a:endParaRPr kumimoji="0" lang="ru-RU" sz="2000" b="1" i="0" u="none" strike="noStrike" cap="all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all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Jecxz</a:t>
                      </a: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all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786578" y="142852"/>
            <a:ext cx="2214578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Передача</a:t>
            </a:r>
            <a:endParaRPr lang="ru-RU" dirty="0"/>
          </a:p>
          <a:p>
            <a:pPr algn="ctr"/>
            <a:r>
              <a:rPr lang="ru-RU" dirty="0"/>
              <a:t>управления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36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1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42272" y="274638"/>
            <a:ext cx="7498080" cy="1582726"/>
          </a:xfrm>
        </p:spPr>
        <p:txBody>
          <a:bodyPr>
            <a:normAutofit/>
          </a:bodyPr>
          <a:lstStyle/>
          <a:p>
            <a:r>
              <a:rPr lang="ru-RU" dirty="0" smtClean="0"/>
              <a:t>Условные</a:t>
            </a:r>
            <a:r>
              <a:rPr lang="en-US" dirty="0" smtClean="0"/>
              <a:t> </a:t>
            </a:r>
            <a:r>
              <a:rPr lang="ru-RU" dirty="0" smtClean="0"/>
              <a:t>переходы</a:t>
            </a:r>
            <a:endParaRPr lang="ru-RU" b="1" i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6578" y="142852"/>
            <a:ext cx="2214578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Передача</a:t>
            </a:r>
            <a:endParaRPr lang="ru-RU" dirty="0"/>
          </a:p>
          <a:p>
            <a:pPr algn="ctr"/>
            <a:r>
              <a:rPr lang="ru-RU" dirty="0"/>
              <a:t>управления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7224" y="1504976"/>
            <a:ext cx="83820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J?? &lt;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op&gt;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;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много вариантов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результатам сравнения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reater,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reater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 or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 (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 знаком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bove,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elow,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bove or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elow or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 (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без знака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Примеры: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SF </a:t>
            </a:r>
            <a:r>
              <a:rPr lang="ru-RU" sz="2800" dirty="0" smtClean="0">
                <a:latin typeface="Courier New" pitchFamily="49" charset="0"/>
              </a:rPr>
              <a:t>!= </a:t>
            </a:r>
            <a:r>
              <a:rPr lang="en-US" sz="2800" dirty="0" smtClean="0">
                <a:latin typeface="Courier New" pitchFamily="49" charset="0"/>
              </a:rPr>
              <a:t>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</a:t>
            </a:r>
            <a:r>
              <a:rPr lang="en-US" sz="2800" dirty="0" smtClean="0">
                <a:latin typeface="Courier New" pitchFamily="49" charset="0"/>
              </a:rPr>
              <a:t>CF=1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состоянию одного флага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flag </a:t>
            </a:r>
            <a:r>
              <a:rPr lang="en-US" sz="2800" dirty="0" smtClean="0">
                <a:latin typeface="Courier New" pitchFamily="49" charset="0"/>
              </a:rPr>
              <a:t>{Z|S|C|O|P}F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to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JZ, JNZ,…,JP,JNP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 состоянию счётчика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JCXZ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обход цикла для реализации «предусловия»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37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61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1520" y="274638"/>
            <a:ext cx="7498080" cy="1582726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Команда сравнения</a:t>
            </a:r>
            <a:endParaRPr lang="ru-RU" b="1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04908" y="1504976"/>
            <a:ext cx="83820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>
                <a:latin typeface="Courier New" pitchFamily="49" charset="0"/>
              </a:rPr>
              <a:t>CMP op1,op2</a:t>
            </a:r>
            <a:r>
              <a:rPr lang="en-US" sz="2800" dirty="0" smtClean="0"/>
              <a:t>  </a:t>
            </a:r>
            <a:endParaRPr lang="ru-RU" sz="2800" dirty="0" smtClean="0"/>
          </a:p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ru-RU" sz="2800" dirty="0" smtClean="0"/>
              <a:t>	«безрезультатное» сравнение</a:t>
            </a:r>
            <a:endParaRPr lang="en-US" sz="2800" dirty="0" smtClean="0"/>
          </a:p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ru-RU" sz="2800" dirty="0" smtClean="0"/>
          </a:p>
        </p:txBody>
      </p:sp>
      <p:sp>
        <p:nvSpPr>
          <p:cNvPr id="6" name="AutoShape 180"/>
          <p:cNvSpPr>
            <a:spLocks noChangeArrowheads="1"/>
          </p:cNvSpPr>
          <p:nvPr/>
        </p:nvSpPr>
        <p:spPr bwMode="auto">
          <a:xfrm>
            <a:off x="6840233" y="2071678"/>
            <a:ext cx="1440000" cy="7200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10" name="AutoShape 181"/>
          <p:cNvSpPr>
            <a:spLocks noChangeArrowheads="1"/>
          </p:cNvSpPr>
          <p:nvPr/>
        </p:nvSpPr>
        <p:spPr bwMode="auto">
          <a:xfrm>
            <a:off x="6660233" y="285728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smtClean="0"/>
              <a:t>x, …</a:t>
            </a:r>
            <a:endParaRPr lang="ru-RU" dirty="0" smtClean="0"/>
          </a:p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,…</a:t>
            </a:r>
            <a:endParaRPr lang="ru-RU" dirty="0"/>
          </a:p>
        </p:txBody>
      </p:sp>
      <p:cxnSp>
        <p:nvCxnSpPr>
          <p:cNvPr id="12" name="AutoShape 184"/>
          <p:cNvCxnSpPr>
            <a:cxnSpLocks noChangeShapeType="1"/>
            <a:stCxn id="6" idx="1"/>
            <a:endCxn id="49" idx="1"/>
          </p:cNvCxnSpPr>
          <p:nvPr/>
        </p:nvCxnSpPr>
        <p:spPr bwMode="auto">
          <a:xfrm rot="10800000" flipV="1">
            <a:off x="6660233" y="2431678"/>
            <a:ext cx="180000" cy="3214710"/>
          </a:xfrm>
          <a:prstGeom prst="bentConnector3">
            <a:avLst>
              <a:gd name="adj1" fmla="val 227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" name="AutoShape 187"/>
          <p:cNvSpPr>
            <a:spLocks noChangeArrowheads="1"/>
          </p:cNvSpPr>
          <p:nvPr/>
        </p:nvSpPr>
        <p:spPr bwMode="auto">
          <a:xfrm>
            <a:off x="6840233" y="6357958"/>
            <a:ext cx="1440000" cy="36000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L2: ; ……….</a:t>
            </a:r>
            <a:endParaRPr lang="ru-RU" dirty="0"/>
          </a:p>
        </p:txBody>
      </p:sp>
      <p:cxnSp>
        <p:nvCxnSpPr>
          <p:cNvPr id="15" name="AutoShape 188"/>
          <p:cNvCxnSpPr>
            <a:cxnSpLocks noChangeShapeType="1"/>
            <a:stCxn id="10" idx="2"/>
            <a:endCxn id="38" idx="0"/>
          </p:cNvCxnSpPr>
          <p:nvPr/>
        </p:nvCxnSpPr>
        <p:spPr bwMode="auto">
          <a:xfrm rot="5400000">
            <a:off x="7414136" y="1151825"/>
            <a:ext cx="29219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89"/>
          <p:cNvCxnSpPr>
            <a:cxnSpLocks noChangeShapeType="1"/>
            <a:stCxn id="38" idx="2"/>
            <a:endCxn id="6" idx="0"/>
          </p:cNvCxnSpPr>
          <p:nvPr/>
        </p:nvCxnSpPr>
        <p:spPr bwMode="auto">
          <a:xfrm rot="5400000">
            <a:off x="7453076" y="1964521"/>
            <a:ext cx="21431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AutoShape 185"/>
          <p:cNvSpPr>
            <a:spLocks noChangeArrowheads="1"/>
          </p:cNvSpPr>
          <p:nvPr/>
        </p:nvSpPr>
        <p:spPr bwMode="auto">
          <a:xfrm>
            <a:off x="6840233" y="4209198"/>
            <a:ext cx="1440000" cy="7200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jmp</a:t>
            </a:r>
            <a:r>
              <a:rPr lang="en-US" dirty="0" smtClean="0"/>
              <a:t> L2</a:t>
            </a:r>
          </a:p>
        </p:txBody>
      </p:sp>
      <p:sp>
        <p:nvSpPr>
          <p:cNvPr id="20" name="AutoShape 181"/>
          <p:cNvSpPr>
            <a:spLocks noChangeArrowheads="1"/>
          </p:cNvSpPr>
          <p:nvPr/>
        </p:nvSpPr>
        <p:spPr bwMode="auto">
          <a:xfrm>
            <a:off x="6660233" y="3071810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err="1" smtClean="0"/>
              <a:t>x,bx</a:t>
            </a:r>
            <a:endParaRPr lang="ru-RU" dirty="0" smtClean="0"/>
          </a:p>
        </p:txBody>
      </p:sp>
      <p:cxnSp>
        <p:nvCxnSpPr>
          <p:cNvPr id="30" name="AutoShape 189"/>
          <p:cNvCxnSpPr>
            <a:cxnSpLocks noChangeShapeType="1"/>
            <a:stCxn id="6" idx="2"/>
            <a:endCxn id="20" idx="0"/>
          </p:cNvCxnSpPr>
          <p:nvPr/>
        </p:nvCxnSpPr>
        <p:spPr bwMode="auto">
          <a:xfrm rot="5400000">
            <a:off x="7420167" y="2931744"/>
            <a:ext cx="28013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AutoShape 187"/>
          <p:cNvSpPr>
            <a:spLocks noChangeArrowheads="1"/>
          </p:cNvSpPr>
          <p:nvPr/>
        </p:nvSpPr>
        <p:spPr bwMode="auto">
          <a:xfrm>
            <a:off x="6774415" y="1297923"/>
            <a:ext cx="1571636" cy="559441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ax,bx</a:t>
            </a:r>
            <a:endParaRPr lang="ru-RU" dirty="0"/>
          </a:p>
        </p:txBody>
      </p:sp>
      <p:sp>
        <p:nvSpPr>
          <p:cNvPr id="49" name="AutoShape 181"/>
          <p:cNvSpPr>
            <a:spLocks noChangeArrowheads="1"/>
          </p:cNvSpPr>
          <p:nvPr/>
        </p:nvSpPr>
        <p:spPr bwMode="auto">
          <a:xfrm>
            <a:off x="6660233" y="5286388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L1: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err="1" smtClean="0"/>
              <a:t>x,ax</a:t>
            </a:r>
            <a:endParaRPr lang="ru-RU" dirty="0" smtClean="0"/>
          </a:p>
        </p:txBody>
      </p:sp>
      <p:sp>
        <p:nvSpPr>
          <p:cNvPr id="51" name="Содержимое 24"/>
          <p:cNvSpPr>
            <a:spLocks noGrp="1"/>
          </p:cNvSpPr>
          <p:nvPr>
            <p:ph idx="1"/>
          </p:nvPr>
        </p:nvSpPr>
        <p:spPr>
          <a:xfrm>
            <a:off x="1435608" y="2500306"/>
            <a:ext cx="4207962" cy="374809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Пример: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a=…;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b=…;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(a   b) c=a;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c=b;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AutoShape 189"/>
          <p:cNvCxnSpPr>
            <a:cxnSpLocks noChangeShapeType="1"/>
            <a:stCxn id="20" idx="2"/>
            <a:endCxn id="17" idx="0"/>
          </p:cNvCxnSpPr>
          <p:nvPr/>
        </p:nvCxnSpPr>
        <p:spPr bwMode="auto">
          <a:xfrm rot="5400000">
            <a:off x="7351539" y="4000504"/>
            <a:ext cx="417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189"/>
          <p:cNvCxnSpPr>
            <a:cxnSpLocks noChangeShapeType="1"/>
            <a:stCxn id="17" idx="2"/>
            <a:endCxn id="49" idx="0"/>
          </p:cNvCxnSpPr>
          <p:nvPr/>
        </p:nvCxnSpPr>
        <p:spPr bwMode="auto">
          <a:xfrm rot="5400000">
            <a:off x="7381638" y="5107793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89"/>
          <p:cNvCxnSpPr>
            <a:cxnSpLocks noChangeShapeType="1"/>
            <a:stCxn id="49" idx="2"/>
            <a:endCxn id="14" idx="0"/>
          </p:cNvCxnSpPr>
          <p:nvPr/>
        </p:nvCxnSpPr>
        <p:spPr bwMode="auto">
          <a:xfrm rot="5400000">
            <a:off x="7384448" y="6182173"/>
            <a:ext cx="35157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84"/>
          <p:cNvCxnSpPr>
            <a:cxnSpLocks noChangeShapeType="1"/>
            <a:stCxn id="17" idx="1"/>
            <a:endCxn id="14" idx="1"/>
          </p:cNvCxnSpPr>
          <p:nvPr/>
        </p:nvCxnSpPr>
        <p:spPr bwMode="auto">
          <a:xfrm rot="10800000" flipV="1">
            <a:off x="6840233" y="4569198"/>
            <a:ext cx="1588" cy="1968760"/>
          </a:xfrm>
          <a:prstGeom prst="bentConnector3">
            <a:avLst>
              <a:gd name="adj1" fmla="val 390734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38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89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7" grpId="0" animBg="1"/>
      <p:bldP spid="20" grpId="0" animBg="1"/>
      <p:bldP spid="38" grpId="0" animBg="1"/>
      <p:bldP spid="49" grpId="0" animBg="1"/>
      <p:bldP spid="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42272" y="274638"/>
            <a:ext cx="7498080" cy="1582726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Команда сравнения</a:t>
            </a:r>
            <a:endParaRPr lang="ru-RU" b="1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04908" y="1504976"/>
            <a:ext cx="83820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>
                <a:latin typeface="Courier New" pitchFamily="49" charset="0"/>
              </a:rPr>
              <a:t>CMP op1,op2</a:t>
            </a:r>
            <a:r>
              <a:rPr lang="en-US" sz="2800" dirty="0" smtClean="0"/>
              <a:t>  </a:t>
            </a:r>
            <a:endParaRPr lang="ru-RU" sz="2800" dirty="0" smtClean="0"/>
          </a:p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ru-RU" sz="2800" dirty="0" smtClean="0"/>
              <a:t>	«безрезультатное» сравнение</a:t>
            </a:r>
            <a:endParaRPr lang="en-US" sz="2800" dirty="0" smtClean="0"/>
          </a:p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ru-RU" sz="2800" dirty="0" smtClean="0"/>
          </a:p>
        </p:txBody>
      </p:sp>
      <p:sp>
        <p:nvSpPr>
          <p:cNvPr id="51" name="Содержимое 24"/>
          <p:cNvSpPr>
            <a:spLocks noGrp="1"/>
          </p:cNvSpPr>
          <p:nvPr>
            <p:ph idx="1"/>
          </p:nvPr>
        </p:nvSpPr>
        <p:spPr>
          <a:xfrm>
            <a:off x="1435608" y="2500306"/>
            <a:ext cx="4207962" cy="374809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Пример: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a=…;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b=…;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(a   b) c=a;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c=b;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Содержимое 24"/>
          <p:cNvSpPr txBox="1">
            <a:spLocks/>
          </p:cNvSpPr>
          <p:nvPr/>
        </p:nvSpPr>
        <p:spPr>
          <a:xfrm>
            <a:off x="2904988" y="4286256"/>
            <a:ext cx="500066" cy="42862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" name="AutoShape 180"/>
          <p:cNvSpPr>
            <a:spLocks noChangeArrowheads="1"/>
          </p:cNvSpPr>
          <p:nvPr/>
        </p:nvSpPr>
        <p:spPr bwMode="auto">
          <a:xfrm>
            <a:off x="6840233" y="2071678"/>
            <a:ext cx="1440000" cy="7200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5" name="AutoShape 181"/>
          <p:cNvSpPr>
            <a:spLocks noChangeArrowheads="1"/>
          </p:cNvSpPr>
          <p:nvPr/>
        </p:nvSpPr>
        <p:spPr bwMode="auto">
          <a:xfrm>
            <a:off x="6660233" y="285728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smtClean="0"/>
              <a:t>x, …</a:t>
            </a:r>
            <a:endParaRPr lang="ru-RU" dirty="0" smtClean="0"/>
          </a:p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,…</a:t>
            </a:r>
            <a:endParaRPr lang="ru-RU" dirty="0"/>
          </a:p>
        </p:txBody>
      </p:sp>
      <p:cxnSp>
        <p:nvCxnSpPr>
          <p:cNvPr id="26" name="AutoShape 184"/>
          <p:cNvCxnSpPr>
            <a:cxnSpLocks noChangeShapeType="1"/>
            <a:stCxn id="24" idx="1"/>
            <a:endCxn id="35" idx="1"/>
          </p:cNvCxnSpPr>
          <p:nvPr/>
        </p:nvCxnSpPr>
        <p:spPr bwMode="auto">
          <a:xfrm rot="10800000" flipV="1">
            <a:off x="6660233" y="2431678"/>
            <a:ext cx="180000" cy="3214710"/>
          </a:xfrm>
          <a:prstGeom prst="bentConnector3">
            <a:avLst>
              <a:gd name="adj1" fmla="val 227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AutoShape 187"/>
          <p:cNvSpPr>
            <a:spLocks noChangeArrowheads="1"/>
          </p:cNvSpPr>
          <p:nvPr/>
        </p:nvSpPr>
        <p:spPr bwMode="auto">
          <a:xfrm>
            <a:off x="6840233" y="6357958"/>
            <a:ext cx="1440000" cy="36000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L2: ; ……….</a:t>
            </a:r>
            <a:endParaRPr lang="ru-RU" dirty="0"/>
          </a:p>
        </p:txBody>
      </p:sp>
      <p:cxnSp>
        <p:nvCxnSpPr>
          <p:cNvPr id="28" name="AutoShape 188"/>
          <p:cNvCxnSpPr>
            <a:cxnSpLocks noChangeShapeType="1"/>
            <a:stCxn id="25" idx="2"/>
            <a:endCxn id="34" idx="0"/>
          </p:cNvCxnSpPr>
          <p:nvPr/>
        </p:nvCxnSpPr>
        <p:spPr bwMode="auto">
          <a:xfrm rot="5400000">
            <a:off x="7414136" y="1151825"/>
            <a:ext cx="29219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89"/>
          <p:cNvCxnSpPr>
            <a:cxnSpLocks noChangeShapeType="1"/>
            <a:stCxn id="34" idx="2"/>
            <a:endCxn id="24" idx="0"/>
          </p:cNvCxnSpPr>
          <p:nvPr/>
        </p:nvCxnSpPr>
        <p:spPr bwMode="auto">
          <a:xfrm rot="5400000">
            <a:off x="7453076" y="1964521"/>
            <a:ext cx="21431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AutoShape 185"/>
          <p:cNvSpPr>
            <a:spLocks noChangeArrowheads="1"/>
          </p:cNvSpPr>
          <p:nvPr/>
        </p:nvSpPr>
        <p:spPr bwMode="auto">
          <a:xfrm>
            <a:off x="6840233" y="4209198"/>
            <a:ext cx="1440000" cy="7200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jmp</a:t>
            </a:r>
            <a:r>
              <a:rPr lang="en-US" dirty="0" smtClean="0"/>
              <a:t> L2</a:t>
            </a:r>
          </a:p>
        </p:txBody>
      </p:sp>
      <p:sp>
        <p:nvSpPr>
          <p:cNvPr id="32" name="AutoShape 181"/>
          <p:cNvSpPr>
            <a:spLocks noChangeArrowheads="1"/>
          </p:cNvSpPr>
          <p:nvPr/>
        </p:nvSpPr>
        <p:spPr bwMode="auto">
          <a:xfrm>
            <a:off x="6660233" y="3071810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err="1" smtClean="0"/>
              <a:t>x,bx</a:t>
            </a:r>
            <a:endParaRPr lang="ru-RU" dirty="0" smtClean="0"/>
          </a:p>
        </p:txBody>
      </p:sp>
      <p:cxnSp>
        <p:nvCxnSpPr>
          <p:cNvPr id="33" name="AutoShape 189"/>
          <p:cNvCxnSpPr>
            <a:cxnSpLocks noChangeShapeType="1"/>
            <a:stCxn id="24" idx="2"/>
            <a:endCxn id="32" idx="0"/>
          </p:cNvCxnSpPr>
          <p:nvPr/>
        </p:nvCxnSpPr>
        <p:spPr bwMode="auto">
          <a:xfrm rot="5400000">
            <a:off x="7420167" y="2931744"/>
            <a:ext cx="28013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AutoShape 187"/>
          <p:cNvSpPr>
            <a:spLocks noChangeArrowheads="1"/>
          </p:cNvSpPr>
          <p:nvPr/>
        </p:nvSpPr>
        <p:spPr bwMode="auto">
          <a:xfrm>
            <a:off x="6774415" y="1297923"/>
            <a:ext cx="1571636" cy="559441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ax,bx</a:t>
            </a:r>
            <a:endParaRPr lang="ru-RU" dirty="0"/>
          </a:p>
        </p:txBody>
      </p:sp>
      <p:sp>
        <p:nvSpPr>
          <p:cNvPr id="35" name="AutoShape 181"/>
          <p:cNvSpPr>
            <a:spLocks noChangeArrowheads="1"/>
          </p:cNvSpPr>
          <p:nvPr/>
        </p:nvSpPr>
        <p:spPr bwMode="auto">
          <a:xfrm>
            <a:off x="6660233" y="5286388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L1: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err="1" smtClean="0"/>
              <a:t>x,ax</a:t>
            </a:r>
            <a:endParaRPr lang="ru-RU" dirty="0" smtClean="0"/>
          </a:p>
        </p:txBody>
      </p:sp>
      <p:cxnSp>
        <p:nvCxnSpPr>
          <p:cNvPr id="36" name="AutoShape 189"/>
          <p:cNvCxnSpPr>
            <a:cxnSpLocks noChangeShapeType="1"/>
            <a:stCxn id="32" idx="2"/>
            <a:endCxn id="31" idx="0"/>
          </p:cNvCxnSpPr>
          <p:nvPr/>
        </p:nvCxnSpPr>
        <p:spPr bwMode="auto">
          <a:xfrm rot="5400000">
            <a:off x="7351539" y="4000504"/>
            <a:ext cx="417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89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5400000">
            <a:off x="7381638" y="5107793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89"/>
          <p:cNvCxnSpPr>
            <a:cxnSpLocks noChangeShapeType="1"/>
            <a:stCxn id="35" idx="2"/>
            <a:endCxn id="27" idx="0"/>
          </p:cNvCxnSpPr>
          <p:nvPr/>
        </p:nvCxnSpPr>
        <p:spPr bwMode="auto">
          <a:xfrm rot="5400000">
            <a:off x="7384448" y="6182173"/>
            <a:ext cx="35157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84"/>
          <p:cNvCxnSpPr>
            <a:cxnSpLocks noChangeShapeType="1"/>
            <a:stCxn id="31" idx="1"/>
            <a:endCxn id="27" idx="1"/>
          </p:cNvCxnSpPr>
          <p:nvPr/>
        </p:nvCxnSpPr>
        <p:spPr bwMode="auto">
          <a:xfrm rot="10800000" flipV="1">
            <a:off x="6840233" y="4569198"/>
            <a:ext cx="1588" cy="1968760"/>
          </a:xfrm>
          <a:prstGeom prst="bentConnector3">
            <a:avLst>
              <a:gd name="adj1" fmla="val 390734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Прямоугольник 40"/>
          <p:cNvSpPr/>
          <p:nvPr/>
        </p:nvSpPr>
        <p:spPr>
          <a:xfrm>
            <a:off x="7245599" y="222642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jg</a:t>
            </a:r>
            <a:r>
              <a:rPr lang="en-US" dirty="0" smtClean="0">
                <a:solidFill>
                  <a:schemeClr val="accent3"/>
                </a:solidFill>
              </a:rPr>
              <a:t> L1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39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35"/>
          <p:cNvSpPr>
            <a:spLocks noGrp="1"/>
          </p:cNvSpPr>
          <p:nvPr>
            <p:ph type="title"/>
          </p:nvPr>
        </p:nvSpPr>
        <p:spPr>
          <a:xfrm>
            <a:off x="751325" y="233382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Внутренняя структура процессора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 rot="10802661">
            <a:off x="4731178" y="1719282"/>
            <a:ext cx="381000" cy="441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ru-RU"/>
              <a:t>Внутренняя магистраль ЦП</a:t>
            </a:r>
          </a:p>
        </p:txBody>
      </p:sp>
      <p:pic>
        <p:nvPicPr>
          <p:cNvPr id="38" name="Picture 4" descr="D:\kor\fbir\data.gif"/>
          <p:cNvPicPr>
            <a:picLocks noChangeAspect="1" noChangeArrowheads="1"/>
          </p:cNvPicPr>
          <p:nvPr/>
        </p:nvPicPr>
        <p:blipFill>
          <a:blip r:embed="rId2" cstate="print">
            <a:lum contrast="14000"/>
          </a:blip>
          <a:srcRect/>
          <a:stretch>
            <a:fillRect/>
          </a:stretch>
        </p:blipFill>
        <p:spPr bwMode="auto">
          <a:xfrm>
            <a:off x="611560" y="1847870"/>
            <a:ext cx="4059293" cy="4367212"/>
          </a:xfrm>
          <a:prstGeom prst="rect">
            <a:avLst/>
          </a:prstGeom>
          <a:noFill/>
        </p:spPr>
      </p:pic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2902378" y="4691082"/>
            <a:ext cx="1828800" cy="228600"/>
          </a:xfrm>
          <a:prstGeom prst="leftArrow">
            <a:avLst>
              <a:gd name="adj1" fmla="val 50000"/>
              <a:gd name="adj2" fmla="val 20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2978578" y="2252682"/>
            <a:ext cx="1771650" cy="228600"/>
          </a:xfrm>
          <a:prstGeom prst="leftRightArrow">
            <a:avLst>
              <a:gd name="adj1" fmla="val 50000"/>
              <a:gd name="adj2" fmla="val 155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854628" y="3178195"/>
            <a:ext cx="514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/>
              <a:t>Flags</a:t>
            </a:r>
            <a:endParaRPr lang="ru-RU" sz="1200" dirty="0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569378" y="1795482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КЭШ</a:t>
            </a:r>
            <a:br>
              <a:rPr lang="ru-RU"/>
            </a:br>
            <a:r>
              <a:rPr lang="ru-RU"/>
              <a:t>память</a:t>
            </a:r>
            <a:br>
              <a:rPr lang="ru-RU"/>
            </a:br>
            <a:r>
              <a:rPr lang="ru-RU"/>
              <a:t>1 уровня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5569378" y="4767282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УУ</a:t>
            </a:r>
          </a:p>
          <a:p>
            <a:pPr algn="ctr"/>
            <a:r>
              <a:rPr lang="en-US" sz="2000"/>
              <a:t>IP</a:t>
            </a:r>
            <a:endParaRPr lang="ru-RU" sz="2000"/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5112178" y="2328882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255178" y="3090882"/>
            <a:ext cx="152400" cy="1676400"/>
          </a:xfrm>
          <a:prstGeom prst="upDownArrow">
            <a:avLst>
              <a:gd name="adj1" fmla="val 50000"/>
              <a:gd name="adj2" fmla="val 22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AutoShape 17"/>
          <p:cNvSpPr>
            <a:spLocks noChangeArrowheads="1"/>
          </p:cNvSpPr>
          <p:nvPr/>
        </p:nvSpPr>
        <p:spPr bwMode="auto">
          <a:xfrm>
            <a:off x="5112178" y="5453082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" name="AutoShape 21"/>
          <p:cNvSpPr>
            <a:spLocks noChangeArrowheads="1"/>
          </p:cNvSpPr>
          <p:nvPr/>
        </p:nvSpPr>
        <p:spPr bwMode="auto">
          <a:xfrm rot="-5925989">
            <a:off x="196405" y="3838163"/>
            <a:ext cx="1898769" cy="505445"/>
          </a:xfrm>
          <a:prstGeom prst="curvedDownArrow">
            <a:avLst>
              <a:gd name="adj1" fmla="val 12866"/>
              <a:gd name="adj2" fmla="val 65230"/>
              <a:gd name="adj3" fmla="val 5749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6026578" y="1185882"/>
            <a:ext cx="215741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Шина</a:t>
            </a:r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 rot="-21600000">
            <a:off x="7702978" y="2252682"/>
            <a:ext cx="5334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ru-RU" dirty="0"/>
              <a:t>Предсказание переходов</a:t>
            </a: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7931578" y="1566882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" name="AutoShape 25"/>
          <p:cNvSpPr>
            <a:spLocks noChangeArrowheads="1"/>
          </p:cNvSpPr>
          <p:nvPr/>
        </p:nvSpPr>
        <p:spPr bwMode="auto">
          <a:xfrm>
            <a:off x="7017178" y="5376882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 rot="-10785706">
            <a:off x="5721778" y="1185882"/>
            <a:ext cx="304800" cy="609600"/>
          </a:xfrm>
          <a:custGeom>
            <a:avLst/>
            <a:gdLst>
              <a:gd name="G0" fmla="+- 9076 0 0"/>
              <a:gd name="G1" fmla="+- 17539 0 0"/>
              <a:gd name="G2" fmla="+- 8240 0 0"/>
              <a:gd name="G3" fmla="*/ 9076 1 2"/>
              <a:gd name="G4" fmla="+- G3 10800 0"/>
              <a:gd name="G5" fmla="+- 21600 9076 17539"/>
              <a:gd name="G6" fmla="+- 17539 8240 0"/>
              <a:gd name="G7" fmla="*/ G6 1 2"/>
              <a:gd name="G8" fmla="*/ 17539 2 1"/>
              <a:gd name="G9" fmla="+- G8 0 21600"/>
              <a:gd name="G10" fmla="+- G5 0 G4"/>
              <a:gd name="G11" fmla="+- 9076 0 G4"/>
              <a:gd name="G12" fmla="*/ G2 G10 G11"/>
              <a:gd name="T0" fmla="*/ 15338 w 21600"/>
              <a:gd name="T1" fmla="*/ 0 h 21600"/>
              <a:gd name="T2" fmla="*/ 9076 w 21600"/>
              <a:gd name="T3" fmla="*/ 8240 h 21600"/>
              <a:gd name="T4" fmla="*/ 8240 w 21600"/>
              <a:gd name="T5" fmla="*/ 9076 h 21600"/>
              <a:gd name="T6" fmla="*/ 0 w 21600"/>
              <a:gd name="T7" fmla="*/ 15338 h 21600"/>
              <a:gd name="T8" fmla="*/ 8240 w 21600"/>
              <a:gd name="T9" fmla="*/ 21600 h 21600"/>
              <a:gd name="T10" fmla="*/ 12890 w 21600"/>
              <a:gd name="T11" fmla="*/ 17539 h 21600"/>
              <a:gd name="T12" fmla="*/ 17539 w 21600"/>
              <a:gd name="T13" fmla="*/ 12890 h 21600"/>
              <a:gd name="T14" fmla="*/ 21600 w 21600"/>
              <a:gd name="T15" fmla="*/ 824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338" y="0"/>
                </a:moveTo>
                <a:lnTo>
                  <a:pt x="9076" y="8240"/>
                </a:lnTo>
                <a:lnTo>
                  <a:pt x="13137" y="8240"/>
                </a:lnTo>
                <a:lnTo>
                  <a:pt x="13137" y="13137"/>
                </a:lnTo>
                <a:lnTo>
                  <a:pt x="8240" y="13137"/>
                </a:lnTo>
                <a:lnTo>
                  <a:pt x="8240" y="9076"/>
                </a:lnTo>
                <a:lnTo>
                  <a:pt x="0" y="15338"/>
                </a:lnTo>
                <a:lnTo>
                  <a:pt x="8240" y="21600"/>
                </a:lnTo>
                <a:lnTo>
                  <a:pt x="8240" y="17539"/>
                </a:lnTo>
                <a:lnTo>
                  <a:pt x="17539" y="17539"/>
                </a:lnTo>
                <a:lnTo>
                  <a:pt x="17539" y="8240"/>
                </a:lnTo>
                <a:lnTo>
                  <a:pt x="21600" y="824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9" grpId="0" animBg="1"/>
      <p:bldP spid="40" grpId="0" animBg="1"/>
      <p:bldP spid="41" grpId="0"/>
      <p:bldP spid="42" grpId="0" animBg="1" autoUpdateAnimBg="0"/>
      <p:bldP spid="43" grpId="0" animBg="1" autoUpdateAnimBg="0"/>
      <p:bldP spid="44" grpId="0" animBg="1"/>
      <p:bldP spid="57" grpId="0" animBg="1"/>
      <p:bldP spid="60" grpId="0" animBg="1"/>
      <p:bldP spid="61" grpId="0" animBg="1"/>
      <p:bldP spid="62" grpId="0" animBg="1" autoUpdateAnimBg="0"/>
      <p:bldP spid="63" grpId="0" animBg="1" autoUpdateAnimBg="0"/>
      <p:bldP spid="64" grpId="0" animBg="1"/>
      <p:bldP spid="65" grpId="0" animBg="1"/>
      <p:bldP spid="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42272" y="274638"/>
            <a:ext cx="7498080" cy="1582726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Команда сравнения</a:t>
            </a:r>
            <a:endParaRPr lang="ru-RU" b="1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04908" y="1504976"/>
            <a:ext cx="83820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>
                <a:latin typeface="Courier New" pitchFamily="49" charset="0"/>
              </a:rPr>
              <a:t>CMP op1,op2</a:t>
            </a:r>
            <a:r>
              <a:rPr lang="en-US" sz="2800" dirty="0" smtClean="0"/>
              <a:t>  </a:t>
            </a:r>
            <a:endParaRPr lang="ru-RU" sz="2800" dirty="0" smtClean="0"/>
          </a:p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ru-RU" sz="2800" dirty="0" smtClean="0"/>
              <a:t>	«безрезультатное» сравнение</a:t>
            </a:r>
            <a:endParaRPr lang="en-US" sz="2800" dirty="0" smtClean="0"/>
          </a:p>
          <a:p>
            <a:pPr marL="36576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endParaRPr lang="ru-RU" sz="2800" dirty="0" smtClean="0"/>
          </a:p>
        </p:txBody>
      </p:sp>
      <p:sp>
        <p:nvSpPr>
          <p:cNvPr id="51" name="Содержимое 24"/>
          <p:cNvSpPr>
            <a:spLocks noGrp="1"/>
          </p:cNvSpPr>
          <p:nvPr>
            <p:ph idx="1"/>
          </p:nvPr>
        </p:nvSpPr>
        <p:spPr>
          <a:xfrm>
            <a:off x="1435608" y="2500306"/>
            <a:ext cx="4207962" cy="374809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Пример: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a=…;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b=…;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(a   b) c=a;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c=b;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Содержимое 24"/>
          <p:cNvSpPr txBox="1">
            <a:spLocks/>
          </p:cNvSpPr>
          <p:nvPr/>
        </p:nvSpPr>
        <p:spPr>
          <a:xfrm>
            <a:off x="2869551" y="4286256"/>
            <a:ext cx="630879" cy="50006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&lt;=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" name="AutoShape 180"/>
          <p:cNvSpPr>
            <a:spLocks noChangeArrowheads="1"/>
          </p:cNvSpPr>
          <p:nvPr/>
        </p:nvSpPr>
        <p:spPr bwMode="auto">
          <a:xfrm>
            <a:off x="6912241" y="2071678"/>
            <a:ext cx="1440000" cy="7200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5" name="AutoShape 181"/>
          <p:cNvSpPr>
            <a:spLocks noChangeArrowheads="1"/>
          </p:cNvSpPr>
          <p:nvPr/>
        </p:nvSpPr>
        <p:spPr bwMode="auto">
          <a:xfrm>
            <a:off x="6732241" y="285728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smtClean="0"/>
              <a:t>x, …</a:t>
            </a:r>
            <a:endParaRPr lang="ru-RU" dirty="0" smtClean="0"/>
          </a:p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,…</a:t>
            </a:r>
            <a:endParaRPr lang="ru-RU" dirty="0"/>
          </a:p>
        </p:txBody>
      </p:sp>
      <p:cxnSp>
        <p:nvCxnSpPr>
          <p:cNvPr id="26" name="AutoShape 184"/>
          <p:cNvCxnSpPr>
            <a:cxnSpLocks noChangeShapeType="1"/>
            <a:stCxn id="24" idx="1"/>
            <a:endCxn id="35" idx="1"/>
          </p:cNvCxnSpPr>
          <p:nvPr/>
        </p:nvCxnSpPr>
        <p:spPr bwMode="auto">
          <a:xfrm rot="10800000" flipV="1">
            <a:off x="6732241" y="2431678"/>
            <a:ext cx="180000" cy="3214710"/>
          </a:xfrm>
          <a:prstGeom prst="bentConnector3">
            <a:avLst>
              <a:gd name="adj1" fmla="val 227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AutoShape 187"/>
          <p:cNvSpPr>
            <a:spLocks noChangeArrowheads="1"/>
          </p:cNvSpPr>
          <p:nvPr/>
        </p:nvSpPr>
        <p:spPr bwMode="auto">
          <a:xfrm>
            <a:off x="6912241" y="6357958"/>
            <a:ext cx="1440000" cy="36000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L2: ; ……….</a:t>
            </a:r>
            <a:endParaRPr lang="ru-RU" dirty="0"/>
          </a:p>
        </p:txBody>
      </p:sp>
      <p:cxnSp>
        <p:nvCxnSpPr>
          <p:cNvPr id="28" name="AutoShape 188"/>
          <p:cNvCxnSpPr>
            <a:cxnSpLocks noChangeShapeType="1"/>
            <a:stCxn id="25" idx="2"/>
            <a:endCxn id="34" idx="0"/>
          </p:cNvCxnSpPr>
          <p:nvPr/>
        </p:nvCxnSpPr>
        <p:spPr bwMode="auto">
          <a:xfrm rot="5400000">
            <a:off x="7486144" y="1151825"/>
            <a:ext cx="29219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89"/>
          <p:cNvCxnSpPr>
            <a:cxnSpLocks noChangeShapeType="1"/>
            <a:stCxn id="34" idx="2"/>
            <a:endCxn id="24" idx="0"/>
          </p:cNvCxnSpPr>
          <p:nvPr/>
        </p:nvCxnSpPr>
        <p:spPr bwMode="auto">
          <a:xfrm rot="5400000">
            <a:off x="7525084" y="1964521"/>
            <a:ext cx="21431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AutoShape 185"/>
          <p:cNvSpPr>
            <a:spLocks noChangeArrowheads="1"/>
          </p:cNvSpPr>
          <p:nvPr/>
        </p:nvSpPr>
        <p:spPr bwMode="auto">
          <a:xfrm>
            <a:off x="6912241" y="4209198"/>
            <a:ext cx="1440000" cy="7200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jmp</a:t>
            </a:r>
            <a:r>
              <a:rPr lang="en-US" dirty="0" smtClean="0"/>
              <a:t> L2</a:t>
            </a:r>
          </a:p>
        </p:txBody>
      </p:sp>
      <p:sp>
        <p:nvSpPr>
          <p:cNvPr id="32" name="AutoShape 181"/>
          <p:cNvSpPr>
            <a:spLocks noChangeArrowheads="1"/>
          </p:cNvSpPr>
          <p:nvPr/>
        </p:nvSpPr>
        <p:spPr bwMode="auto">
          <a:xfrm>
            <a:off x="6732241" y="3071810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err="1" smtClean="0"/>
              <a:t>x,bx</a:t>
            </a:r>
            <a:endParaRPr lang="ru-RU" dirty="0" smtClean="0"/>
          </a:p>
        </p:txBody>
      </p:sp>
      <p:cxnSp>
        <p:nvCxnSpPr>
          <p:cNvPr id="33" name="AutoShape 189"/>
          <p:cNvCxnSpPr>
            <a:cxnSpLocks noChangeShapeType="1"/>
            <a:stCxn id="24" idx="2"/>
            <a:endCxn id="32" idx="0"/>
          </p:cNvCxnSpPr>
          <p:nvPr/>
        </p:nvCxnSpPr>
        <p:spPr bwMode="auto">
          <a:xfrm rot="5400000">
            <a:off x="7492175" y="2931744"/>
            <a:ext cx="28013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AutoShape 187"/>
          <p:cNvSpPr>
            <a:spLocks noChangeArrowheads="1"/>
          </p:cNvSpPr>
          <p:nvPr/>
        </p:nvSpPr>
        <p:spPr bwMode="auto">
          <a:xfrm>
            <a:off x="6846423" y="1297923"/>
            <a:ext cx="1571636" cy="559441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ax,bx</a:t>
            </a:r>
            <a:endParaRPr lang="ru-RU" dirty="0"/>
          </a:p>
        </p:txBody>
      </p:sp>
      <p:sp>
        <p:nvSpPr>
          <p:cNvPr id="35" name="AutoShape 181"/>
          <p:cNvSpPr>
            <a:spLocks noChangeArrowheads="1"/>
          </p:cNvSpPr>
          <p:nvPr/>
        </p:nvSpPr>
        <p:spPr bwMode="auto">
          <a:xfrm>
            <a:off x="6732241" y="5286388"/>
            <a:ext cx="1800000" cy="720000"/>
          </a:xfrm>
          <a:prstGeom prst="flowChartPreparat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L1: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err="1" smtClean="0"/>
              <a:t>x,ax</a:t>
            </a:r>
            <a:endParaRPr lang="ru-RU" dirty="0" smtClean="0"/>
          </a:p>
        </p:txBody>
      </p:sp>
      <p:cxnSp>
        <p:nvCxnSpPr>
          <p:cNvPr id="36" name="AutoShape 189"/>
          <p:cNvCxnSpPr>
            <a:cxnSpLocks noChangeShapeType="1"/>
            <a:stCxn id="32" idx="2"/>
            <a:endCxn id="31" idx="0"/>
          </p:cNvCxnSpPr>
          <p:nvPr/>
        </p:nvCxnSpPr>
        <p:spPr bwMode="auto">
          <a:xfrm rot="5400000">
            <a:off x="7423547" y="4000504"/>
            <a:ext cx="417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89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5400000">
            <a:off x="7453646" y="5107793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89"/>
          <p:cNvCxnSpPr>
            <a:cxnSpLocks noChangeShapeType="1"/>
            <a:stCxn id="35" idx="2"/>
            <a:endCxn id="27" idx="0"/>
          </p:cNvCxnSpPr>
          <p:nvPr/>
        </p:nvCxnSpPr>
        <p:spPr bwMode="auto">
          <a:xfrm rot="5400000">
            <a:off x="7456456" y="6182173"/>
            <a:ext cx="35157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84"/>
          <p:cNvCxnSpPr>
            <a:cxnSpLocks noChangeShapeType="1"/>
            <a:stCxn id="31" idx="1"/>
            <a:endCxn id="27" idx="1"/>
          </p:cNvCxnSpPr>
          <p:nvPr/>
        </p:nvCxnSpPr>
        <p:spPr bwMode="auto">
          <a:xfrm rot="10800000" flipV="1">
            <a:off x="6912241" y="4569198"/>
            <a:ext cx="1588" cy="1968760"/>
          </a:xfrm>
          <a:prstGeom prst="bentConnector3">
            <a:avLst>
              <a:gd name="adj1" fmla="val 390734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Прямоугольник 40"/>
          <p:cNvSpPr/>
          <p:nvPr/>
        </p:nvSpPr>
        <p:spPr>
          <a:xfrm>
            <a:off x="7291959" y="222642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jle</a:t>
            </a:r>
            <a:r>
              <a:rPr lang="en-US" dirty="0" smtClean="0">
                <a:solidFill>
                  <a:schemeClr val="accent3"/>
                </a:solidFill>
              </a:rPr>
              <a:t> L1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40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48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выполнения программы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251520" y="1196752"/>
            <a:ext cx="8682168" cy="5410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Этапы цикла выполнения:</a:t>
            </a:r>
          </a:p>
          <a:p>
            <a:pPr marL="788670" lvl="1" indent="-422275">
              <a:buSzPct val="150000"/>
              <a:buFont typeface="+mj-lt"/>
              <a:buAutoNum type="arabicPeriod"/>
            </a:pPr>
            <a:r>
              <a:rPr lang="ru-RU" dirty="0" smtClean="0"/>
              <a:t>Процессор выставляет число, хранящееся в регистре счётчика команд, на шину адреса и отдаёт памяти команду чтения.</a:t>
            </a:r>
          </a:p>
          <a:p>
            <a:pPr marL="788670" lvl="1" indent="-422275">
              <a:buSzPct val="150000"/>
              <a:buFont typeface="+mj-lt"/>
              <a:buAutoNum type="arabicPeriod"/>
            </a:pPr>
            <a:r>
              <a:rPr lang="ru-RU" dirty="0" smtClean="0"/>
              <a:t>Выставленное число является для памяти адресом; память, получив адрес и команду чтения, выставляет содержимое, хранящееся по этому адресу, на шину данных и сообщает о готовности.</a:t>
            </a:r>
          </a:p>
          <a:p>
            <a:pPr marL="788670" lvl="1" indent="-422275">
              <a:buSzPct val="150000"/>
              <a:buFont typeface="+mj-lt"/>
              <a:buAutoNum type="arabicPeriod"/>
            </a:pPr>
            <a:r>
              <a:rPr lang="ru-RU" dirty="0" smtClean="0"/>
              <a:t>Процессор получает число с шины данных, интерпретирует его как команду (машинную инструкцию) из своей системы команд и исполняет её.</a:t>
            </a:r>
          </a:p>
          <a:p>
            <a:pPr marL="788670" lvl="1" indent="-422275">
              <a:buSzPct val="150000"/>
              <a:buFont typeface="+mj-lt"/>
              <a:buAutoNum type="arabicPeriod"/>
            </a:pPr>
            <a:r>
              <a:rPr lang="ru-RU" dirty="0" smtClean="0"/>
              <a:t>Если последняя команда не является командой перехода, процессор увеличивает на единицу (в предположении, что длина каждой команды равна единице) число, хранящееся в счётчике команд</a:t>
            </a:r>
            <a:r>
              <a:rPr lang="en-US" dirty="0" smtClean="0"/>
              <a:t>,</a:t>
            </a:r>
            <a:r>
              <a:rPr lang="ru-RU" dirty="0" smtClean="0"/>
              <a:t> в результате там образуется адрес следующей команды.	</a:t>
            </a:r>
          </a:p>
          <a:p>
            <a:pPr marL="93663" lvl="1" indent="-1588">
              <a:buSzPct val="150000"/>
              <a:buNone/>
            </a:pPr>
            <a:r>
              <a:rPr lang="ru-RU" dirty="0" smtClean="0"/>
              <a:t>Данный цикл выполняется неизменно, и именно он называется </a:t>
            </a:r>
            <a:r>
              <a:rPr lang="ru-RU" b="1" u="sng" dirty="0" smtClean="0"/>
              <a:t>процессом</a:t>
            </a:r>
            <a:r>
              <a:rPr lang="ru-RU" dirty="0" smtClean="0"/>
              <a:t> (откуда и произошло название устройства).</a:t>
            </a:r>
            <a:r>
              <a:rPr lang="ru-RU" sz="2400" i="1" dirty="0" smtClean="0">
                <a:solidFill>
                  <a:schemeClr val="accent5"/>
                </a:solidFill>
              </a:rPr>
              <a:t>	</a:t>
            </a:r>
            <a:endParaRPr lang="ru-RU" i="1" dirty="0" smtClean="0">
              <a:solidFill>
                <a:schemeClr val="accent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5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8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Ассемблер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u="sng" dirty="0" smtClean="0"/>
              <a:t> Язык ассемблера</a:t>
            </a:r>
            <a:r>
              <a:rPr lang="ru-RU" dirty="0" smtClean="0"/>
              <a:t> — тип языка программирования низкого уровня, представляющий собой формат записи машинных команд, удобный для восприятия человеком. </a:t>
            </a:r>
          </a:p>
          <a:p>
            <a:pPr marL="365125" indent="-9525">
              <a:buNone/>
            </a:pPr>
            <a:r>
              <a:rPr lang="ru-RU" dirty="0" smtClean="0"/>
              <a:t>Часто для краткости его называют просто </a:t>
            </a:r>
            <a:r>
              <a:rPr lang="ru-RU" i="1" dirty="0" smtClean="0"/>
              <a:t>ассемблером</a:t>
            </a:r>
            <a:r>
              <a:rPr lang="ru-RU" dirty="0" smtClean="0"/>
              <a:t>, что, строго говоря, не верно. </a:t>
            </a:r>
          </a:p>
          <a:p>
            <a:r>
              <a:rPr lang="ru-RU" i="1" u="sng" dirty="0" smtClean="0"/>
              <a:t>Ассемблер</a:t>
            </a:r>
            <a:r>
              <a:rPr lang="ru-RU" dirty="0" smtClean="0"/>
              <a:t> </a:t>
            </a:r>
            <a:r>
              <a:rPr lang="ru-RU" dirty="0" smtClean="0"/>
              <a:t>— также это </a:t>
            </a:r>
            <a:r>
              <a:rPr lang="ru-RU" dirty="0" smtClean="0"/>
              <a:t>программа-компилятор для языка ассемблера.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6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0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Команды микропроцессора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5040560"/>
          </a:xfrm>
        </p:spPr>
        <p:txBody>
          <a:bodyPr>
            <a:normAutofit lnSpcReduction="10000"/>
          </a:bodyPr>
          <a:lstStyle/>
          <a:p>
            <a:pPr hangingPunct="0"/>
            <a:r>
              <a:rPr lang="ru-RU" i="1" u="sng" dirty="0" smtClean="0"/>
              <a:t>Команда</a:t>
            </a:r>
            <a:r>
              <a:rPr lang="ru-RU" i="1" dirty="0" smtClean="0"/>
              <a:t> – </a:t>
            </a:r>
            <a:r>
              <a:rPr lang="ru-RU" dirty="0" smtClean="0"/>
              <a:t>указание процессору выполнить определенное действие. </a:t>
            </a:r>
          </a:p>
          <a:p>
            <a:pPr hangingPunct="0"/>
            <a:r>
              <a:rPr lang="ru-RU" i="1" u="sng" dirty="0" smtClean="0"/>
              <a:t>Мнемоника команды </a:t>
            </a:r>
            <a:r>
              <a:rPr lang="ru-RU" i="1" dirty="0" smtClean="0"/>
              <a:t>– </a:t>
            </a:r>
            <a:r>
              <a:rPr lang="ru-RU" dirty="0" smtClean="0"/>
              <a:t>удобная символьная запись команды. </a:t>
            </a:r>
          </a:p>
          <a:p>
            <a:pPr hangingPunct="0">
              <a:buNone/>
            </a:pPr>
            <a:endParaRPr lang="ru-RU" dirty="0" smtClean="0"/>
          </a:p>
          <a:p>
            <a:pPr hangingPunct="0">
              <a:buNone/>
            </a:pPr>
            <a:r>
              <a:rPr lang="ru-RU" dirty="0" smtClean="0"/>
              <a:t>Примеры мнемоники команд:</a:t>
            </a:r>
          </a:p>
          <a:p>
            <a:pPr hangingPunct="0">
              <a:buNone/>
            </a:pP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loop	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ja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add		sub		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div</a:t>
            </a:r>
          </a:p>
          <a:p>
            <a:pPr hangingPunct="0">
              <a:buNone/>
            </a:pP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and 	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in</a:t>
            </a:r>
            <a:endParaRPr lang="ru-RU" b="1" i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7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 инструкции на  языке ассемблера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buNone/>
            </a:pPr>
            <a:endParaRPr lang="ru-RU" dirty="0" smtClean="0"/>
          </a:p>
          <a:p>
            <a:pPr hangingPunct="0">
              <a:buNone/>
            </a:pPr>
            <a:endParaRPr lang="ru-RU" dirty="0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2228528" y="1543056"/>
            <a:ext cx="1981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Директива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228528" y="2533656"/>
            <a:ext cx="1981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Команда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228528" y="3524256"/>
            <a:ext cx="1981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Макрокоманда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28328" y="3143256"/>
            <a:ext cx="11430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Метка</a:t>
            </a: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4514528" y="3143256"/>
            <a:ext cx="164309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Операнды</a:t>
            </a: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514808" y="3143256"/>
            <a:ext cx="1643074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Комментарий</a:t>
            </a:r>
          </a:p>
        </p:txBody>
      </p:sp>
      <p:sp>
        <p:nvSpPr>
          <p:cNvPr id="51" name="AutoShape 11"/>
          <p:cNvSpPr>
            <a:spLocks noChangeArrowheads="1"/>
          </p:cNvSpPr>
          <p:nvPr/>
        </p:nvSpPr>
        <p:spPr bwMode="auto">
          <a:xfrm>
            <a:off x="2109466" y="1901831"/>
            <a:ext cx="2209800" cy="2057400"/>
          </a:xfrm>
          <a:prstGeom prst="bracketPair">
            <a:avLst>
              <a:gd name="adj" fmla="val 56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323528" y="2914656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4209728" y="2914656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>
            <a:off x="475928" y="2914656"/>
            <a:ext cx="1447800" cy="762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5" name="AutoShape 15"/>
          <p:cNvSpPr>
            <a:spLocks noChangeArrowheads="1"/>
          </p:cNvSpPr>
          <p:nvPr/>
        </p:nvSpPr>
        <p:spPr bwMode="auto">
          <a:xfrm>
            <a:off x="4438328" y="2914656"/>
            <a:ext cx="1790728" cy="762008"/>
          </a:xfrm>
          <a:prstGeom prst="bracketPair">
            <a:avLst>
              <a:gd name="adj" fmla="val 104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6" name="AutoShape 16"/>
          <p:cNvSpPr>
            <a:spLocks noChangeArrowheads="1"/>
          </p:cNvSpPr>
          <p:nvPr/>
        </p:nvSpPr>
        <p:spPr bwMode="auto">
          <a:xfrm>
            <a:off x="6376710" y="2914656"/>
            <a:ext cx="1924048" cy="76200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8" name="Содержимое 5"/>
          <p:cNvSpPr txBox="1">
            <a:spLocks/>
          </p:cNvSpPr>
          <p:nvPr/>
        </p:nvSpPr>
        <p:spPr>
          <a:xfrm>
            <a:off x="841760" y="1771672"/>
            <a:ext cx="7498080" cy="4800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3200" dirty="0" smtClean="0">
              <a:latin typeface="+mn-lt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3200" dirty="0" smtClean="0">
              <a:latin typeface="+mn-lt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Примеры </a:t>
            </a:r>
            <a:r>
              <a:rPr lang="ru-RU" sz="3200" dirty="0" smtClean="0">
                <a:latin typeface="+mn-lt"/>
              </a:rPr>
              <a:t>инструкций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lvl="0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u-RU" sz="32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cx,10</a:t>
            </a:r>
            <a:r>
              <a:rPr lang="ru-RU" sz="3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3000" b="1" dirty="0" smtClean="0">
                <a:latin typeface="Courier New" pitchFamily="49" charset="0"/>
                <a:cs typeface="Courier New" pitchFamily="49" charset="0"/>
              </a:rPr>
            </a:br>
            <a:r>
              <a:rPr kumimoji="0" lang="en-US" sz="3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  <a:r>
              <a:rPr kumimoji="0" lang="ru-RU" sz="3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3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kumimoji="0" lang="ru-RU" sz="3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ax,bx</a:t>
            </a:r>
            <a:r>
              <a:rPr lang="ru-RU" sz="3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3000" b="1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3000" b="1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loop start ; </a:t>
            </a:r>
            <a:r>
              <a:rPr lang="ru-RU" sz="3000" b="1" dirty="0" smtClean="0">
                <a:latin typeface="Courier New" pitchFamily="49" charset="0"/>
                <a:cs typeface="Courier New" pitchFamily="49" charset="0"/>
              </a:rPr>
              <a:t>возврат на 				  	  ; начало цикла</a:t>
            </a:r>
            <a:endParaRPr lang="en-US" sz="30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990860" y="5619828"/>
            <a:ext cx="357190" cy="714380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8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3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49" grpId="1" animBg="1"/>
      <p:bldP spid="50" grpId="0" animBg="1" autoUpdateAnimBg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/>
      <p:bldP spid="59" grpId="0" animBg="1"/>
      <p:bldP spid="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Регистры процессора</a:t>
            </a:r>
            <a:endParaRPr lang="ru-RU" b="1" i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98545" y="1057563"/>
            <a:ext cx="7565548" cy="1338258"/>
          </a:xfrm>
        </p:spPr>
        <p:txBody>
          <a:bodyPr>
            <a:normAutofit fontScale="77500" lnSpcReduction="20000"/>
          </a:bodyPr>
          <a:lstStyle/>
          <a:p>
            <a:pPr hangingPunct="0">
              <a:buNone/>
            </a:pPr>
            <a:r>
              <a:rPr lang="ru-RU" i="1" u="sng" dirty="0" smtClean="0"/>
              <a:t>Регистры </a:t>
            </a:r>
            <a:r>
              <a:rPr lang="ru-RU" i="1" dirty="0" smtClean="0"/>
              <a:t>– </a:t>
            </a:r>
            <a:r>
              <a:rPr lang="ru-RU" dirty="0" smtClean="0"/>
              <a:t>специальные ячейки памяти, конструктивно расположенные внутри процессора</a:t>
            </a:r>
            <a:r>
              <a:rPr lang="en-US" dirty="0" smtClean="0"/>
              <a:t>,</a:t>
            </a:r>
            <a:r>
              <a:rPr lang="ru-RU" dirty="0" smtClean="0"/>
              <a:t> предназначенные для кратковременного хранения и обработки данных</a:t>
            </a:r>
          </a:p>
          <a:p>
            <a:pPr hangingPunc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5999" y="2343447"/>
            <a:ext cx="568858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5"/>
          <p:cNvSpPr txBox="1">
            <a:spLocks/>
          </p:cNvSpPr>
          <p:nvPr/>
        </p:nvSpPr>
        <p:spPr>
          <a:xfrm>
            <a:off x="827107" y="2629199"/>
            <a:ext cx="3143272" cy="20002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регистры общего назначения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5"/>
          <p:cNvSpPr txBox="1">
            <a:spLocks/>
          </p:cNvSpPr>
          <p:nvPr/>
        </p:nvSpPr>
        <p:spPr>
          <a:xfrm>
            <a:off x="755669" y="4486587"/>
            <a:ext cx="4000528" cy="20002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сегментные регистры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755576" y="5949280"/>
            <a:ext cx="4000528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регистры состояния</a:t>
            </a:r>
          </a:p>
          <a:p>
            <a:pPr marL="365760" marR="0" lvl="0" indent="-283464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327437" y="2617324"/>
            <a:ext cx="5429288" cy="2057400"/>
          </a:xfrm>
          <a:prstGeom prst="bracketPair">
            <a:avLst>
              <a:gd name="adj" fmla="val 56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327437" y="4843777"/>
            <a:ext cx="2786082" cy="1054917"/>
          </a:xfrm>
          <a:prstGeom prst="bracketPair">
            <a:avLst>
              <a:gd name="adj" fmla="val 56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161019" y="5129529"/>
            <a:ext cx="2381392" cy="421499"/>
          </a:xfrm>
          <a:prstGeom prst="bracketPair">
            <a:avLst>
              <a:gd name="adj" fmla="val 56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9</a:t>
            </a:fld>
            <a:r>
              <a:rPr lang="ru-RU" smtClean="0"/>
              <a:t>/40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6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16872</TotalTime>
  <Words>1660</Words>
  <Application>Microsoft Office PowerPoint</Application>
  <PresentationFormat>Экран (4:3)</PresentationFormat>
  <Paragraphs>698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Системное программирование</vt:lpstr>
      <vt:lpstr>Самостоятельная работа № 1</vt:lpstr>
      <vt:lpstr>Программная модель микропроцессора</vt:lpstr>
      <vt:lpstr>Внутренняя структура процессора </vt:lpstr>
      <vt:lpstr>Процесс выполнения программы</vt:lpstr>
      <vt:lpstr>Ассемблер</vt:lpstr>
      <vt:lpstr>Команды микропроцессора</vt:lpstr>
      <vt:lpstr>Формат инструкции на  языке ассемблера</vt:lpstr>
      <vt:lpstr>Регистры процессора</vt:lpstr>
      <vt:lpstr>Регистры общего назначения</vt:lpstr>
      <vt:lpstr>Регистры общего назначения</vt:lpstr>
      <vt:lpstr>Регистры состояния</vt:lpstr>
      <vt:lpstr>Регистр флагов</vt:lpstr>
      <vt:lpstr>Флаги состояния</vt:lpstr>
      <vt:lpstr>Основные команды ассемблера</vt:lpstr>
      <vt:lpstr>Обозначения</vt:lpstr>
      <vt:lpstr>Команда mov</vt:lpstr>
      <vt:lpstr>Использование команд  встроенного ассемблера</vt:lpstr>
      <vt:lpstr>Использование команд  встроенного ассемблера</vt:lpstr>
      <vt:lpstr>Описание стека</vt:lpstr>
      <vt:lpstr>Команды работы со стеком</vt:lpstr>
      <vt:lpstr>Арифметические команды</vt:lpstr>
      <vt:lpstr>Двоичная арифметика</vt:lpstr>
      <vt:lpstr>Сложение и вычитание</vt:lpstr>
      <vt:lpstr>Пример сложения</vt:lpstr>
      <vt:lpstr>Умножение и деление</vt:lpstr>
      <vt:lpstr>Исключительные ситуации команда div</vt:lpstr>
      <vt:lpstr>Исключительные ситуации команда idiv</vt:lpstr>
      <vt:lpstr>Инструкции  преобразования данных</vt:lpstr>
      <vt:lpstr>Пересылка данных  с расширением</vt:lpstr>
      <vt:lpstr>Команды работы с битами</vt:lpstr>
      <vt:lpstr>Команды сдвига</vt:lpstr>
      <vt:lpstr>Использование  команд сдвига</vt:lpstr>
      <vt:lpstr>Презентация PowerPoint</vt:lpstr>
      <vt:lpstr>Поразрядные  логические команды</vt:lpstr>
      <vt:lpstr>Команды передачи управления</vt:lpstr>
      <vt:lpstr>Условные переходы</vt:lpstr>
      <vt:lpstr>Команда сравнения</vt:lpstr>
      <vt:lpstr>Команда сравнения</vt:lpstr>
      <vt:lpstr>Команда сравнения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и прикладное программное обеспечение</dc:title>
  <dc:creator>Alexander</dc:creator>
  <cp:lastModifiedBy>Alexander</cp:lastModifiedBy>
  <cp:revision>21</cp:revision>
  <cp:lastPrinted>2014-02-26T08:56:34Z</cp:lastPrinted>
  <dcterms:created xsi:type="dcterms:W3CDTF">2013-02-09T07:52:12Z</dcterms:created>
  <dcterms:modified xsi:type="dcterms:W3CDTF">2014-02-27T07:34:00Z</dcterms:modified>
</cp:coreProperties>
</file>