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0"/>
  </p:notesMasterIdLst>
  <p:handoutMasterIdLst>
    <p:handoutMasterId r:id="rId21"/>
  </p:handoutMasterIdLst>
  <p:sldIdLst>
    <p:sldId id="280" r:id="rId2"/>
    <p:sldId id="333" r:id="rId3"/>
    <p:sldId id="335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50" r:id="rId14"/>
    <p:sldId id="349" r:id="rId15"/>
    <p:sldId id="339" r:id="rId16"/>
    <p:sldId id="337" r:id="rId17"/>
    <p:sldId id="338" r:id="rId18"/>
    <p:sldId id="336" r:id="rId19"/>
  </p:sldIdLst>
  <p:sldSz cx="9144000" cy="6858000" type="screen4x3"/>
  <p:notesSz cx="6797675" cy="9802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E62BDD5-5205-40D8-8BFE-30CFFCA81115}">
          <p14:sldIdLst>
            <p14:sldId id="280"/>
            <p14:sldId id="333"/>
            <p14:sldId id="335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49"/>
            <p14:sldId id="339"/>
            <p14:sldId id="337"/>
            <p14:sldId id="338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5" autoAdjust="0"/>
    <p:restoredTop sz="98673" autoAdjust="0"/>
  </p:normalViewPr>
  <p:slideViewPr>
    <p:cSldViewPr>
      <p:cViewPr varScale="1">
        <p:scale>
          <a:sx n="85" d="100"/>
          <a:sy n="85" d="100"/>
        </p:scale>
        <p:origin x="-461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250" y="-72"/>
      </p:cViewPr>
      <p:guideLst>
        <p:guide orient="horz" pos="308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E8CA-78D1-4903-8F97-40A6ECC23F73}" type="datetimeFigureOut">
              <a:rPr lang="ru-RU" smtClean="0"/>
              <a:t>12.03.2014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10688"/>
            <a:ext cx="294640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10688"/>
            <a:ext cx="294640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475C-EB2C-4FC2-B0AD-23DF4B98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3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8574-15A1-486B-BF84-BD151FB79C68}" type="datetimeFigureOut">
              <a:rPr lang="ru-RU" smtClean="0"/>
              <a:t>12.03.2014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56336"/>
            <a:ext cx="54381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10971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7EA4-661B-4DA1-8A1A-EC5EB9D6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333F-FF86-4E1E-BAB3-50DDAF469451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54A5-A405-4FC6-9F97-745146D6579E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4777-CA8C-44E4-84B8-6EBF633282D5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640960" cy="114300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E103-89F0-4F24-98C4-C2ED0FFA859C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BF845D93-6648-4690-AB66-B1B36A47E186}" type="slidenum">
              <a:rPr lang="ru-RU" smtClean="0"/>
              <a:pPr/>
              <a:t>‹#›</a:t>
            </a:fld>
            <a:r>
              <a:rPr lang="ru-RU" dirty="0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85F5-8309-439B-AC77-4D960323997F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D48E-D94E-4E9F-B13B-120640F5401A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769C-EC07-4D13-A20B-3847B722124B}" type="datetime1">
              <a:rPr lang="ru-RU" smtClean="0"/>
              <a:t>12.03.2014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9DE5-5973-4779-9EBF-E2DF1FA94A65}" type="datetime1">
              <a:rPr lang="ru-RU" smtClean="0"/>
              <a:t>12.03.2014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F1-8BE8-4009-A2D4-0A8A46649CE8}" type="datetime1">
              <a:rPr lang="ru-RU" smtClean="0"/>
              <a:t>12.03.2014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6FE0-5BF8-4EDD-92C8-F786CE664437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BE6-B581-450C-946A-8E171BDB1DA3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8949-6E16-4CD9-A47E-6EA6FB56E89E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au.s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Системное программирование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sz="3600" dirty="0" smtClean="0"/>
              <a:t>Лекция </a:t>
            </a:r>
            <a:r>
              <a:rPr lang="ru-RU" sz="3600" dirty="0" smtClean="0"/>
              <a:t>3</a:t>
            </a:r>
            <a:endParaRPr lang="ru-RU" sz="3600" dirty="0" smtClean="0"/>
          </a:p>
          <a:p>
            <a:pPr>
              <a:buNone/>
              <a:defRPr/>
            </a:pPr>
            <a:endParaRPr lang="ru-RU" b="1" dirty="0" smtClean="0"/>
          </a:p>
          <a:p>
            <a:pPr>
              <a:buNone/>
              <a:defRPr/>
            </a:pPr>
            <a:r>
              <a:rPr lang="ru-RU" b="1" dirty="0"/>
              <a:t>Команды пересылки данных.</a:t>
            </a:r>
          </a:p>
          <a:p>
            <a:pPr>
              <a:buNone/>
              <a:defRPr/>
            </a:pPr>
            <a:r>
              <a:rPr lang="ru-RU" b="1" dirty="0"/>
              <a:t>Организация циклов.</a:t>
            </a:r>
          </a:p>
          <a:p>
            <a:pPr>
              <a:buNone/>
              <a:defRPr/>
            </a:pPr>
            <a:r>
              <a:rPr lang="ru-RU" b="1" dirty="0"/>
              <a:t>Организация </a:t>
            </a:r>
            <a:r>
              <a:rPr lang="ru-RU" b="1" dirty="0" smtClean="0"/>
              <a:t>функций.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hlinkClick r:id="rId2"/>
              </a:rPr>
              <a:t>ssau.sispro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0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Косвенная базовая адресация </a:t>
            </a:r>
            <a:br>
              <a:rPr lang="ru-RU" dirty="0" smtClean="0"/>
            </a:br>
            <a:r>
              <a:rPr lang="ru-RU" dirty="0" smtClean="0"/>
              <a:t>со смещением</a:t>
            </a:r>
            <a:endParaRPr lang="ru-RU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–  регистровая адресация со смещением</a:t>
            </a:r>
          </a:p>
          <a:p>
            <a:pPr>
              <a:buNone/>
            </a:pPr>
            <a:r>
              <a:rPr lang="ru-RU" dirty="0" smtClean="0"/>
              <a:t>	 является дополнением предыдущего и предназначен для доступа к данным с известным смещением относительно некоторого базового адреса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ax,[edx+3h]</a:t>
            </a:r>
            <a:endParaRPr lang="ru-RU" sz="3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/>
              <a:t>	команда помещает в регистр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ru-RU" dirty="0" smtClean="0"/>
              <a:t> слова из области памяти по адресу: содержимое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+ 3h</a:t>
            </a:r>
            <a:endParaRPr lang="ru-RU" dirty="0" smtClean="0"/>
          </a:p>
          <a:p>
            <a:pPr>
              <a:buNone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ax,mas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ru-RU" sz="3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/>
              <a:t>	команда пересылает в регистр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слово по адресу: содержимое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плюс значение идентификатора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mas</a:t>
            </a:r>
            <a:r>
              <a:rPr lang="ru-RU" dirty="0" smtClean="0"/>
              <a:t>, равное смещению этого идентификатора относительно начала сегмента.</a:t>
            </a:r>
          </a:p>
          <a:p>
            <a:r>
              <a:rPr lang="ru-RU" dirty="0" smtClean="0"/>
              <a:t>Используется для доступа к элементам структур данных, когда смещение элементов известно заранее, на стадии разработки программы, а базовый (начальный) адрес структуры должен вычисляться динамически, на стадии выполнения программы.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10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Индексная адресация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	похожа на косвенную базовую адресацию со смещением. Для формирования эффективного адреса используется один из регистров общего назначения. Но индексная адресация связана с возможностью так называемого </a:t>
            </a:r>
            <a:r>
              <a:rPr lang="ru-RU" u="sng" dirty="0" smtClean="0"/>
              <a:t>масштабирования</a:t>
            </a:r>
            <a:r>
              <a:rPr lang="ru-RU" dirty="0" smtClean="0"/>
              <a:t> содержимого индексного регистра.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ax,mas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*2]</a:t>
            </a:r>
            <a:endParaRPr lang="ru-RU" sz="3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/>
              <a:t>	команда помещает в регистр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ru-RU" dirty="0" smtClean="0"/>
              <a:t> слово по адресу: значение идентификатора 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mas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плюс значение индексного регистра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масштабируемое в 2 раза.</a:t>
            </a:r>
          </a:p>
          <a:p>
            <a:r>
              <a:rPr lang="ru-RU" dirty="0" smtClean="0"/>
              <a:t>Используется для организации циклических вычислений и для работы с</a:t>
            </a:r>
            <a:r>
              <a:rPr lang="en-US" dirty="0" smtClean="0"/>
              <a:t> </a:t>
            </a:r>
            <a:r>
              <a:rPr lang="ru-RU" dirty="0" smtClean="0"/>
              <a:t>массивами при условии , что размер элементов массива составляет </a:t>
            </a:r>
            <a:r>
              <a:rPr lang="ru-RU" u="sng" dirty="0" smtClean="0"/>
              <a:t>1, 2, 4 или 8 байт</a:t>
            </a:r>
            <a:endParaRPr lang="ru-RU" u="sng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11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93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Базово -индексная адресация и </a:t>
            </a:r>
            <a:r>
              <a:rPr lang="ru-RU" dirty="0" err="1" smtClean="0"/>
              <a:t>базово-индексная</a:t>
            </a:r>
            <a:r>
              <a:rPr lang="ru-RU" dirty="0" smtClean="0"/>
              <a:t> со смещением</a:t>
            </a:r>
            <a:endParaRPr lang="ru-RU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Эффективный адрес формируется как сумма трех составляющих: </a:t>
            </a:r>
          </a:p>
          <a:p>
            <a:r>
              <a:rPr lang="ru-RU" dirty="0" err="1" smtClean="0"/>
              <a:t>cодержимого</a:t>
            </a:r>
            <a:r>
              <a:rPr lang="ru-RU" dirty="0" smtClean="0"/>
              <a:t> базового регистра</a:t>
            </a:r>
          </a:p>
          <a:p>
            <a:r>
              <a:rPr lang="ru-RU" dirty="0" err="1" smtClean="0"/>
              <a:t>cодержимого</a:t>
            </a:r>
            <a:r>
              <a:rPr lang="ru-RU" dirty="0" smtClean="0"/>
              <a:t> индексного регистра с масштабированием </a:t>
            </a:r>
          </a:p>
          <a:p>
            <a:r>
              <a:rPr lang="ru-RU" dirty="0" smtClean="0"/>
              <a:t>значение поля смещения в команде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,[esi+5][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ax,array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*4][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ru-RU" dirty="0" smtClean="0"/>
              <a:t>Масштабирование допускается использовать для любых регистров общего назначения.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12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6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Инструкция </a:t>
            </a:r>
            <a:r>
              <a:rPr lang="en-US" dirty="0" smtClean="0"/>
              <a:t>XCHG</a:t>
            </a:r>
            <a:endParaRPr lang="ru-RU" b="1" i="1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15140" y="142852"/>
            <a:ext cx="221457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Пересылка </a:t>
            </a:r>
            <a:r>
              <a:rPr lang="ru-RU" dirty="0"/>
              <a:t>данных</a:t>
            </a:r>
          </a:p>
        </p:txBody>
      </p:sp>
      <p:graphicFrame>
        <p:nvGraphicFramePr>
          <p:cNvPr id="26" name="Group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13782"/>
              </p:ext>
            </p:extLst>
          </p:nvPr>
        </p:nvGraphicFramePr>
        <p:xfrm>
          <a:off x="395536" y="1825451"/>
          <a:ext cx="7772400" cy="1684020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055687"/>
                <a:gridCol w="1219200"/>
                <a:gridCol w="1055688"/>
                <a:gridCol w="1230312"/>
                <a:gridCol w="9906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XCHG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AutoShape 267"/>
          <p:cNvSpPr>
            <a:spLocks noChangeArrowheads="1"/>
          </p:cNvSpPr>
          <p:nvPr/>
        </p:nvSpPr>
        <p:spPr bwMode="auto">
          <a:xfrm>
            <a:off x="3487986" y="2304876"/>
            <a:ext cx="3994150" cy="1066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AutoShape 268"/>
          <p:cNvSpPr>
            <a:spLocks noChangeArrowheads="1"/>
          </p:cNvSpPr>
          <p:nvPr/>
        </p:nvSpPr>
        <p:spPr bwMode="auto">
          <a:xfrm>
            <a:off x="5805736" y="2000076"/>
            <a:ext cx="1524000" cy="762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Line 270"/>
          <p:cNvSpPr>
            <a:spLocks noChangeShapeType="1"/>
          </p:cNvSpPr>
          <p:nvPr/>
        </p:nvSpPr>
        <p:spPr bwMode="auto">
          <a:xfrm>
            <a:off x="4891336" y="337167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" name="Line 271"/>
          <p:cNvSpPr>
            <a:spLocks noChangeShapeType="1"/>
          </p:cNvSpPr>
          <p:nvPr/>
        </p:nvSpPr>
        <p:spPr bwMode="auto">
          <a:xfrm>
            <a:off x="4891336" y="230487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Line 272"/>
          <p:cNvSpPr>
            <a:spLocks noChangeShapeType="1"/>
          </p:cNvSpPr>
          <p:nvPr/>
        </p:nvSpPr>
        <p:spPr bwMode="auto">
          <a:xfrm flipH="1">
            <a:off x="7177336" y="337167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Line 273"/>
          <p:cNvSpPr>
            <a:spLocks noChangeShapeType="1"/>
          </p:cNvSpPr>
          <p:nvPr/>
        </p:nvSpPr>
        <p:spPr bwMode="auto">
          <a:xfrm flipH="1">
            <a:off x="1124199" y="26858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Line 274"/>
          <p:cNvSpPr>
            <a:spLocks noChangeShapeType="1"/>
          </p:cNvSpPr>
          <p:nvPr/>
        </p:nvSpPr>
        <p:spPr bwMode="auto">
          <a:xfrm>
            <a:off x="2605336" y="2685876"/>
            <a:ext cx="892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" name="Line 275"/>
          <p:cNvSpPr>
            <a:spLocks noChangeShapeType="1"/>
          </p:cNvSpPr>
          <p:nvPr/>
        </p:nvSpPr>
        <p:spPr bwMode="auto">
          <a:xfrm>
            <a:off x="7482136" y="27620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181882" y="2039765"/>
            <a:ext cx="357190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253320" y="2611269"/>
            <a:ext cx="20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13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1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Инструкции </a:t>
            </a:r>
            <a:br>
              <a:rPr lang="ru-RU" dirty="0" smtClean="0"/>
            </a:br>
            <a:r>
              <a:rPr lang="ru-RU" dirty="0" smtClean="0"/>
              <a:t>загрузки адреса</a:t>
            </a:r>
            <a:endParaRPr lang="ru-RU" b="1" i="1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15140" y="142852"/>
            <a:ext cx="221457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Пересылка </a:t>
            </a:r>
            <a:r>
              <a:rPr lang="ru-RU" dirty="0"/>
              <a:t>данных</a:t>
            </a:r>
          </a:p>
        </p:txBody>
      </p:sp>
      <p:graphicFrame>
        <p:nvGraphicFramePr>
          <p:cNvPr id="21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46537"/>
              </p:ext>
            </p:extLst>
          </p:nvPr>
        </p:nvGraphicFramePr>
        <p:xfrm>
          <a:off x="1071538" y="2360304"/>
          <a:ext cx="7772400" cy="2354580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055687"/>
                <a:gridCol w="1219200"/>
                <a:gridCol w="1055688"/>
                <a:gridCol w="1230312"/>
                <a:gridCol w="9906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R16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M8,16,32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LSS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LDS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AutoShape 199"/>
          <p:cNvSpPr>
            <a:spLocks noChangeArrowheads="1"/>
          </p:cNvSpPr>
          <p:nvPr/>
        </p:nvSpPr>
        <p:spPr bwMode="auto">
          <a:xfrm>
            <a:off x="1985938" y="3204854"/>
            <a:ext cx="1524000" cy="1371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Line 200"/>
          <p:cNvSpPr>
            <a:spLocks noChangeShapeType="1"/>
          </p:cNvSpPr>
          <p:nvPr/>
        </p:nvSpPr>
        <p:spPr bwMode="auto">
          <a:xfrm flipH="1">
            <a:off x="1495401" y="389065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201"/>
          <p:cNvSpPr>
            <a:spLocks noChangeShapeType="1"/>
          </p:cNvSpPr>
          <p:nvPr/>
        </p:nvSpPr>
        <p:spPr bwMode="auto">
          <a:xfrm>
            <a:off x="3281338" y="389065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" name="Line 202"/>
          <p:cNvSpPr>
            <a:spLocks noChangeShapeType="1"/>
          </p:cNvSpPr>
          <p:nvPr/>
        </p:nvSpPr>
        <p:spPr bwMode="auto">
          <a:xfrm>
            <a:off x="5567338" y="389065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" name="Line 203"/>
          <p:cNvSpPr>
            <a:spLocks noChangeShapeType="1"/>
          </p:cNvSpPr>
          <p:nvPr/>
        </p:nvSpPr>
        <p:spPr bwMode="auto">
          <a:xfrm>
            <a:off x="5567338" y="251905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" name="Line 204"/>
          <p:cNvSpPr>
            <a:spLocks noChangeShapeType="1"/>
          </p:cNvSpPr>
          <p:nvPr/>
        </p:nvSpPr>
        <p:spPr bwMode="auto">
          <a:xfrm>
            <a:off x="3281338" y="251905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" name="Line 205"/>
          <p:cNvSpPr>
            <a:spLocks noChangeShapeType="1"/>
          </p:cNvSpPr>
          <p:nvPr/>
        </p:nvSpPr>
        <p:spPr bwMode="auto">
          <a:xfrm flipH="1">
            <a:off x="1496988" y="25412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" name="Line 206"/>
          <p:cNvSpPr>
            <a:spLocks noChangeShapeType="1"/>
          </p:cNvSpPr>
          <p:nvPr/>
        </p:nvSpPr>
        <p:spPr bwMode="auto">
          <a:xfrm flipH="1">
            <a:off x="7853338" y="251905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2" name="Line 207"/>
          <p:cNvSpPr>
            <a:spLocks noChangeShapeType="1"/>
          </p:cNvSpPr>
          <p:nvPr/>
        </p:nvSpPr>
        <p:spPr bwMode="auto">
          <a:xfrm flipH="1">
            <a:off x="7853338" y="389065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929322" y="2143116"/>
            <a:ext cx="357190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000760" y="2322276"/>
            <a:ext cx="20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929322" y="3500438"/>
            <a:ext cx="357190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6000760" y="3679598"/>
            <a:ext cx="20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14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2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Команды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передачи управления</a:t>
            </a:r>
            <a:endParaRPr lang="ru-RU" b="1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Group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286819"/>
              </p:ext>
            </p:extLst>
          </p:nvPr>
        </p:nvGraphicFramePr>
        <p:xfrm>
          <a:off x="755576" y="1628800"/>
          <a:ext cx="7715303" cy="4656778"/>
        </p:xfrm>
        <a:graphic>
          <a:graphicData uri="http://schemas.openxmlformats.org/drawingml/2006/table">
            <a:tbl>
              <a:tblPr/>
              <a:tblGrid>
                <a:gridCol w="1610150"/>
                <a:gridCol w="2079778"/>
                <a:gridCol w="1442426"/>
                <a:gridCol w="721213"/>
                <a:gridCol w="721213"/>
                <a:gridCol w="1140523"/>
              </a:tblGrid>
              <a:tr h="843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Безусловная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Взаимодействие с функциями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Условные переходы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Циклы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Jmp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Jl=Jnge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Jc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Jnc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Jle=Jng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Jp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Jnp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Jg</a:t>
                      </a: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Jnle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Jge</a:t>
                      </a: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Jnl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Js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Jns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Loopne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Iret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Jb</a:t>
                      </a: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Jnae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Jno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Loopnz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Jbe=Jna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Ja=Jnbe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Jcxz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Jae=Jnb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Jecxz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786578" y="142852"/>
            <a:ext cx="2214578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Передача</a:t>
            </a:r>
            <a:endParaRPr lang="ru-RU" dirty="0"/>
          </a:p>
          <a:p>
            <a:pPr algn="ctr"/>
            <a:r>
              <a:rPr lang="ru-RU" dirty="0"/>
              <a:t>управления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15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4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1520" y="23790"/>
            <a:ext cx="8640960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Циклы</a:t>
            </a:r>
            <a:endParaRPr lang="ru-RU" b="1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304670"/>
            <a:ext cx="6000792" cy="45005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ourier New" pitchFamily="49" charset="0"/>
              </a:rPr>
              <a:t>L</a:t>
            </a:r>
            <a:r>
              <a:rPr lang="en-US" sz="2800" b="1" dirty="0" smtClean="0">
                <a:latin typeface="Courier New" pitchFamily="49" charset="0"/>
              </a:rPr>
              <a:t>OOP* &lt;op&gt;;</a:t>
            </a:r>
            <a:r>
              <a:rPr lang="en-US" sz="2800" b="1" dirty="0" smtClean="0"/>
              <a:t> 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Courier New" pitchFamily="49" charset="0"/>
              </a:rPr>
              <a:t>L</a:t>
            </a:r>
            <a:r>
              <a:rPr lang="en-US" sz="2800" b="1" dirty="0" smtClean="0">
                <a:latin typeface="Courier New" pitchFamily="49" charset="0"/>
              </a:rPr>
              <a:t>OOP</a:t>
            </a:r>
            <a:r>
              <a:rPr lang="ru-RU" sz="2800" b="1" dirty="0" smtClean="0"/>
              <a:t>: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</a:rPr>
              <a:t>if</a:t>
            </a:r>
            <a:r>
              <a:rPr lang="ru-RU" sz="2400" dirty="0" smtClean="0">
                <a:latin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</a:rPr>
              <a:t>(!</a:t>
            </a:r>
            <a:r>
              <a:rPr lang="en-US" sz="2400" dirty="0" smtClean="0">
                <a:latin typeface="Courier New" pitchFamily="49" charset="0"/>
              </a:rPr>
              <a:t> E</a:t>
            </a:r>
            <a:r>
              <a:rPr lang="ru-RU" sz="2400" dirty="0" smtClean="0">
                <a:latin typeface="Courier New" pitchFamily="49" charset="0"/>
              </a:rPr>
              <a:t>CX)</a:t>
            </a:r>
            <a:r>
              <a:rPr lang="ru-RU" sz="2400" dirty="0" err="1" smtClean="0">
                <a:latin typeface="Courier New" pitchFamily="49" charset="0"/>
              </a:rPr>
              <a:t>goto</a:t>
            </a:r>
            <a:r>
              <a:rPr lang="ru-RU" sz="2400" dirty="0" smtClean="0">
                <a:latin typeface="Courier New" pitchFamily="49" charset="0"/>
              </a:rPr>
              <a:t> &lt;метка&gt;.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счётчик цикла в </a:t>
            </a:r>
            <a:r>
              <a:rPr lang="en-US" dirty="0" smtClean="0">
                <a:latin typeface="Courier New" pitchFamily="49" charset="0"/>
              </a:rPr>
              <a:t>CX</a:t>
            </a:r>
            <a:r>
              <a:rPr lang="en-US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Courier New" pitchFamily="49" charset="0"/>
              </a:rPr>
              <a:t>LOOPE/</a:t>
            </a:r>
            <a:r>
              <a:rPr lang="en-US" sz="2800" b="1" dirty="0" smtClean="0">
                <a:latin typeface="Courier New" pitchFamily="49" charset="0"/>
              </a:rPr>
              <a:t>LOOPZ</a:t>
            </a:r>
            <a:r>
              <a:rPr lang="ru-RU" sz="2800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Поиск отличного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ru-RU" sz="2400" dirty="0" err="1" smtClean="0">
                <a:latin typeface="Courier New" pitchFamily="49" charset="0"/>
              </a:rPr>
              <a:t>if</a:t>
            </a:r>
            <a:r>
              <a:rPr lang="ru-RU" sz="2400" dirty="0" smtClean="0">
                <a:latin typeface="Courier New" pitchFamily="49" charset="0"/>
              </a:rPr>
              <a:t>(!</a:t>
            </a:r>
            <a:r>
              <a:rPr lang="en-US" sz="2400" dirty="0" smtClean="0">
                <a:latin typeface="Courier New" pitchFamily="49" charset="0"/>
              </a:rPr>
              <a:t> E</a:t>
            </a:r>
            <a:r>
              <a:rPr lang="ru-RU" sz="2400" dirty="0" smtClean="0">
                <a:latin typeface="Courier New" pitchFamily="49" charset="0"/>
              </a:rPr>
              <a:t>CX || ZF)</a:t>
            </a:r>
            <a:r>
              <a:rPr lang="ru-RU" sz="2400" dirty="0" err="1" smtClean="0">
                <a:latin typeface="Courier New" pitchFamily="49" charset="0"/>
              </a:rPr>
              <a:t>goto</a:t>
            </a:r>
            <a:r>
              <a:rPr lang="ru-RU" sz="2400" dirty="0" smtClean="0">
                <a:latin typeface="Courier New" pitchFamily="49" charset="0"/>
              </a:rPr>
              <a:t> &lt;метка&gt;</a:t>
            </a:r>
            <a:endParaRPr lang="ru-RU" dirty="0" smtClean="0">
              <a:latin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Courier New" pitchFamily="49" charset="0"/>
              </a:rPr>
              <a:t>LOOPNE</a:t>
            </a:r>
            <a:r>
              <a:rPr lang="en-US" sz="2800" b="1" dirty="0" smtClean="0">
                <a:latin typeface="Courier New" pitchFamily="49" charset="0"/>
              </a:rPr>
              <a:t>/LOOPNZ: </a:t>
            </a:r>
            <a:r>
              <a:rPr lang="ru-RU" dirty="0" smtClean="0"/>
              <a:t>Поиск требуемого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ru-RU" dirty="0" smtClean="0"/>
              <a:t> </a:t>
            </a:r>
            <a:r>
              <a:rPr lang="ru-RU" sz="2400" dirty="0" err="1" smtClean="0">
                <a:latin typeface="Courier New" pitchFamily="49" charset="0"/>
              </a:rPr>
              <a:t>if</a:t>
            </a:r>
            <a:r>
              <a:rPr lang="ru-RU" sz="2400" dirty="0" smtClean="0">
                <a:latin typeface="Courier New" pitchFamily="49" charset="0"/>
              </a:rPr>
              <a:t>(!</a:t>
            </a:r>
            <a:r>
              <a:rPr lang="en-US" sz="2400" dirty="0" smtClean="0">
                <a:latin typeface="Courier New" pitchFamily="49" charset="0"/>
              </a:rPr>
              <a:t> E</a:t>
            </a:r>
            <a:r>
              <a:rPr lang="ru-RU" sz="2400" dirty="0" smtClean="0">
                <a:latin typeface="Courier New" pitchFamily="49" charset="0"/>
              </a:rPr>
              <a:t>CX || !ZF)</a:t>
            </a:r>
            <a:r>
              <a:rPr lang="ru-RU" sz="2400" dirty="0" err="1" smtClean="0">
                <a:latin typeface="Courier New" pitchFamily="49" charset="0"/>
              </a:rPr>
              <a:t>goto</a:t>
            </a:r>
            <a:r>
              <a:rPr lang="ru-RU" sz="2400" dirty="0" smtClean="0">
                <a:latin typeface="Courier New" pitchFamily="49" charset="0"/>
              </a:rPr>
              <a:t> &lt;метка&gt;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5" name="AutoShape 179"/>
          <p:cNvSpPr>
            <a:spLocks noChangeArrowheads="1"/>
          </p:cNvSpPr>
          <p:nvPr/>
        </p:nvSpPr>
        <p:spPr bwMode="auto">
          <a:xfrm>
            <a:off x="6983232" y="3212976"/>
            <a:ext cx="1371600" cy="990600"/>
          </a:xfrm>
          <a:prstGeom prst="flowChartPredefined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AutoShape 180"/>
          <p:cNvSpPr>
            <a:spLocks noChangeArrowheads="1"/>
          </p:cNvSpPr>
          <p:nvPr/>
        </p:nvSpPr>
        <p:spPr bwMode="auto">
          <a:xfrm>
            <a:off x="6983764" y="4653136"/>
            <a:ext cx="1371600" cy="8382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loop</a:t>
            </a:r>
            <a:endParaRPr lang="ru-RU"/>
          </a:p>
        </p:txBody>
      </p:sp>
      <p:sp>
        <p:nvSpPr>
          <p:cNvPr id="10" name="AutoShape 181"/>
          <p:cNvSpPr>
            <a:spLocks noChangeArrowheads="1"/>
          </p:cNvSpPr>
          <p:nvPr/>
        </p:nvSpPr>
        <p:spPr bwMode="auto">
          <a:xfrm>
            <a:off x="7059964" y="980728"/>
            <a:ext cx="1219200" cy="762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,…</a:t>
            </a:r>
            <a:endParaRPr lang="ru-RU" dirty="0"/>
          </a:p>
        </p:txBody>
      </p:sp>
      <p:sp>
        <p:nvSpPr>
          <p:cNvPr id="11" name="Line 182"/>
          <p:cNvSpPr>
            <a:spLocks noChangeShapeType="1"/>
          </p:cNvSpPr>
          <p:nvPr/>
        </p:nvSpPr>
        <p:spPr bwMode="auto">
          <a:xfrm>
            <a:off x="7669564" y="42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12" name="AutoShape 184"/>
          <p:cNvCxnSpPr>
            <a:cxnSpLocks noChangeShapeType="1"/>
            <a:stCxn id="6" idx="1"/>
            <a:endCxn id="5" idx="0"/>
          </p:cNvCxnSpPr>
          <p:nvPr/>
        </p:nvCxnSpPr>
        <p:spPr bwMode="auto">
          <a:xfrm rot="10800000" flipH="1">
            <a:off x="6983764" y="3212976"/>
            <a:ext cx="685268" cy="1859260"/>
          </a:xfrm>
          <a:prstGeom prst="bentConnector4">
            <a:avLst>
              <a:gd name="adj1" fmla="val -33437"/>
              <a:gd name="adj2" fmla="val 11229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" name="AutoShape 186"/>
          <p:cNvCxnSpPr>
            <a:cxnSpLocks noChangeShapeType="1"/>
            <a:stCxn id="17" idx="3"/>
          </p:cNvCxnSpPr>
          <p:nvPr/>
        </p:nvCxnSpPr>
        <p:spPr bwMode="auto">
          <a:xfrm flipH="1">
            <a:off x="7669564" y="2361828"/>
            <a:ext cx="685800" cy="3701400"/>
          </a:xfrm>
          <a:prstGeom prst="bentConnector4">
            <a:avLst>
              <a:gd name="adj1" fmla="val -33333"/>
              <a:gd name="adj2" fmla="val 890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" name="AutoShape 187"/>
          <p:cNvSpPr>
            <a:spLocks noChangeArrowheads="1"/>
          </p:cNvSpPr>
          <p:nvPr/>
        </p:nvSpPr>
        <p:spPr bwMode="auto">
          <a:xfrm>
            <a:off x="7136164" y="6055568"/>
            <a:ext cx="1066800" cy="68580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5" name="AutoShape 188"/>
          <p:cNvCxnSpPr>
            <a:cxnSpLocks noChangeShapeType="1"/>
            <a:stCxn id="10" idx="2"/>
            <a:endCxn id="17" idx="0"/>
          </p:cNvCxnSpPr>
          <p:nvPr/>
        </p:nvCxnSpPr>
        <p:spPr bwMode="auto">
          <a:xfrm>
            <a:off x="7669564" y="1742728"/>
            <a:ext cx="0" cy="20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89"/>
          <p:cNvCxnSpPr>
            <a:cxnSpLocks noChangeShapeType="1"/>
            <a:stCxn id="10" idx="2"/>
            <a:endCxn id="5" idx="0"/>
          </p:cNvCxnSpPr>
          <p:nvPr/>
        </p:nvCxnSpPr>
        <p:spPr bwMode="auto">
          <a:xfrm flipH="1">
            <a:off x="7669032" y="1742728"/>
            <a:ext cx="532" cy="14702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AutoShape 185"/>
          <p:cNvSpPr>
            <a:spLocks noChangeArrowheads="1"/>
          </p:cNvSpPr>
          <p:nvPr/>
        </p:nvSpPr>
        <p:spPr bwMode="auto">
          <a:xfrm>
            <a:off x="6983764" y="1942728"/>
            <a:ext cx="1371600" cy="8382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jecxz</a:t>
            </a:r>
            <a:endParaRPr lang="ru-RU" dirty="0"/>
          </a:p>
        </p:txBody>
      </p:sp>
      <p:sp>
        <p:nvSpPr>
          <p:cNvPr id="18" name="Text Box 190"/>
          <p:cNvSpPr txBox="1">
            <a:spLocks noChangeArrowheads="1"/>
          </p:cNvSpPr>
          <p:nvPr/>
        </p:nvSpPr>
        <p:spPr bwMode="auto">
          <a:xfrm>
            <a:off x="5508104" y="3100106"/>
            <a:ext cx="1187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AutoShape 191"/>
          <p:cNvCxnSpPr>
            <a:cxnSpLocks noChangeShapeType="1"/>
            <a:stCxn id="6" idx="2"/>
            <a:endCxn id="14" idx="0"/>
          </p:cNvCxnSpPr>
          <p:nvPr/>
        </p:nvCxnSpPr>
        <p:spPr bwMode="auto">
          <a:xfrm>
            <a:off x="7669564" y="5491336"/>
            <a:ext cx="0" cy="564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774661" y="85346"/>
            <a:ext cx="2214578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Передача</a:t>
            </a:r>
            <a:endParaRPr lang="ru-RU" dirty="0"/>
          </a:p>
          <a:p>
            <a:pPr algn="ctr"/>
            <a:r>
              <a:rPr lang="ru-RU" dirty="0"/>
              <a:t>управления</a:t>
            </a: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16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1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10" grpId="0" animBg="1" autoUpdateAnimBg="0"/>
      <p:bldP spid="11" grpId="0" animBg="1"/>
      <p:bldP spid="14" grpId="0" animBg="1"/>
      <p:bldP spid="17" grpId="0" animBg="1" autoUpdateAnimBg="0"/>
      <p:bldP spid="18" grpId="0" animBg="1" autoUpdateAnimBg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8640" y="53752"/>
            <a:ext cx="8640960" cy="114300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Функции:</a:t>
            </a:r>
            <a:r>
              <a:rPr lang="en-US" dirty="0" smtClean="0"/>
              <a:t> </a:t>
            </a:r>
            <a:r>
              <a:rPr lang="ru-RU" dirty="0" smtClean="0"/>
              <a:t>логика работы</a:t>
            </a:r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1340768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CALL Calc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	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ru-RU" sz="3200" i="1" dirty="0" smtClean="0"/>
              <a:t>Логика:</a:t>
            </a:r>
            <a:r>
              <a:rPr lang="en-US" sz="3200" i="1" dirty="0" smtClean="0"/>
              <a:t>	PUSH EIP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ru-RU" sz="3200" i="1" dirty="0" smtClean="0"/>
              <a:t>	</a:t>
            </a:r>
            <a:r>
              <a:rPr lang="en-US" sz="3200" i="1" dirty="0" smtClean="0"/>
              <a:t>		EIP = EIP+ </a:t>
            </a:r>
            <a:r>
              <a:rPr lang="ru-RU" sz="3200" i="1" dirty="0" smtClean="0"/>
              <a:t>смещение к процедуре </a:t>
            </a:r>
            <a:r>
              <a:rPr lang="en-US" sz="3200" i="1" dirty="0" smtClean="0"/>
              <a:t>Calc</a:t>
            </a:r>
            <a:endParaRPr lang="ru-RU" sz="3200" i="1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PROC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		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ru-RU" sz="2800" b="1" dirty="0" smtClean="0"/>
              <a:t>		</a:t>
            </a:r>
            <a:r>
              <a:rPr kumimoji="0" lang="ru-RU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Тело_процедуры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ru-RU" sz="2800" b="1" dirty="0" smtClean="0"/>
              <a:t>		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ru-RU" sz="2800" b="1" dirty="0" smtClean="0"/>
              <a:t>		</a:t>
            </a:r>
            <a:r>
              <a:rPr lang="en-US" sz="2800" b="1" dirty="0" smtClean="0"/>
              <a:t>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ENDP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3200" i="1" dirty="0" smtClean="0"/>
              <a:t>Логика:</a:t>
            </a:r>
            <a:r>
              <a:rPr lang="en-US" sz="3200" i="1" dirty="0" smtClean="0"/>
              <a:t>	POP EIP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ru-RU" sz="3200" b="1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80120" y="1359024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en-US" sz="3200" b="1" i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ru-RU" sz="3200" b="1" i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PUSH EBP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POP EBP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ru-RU" sz="3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774661" y="85346"/>
            <a:ext cx="2214578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Передача</a:t>
            </a:r>
            <a:endParaRPr lang="ru-RU" dirty="0"/>
          </a:p>
          <a:p>
            <a:pPr algn="ctr"/>
            <a:r>
              <a:rPr lang="ru-RU" dirty="0"/>
              <a:t>управления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17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6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Примеры использования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команд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348880"/>
            <a:ext cx="7981092" cy="35283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Быстрое умножение</a:t>
            </a:r>
            <a:endParaRPr lang="en-US" dirty="0" smtClean="0"/>
          </a:p>
          <a:p>
            <a:r>
              <a:rPr lang="ru-RU" dirty="0" smtClean="0"/>
              <a:t>Вычисление </a:t>
            </a:r>
            <a:r>
              <a:rPr lang="ru-RU" dirty="0" smtClean="0"/>
              <a:t>абсолютного значения числа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если </a:t>
            </a:r>
            <a:r>
              <a:rPr lang="en-US" dirty="0" smtClean="0"/>
              <a:t>a&lt;0, </a:t>
            </a:r>
            <a:r>
              <a:rPr lang="ru-RU" dirty="0"/>
              <a:t>то а</a:t>
            </a:r>
            <a:r>
              <a:rPr lang="ru-RU" dirty="0" smtClean="0"/>
              <a:t>=</a:t>
            </a:r>
            <a:r>
              <a:rPr lang="en-US" dirty="0" smtClean="0"/>
              <a:t>-a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Определения минимума из двух чисел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(если </a:t>
            </a:r>
            <a:r>
              <a:rPr lang="en-US" dirty="0" smtClean="0"/>
              <a:t>b&lt;a, </a:t>
            </a:r>
            <a:r>
              <a:rPr lang="ru-RU" dirty="0" smtClean="0"/>
              <a:t>то а=</a:t>
            </a:r>
            <a:r>
              <a:rPr lang="en-US" dirty="0" smtClean="0"/>
              <a:t>b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из двух чисел по условию </a:t>
            </a:r>
            <a:br>
              <a:rPr lang="ru-RU" dirty="0" smtClean="0"/>
            </a:br>
            <a:r>
              <a:rPr lang="ru-RU" dirty="0" smtClean="0"/>
              <a:t>(если </a:t>
            </a:r>
            <a:r>
              <a:rPr lang="en-US" dirty="0" smtClean="0"/>
              <a:t>a&lt;&gt;0 </a:t>
            </a:r>
            <a:r>
              <a:rPr lang="ru-RU" dirty="0" smtClean="0"/>
              <a:t>то а=б, иначе а=с)</a:t>
            </a:r>
          </a:p>
          <a:p>
            <a:endParaRPr lang="ru-RU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15140" y="214290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Команды работы</a:t>
            </a:r>
            <a:br>
              <a:rPr lang="ru-RU" dirty="0" smtClean="0"/>
            </a:br>
            <a:r>
              <a:rPr lang="ru-RU" dirty="0" smtClean="0"/>
              <a:t>с битами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980" y="1124744"/>
            <a:ext cx="221457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Пересылка </a:t>
            </a:r>
            <a:r>
              <a:rPr lang="ru-RU" dirty="0"/>
              <a:t>данных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18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2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Самостоятельная работа № </a:t>
            </a:r>
            <a:r>
              <a:rPr lang="ru-RU" dirty="0" smtClean="0"/>
              <a:t>2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908720"/>
            <a:ext cx="8682168" cy="5949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600" dirty="0" smtClean="0"/>
              <a:t>Тема. </a:t>
            </a:r>
            <a:r>
              <a:rPr lang="ru-RU" sz="2600" b="1" i="1" u="sng" dirty="0" smtClean="0"/>
              <a:t>Арифметические операции и флаги микропроцессора.</a:t>
            </a:r>
          </a:p>
          <a:p>
            <a:pPr marL="365125" indent="-9525">
              <a:buNone/>
            </a:pP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Формат: Документ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Excel 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(шаблон прилагается)</a:t>
            </a:r>
          </a:p>
          <a:p>
            <a:pPr marL="365125" indent="-9525">
              <a:buNone/>
            </a:pP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время выполнения –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неделя</a:t>
            </a:r>
          </a:p>
          <a:p>
            <a:pPr marL="365125" indent="-9525">
              <a:buNone/>
            </a:pP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23:59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19 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марта 201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г.</a:t>
            </a:r>
          </a:p>
          <a:p>
            <a:pPr marL="365125" indent="-9525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Последовательно вычислить выражение с использованием двоичной арифметики в 8ми битном представлении.</a:t>
            </a:r>
          </a:p>
          <a:p>
            <a:pPr marL="365125" indent="-9525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1-MM-127+DD-YY+127</a:t>
            </a:r>
          </a:p>
          <a:p>
            <a:pPr marL="365125" indent="-9525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Записать все получающиеся числа в десятичном представлении как числа со знаком и как числа без знака.</a:t>
            </a:r>
          </a:p>
          <a:p>
            <a:pPr marL="365125" indent="-9525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Записать состояние флагов после каждой операции.</a:t>
            </a:r>
          </a:p>
          <a:p>
            <a:pPr marL="365125" indent="-9525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Индивидуальный вариант будет выслан.</a:t>
            </a:r>
            <a:endParaRPr lang="ru-RU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5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Самостоятельная работа № </a:t>
            </a:r>
            <a:r>
              <a:rPr lang="ru-RU" dirty="0" smtClean="0"/>
              <a:t>3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908720"/>
            <a:ext cx="8682168" cy="5949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600" dirty="0" smtClean="0"/>
              <a:t>Тема. </a:t>
            </a:r>
            <a:r>
              <a:rPr lang="ru-RU" sz="2600" b="1" i="1" u="sng" dirty="0"/>
              <a:t>Особенности системного программирования.</a:t>
            </a:r>
            <a:endParaRPr lang="ru-RU" sz="2600" b="1" i="1" u="sng" dirty="0" smtClean="0"/>
          </a:p>
          <a:p>
            <a:pPr marL="365125" indent="-9525">
              <a:buNone/>
            </a:pPr>
            <a:r>
              <a:rPr lang="ru-RU" sz="2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Формат: Документ </a:t>
            </a:r>
            <a:r>
              <a:rPr lang="ru-RU" sz="2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Word</a:t>
            </a:r>
            <a:r>
              <a:rPr lang="ru-RU" sz="2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65125" indent="-9525">
              <a:buNone/>
            </a:pPr>
            <a:r>
              <a:rPr lang="ru-RU" sz="2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Объем 1-3 страницы, </a:t>
            </a:r>
          </a:p>
          <a:p>
            <a:pPr marL="365125" indent="-9525">
              <a:buNone/>
            </a:pPr>
            <a:r>
              <a:rPr lang="ru-RU" sz="2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+1 стр. введение, +1 стр. заключение.</a:t>
            </a:r>
            <a:br>
              <a:rPr lang="ru-RU" sz="2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время выполнения – 2 недели</a:t>
            </a:r>
          </a:p>
          <a:p>
            <a:pPr marL="365125" indent="-9525">
              <a:buNone/>
            </a:pPr>
            <a:r>
              <a:rPr lang="ru-RU" sz="2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 23:59, 26 марта 2014 г.</a:t>
            </a:r>
          </a:p>
          <a:p>
            <a:pPr marL="365125" indent="-9525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Примерное содержание: Определение и характеристики. Основные отличия от прикладного. Проблемы и трудности возникающие при системном программировании. Для чего применяется и в чем преимущества. Личный взгляд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1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95"/>
          <p:cNvGraphicFramePr>
            <a:graphicFrameLocks/>
          </p:cNvGraphicFramePr>
          <p:nvPr/>
        </p:nvGraphicFramePr>
        <p:xfrm>
          <a:off x="633442" y="1086826"/>
          <a:ext cx="7772400" cy="5699760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055687"/>
                <a:gridCol w="1219200"/>
                <a:gridCol w="1055688"/>
                <a:gridCol w="1230312"/>
                <a:gridCol w="9906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MOV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Инструкция </a:t>
            </a:r>
            <a:r>
              <a:rPr lang="en-US" dirty="0" smtClean="0"/>
              <a:t>MOV</a:t>
            </a:r>
            <a:endParaRPr lang="ru-RU" b="1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AutoShape 496"/>
          <p:cNvSpPr>
            <a:spLocks noChangeArrowheads="1"/>
          </p:cNvSpPr>
          <p:nvPr/>
        </p:nvSpPr>
        <p:spPr bwMode="auto">
          <a:xfrm>
            <a:off x="5891242" y="1261451"/>
            <a:ext cx="1828800" cy="2057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497"/>
          <p:cNvSpPr>
            <a:spLocks noChangeArrowheads="1"/>
          </p:cNvSpPr>
          <p:nvPr/>
        </p:nvSpPr>
        <p:spPr bwMode="auto">
          <a:xfrm>
            <a:off x="5967442" y="3928451"/>
            <a:ext cx="1676400" cy="1371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498"/>
          <p:cNvSpPr>
            <a:spLocks noChangeArrowheads="1"/>
          </p:cNvSpPr>
          <p:nvPr/>
        </p:nvSpPr>
        <p:spPr bwMode="auto">
          <a:xfrm>
            <a:off x="5880130" y="5909651"/>
            <a:ext cx="1828800" cy="762000"/>
          </a:xfrm>
          <a:prstGeom prst="bracketPair">
            <a:avLst>
              <a:gd name="adj" fmla="val 354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499"/>
          <p:cNvSpPr>
            <a:spLocks noChangeShapeType="1"/>
          </p:cNvSpPr>
          <p:nvPr/>
        </p:nvSpPr>
        <p:spPr bwMode="auto">
          <a:xfrm>
            <a:off x="5129242" y="225205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Line 500"/>
          <p:cNvSpPr>
            <a:spLocks noChangeShapeType="1"/>
          </p:cNvSpPr>
          <p:nvPr/>
        </p:nvSpPr>
        <p:spPr bwMode="auto">
          <a:xfrm>
            <a:off x="5129242" y="46142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Line 501"/>
          <p:cNvSpPr>
            <a:spLocks noChangeShapeType="1"/>
          </p:cNvSpPr>
          <p:nvPr/>
        </p:nvSpPr>
        <p:spPr bwMode="auto">
          <a:xfrm>
            <a:off x="5129242" y="629065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Line 502"/>
          <p:cNvSpPr>
            <a:spLocks noChangeShapeType="1"/>
          </p:cNvSpPr>
          <p:nvPr/>
        </p:nvSpPr>
        <p:spPr bwMode="auto">
          <a:xfrm>
            <a:off x="5880130" y="19361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503"/>
          <p:cNvSpPr>
            <a:spLocks noChangeShapeType="1"/>
          </p:cNvSpPr>
          <p:nvPr/>
        </p:nvSpPr>
        <p:spPr bwMode="auto">
          <a:xfrm>
            <a:off x="5880130" y="262352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Line 504"/>
          <p:cNvSpPr>
            <a:spLocks noChangeShapeType="1"/>
          </p:cNvSpPr>
          <p:nvPr/>
        </p:nvSpPr>
        <p:spPr bwMode="auto">
          <a:xfrm>
            <a:off x="7415242" y="19472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Line 505"/>
          <p:cNvSpPr>
            <a:spLocks noChangeShapeType="1"/>
          </p:cNvSpPr>
          <p:nvPr/>
        </p:nvSpPr>
        <p:spPr bwMode="auto">
          <a:xfrm>
            <a:off x="7415242" y="260130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AutoShape 508"/>
          <p:cNvSpPr>
            <a:spLocks noChangeArrowheads="1"/>
          </p:cNvSpPr>
          <p:nvPr/>
        </p:nvSpPr>
        <p:spPr bwMode="auto">
          <a:xfrm>
            <a:off x="3529042" y="2252051"/>
            <a:ext cx="4572000" cy="4038600"/>
          </a:xfrm>
          <a:prstGeom prst="bracketPair">
            <a:avLst>
              <a:gd name="adj" fmla="val 9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Line 509"/>
          <p:cNvSpPr>
            <a:spLocks noChangeShapeType="1"/>
          </p:cNvSpPr>
          <p:nvPr/>
        </p:nvSpPr>
        <p:spPr bwMode="auto">
          <a:xfrm>
            <a:off x="2854355" y="39284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Line 510"/>
          <p:cNvSpPr>
            <a:spLocks noChangeShapeType="1"/>
          </p:cNvSpPr>
          <p:nvPr/>
        </p:nvSpPr>
        <p:spPr bwMode="auto">
          <a:xfrm>
            <a:off x="1058892" y="39284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Line 511"/>
          <p:cNvSpPr>
            <a:spLocks noChangeShapeType="1"/>
          </p:cNvSpPr>
          <p:nvPr/>
        </p:nvSpPr>
        <p:spPr bwMode="auto">
          <a:xfrm>
            <a:off x="8101042" y="39284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Line 512"/>
          <p:cNvSpPr>
            <a:spLocks noChangeShapeType="1"/>
          </p:cNvSpPr>
          <p:nvPr/>
        </p:nvSpPr>
        <p:spPr bwMode="auto">
          <a:xfrm>
            <a:off x="7415242" y="46142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513"/>
          <p:cNvSpPr>
            <a:spLocks noChangeShapeType="1"/>
          </p:cNvSpPr>
          <p:nvPr/>
        </p:nvSpPr>
        <p:spPr bwMode="auto">
          <a:xfrm flipH="1">
            <a:off x="3529042" y="461425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86380" y="1928802"/>
            <a:ext cx="428628" cy="4786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357818" y="392906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15140" y="142852"/>
            <a:ext cx="221457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Пересылка </a:t>
            </a:r>
            <a:r>
              <a:rPr lang="ru-RU" dirty="0"/>
              <a:t>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50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662991"/>
            <a:ext cx="2954683" cy="606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Модель адресного пространства</a:t>
            </a:r>
            <a:endParaRPr lang="ru-RU" b="1" i="1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88556" y="1268760"/>
            <a:ext cx="6615691" cy="485778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lvl="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3400" dirty="0" smtClean="0">
                <a:latin typeface="+mn-lt"/>
                <a:cs typeface="Courier New" pitchFamily="49" charset="0"/>
              </a:rPr>
              <a:t>Способы задания операндов: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3200" i="1" dirty="0" smtClean="0">
                <a:latin typeface="+mn-lt"/>
              </a:rPr>
              <a:t>неявно на микропрограммном уровне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3200" i="1" dirty="0" smtClean="0">
                <a:latin typeface="+mn-lt"/>
              </a:rPr>
              <a:t>непосредственный операнд в самой команде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3200" i="1" dirty="0" smtClean="0">
                <a:latin typeface="+mn-lt"/>
              </a:rPr>
              <a:t>указание регистра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3200" i="1" dirty="0" smtClean="0">
                <a:latin typeface="+mn-lt"/>
              </a:rPr>
              <a:t>указание памяти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3200" i="1" dirty="0" smtClean="0">
                <a:latin typeface="+mn-lt"/>
              </a:rPr>
              <a:t>указание порта ввода/вывода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5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7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008611" y="2119554"/>
            <a:ext cx="4343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 err="1"/>
              <a:t>Базово-индексная</a:t>
            </a:r>
            <a:r>
              <a:rPr lang="ru-RU" dirty="0"/>
              <a:t> со смещением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079993" y="2059991"/>
            <a:ext cx="2357454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 err="1"/>
              <a:t>Базово-индексная</a:t>
            </a:r>
            <a:endParaRPr lang="ru-RU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722991" y="2071678"/>
            <a:ext cx="297657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/>
              <a:t>Базовая со смещением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80181" y="2059803"/>
            <a:ext cx="2357454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/>
              <a:t>Базовая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85852" y="2107491"/>
            <a:ext cx="19812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/>
              <a:t>Со смещением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93403" y="2093736"/>
            <a:ext cx="19812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/>
              <a:t>Относительная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99652" y="2095616"/>
            <a:ext cx="19812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/>
              <a:t>Абсолютная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3983" y="2012303"/>
            <a:ext cx="1981200" cy="6238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/>
              <a:t>Прямая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адресации</a:t>
            </a:r>
            <a:endParaRPr lang="ru-RU" b="1" i="1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2066" y="2071678"/>
            <a:ext cx="2357454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 smtClean="0"/>
              <a:t>Индексная</a:t>
            </a:r>
            <a:endParaRPr lang="ru-RU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05308" y="2012115"/>
            <a:ext cx="4500594" cy="642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dirty="0"/>
              <a:t>Косвенная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6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8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14616E-6 L -0.00105 0.094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14616E-6 L -0.00105 0.1998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074E-6 L -0.00018 0.313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13599E-6 L -0.13646 0.112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5634E-6 L 0.08159 0.203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20074E-6 L -0.01025 0.3057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07216E-6 L -0.15296 0.4017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0333E-6 L 0.06823 0.50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0" grpId="0" animBg="1"/>
      <p:bldP spid="10" grpId="1" animBg="1"/>
      <p:bldP spid="11" grpId="0" animBg="1"/>
      <p:bldP spid="11" grpId="1" animBg="1"/>
      <p:bldP spid="8" grpId="0" animBg="1"/>
      <p:bldP spid="8" grpId="1" animBg="1"/>
      <p:bldP spid="6" grpId="0" animBg="1" autoUpdateAnimBg="0"/>
      <p:bldP spid="16" grpId="0" animBg="1"/>
      <p:bldP spid="16" grpId="1" animBg="1"/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Прямая адресация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Абсолютная</a:t>
            </a:r>
            <a:b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400" b="1" noProof="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ov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ebx,val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Относительная</a:t>
            </a:r>
            <a:b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jmp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met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1690" y="3014658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71690" y="3395658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271690" y="3776658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71690" y="4157658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271690" y="4538658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357290" y="278605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DS</a:t>
            </a:r>
            <a:endParaRPr lang="ru-RU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890690" y="30146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966890" y="3014658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 rot="-5366172">
            <a:off x="853702" y="293300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val</a:t>
            </a:r>
            <a:endParaRPr lang="ru-RU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210304" y="2986162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210304" y="3367162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210304" y="3748162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210304" y="4129162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210304" y="4510162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295904" y="2757562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CS</a:t>
            </a:r>
            <a:endParaRPr lang="ru-RU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5829304" y="298616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AutoShape 21"/>
          <p:cNvSpPr>
            <a:spLocks/>
          </p:cNvSpPr>
          <p:nvPr/>
        </p:nvSpPr>
        <p:spPr bwMode="auto">
          <a:xfrm>
            <a:off x="5905504" y="3367162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 rot="-5366172">
            <a:off x="5143504" y="382436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met-$</a:t>
            </a:r>
            <a:endParaRPr lang="ru-RU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829304" y="489116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48304" y="466256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IP</a:t>
            </a:r>
            <a:endParaRPr lang="ru-RU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5829304" y="336716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143504" y="313856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met: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7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7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10" grpId="0" animBg="1"/>
      <p:bldP spid="11" grpId="0" animBg="1"/>
      <p:bldP spid="12" grpId="0" animBg="1"/>
      <p:bldP spid="13" grpId="0" animBg="1" autoUpdateAnimBg="0"/>
      <p:bldP spid="14" grpId="0" autoUpdateAnimBg="0"/>
      <p:bldP spid="16" grpId="0" animBg="1"/>
      <p:bldP spid="17" grpId="0" animBg="1"/>
      <p:bldP spid="18" grpId="0" autoUpdateAnimBg="0"/>
      <p:bldP spid="19" grpId="0" animBg="1"/>
      <p:bldP spid="20" grpId="0" animBg="1"/>
      <p:bldP spid="21" grpId="0" animBg="1"/>
      <p:bldP spid="22" grpId="0" animBg="1"/>
      <p:bldP spid="23" grpId="0" animBg="1" autoUpdateAnimBg="0"/>
      <p:bldP spid="24" grpId="0" autoUpdateAnimBg="0"/>
      <p:bldP spid="25" grpId="0" animBg="1"/>
      <p:bldP spid="26" grpId="0" animBg="1"/>
      <p:bldP spid="27" grpId="0" autoUpdateAnimBg="0"/>
      <p:bldP spid="29" grpId="0" animBg="1"/>
      <p:bldP spid="30" grpId="0" autoUpdateAnimBg="0"/>
      <p:bldP spid="31" grpId="0" animBg="1"/>
      <p:bldP spid="3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Косвенная адресация</a:t>
            </a:r>
            <a:endParaRPr lang="ru-RU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– адресация с помощью заключенных в квадратные скобки регистров, содержащих</a:t>
            </a:r>
            <a:r>
              <a:rPr lang="en-US" dirty="0" smtClean="0"/>
              <a:t> </a:t>
            </a:r>
            <a:r>
              <a:rPr lang="ru-RU" dirty="0" smtClean="0"/>
              <a:t>адрес памяти</a:t>
            </a:r>
          </a:p>
          <a:p>
            <a:pPr>
              <a:buNone/>
            </a:pPr>
            <a:r>
              <a:rPr lang="ru-RU" i="1" dirty="0" smtClean="0"/>
              <a:t>Директива переопределения типа</a:t>
            </a:r>
            <a:r>
              <a:rPr lang="ru-RU" dirty="0" smtClean="0"/>
              <a:t> 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ru-RU" dirty="0" smtClean="0"/>
              <a:t>– применяется для переопределения или уточнения типа метки или переменной, определяемых выражением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Тип может принимать одно из следующих значений: </a:t>
            </a:r>
          </a:p>
          <a:p>
            <a:pPr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word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qword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ru-RU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tbyte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near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far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3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ru-RU" sz="3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*4+eax]</a:t>
            </a:r>
            <a:endParaRPr lang="ru-RU" sz="33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8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47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Косвенная базовая адресация</a:t>
            </a:r>
            <a:endParaRPr lang="ru-RU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–  регистровая адресация </a:t>
            </a:r>
          </a:p>
          <a:p>
            <a:pPr>
              <a:buNone/>
            </a:pPr>
            <a:r>
              <a:rPr lang="ru-RU" dirty="0" smtClean="0"/>
              <a:t>	эффективный адрес операнда может находиться в любом из регистров общего назначения, кроме </a:t>
            </a:r>
            <a:r>
              <a:rPr lang="ru-RU" b="1" i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ru-RU" dirty="0" smtClean="0"/>
              <a:t> и </a:t>
            </a:r>
            <a:r>
              <a:rPr lang="ru-RU" b="1" i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ru-RU" dirty="0" smtClean="0"/>
              <a:t>Пример, </a:t>
            </a:r>
          </a:p>
          <a:p>
            <a:pPr>
              <a:buNone/>
            </a:pPr>
            <a:r>
              <a:rPr lang="ru-RU" sz="34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ru-RU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400" b="1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ru-RU" sz="3400" b="1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ru-RU" sz="340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ru-RU" sz="3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ru-RU" dirty="0" smtClean="0"/>
              <a:t>	команда помещает в регистр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ru-RU" dirty="0" smtClean="0"/>
              <a:t> содержимое слова по адресу из сегмента данных со смещением, хранящимся в регистре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Так как содержимое регистра легко изменить в ходе работы программы, данный способ адресации позволяет динамически назначить адрес операнда для некоторой машинной команды. </a:t>
            </a:r>
          </a:p>
          <a:p>
            <a:r>
              <a:rPr lang="ru-RU" dirty="0" smtClean="0"/>
              <a:t>Используется для организации циклических вычислений и для работы с различными структурами данных типа таблиц или массивов. 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9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15573</TotalTime>
  <Words>452</Words>
  <Application>Microsoft Office PowerPoint</Application>
  <PresentationFormat>Экран (4:3)</PresentationFormat>
  <Paragraphs>235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Системное программирование</vt:lpstr>
      <vt:lpstr>Самостоятельная работа № 2</vt:lpstr>
      <vt:lpstr>Самостоятельная работа № 3</vt:lpstr>
      <vt:lpstr>Инструкция MOV</vt:lpstr>
      <vt:lpstr> Модель адресного пространства</vt:lpstr>
      <vt:lpstr>Способы адресации</vt:lpstr>
      <vt:lpstr>Прямая адресация</vt:lpstr>
      <vt:lpstr>Косвенная адресация</vt:lpstr>
      <vt:lpstr>Косвенная базовая адресация</vt:lpstr>
      <vt:lpstr>Косвенная базовая адресация  со смещением</vt:lpstr>
      <vt:lpstr>Индексная адресация  </vt:lpstr>
      <vt:lpstr>Базово -индексная адресация и базово-индексная со смещением</vt:lpstr>
      <vt:lpstr>Инструкция XCHG</vt:lpstr>
      <vt:lpstr>Инструкции  загрузки адреса</vt:lpstr>
      <vt:lpstr>Команды  передачи управления</vt:lpstr>
      <vt:lpstr>Циклы</vt:lpstr>
      <vt:lpstr>Функции: логика работы</vt:lpstr>
      <vt:lpstr>Примеры использования команд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и прикладное программное обеспечение</dc:title>
  <dc:creator>Alexander</dc:creator>
  <cp:lastModifiedBy>Alexander</cp:lastModifiedBy>
  <cp:revision>27</cp:revision>
  <dcterms:created xsi:type="dcterms:W3CDTF">2013-02-09T07:52:12Z</dcterms:created>
  <dcterms:modified xsi:type="dcterms:W3CDTF">2014-03-12T11:02:30Z</dcterms:modified>
</cp:coreProperties>
</file>