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9"/>
  </p:notesMasterIdLst>
  <p:sldIdLst>
    <p:sldId id="280" r:id="rId2"/>
    <p:sldId id="319" r:id="rId3"/>
    <p:sldId id="281" r:id="rId4"/>
    <p:sldId id="282" r:id="rId5"/>
    <p:sldId id="283" r:id="rId6"/>
    <p:sldId id="284" r:id="rId7"/>
    <p:sldId id="317" r:id="rId8"/>
    <p:sldId id="318" r:id="rId9"/>
    <p:sldId id="31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797675" cy="9802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8574-15A1-486B-BF84-BD151FB79C68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56336"/>
            <a:ext cx="54381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10971"/>
            <a:ext cx="2945659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7EA4-661B-4DA1-8A1A-EC5EB9D6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706A-0E55-4166-81F4-6C156AB8B16B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49C8-E04B-498B-939D-236AC8AC3305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989-6660-400F-9C5D-40F97E89FD19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640960" cy="114300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A6-C08A-48B3-88A2-3CA2A90517FE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F845D93-6648-4690-AB66-B1B36A47E186}" type="slidenum">
              <a:rPr lang="ru-RU" smtClean="0"/>
              <a:pPr/>
              <a:t>‹#›</a:t>
            </a:fld>
            <a:r>
              <a:rPr lang="ru-RU" dirty="0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3-0687-4B93-A4DF-9A567DD366B9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7356-FFCA-4646-B2D8-28DA1D67D6BC}" type="datetime1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882-DBF8-4E82-8A8D-4CFE9A2AB9CF}" type="datetime1">
              <a:rPr lang="ru-RU" smtClean="0"/>
              <a:t>10.04.2014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8B85-8B39-48B2-8902-B78A7AD396C5}" type="datetime1">
              <a:rPr lang="ru-RU" smtClean="0"/>
              <a:t>10.04.2014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0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FF0A-43CF-4D58-9AD8-F7ECAEE57EAB}" type="datetime1">
              <a:rPr lang="ru-RU" smtClean="0"/>
              <a:t>10.04.2014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47E7-94E7-40E0-B24F-A7C8BBC37C4E}" type="datetime1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D56-A3C7-4CF4-9386-57BACDDE5DDC}" type="datetime1">
              <a:rPr lang="ru-RU" smtClean="0"/>
              <a:t>10.04.2014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7E6D-FF32-4687-94FC-D29625333628}" type="datetime1">
              <a:rPr lang="ru-RU" smtClean="0"/>
              <a:t>10.04.2014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D93-6648-4690-AB66-B1B36A47E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u.s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Системное программирование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  <a:defRPr/>
            </a:pPr>
            <a:r>
              <a:rPr lang="ru-RU" sz="3600" dirty="0" smtClean="0"/>
              <a:t>Лекция 5</a:t>
            </a:r>
          </a:p>
          <a:p>
            <a:pPr>
              <a:buNone/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ru-RU" b="1" dirty="0" smtClean="0"/>
              <a:t>Сопроцессор х87.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2"/>
              </a:rPr>
              <a:t>ssau.sispro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0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Типы данных сопроцессора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89118"/>
              </p:ext>
            </p:extLst>
          </p:nvPr>
        </p:nvGraphicFramePr>
        <p:xfrm>
          <a:off x="323528" y="908720"/>
          <a:ext cx="8568952" cy="5709274"/>
        </p:xfrm>
        <a:graphic>
          <a:graphicData uri="http://schemas.openxmlformats.org/drawingml/2006/table">
            <a:tbl>
              <a:tblPr/>
              <a:tblGrid>
                <a:gridCol w="1656184"/>
                <a:gridCol w="1259104"/>
                <a:gridCol w="1693224"/>
                <a:gridCol w="3960440"/>
              </a:tblGrid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Тип данных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Длина (бит)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Кол-во значащих цифр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Диапазон представления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Целое слово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4-5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32767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Короткое целое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9-10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-2147483648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2147483647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Длинное целое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18-19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-9223372036854775808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9223372036854775807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Короткое вещественное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7-8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1.175494351е-38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3.402823466е+38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Длинное вещественное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15-16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2.2250738585072014е-308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1.7976931348623158е+308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Расширенное вещественное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ru-RU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19-20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3.3621031431120935063е-4932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1.189731495357231765е+4932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2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представления чисел</a:t>
            </a:r>
            <a:endParaRPr lang="ru-RU" b="1" i="1" dirty="0"/>
          </a:p>
        </p:txBody>
      </p:sp>
      <p:sp>
        <p:nvSpPr>
          <p:cNvPr id="6" name="Rectangle 137"/>
          <p:cNvSpPr txBox="1">
            <a:spLocks noChangeArrowheads="1"/>
          </p:cNvSpPr>
          <p:nvPr/>
        </p:nvSpPr>
        <p:spPr>
          <a:xfrm>
            <a:off x="967056" y="973689"/>
            <a:ext cx="83820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3200" dirty="0" smtClean="0">
                <a:latin typeface="+mn-lt"/>
              </a:rPr>
              <a:t>Наименьшее положительное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Наибольшее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отрицательное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Наибольшее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положительное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3200" noProof="0" dirty="0" smtClean="0">
                <a:latin typeface="+mn-lt"/>
              </a:rPr>
              <a:t>Наименьшее отрицательное: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139"/>
          <p:cNvSpPr>
            <a:spLocks noChangeArrowheads="1"/>
          </p:cNvSpPr>
          <p:nvPr/>
        </p:nvSpPr>
        <p:spPr bwMode="auto">
          <a:xfrm>
            <a:off x="1967182" y="1823172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140"/>
          <p:cNvSpPr>
            <a:spLocks noChangeArrowheads="1"/>
          </p:cNvSpPr>
          <p:nvPr/>
        </p:nvSpPr>
        <p:spPr bwMode="auto">
          <a:xfrm>
            <a:off x="1967182" y="1823172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0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11" name="Rectangle 141"/>
          <p:cNvSpPr>
            <a:spLocks noChangeArrowheads="1"/>
          </p:cNvSpPr>
          <p:nvPr/>
        </p:nvSpPr>
        <p:spPr bwMode="auto">
          <a:xfrm>
            <a:off x="2900926" y="1823172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12" name="Rectangle 142"/>
          <p:cNvSpPr>
            <a:spLocks noChangeArrowheads="1"/>
          </p:cNvSpPr>
          <p:nvPr/>
        </p:nvSpPr>
        <p:spPr bwMode="auto">
          <a:xfrm>
            <a:off x="3344369" y="1823172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3" name="Rectangle 143"/>
          <p:cNvSpPr>
            <a:spLocks noChangeArrowheads="1"/>
          </p:cNvSpPr>
          <p:nvPr/>
        </p:nvSpPr>
        <p:spPr bwMode="auto">
          <a:xfrm>
            <a:off x="3862100" y="1823172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4" name="Rectangle 144"/>
          <p:cNvSpPr>
            <a:spLocks noChangeArrowheads="1"/>
          </p:cNvSpPr>
          <p:nvPr/>
        </p:nvSpPr>
        <p:spPr bwMode="auto">
          <a:xfrm>
            <a:off x="4307829" y="1823172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15" name="Rectangle 145"/>
          <p:cNvSpPr>
            <a:spLocks noChangeArrowheads="1"/>
          </p:cNvSpPr>
          <p:nvPr/>
        </p:nvSpPr>
        <p:spPr bwMode="auto">
          <a:xfrm>
            <a:off x="4760415" y="1823172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6" name="Rectangle 146"/>
          <p:cNvSpPr>
            <a:spLocks noChangeArrowheads="1"/>
          </p:cNvSpPr>
          <p:nvPr/>
        </p:nvSpPr>
        <p:spPr bwMode="auto">
          <a:xfrm>
            <a:off x="5203858" y="1823172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7" name="Rectangle 147"/>
          <p:cNvSpPr>
            <a:spLocks noChangeArrowheads="1"/>
          </p:cNvSpPr>
          <p:nvPr/>
        </p:nvSpPr>
        <p:spPr bwMode="auto">
          <a:xfrm>
            <a:off x="5648443" y="1823172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8" name="Rectangle 148"/>
          <p:cNvSpPr>
            <a:spLocks noChangeArrowheads="1"/>
          </p:cNvSpPr>
          <p:nvPr/>
        </p:nvSpPr>
        <p:spPr bwMode="auto">
          <a:xfrm>
            <a:off x="6167317" y="1823172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9" name="Rectangle 149"/>
          <p:cNvSpPr>
            <a:spLocks noChangeArrowheads="1"/>
          </p:cNvSpPr>
          <p:nvPr/>
        </p:nvSpPr>
        <p:spPr bwMode="auto">
          <a:xfrm>
            <a:off x="2434626" y="1823172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ym typeface="Symbol" pitchFamily="18" charset="2"/>
              </a:rPr>
              <a:t>0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20" name="Rectangle 150"/>
          <p:cNvSpPr>
            <a:spLocks noChangeArrowheads="1"/>
          </p:cNvSpPr>
          <p:nvPr/>
        </p:nvSpPr>
        <p:spPr bwMode="auto">
          <a:xfrm>
            <a:off x="2433483" y="1545193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21" name="Rectangle 151"/>
          <p:cNvSpPr>
            <a:spLocks noChangeArrowheads="1"/>
          </p:cNvSpPr>
          <p:nvPr/>
        </p:nvSpPr>
        <p:spPr bwMode="auto">
          <a:xfrm>
            <a:off x="4767272" y="1546720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47" name="Rectangle 139"/>
          <p:cNvSpPr>
            <a:spLocks noChangeArrowheads="1"/>
          </p:cNvSpPr>
          <p:nvPr/>
        </p:nvSpPr>
        <p:spPr bwMode="auto">
          <a:xfrm>
            <a:off x="1895750" y="3126129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Rectangle 140"/>
          <p:cNvSpPr>
            <a:spLocks noChangeArrowheads="1"/>
          </p:cNvSpPr>
          <p:nvPr/>
        </p:nvSpPr>
        <p:spPr bwMode="auto">
          <a:xfrm>
            <a:off x="1895750" y="3126129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49" name="Rectangle 141"/>
          <p:cNvSpPr>
            <a:spLocks noChangeArrowheads="1"/>
          </p:cNvSpPr>
          <p:nvPr/>
        </p:nvSpPr>
        <p:spPr bwMode="auto">
          <a:xfrm>
            <a:off x="2829494" y="3126129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0" name="Rectangle 142"/>
          <p:cNvSpPr>
            <a:spLocks noChangeArrowheads="1"/>
          </p:cNvSpPr>
          <p:nvPr/>
        </p:nvSpPr>
        <p:spPr bwMode="auto">
          <a:xfrm>
            <a:off x="3272937" y="3126129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1" name="Rectangle 143"/>
          <p:cNvSpPr>
            <a:spLocks noChangeArrowheads="1"/>
          </p:cNvSpPr>
          <p:nvPr/>
        </p:nvSpPr>
        <p:spPr bwMode="auto">
          <a:xfrm>
            <a:off x="3790668" y="3126129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2" name="Rectangle 144"/>
          <p:cNvSpPr>
            <a:spLocks noChangeArrowheads="1"/>
          </p:cNvSpPr>
          <p:nvPr/>
        </p:nvSpPr>
        <p:spPr bwMode="auto">
          <a:xfrm>
            <a:off x="4236397" y="3126129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3" name="Rectangle 145"/>
          <p:cNvSpPr>
            <a:spLocks noChangeArrowheads="1"/>
          </p:cNvSpPr>
          <p:nvPr/>
        </p:nvSpPr>
        <p:spPr bwMode="auto">
          <a:xfrm>
            <a:off x="4688983" y="3126129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4" name="Rectangle 146"/>
          <p:cNvSpPr>
            <a:spLocks noChangeArrowheads="1"/>
          </p:cNvSpPr>
          <p:nvPr/>
        </p:nvSpPr>
        <p:spPr bwMode="auto">
          <a:xfrm>
            <a:off x="5132426" y="3126129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5" name="Rectangle 147"/>
          <p:cNvSpPr>
            <a:spLocks noChangeArrowheads="1"/>
          </p:cNvSpPr>
          <p:nvPr/>
        </p:nvSpPr>
        <p:spPr bwMode="auto">
          <a:xfrm>
            <a:off x="5577011" y="3126129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6" name="Rectangle 148"/>
          <p:cNvSpPr>
            <a:spLocks noChangeArrowheads="1"/>
          </p:cNvSpPr>
          <p:nvPr/>
        </p:nvSpPr>
        <p:spPr bwMode="auto">
          <a:xfrm>
            <a:off x="6095885" y="3126129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7" name="Rectangle 149"/>
          <p:cNvSpPr>
            <a:spLocks noChangeArrowheads="1"/>
          </p:cNvSpPr>
          <p:nvPr/>
        </p:nvSpPr>
        <p:spPr bwMode="auto">
          <a:xfrm>
            <a:off x="2363194" y="3126129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0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58" name="Rectangle 150"/>
          <p:cNvSpPr>
            <a:spLocks noChangeArrowheads="1"/>
          </p:cNvSpPr>
          <p:nvPr/>
        </p:nvSpPr>
        <p:spPr bwMode="auto">
          <a:xfrm>
            <a:off x="2362051" y="2848150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59" name="Rectangle 151"/>
          <p:cNvSpPr>
            <a:spLocks noChangeArrowheads="1"/>
          </p:cNvSpPr>
          <p:nvPr/>
        </p:nvSpPr>
        <p:spPr bwMode="auto">
          <a:xfrm>
            <a:off x="4695840" y="2849677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60" name="Rectangle 139"/>
          <p:cNvSpPr>
            <a:spLocks noChangeArrowheads="1"/>
          </p:cNvSpPr>
          <p:nvPr/>
        </p:nvSpPr>
        <p:spPr bwMode="auto">
          <a:xfrm>
            <a:off x="1872784" y="4340575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Rectangle 140"/>
          <p:cNvSpPr>
            <a:spLocks noChangeArrowheads="1"/>
          </p:cNvSpPr>
          <p:nvPr/>
        </p:nvSpPr>
        <p:spPr bwMode="auto">
          <a:xfrm>
            <a:off x="1872784" y="434057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0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62" name="Rectangle 141"/>
          <p:cNvSpPr>
            <a:spLocks noChangeArrowheads="1"/>
          </p:cNvSpPr>
          <p:nvPr/>
        </p:nvSpPr>
        <p:spPr bwMode="auto">
          <a:xfrm>
            <a:off x="2806528" y="4340575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3" name="Rectangle 142"/>
          <p:cNvSpPr>
            <a:spLocks noChangeArrowheads="1"/>
          </p:cNvSpPr>
          <p:nvPr/>
        </p:nvSpPr>
        <p:spPr bwMode="auto">
          <a:xfrm>
            <a:off x="3249971" y="4340575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64" name="Rectangle 143"/>
          <p:cNvSpPr>
            <a:spLocks noChangeArrowheads="1"/>
          </p:cNvSpPr>
          <p:nvPr/>
        </p:nvSpPr>
        <p:spPr bwMode="auto">
          <a:xfrm>
            <a:off x="3767702" y="434057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5" name="Rectangle 144"/>
          <p:cNvSpPr>
            <a:spLocks noChangeArrowheads="1"/>
          </p:cNvSpPr>
          <p:nvPr/>
        </p:nvSpPr>
        <p:spPr bwMode="auto">
          <a:xfrm>
            <a:off x="4213431" y="434057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6" name="Rectangle 145"/>
          <p:cNvSpPr>
            <a:spLocks noChangeArrowheads="1"/>
          </p:cNvSpPr>
          <p:nvPr/>
        </p:nvSpPr>
        <p:spPr bwMode="auto">
          <a:xfrm>
            <a:off x="4666017" y="4340575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7" name="Rectangle 146"/>
          <p:cNvSpPr>
            <a:spLocks noChangeArrowheads="1"/>
          </p:cNvSpPr>
          <p:nvPr/>
        </p:nvSpPr>
        <p:spPr bwMode="auto">
          <a:xfrm>
            <a:off x="5109460" y="434057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8" name="Rectangle 147"/>
          <p:cNvSpPr>
            <a:spLocks noChangeArrowheads="1"/>
          </p:cNvSpPr>
          <p:nvPr/>
        </p:nvSpPr>
        <p:spPr bwMode="auto">
          <a:xfrm>
            <a:off x="5554045" y="4340575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69" name="Rectangle 148"/>
          <p:cNvSpPr>
            <a:spLocks noChangeArrowheads="1"/>
          </p:cNvSpPr>
          <p:nvPr/>
        </p:nvSpPr>
        <p:spPr bwMode="auto">
          <a:xfrm>
            <a:off x="6072919" y="4340575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0" name="Rectangle 149"/>
          <p:cNvSpPr>
            <a:spLocks noChangeArrowheads="1"/>
          </p:cNvSpPr>
          <p:nvPr/>
        </p:nvSpPr>
        <p:spPr bwMode="auto">
          <a:xfrm>
            <a:off x="2340228" y="4340575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71" name="Rectangle 150"/>
          <p:cNvSpPr>
            <a:spLocks noChangeArrowheads="1"/>
          </p:cNvSpPr>
          <p:nvPr/>
        </p:nvSpPr>
        <p:spPr bwMode="auto">
          <a:xfrm>
            <a:off x="2339085" y="4062596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72" name="Rectangle 151"/>
          <p:cNvSpPr>
            <a:spLocks noChangeArrowheads="1"/>
          </p:cNvSpPr>
          <p:nvPr/>
        </p:nvSpPr>
        <p:spPr bwMode="auto">
          <a:xfrm>
            <a:off x="4672874" y="4064123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73" name="Rectangle 139"/>
          <p:cNvSpPr>
            <a:spLocks noChangeArrowheads="1"/>
          </p:cNvSpPr>
          <p:nvPr/>
        </p:nvSpPr>
        <p:spPr bwMode="auto">
          <a:xfrm>
            <a:off x="1824312" y="5680824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4" name="Rectangle 140"/>
          <p:cNvSpPr>
            <a:spLocks noChangeArrowheads="1"/>
          </p:cNvSpPr>
          <p:nvPr/>
        </p:nvSpPr>
        <p:spPr bwMode="auto">
          <a:xfrm>
            <a:off x="1824312" y="5680824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75" name="Rectangle 141"/>
          <p:cNvSpPr>
            <a:spLocks noChangeArrowheads="1"/>
          </p:cNvSpPr>
          <p:nvPr/>
        </p:nvSpPr>
        <p:spPr bwMode="auto">
          <a:xfrm>
            <a:off x="2758056" y="5680824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6" name="Rectangle 142"/>
          <p:cNvSpPr>
            <a:spLocks noChangeArrowheads="1"/>
          </p:cNvSpPr>
          <p:nvPr/>
        </p:nvSpPr>
        <p:spPr bwMode="auto">
          <a:xfrm>
            <a:off x="3201499" y="5680824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77" name="Rectangle 143"/>
          <p:cNvSpPr>
            <a:spLocks noChangeArrowheads="1"/>
          </p:cNvSpPr>
          <p:nvPr/>
        </p:nvSpPr>
        <p:spPr bwMode="auto">
          <a:xfrm>
            <a:off x="3719230" y="5680824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8" name="Rectangle 144"/>
          <p:cNvSpPr>
            <a:spLocks noChangeArrowheads="1"/>
          </p:cNvSpPr>
          <p:nvPr/>
        </p:nvSpPr>
        <p:spPr bwMode="auto">
          <a:xfrm>
            <a:off x="4164959" y="5680824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9" name="Rectangle 145"/>
          <p:cNvSpPr>
            <a:spLocks noChangeArrowheads="1"/>
          </p:cNvSpPr>
          <p:nvPr/>
        </p:nvSpPr>
        <p:spPr bwMode="auto">
          <a:xfrm>
            <a:off x="4617545" y="5680824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80" name="Rectangle 146"/>
          <p:cNvSpPr>
            <a:spLocks noChangeArrowheads="1"/>
          </p:cNvSpPr>
          <p:nvPr/>
        </p:nvSpPr>
        <p:spPr bwMode="auto">
          <a:xfrm>
            <a:off x="5060988" y="5680824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81" name="Rectangle 147"/>
          <p:cNvSpPr>
            <a:spLocks noChangeArrowheads="1"/>
          </p:cNvSpPr>
          <p:nvPr/>
        </p:nvSpPr>
        <p:spPr bwMode="auto">
          <a:xfrm>
            <a:off x="5505573" y="5680824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82" name="Rectangle 148"/>
          <p:cNvSpPr>
            <a:spLocks noChangeArrowheads="1"/>
          </p:cNvSpPr>
          <p:nvPr/>
        </p:nvSpPr>
        <p:spPr bwMode="auto">
          <a:xfrm>
            <a:off x="6024447" y="5680824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83" name="Rectangle 149"/>
          <p:cNvSpPr>
            <a:spLocks noChangeArrowheads="1"/>
          </p:cNvSpPr>
          <p:nvPr/>
        </p:nvSpPr>
        <p:spPr bwMode="auto">
          <a:xfrm>
            <a:off x="2291756" y="5680824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84" name="Rectangle 150"/>
          <p:cNvSpPr>
            <a:spLocks noChangeArrowheads="1"/>
          </p:cNvSpPr>
          <p:nvPr/>
        </p:nvSpPr>
        <p:spPr bwMode="auto">
          <a:xfrm>
            <a:off x="2290613" y="5402845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85" name="Rectangle 151"/>
          <p:cNvSpPr>
            <a:spLocks noChangeArrowheads="1"/>
          </p:cNvSpPr>
          <p:nvPr/>
        </p:nvSpPr>
        <p:spPr bwMode="auto">
          <a:xfrm>
            <a:off x="4624402" y="5404372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</p:spTree>
    <p:extLst>
      <p:ext uri="{BB962C8B-B14F-4D97-AF65-F5344CB8AC3E}">
        <p14:creationId xmlns:p14="http://schemas.microsoft.com/office/powerpoint/2010/main" val="36483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00"/>
                            </p:stCondLst>
                            <p:childTnLst>
                              <p:par>
                                <p:cTn id="2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6500"/>
                            </p:stCondLst>
                            <p:childTnLst>
                              <p:par>
                                <p:cTn id="2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представления чисел</a:t>
            </a:r>
            <a:endParaRPr lang="ru-RU" b="1" i="1" dirty="0"/>
          </a:p>
        </p:txBody>
      </p:sp>
      <p:sp>
        <p:nvSpPr>
          <p:cNvPr id="6" name="Rectangle 137"/>
          <p:cNvSpPr txBox="1">
            <a:spLocks noChangeArrowheads="1"/>
          </p:cNvSpPr>
          <p:nvPr/>
        </p:nvSpPr>
        <p:spPr>
          <a:xfrm>
            <a:off x="967056" y="1111915"/>
            <a:ext cx="83820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3200" dirty="0" smtClean="0">
                <a:latin typeface="+mn-lt"/>
              </a:rPr>
              <a:t>Неоднозначность нуля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Бесконечность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число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3200" noProof="0" dirty="0" smtClean="0">
                <a:latin typeface="+mn-lt"/>
              </a:rPr>
              <a:t>Неопределенность:</a:t>
            </a: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139"/>
          <p:cNvSpPr>
            <a:spLocks noChangeArrowheads="1"/>
          </p:cNvSpPr>
          <p:nvPr/>
        </p:nvSpPr>
        <p:spPr bwMode="auto">
          <a:xfrm>
            <a:off x="1967182" y="1961398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140"/>
          <p:cNvSpPr>
            <a:spLocks noChangeArrowheads="1"/>
          </p:cNvSpPr>
          <p:nvPr/>
        </p:nvSpPr>
        <p:spPr bwMode="auto">
          <a:xfrm>
            <a:off x="1967182" y="1961398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>
                <a:sym typeface="Symbol" pitchFamily="18" charset="2"/>
              </a:rPr>
              <a:t>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11" name="Rectangle 141"/>
          <p:cNvSpPr>
            <a:spLocks noChangeArrowheads="1"/>
          </p:cNvSpPr>
          <p:nvPr/>
        </p:nvSpPr>
        <p:spPr bwMode="auto">
          <a:xfrm>
            <a:off x="2900926" y="1961398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ym typeface="Symbol" pitchFamily="18" charset="2"/>
              </a:rPr>
              <a:t>0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12" name="Rectangle 142"/>
          <p:cNvSpPr>
            <a:spLocks noChangeArrowheads="1"/>
          </p:cNvSpPr>
          <p:nvPr/>
        </p:nvSpPr>
        <p:spPr bwMode="auto">
          <a:xfrm>
            <a:off x="3344369" y="1961398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3" name="Rectangle 143"/>
          <p:cNvSpPr>
            <a:spLocks noChangeArrowheads="1"/>
          </p:cNvSpPr>
          <p:nvPr/>
        </p:nvSpPr>
        <p:spPr bwMode="auto">
          <a:xfrm>
            <a:off x="3862100" y="1961398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4" name="Rectangle 144"/>
          <p:cNvSpPr>
            <a:spLocks noChangeArrowheads="1"/>
          </p:cNvSpPr>
          <p:nvPr/>
        </p:nvSpPr>
        <p:spPr bwMode="auto">
          <a:xfrm>
            <a:off x="4307829" y="1961398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5" name="Rectangle 145"/>
          <p:cNvSpPr>
            <a:spLocks noChangeArrowheads="1"/>
          </p:cNvSpPr>
          <p:nvPr/>
        </p:nvSpPr>
        <p:spPr bwMode="auto">
          <a:xfrm>
            <a:off x="4760415" y="1961398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6" name="Rectangle 146"/>
          <p:cNvSpPr>
            <a:spLocks noChangeArrowheads="1"/>
          </p:cNvSpPr>
          <p:nvPr/>
        </p:nvSpPr>
        <p:spPr bwMode="auto">
          <a:xfrm>
            <a:off x="5203858" y="1961398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7" name="Rectangle 147"/>
          <p:cNvSpPr>
            <a:spLocks noChangeArrowheads="1"/>
          </p:cNvSpPr>
          <p:nvPr/>
        </p:nvSpPr>
        <p:spPr bwMode="auto">
          <a:xfrm>
            <a:off x="5648443" y="1961398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8" name="Rectangle 148"/>
          <p:cNvSpPr>
            <a:spLocks noChangeArrowheads="1"/>
          </p:cNvSpPr>
          <p:nvPr/>
        </p:nvSpPr>
        <p:spPr bwMode="auto">
          <a:xfrm>
            <a:off x="6167317" y="1961398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19" name="Rectangle 149"/>
          <p:cNvSpPr>
            <a:spLocks noChangeArrowheads="1"/>
          </p:cNvSpPr>
          <p:nvPr/>
        </p:nvSpPr>
        <p:spPr bwMode="auto">
          <a:xfrm>
            <a:off x="2434626" y="1961398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ym typeface="Symbol" pitchFamily="18" charset="2"/>
              </a:rPr>
              <a:t>0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20" name="Rectangle 150"/>
          <p:cNvSpPr>
            <a:spLocks noChangeArrowheads="1"/>
          </p:cNvSpPr>
          <p:nvPr/>
        </p:nvSpPr>
        <p:spPr bwMode="auto">
          <a:xfrm>
            <a:off x="2433483" y="1683419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21" name="Rectangle 151"/>
          <p:cNvSpPr>
            <a:spLocks noChangeArrowheads="1"/>
          </p:cNvSpPr>
          <p:nvPr/>
        </p:nvSpPr>
        <p:spPr bwMode="auto">
          <a:xfrm>
            <a:off x="4767272" y="1684946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47" name="Rectangle 139"/>
          <p:cNvSpPr>
            <a:spLocks noChangeArrowheads="1"/>
          </p:cNvSpPr>
          <p:nvPr/>
        </p:nvSpPr>
        <p:spPr bwMode="auto">
          <a:xfrm>
            <a:off x="1895750" y="3264355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Rectangle 140"/>
          <p:cNvSpPr>
            <a:spLocks noChangeArrowheads="1"/>
          </p:cNvSpPr>
          <p:nvPr/>
        </p:nvSpPr>
        <p:spPr bwMode="auto">
          <a:xfrm>
            <a:off x="1895750" y="326435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>
                <a:sym typeface="Symbol" pitchFamily="18" charset="2"/>
              </a:rPr>
              <a:t>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49" name="Rectangle 141"/>
          <p:cNvSpPr>
            <a:spLocks noChangeArrowheads="1"/>
          </p:cNvSpPr>
          <p:nvPr/>
        </p:nvSpPr>
        <p:spPr bwMode="auto">
          <a:xfrm>
            <a:off x="2829494" y="3264355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0" name="Rectangle 142"/>
          <p:cNvSpPr>
            <a:spLocks noChangeArrowheads="1"/>
          </p:cNvSpPr>
          <p:nvPr/>
        </p:nvSpPr>
        <p:spPr bwMode="auto">
          <a:xfrm>
            <a:off x="3272937" y="3264355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1" name="Rectangle 143"/>
          <p:cNvSpPr>
            <a:spLocks noChangeArrowheads="1"/>
          </p:cNvSpPr>
          <p:nvPr/>
        </p:nvSpPr>
        <p:spPr bwMode="auto">
          <a:xfrm>
            <a:off x="3790668" y="326435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2" name="Rectangle 144"/>
          <p:cNvSpPr>
            <a:spLocks noChangeArrowheads="1"/>
          </p:cNvSpPr>
          <p:nvPr/>
        </p:nvSpPr>
        <p:spPr bwMode="auto">
          <a:xfrm>
            <a:off x="4236397" y="326435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53" name="Rectangle 145"/>
          <p:cNvSpPr>
            <a:spLocks noChangeArrowheads="1"/>
          </p:cNvSpPr>
          <p:nvPr/>
        </p:nvSpPr>
        <p:spPr bwMode="auto">
          <a:xfrm>
            <a:off x="4688983" y="3264355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4" name="Rectangle 146"/>
          <p:cNvSpPr>
            <a:spLocks noChangeArrowheads="1"/>
          </p:cNvSpPr>
          <p:nvPr/>
        </p:nvSpPr>
        <p:spPr bwMode="auto">
          <a:xfrm>
            <a:off x="5132426" y="3264355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5" name="Rectangle 147"/>
          <p:cNvSpPr>
            <a:spLocks noChangeArrowheads="1"/>
          </p:cNvSpPr>
          <p:nvPr/>
        </p:nvSpPr>
        <p:spPr bwMode="auto">
          <a:xfrm>
            <a:off x="5577011" y="3264355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6" name="Rectangle 148"/>
          <p:cNvSpPr>
            <a:spLocks noChangeArrowheads="1"/>
          </p:cNvSpPr>
          <p:nvPr/>
        </p:nvSpPr>
        <p:spPr bwMode="auto">
          <a:xfrm>
            <a:off x="6095885" y="3264355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57" name="Rectangle 149"/>
          <p:cNvSpPr>
            <a:spLocks noChangeArrowheads="1"/>
          </p:cNvSpPr>
          <p:nvPr/>
        </p:nvSpPr>
        <p:spPr bwMode="auto">
          <a:xfrm>
            <a:off x="2363194" y="3264355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58" name="Rectangle 150"/>
          <p:cNvSpPr>
            <a:spLocks noChangeArrowheads="1"/>
          </p:cNvSpPr>
          <p:nvPr/>
        </p:nvSpPr>
        <p:spPr bwMode="auto">
          <a:xfrm>
            <a:off x="2362051" y="2986376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59" name="Rectangle 151"/>
          <p:cNvSpPr>
            <a:spLocks noChangeArrowheads="1"/>
          </p:cNvSpPr>
          <p:nvPr/>
        </p:nvSpPr>
        <p:spPr bwMode="auto">
          <a:xfrm>
            <a:off x="4695840" y="2987903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60" name="Rectangle 139"/>
          <p:cNvSpPr>
            <a:spLocks noChangeArrowheads="1"/>
          </p:cNvSpPr>
          <p:nvPr/>
        </p:nvSpPr>
        <p:spPr bwMode="auto">
          <a:xfrm>
            <a:off x="1872784" y="4478801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Rectangle 140"/>
          <p:cNvSpPr>
            <a:spLocks noChangeArrowheads="1"/>
          </p:cNvSpPr>
          <p:nvPr/>
        </p:nvSpPr>
        <p:spPr bwMode="auto">
          <a:xfrm>
            <a:off x="1872784" y="4478801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62" name="Rectangle 141"/>
          <p:cNvSpPr>
            <a:spLocks noChangeArrowheads="1"/>
          </p:cNvSpPr>
          <p:nvPr/>
        </p:nvSpPr>
        <p:spPr bwMode="auto">
          <a:xfrm>
            <a:off x="2806528" y="4478801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3" name="Rectangle 142"/>
          <p:cNvSpPr>
            <a:spLocks noChangeArrowheads="1"/>
          </p:cNvSpPr>
          <p:nvPr/>
        </p:nvSpPr>
        <p:spPr bwMode="auto">
          <a:xfrm>
            <a:off x="3249971" y="4478801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64" name="Rectangle 143"/>
          <p:cNvSpPr>
            <a:spLocks noChangeArrowheads="1"/>
          </p:cNvSpPr>
          <p:nvPr/>
        </p:nvSpPr>
        <p:spPr bwMode="auto">
          <a:xfrm>
            <a:off x="3767702" y="4478801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5" name="Rectangle 144"/>
          <p:cNvSpPr>
            <a:spLocks noChangeArrowheads="1"/>
          </p:cNvSpPr>
          <p:nvPr/>
        </p:nvSpPr>
        <p:spPr bwMode="auto">
          <a:xfrm>
            <a:off x="4213431" y="4478801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6" name="Rectangle 145"/>
          <p:cNvSpPr>
            <a:spLocks noChangeArrowheads="1"/>
          </p:cNvSpPr>
          <p:nvPr/>
        </p:nvSpPr>
        <p:spPr bwMode="auto">
          <a:xfrm>
            <a:off x="4666017" y="4478801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err="1" smtClean="0">
                <a:sym typeface="Symbol" pitchFamily="18" charset="2"/>
              </a:rPr>
              <a:t>х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7" name="Rectangle 146"/>
          <p:cNvSpPr>
            <a:spLocks noChangeArrowheads="1"/>
          </p:cNvSpPr>
          <p:nvPr/>
        </p:nvSpPr>
        <p:spPr bwMode="auto">
          <a:xfrm>
            <a:off x="5109460" y="4478801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err="1" smtClean="0">
                <a:sym typeface="Symbol" pitchFamily="18" charset="2"/>
              </a:rPr>
              <a:t>х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68" name="Rectangle 147"/>
          <p:cNvSpPr>
            <a:spLocks noChangeArrowheads="1"/>
          </p:cNvSpPr>
          <p:nvPr/>
        </p:nvSpPr>
        <p:spPr bwMode="auto">
          <a:xfrm>
            <a:off x="5554045" y="4478801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69" name="Rectangle 148"/>
          <p:cNvSpPr>
            <a:spLocks noChangeArrowheads="1"/>
          </p:cNvSpPr>
          <p:nvPr/>
        </p:nvSpPr>
        <p:spPr bwMode="auto">
          <a:xfrm>
            <a:off x="6072919" y="4478801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err="1" smtClean="0">
                <a:sym typeface="Symbol" pitchFamily="18" charset="2"/>
              </a:rPr>
              <a:t>х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0" name="Rectangle 149"/>
          <p:cNvSpPr>
            <a:spLocks noChangeArrowheads="1"/>
          </p:cNvSpPr>
          <p:nvPr/>
        </p:nvSpPr>
        <p:spPr bwMode="auto">
          <a:xfrm>
            <a:off x="2340228" y="4478801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71" name="Rectangle 150"/>
          <p:cNvSpPr>
            <a:spLocks noChangeArrowheads="1"/>
          </p:cNvSpPr>
          <p:nvPr/>
        </p:nvSpPr>
        <p:spPr bwMode="auto">
          <a:xfrm>
            <a:off x="2339085" y="4200822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72" name="Rectangle 151"/>
          <p:cNvSpPr>
            <a:spLocks noChangeArrowheads="1"/>
          </p:cNvSpPr>
          <p:nvPr/>
        </p:nvSpPr>
        <p:spPr bwMode="auto">
          <a:xfrm>
            <a:off x="4672874" y="4202349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  <p:sp>
        <p:nvSpPr>
          <p:cNvPr id="73" name="Rectangle 139"/>
          <p:cNvSpPr>
            <a:spLocks noChangeArrowheads="1"/>
          </p:cNvSpPr>
          <p:nvPr/>
        </p:nvSpPr>
        <p:spPr bwMode="auto">
          <a:xfrm>
            <a:off x="1824312" y="5819050"/>
            <a:ext cx="466643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4" name="Rectangle 140"/>
          <p:cNvSpPr>
            <a:spLocks noChangeArrowheads="1"/>
          </p:cNvSpPr>
          <p:nvPr/>
        </p:nvSpPr>
        <p:spPr bwMode="auto">
          <a:xfrm>
            <a:off x="1824312" y="5819050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r>
              <a:rPr lang="ru-RU" sz="1400" b="1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75" name="Rectangle 141"/>
          <p:cNvSpPr>
            <a:spLocks noChangeArrowheads="1"/>
          </p:cNvSpPr>
          <p:nvPr/>
        </p:nvSpPr>
        <p:spPr bwMode="auto">
          <a:xfrm>
            <a:off x="2758056" y="5819050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6" name="Rectangle 142"/>
          <p:cNvSpPr>
            <a:spLocks noChangeArrowheads="1"/>
          </p:cNvSpPr>
          <p:nvPr/>
        </p:nvSpPr>
        <p:spPr bwMode="auto">
          <a:xfrm>
            <a:off x="3201499" y="5819050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77" name="Rectangle 143"/>
          <p:cNvSpPr>
            <a:spLocks noChangeArrowheads="1"/>
          </p:cNvSpPr>
          <p:nvPr/>
        </p:nvSpPr>
        <p:spPr bwMode="auto">
          <a:xfrm>
            <a:off x="3719230" y="5819050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8" name="Rectangle 144"/>
          <p:cNvSpPr>
            <a:spLocks noChangeArrowheads="1"/>
          </p:cNvSpPr>
          <p:nvPr/>
        </p:nvSpPr>
        <p:spPr bwMode="auto">
          <a:xfrm>
            <a:off x="4164959" y="5819050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79" name="Rectangle 145"/>
          <p:cNvSpPr>
            <a:spLocks noChangeArrowheads="1"/>
          </p:cNvSpPr>
          <p:nvPr/>
        </p:nvSpPr>
        <p:spPr bwMode="auto">
          <a:xfrm>
            <a:off x="4617545" y="5819050"/>
            <a:ext cx="443443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baseline="-25000" dirty="0">
              <a:sym typeface="Symbol" pitchFamily="18" charset="2"/>
            </a:endParaRPr>
          </a:p>
        </p:txBody>
      </p:sp>
      <p:sp>
        <p:nvSpPr>
          <p:cNvPr id="80" name="Rectangle 146"/>
          <p:cNvSpPr>
            <a:spLocks noChangeArrowheads="1"/>
          </p:cNvSpPr>
          <p:nvPr/>
        </p:nvSpPr>
        <p:spPr bwMode="auto">
          <a:xfrm>
            <a:off x="5060988" y="5819050"/>
            <a:ext cx="44458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81" name="Rectangle 147"/>
          <p:cNvSpPr>
            <a:spLocks noChangeArrowheads="1"/>
          </p:cNvSpPr>
          <p:nvPr/>
        </p:nvSpPr>
        <p:spPr bwMode="auto">
          <a:xfrm>
            <a:off x="5505573" y="5819050"/>
            <a:ext cx="51773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…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82" name="Rectangle 148"/>
          <p:cNvSpPr>
            <a:spLocks noChangeArrowheads="1"/>
          </p:cNvSpPr>
          <p:nvPr/>
        </p:nvSpPr>
        <p:spPr bwMode="auto">
          <a:xfrm>
            <a:off x="6024447" y="5819050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sym typeface="Symbol" pitchFamily="18" charset="2"/>
              </a:rPr>
              <a:t>0</a:t>
            </a:r>
            <a:endParaRPr lang="ru-RU" sz="1400" baseline="-25000">
              <a:sym typeface="Symbol" pitchFamily="18" charset="2"/>
            </a:endParaRPr>
          </a:p>
        </p:txBody>
      </p:sp>
      <p:sp>
        <p:nvSpPr>
          <p:cNvPr id="83" name="Rectangle 149"/>
          <p:cNvSpPr>
            <a:spLocks noChangeArrowheads="1"/>
          </p:cNvSpPr>
          <p:nvPr/>
        </p:nvSpPr>
        <p:spPr bwMode="auto">
          <a:xfrm>
            <a:off x="2291756" y="5819050"/>
            <a:ext cx="466301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 smtClean="0">
                <a:sym typeface="Symbol" pitchFamily="18" charset="2"/>
              </a:rPr>
              <a:t>1</a:t>
            </a:r>
            <a:endParaRPr lang="ru-RU" sz="1400" dirty="0">
              <a:sym typeface="Symbol" pitchFamily="18" charset="2"/>
            </a:endParaRPr>
          </a:p>
        </p:txBody>
      </p:sp>
      <p:sp>
        <p:nvSpPr>
          <p:cNvPr id="84" name="Rectangle 150"/>
          <p:cNvSpPr>
            <a:spLocks noChangeArrowheads="1"/>
          </p:cNvSpPr>
          <p:nvPr/>
        </p:nvSpPr>
        <p:spPr bwMode="auto">
          <a:xfrm>
            <a:off x="2290613" y="5541071"/>
            <a:ext cx="2333789" cy="277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 Смещённый порядок</a:t>
            </a:r>
          </a:p>
        </p:txBody>
      </p:sp>
      <p:sp>
        <p:nvSpPr>
          <p:cNvPr id="85" name="Rectangle 151"/>
          <p:cNvSpPr>
            <a:spLocks noChangeArrowheads="1"/>
          </p:cNvSpPr>
          <p:nvPr/>
        </p:nvSpPr>
        <p:spPr bwMode="auto">
          <a:xfrm>
            <a:off x="4624402" y="5542598"/>
            <a:ext cx="1866346" cy="2764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400" dirty="0">
                <a:sym typeface="Symbol" pitchFamily="18" charset="2"/>
              </a:rPr>
              <a:t>Модуль мантиссы</a:t>
            </a:r>
          </a:p>
        </p:txBody>
      </p:sp>
    </p:spTree>
    <p:extLst>
      <p:ext uri="{BB962C8B-B14F-4D97-AF65-F5344CB8AC3E}">
        <p14:creationId xmlns:p14="http://schemas.microsoft.com/office/powerpoint/2010/main" val="19492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00"/>
                            </p:stCondLst>
                            <p:childTnLst>
                              <p:par>
                                <p:cTn id="2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6500"/>
                            </p:stCondLst>
                            <p:childTnLst>
                              <p:par>
                                <p:cTn id="2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Особые случаи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052736"/>
            <a:ext cx="8424936" cy="51959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Неточный</a:t>
            </a:r>
            <a:r>
              <a:rPr kumimoji="0" lang="ru-RU" sz="2800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В результате выполнения некоторых операций может возникнуть такая ситуация, когда невозможно точно представить результат.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Обычно неточный результат является результатом округления и может не рассматриваться как ошибка.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Пример: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результатом деления числа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ru-RU" sz="2400" dirty="0" smtClean="0"/>
              <a:t> на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3.0</a:t>
            </a:r>
            <a:r>
              <a:rPr lang="ru-RU" sz="2400" dirty="0" smtClean="0"/>
              <a:t> является бесконечная периодическая двоичная дробь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0.010101...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dirty="0" smtClean="0"/>
              <a:t>Такое число не может быть представлено точно ни в одном формате вещественных чисел.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4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66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Особые случаи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052736"/>
            <a:ext cx="8568952" cy="52673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Переполнение</a:t>
            </a:r>
            <a:endParaRPr kumimoji="0" lang="ru-RU" sz="2800" b="1" i="1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Если результат выполнения операции слишком велик и не может быть представлен в формате приемника результата.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Пример: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при сложении максимального числа расширенной точности самим с собой;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при преобразовании этого числа в формат с двойной или одинарной точностью.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34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Особые случаи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980728"/>
            <a:ext cx="8640960" cy="52673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800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Антипереполнение</a:t>
            </a:r>
            <a:endParaRPr kumimoji="0" lang="ru-RU" sz="2800" b="1" i="1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	Если результат слишком мал для его представления в формате приемника результата операции, но все же отличен от нуля.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Пример: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	при преобразовании наименьшего положительного числа с расширенной точностью в формат числа с двойной или одинарной точностью.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	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	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800" dirty="0" smtClean="0"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800" dirty="0" smtClean="0"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800" dirty="0" smtClean="0"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800" dirty="0" smtClean="0"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800" dirty="0" smtClean="0">
              <a:latin typeface="+mn-l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2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Особые случаи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3200" b="1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Деление</a:t>
            </a:r>
            <a:r>
              <a:rPr kumimoji="0" lang="ru-RU" sz="3200" b="1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 нуль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200" b="1" i="1" baseline="0" dirty="0" smtClean="0">
                <a:latin typeface="+mn-lt"/>
              </a:rPr>
              <a:t>	</a:t>
            </a:r>
            <a:r>
              <a:rPr lang="ru-RU" sz="3200" dirty="0" smtClean="0">
                <a:latin typeface="+mn-lt"/>
              </a:rPr>
              <a:t>При попытке выполнить деление конечного ненулевого числа на нуль возникает этот особый случай. </a:t>
            </a:r>
            <a:endParaRPr lang="ru-RU" sz="3200" b="1" i="1" dirty="0" smtClean="0">
              <a:latin typeface="+mn-lt"/>
            </a:endParaRP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ru-RU" sz="3200" b="1" i="1" dirty="0" smtClean="0">
                <a:latin typeface="+mn-lt"/>
              </a:rPr>
              <a:t>Недействительная операция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800" dirty="0" smtClean="0">
                <a:latin typeface="+mn-lt"/>
              </a:rPr>
              <a:t>	</a:t>
            </a:r>
            <a:r>
              <a:rPr lang="ru-RU" sz="3200" dirty="0" smtClean="0">
                <a:latin typeface="+mn-lt"/>
              </a:rPr>
              <a:t>Этот особый случай возникает при попытке выполнения таких запрещенных команд, как 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200" dirty="0" smtClean="0">
                <a:latin typeface="+mn-lt"/>
              </a:rPr>
              <a:t>	деление нуля на нуль; 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200" dirty="0" smtClean="0">
                <a:latin typeface="+mn-lt"/>
              </a:rPr>
              <a:t>	извлечения корня из отрицательного числа, обращение к несуществующему регистру сопроцессора;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3200" dirty="0" smtClean="0">
                <a:latin typeface="+mn-lt"/>
              </a:rPr>
              <a:t>	при попытке использования в качестве операндов команд </a:t>
            </a:r>
            <a:r>
              <a:rPr lang="ru-RU" sz="3200" dirty="0" err="1" smtClean="0">
                <a:latin typeface="+mn-lt"/>
              </a:rPr>
              <a:t>нечисел</a:t>
            </a:r>
            <a:r>
              <a:rPr lang="ru-RU" sz="3200" dirty="0" smtClean="0">
                <a:latin typeface="+mn-lt"/>
              </a:rPr>
              <a:t>, неопределенностей или бесконечности (для трансцендентных функций).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Особые случаи</a:t>
            </a:r>
            <a:endParaRPr lang="ru-RU" b="1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836712"/>
            <a:ext cx="8784976" cy="55446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ru-RU" sz="2400" b="1" i="1" dirty="0" err="1" smtClean="0">
                <a:latin typeface="+mn-lt"/>
              </a:rPr>
              <a:t>Денормализованный</a:t>
            </a:r>
            <a:r>
              <a:rPr lang="ru-RU" sz="2400" b="1" i="1" dirty="0" smtClean="0">
                <a:latin typeface="+mn-lt"/>
              </a:rPr>
              <a:t> операнд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	при выполнении операции может оказаться, что результат слишком мал по абсолютной величине для представления его в нормализованной форме. Можно было бы считать такой результат нулевым, однако это привело бы к снижению точности вычислений или даже к грубым ошибкам.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Пример:</a:t>
            </a:r>
          </a:p>
          <a:p>
            <a:pPr marL="822960" lvl="1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	вычисляется следующее выражение: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y-x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)+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	Если разность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y-x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dirty="0" smtClean="0"/>
              <a:t>вызывает </a:t>
            </a:r>
            <a:r>
              <a:rPr lang="ru-RU" sz="2000" b="1" i="1" dirty="0" smtClean="0"/>
              <a:t>антипереполнение</a:t>
            </a:r>
            <a:r>
              <a:rPr lang="ru-RU" sz="2000" dirty="0" smtClean="0"/>
              <a:t> и в качестве результата берется нулевое значение, то после вычисления всего выражения получится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dirty="0" smtClean="0"/>
              <a:t>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	Если же пойти на расширение диапазона представления чисел за счет снижения точности и сформировать результат вычисления разности</a:t>
            </a:r>
            <a:br>
              <a:rPr lang="ru-RU" sz="2000" dirty="0" smtClean="0"/>
            </a:b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y-x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dirty="0" smtClean="0"/>
              <a:t>как </a:t>
            </a:r>
            <a:r>
              <a:rPr lang="ru-RU" sz="2000" b="1" i="1" dirty="0" err="1" smtClean="0"/>
              <a:t>денормализованное</a:t>
            </a:r>
            <a:r>
              <a:rPr lang="ru-RU" sz="2000" b="1" i="1" dirty="0" smtClean="0"/>
              <a:t> число</a:t>
            </a:r>
            <a:r>
              <a:rPr lang="ru-RU" sz="2000" dirty="0" smtClean="0"/>
              <a:t>, выражение будет вычислено правильно и в результате получится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2000" dirty="0" smtClean="0"/>
              <a:t>. 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000" dirty="0" smtClean="0"/>
              <a:t>	Однако при попытке деления на ненормализованное число или извлечения из него квадратного корня фиксируется особый случай </a:t>
            </a:r>
            <a:r>
              <a:rPr lang="ru-RU" sz="2000" b="1" i="1" dirty="0" smtClean="0"/>
              <a:t>недействительной операции</a:t>
            </a:r>
            <a:r>
              <a:rPr lang="ru-RU" sz="2000" dirty="0" smtClean="0"/>
              <a:t>.</a:t>
            </a:r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0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0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000" dirty="0" smtClean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ru-RU" sz="20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21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Самостоятельная работа № 4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-36512" y="620688"/>
            <a:ext cx="9217024" cy="57344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smtClean="0"/>
              <a:t>Тема.</a:t>
            </a:r>
          </a:p>
          <a:p>
            <a:pPr marL="365125" indent="-9525">
              <a:spcBef>
                <a:spcPts val="0"/>
              </a:spcBef>
              <a:buNone/>
            </a:pPr>
            <a:r>
              <a:rPr lang="ru-RU" b="1" i="1" u="sng" dirty="0" smtClean="0"/>
              <a:t>Системное программирование: </a:t>
            </a:r>
          </a:p>
          <a:p>
            <a:pPr marL="365125" indent="-9525">
              <a:spcBef>
                <a:spcPts val="0"/>
              </a:spcBef>
              <a:buNone/>
            </a:pPr>
            <a:r>
              <a:rPr lang="ru-RU" b="1" i="1" u="sng" dirty="0" smtClean="0"/>
              <a:t>актуальные вопросы.</a:t>
            </a:r>
          </a:p>
          <a:p>
            <a:pPr marL="365125" indent="-9525">
              <a:spcBef>
                <a:spcPts val="0"/>
              </a:spcBef>
              <a:buNone/>
            </a:pPr>
            <a:r>
              <a:rPr lang="ru-RU" sz="2400" i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время выполнения – 2 недели, до </a:t>
            </a:r>
            <a:r>
              <a:rPr lang="en-US" sz="2400" i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23:59</a:t>
            </a:r>
            <a:r>
              <a:rPr lang="ru-RU" sz="2400" i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, 23 апреля 2013 г.</a:t>
            </a:r>
          </a:p>
          <a:p>
            <a:pPr marL="365125" indent="-9525" algn="just">
              <a:spcBef>
                <a:spcPts val="0"/>
              </a:spcBef>
              <a:buNone/>
            </a:pPr>
            <a:r>
              <a:rPr lang="ru-RU" sz="2400" dirty="0" smtClean="0"/>
              <a:t>Сформулировать и прислать:</a:t>
            </a:r>
          </a:p>
          <a:p>
            <a:pPr marL="365125" indent="-9525" algn="just">
              <a:spcBef>
                <a:spcPts val="0"/>
              </a:spcBef>
              <a:buNone/>
            </a:pPr>
            <a:r>
              <a:rPr lang="ru-RU" b="1" i="1" u="sng" dirty="0" smtClean="0">
                <a:solidFill>
                  <a:schemeClr val="accent5"/>
                </a:solidFill>
              </a:rPr>
              <a:t>три темы</a:t>
            </a:r>
            <a:r>
              <a:rPr lang="ru-RU" b="1" i="1" dirty="0" smtClean="0">
                <a:solidFill>
                  <a:schemeClr val="accent5"/>
                </a:solidFill>
              </a:rPr>
              <a:t> </a:t>
            </a:r>
            <a:r>
              <a:rPr lang="ru-RU" sz="2400" dirty="0" smtClean="0"/>
              <a:t>для написания реферата;</a:t>
            </a:r>
          </a:p>
          <a:p>
            <a:pPr marL="639445" lvl="1" indent="-9525">
              <a:spcBef>
                <a:spcPts val="0"/>
              </a:spcBef>
              <a:buNone/>
            </a:pPr>
            <a:r>
              <a:rPr lang="ru-RU" sz="2000" dirty="0" smtClean="0"/>
              <a:t>По каждой теме написать:  обоснование </a:t>
            </a:r>
            <a:r>
              <a:rPr lang="ru-RU" sz="2000" u="sng" dirty="0" smtClean="0"/>
              <a:t>релевантности</a:t>
            </a:r>
            <a:r>
              <a:rPr lang="ru-RU" sz="2000" dirty="0" smtClean="0"/>
              <a:t> и </a:t>
            </a:r>
            <a:r>
              <a:rPr lang="ru-RU" sz="2000" u="sng" dirty="0" smtClean="0"/>
              <a:t>актуальности</a:t>
            </a:r>
            <a:r>
              <a:rPr lang="ru-RU" sz="2000" dirty="0" smtClean="0"/>
              <a:t>,  чем обусловлен личный выбор (</a:t>
            </a:r>
            <a:r>
              <a:rPr lang="ru-RU" sz="2000" u="sng" dirty="0" smtClean="0"/>
              <a:t>самостоятельность</a:t>
            </a:r>
            <a:r>
              <a:rPr lang="ru-RU" sz="2000" dirty="0" smtClean="0"/>
              <a:t>), примерное </a:t>
            </a:r>
            <a:r>
              <a:rPr lang="ru-RU" sz="2000" u="sng" dirty="0" smtClean="0"/>
              <a:t>содержание</a:t>
            </a:r>
            <a:r>
              <a:rPr lang="ru-RU" sz="2000" dirty="0" smtClean="0"/>
              <a:t> реферата или презентации на эту тему (</a:t>
            </a:r>
            <a:r>
              <a:rPr lang="ru-RU" sz="2000" u="sng" dirty="0" smtClean="0"/>
              <a:t>оригинальность</a:t>
            </a:r>
            <a:r>
              <a:rPr lang="ru-RU" sz="2000" dirty="0" smtClean="0"/>
              <a:t>).</a:t>
            </a:r>
          </a:p>
          <a:p>
            <a:pPr marL="639445" lvl="1" indent="-9525">
              <a:spcBef>
                <a:spcPts val="0"/>
              </a:spcBef>
              <a:buNone/>
            </a:pPr>
            <a:r>
              <a:rPr lang="ru-RU" sz="2000" dirty="0" smtClean="0"/>
              <a:t>Объем </a:t>
            </a:r>
            <a:r>
              <a:rPr lang="ru-RU" sz="2000" u="sng" dirty="0" smtClean="0"/>
              <a:t>не более одной страницы</a:t>
            </a:r>
            <a:r>
              <a:rPr lang="ru-RU" sz="2000" dirty="0" smtClean="0"/>
              <a:t>. </a:t>
            </a:r>
          </a:p>
          <a:p>
            <a:pPr marL="365125" indent="-9525">
              <a:spcBef>
                <a:spcPts val="0"/>
              </a:spcBef>
              <a:buSzPct val="120000"/>
              <a:buNone/>
            </a:pPr>
            <a:r>
              <a:rPr lang="ru-RU" sz="2400" dirty="0" smtClean="0"/>
              <a:t>		Будет проводится закрытое голосование по выбору лучшей темы. </a:t>
            </a:r>
          </a:p>
          <a:p>
            <a:pPr marL="365125" indent="-9525">
              <a:spcBef>
                <a:spcPts val="0"/>
              </a:spcBef>
              <a:buSzPct val="120000"/>
              <a:buNone/>
            </a:pPr>
            <a:r>
              <a:rPr lang="ru-RU" sz="2400" dirty="0" smtClean="0"/>
              <a:t>		Победители получат бонусные баллы. </a:t>
            </a:r>
          </a:p>
          <a:p>
            <a:pPr marL="596646" indent="-514350">
              <a:spcBef>
                <a:spcPts val="0"/>
              </a:spcBef>
              <a:buSzPct val="120000"/>
              <a:buNone/>
            </a:pPr>
            <a:r>
              <a:rPr lang="ru-RU" sz="2800" dirty="0"/>
              <a:t>	</a:t>
            </a:r>
            <a:r>
              <a:rPr lang="ru-RU" sz="2800" dirty="0" smtClean="0"/>
              <a:t>Т</a:t>
            </a:r>
            <a:r>
              <a:rPr lang="ru-RU" sz="2800" u="sng" dirty="0" smtClean="0"/>
              <a:t>ема победитель будет предложена в качестве следующей самостоятельной работы.</a:t>
            </a:r>
          </a:p>
          <a:p>
            <a:pPr hangingPunct="0">
              <a:spcBef>
                <a:spcPts val="0"/>
              </a:spcBef>
              <a:buNone/>
            </a:pPr>
            <a:endParaRPr lang="ru-RU" sz="2400" dirty="0" smtClean="0">
              <a:solidFill>
                <a:schemeClr val="accent6"/>
              </a:solidFill>
            </a:endParaRPr>
          </a:p>
          <a:p>
            <a:pPr hangingPunct="0">
              <a:spcBef>
                <a:spcPts val="0"/>
              </a:spcBef>
            </a:pP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0122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понятия</a:t>
            </a:r>
            <a:endParaRPr lang="ru-RU" b="1" i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FPU –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Floating Point Unit, </a:t>
            </a:r>
            <a:r>
              <a:rPr lang="ru-RU" dirty="0" smtClean="0"/>
              <a:t>специальное устройство предназначенное для выполнения команд обработки вещественных данных. В современных процессорах является составной частью основного процессора.</a:t>
            </a:r>
          </a:p>
          <a:p>
            <a:pPr>
              <a:buNone/>
            </a:pPr>
            <a:r>
              <a:rPr lang="ru-RU" dirty="0" smtClean="0"/>
              <a:t>Обеспечивает полную поддержку стандартов </a:t>
            </a:r>
            <a:r>
              <a:rPr lang="en-US" dirty="0" smtClean="0"/>
              <a:t>IEEE-754 </a:t>
            </a:r>
            <a:r>
              <a:rPr lang="ru-RU" dirty="0" smtClean="0"/>
              <a:t>и </a:t>
            </a:r>
            <a:r>
              <a:rPr lang="en-US" dirty="0" smtClean="0"/>
              <a:t>IEEE-854 </a:t>
            </a:r>
            <a:r>
              <a:rPr lang="ru-RU" dirty="0" smtClean="0"/>
              <a:t>по представлению и обработке данных с плавающей точкой.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Числа с плавающей точкой</a:t>
            </a:r>
            <a:endParaRPr lang="ru-RU" b="1" i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(знак)(мантисса)*10(знак)(порядок)</a:t>
            </a:r>
          </a:p>
          <a:p>
            <a:pPr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пример:-9.8765432*10-9 </a:t>
            </a:r>
          </a:p>
          <a:p>
            <a:r>
              <a:rPr lang="ru-RU" b="1" dirty="0" smtClean="0"/>
              <a:t>нормализованное представление чисел 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dirty="0" smtClean="0"/>
              <a:t>– целая часть мантиссы числа состоит из 	одной, не равной нулю, цифры</a:t>
            </a:r>
          </a:p>
          <a:p>
            <a:r>
              <a:rPr lang="ru-RU" dirty="0" smtClean="0"/>
              <a:t>для фиксированной разрядной сетки числа нормализованные числа имеют наибольшую точность. </a:t>
            </a:r>
          </a:p>
          <a:p>
            <a:r>
              <a:rPr lang="ru-RU" dirty="0" smtClean="0"/>
              <a:t>нормализованное представление исключает неоднозначность – каждое число с плавающей точкой может быть представлено различными (ненормализованными) способами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1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IEEE 754</a:t>
            </a:r>
            <a:endParaRPr lang="ru-RU" b="1" i="1" dirty="0"/>
          </a:p>
        </p:txBody>
      </p:sp>
      <p:graphicFrame>
        <p:nvGraphicFramePr>
          <p:cNvPr id="6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52111"/>
              </p:ext>
            </p:extLst>
          </p:nvPr>
        </p:nvGraphicFramePr>
        <p:xfrm>
          <a:off x="107504" y="980728"/>
          <a:ext cx="8856984" cy="5328594"/>
        </p:xfrm>
        <a:graphic>
          <a:graphicData uri="http://schemas.openxmlformats.org/drawingml/2006/table">
            <a:tbl>
              <a:tblPr/>
              <a:tblGrid>
                <a:gridCol w="2304256"/>
                <a:gridCol w="1440160"/>
                <a:gridCol w="1656184"/>
                <a:gridCol w="1512168"/>
                <a:gridCol w="1944216"/>
              </a:tblGrid>
              <a:tr h="5817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Одинарный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Одинарный расширенный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Двойной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Двойной расширенный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Слово (бит)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79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Порядок (бит)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15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Смещение порядка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1023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Значения порядка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-126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127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-1022 1023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-1022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1023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-16382  16383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Мантисса (бит)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24/23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63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8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Диапазон модулей нормализованных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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-38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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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-3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8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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Минимальное ненормализованное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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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10</a:t>
                      </a:r>
                      <a:r>
                        <a:rPr kumimoji="0" lang="ru-RU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324</a:t>
                      </a:r>
                      <a:endParaRPr kumimoji="0" lang="ru-RU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Представление вещественных чисел</a:t>
            </a:r>
            <a:endParaRPr lang="ru-RU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52736"/>
            <a:ext cx="8367713" cy="29384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 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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mq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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endParaRPr kumimoji="0" lang="ru-RU" sz="32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Нормализация числа – скрытая единица</a:t>
            </a:r>
          </a:p>
          <a:p>
            <a:r>
              <a:rPr lang="ru-RU" sz="2400" dirty="0"/>
              <a:t>Для того, чтобы определить абсолютное значение числа с плавающей точкой, можно воспользоваться следующими формулами: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одинарная </a:t>
            </a:r>
            <a:r>
              <a:rPr lang="ru-RU" sz="2400" dirty="0" smtClean="0"/>
              <a:t>точность: </a:t>
            </a:r>
            <a:r>
              <a:rPr lang="ru-RU" sz="2400" dirty="0"/>
              <a:t>1.(цифры мантиссы)*2(P-127)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400" dirty="0"/>
              <a:t>двойная точность: 1.(цифры мантиссы)*2(P-1023)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расширенная точность: 1.(цифры мантиссы)*2(P-16383</a:t>
            </a:r>
            <a:r>
              <a:rPr lang="ru-RU" sz="2400" dirty="0" smtClean="0"/>
              <a:t>)</a:t>
            </a:r>
          </a:p>
          <a:p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987572" y="1596119"/>
            <a:ext cx="6481762" cy="719138"/>
            <a:chOff x="1519" y="981"/>
            <a:chExt cx="4083" cy="45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9" y="1162"/>
              <a:ext cx="408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19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m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36" y="1162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724" y="1162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77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pitchFamily="18" charset="2"/>
                </a:rPr>
                <a:t>p</a:t>
              </a:r>
              <a:r>
                <a:rPr lang="en-US" baseline="-25000" dirty="0">
                  <a:sym typeface="Symbol" pitchFamily="18" charset="2"/>
                </a:rPr>
                <a:t>1</a:t>
              </a:r>
              <a:endParaRPr lang="ru-RU" baseline="-25000" dirty="0">
                <a:sym typeface="Symbol" pitchFamily="18" charset="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67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pitchFamily="18" charset="2"/>
                </a:rPr>
                <a:t>p</a:t>
              </a:r>
              <a:r>
                <a:rPr lang="en-US" baseline="-25000" dirty="0">
                  <a:sym typeface="Symbol" pitchFamily="18" charset="2"/>
                </a:rPr>
                <a:t>0</a:t>
              </a:r>
              <a:endParaRPr lang="ru-RU" baseline="-25000" dirty="0">
                <a:sym typeface="Symbol" pitchFamily="18" charset="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63" y="1162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351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-2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740" y="1162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5194" y="1162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-n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928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p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2336" y="981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порядка</a:t>
              </a: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3969" y="981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мантиссы</a:t>
              </a:r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1987572" y="2388282"/>
            <a:ext cx="6481762" cy="719137"/>
            <a:chOff x="1519" y="1570"/>
            <a:chExt cx="4083" cy="453"/>
          </a:xfrm>
        </p:grpSpPr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1519" y="1751"/>
              <a:ext cx="408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1519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m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2336" y="1751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2724" y="1751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177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3567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0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0" name="Rectangle 67"/>
            <p:cNvSpPr>
              <a:spLocks noChangeArrowheads="1"/>
            </p:cNvSpPr>
            <p:nvPr/>
          </p:nvSpPr>
          <p:spPr bwMode="auto">
            <a:xfrm>
              <a:off x="3963" y="1751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1" name="Rectangle 68"/>
            <p:cNvSpPr>
              <a:spLocks noChangeArrowheads="1"/>
            </p:cNvSpPr>
            <p:nvPr/>
          </p:nvSpPr>
          <p:spPr bwMode="auto">
            <a:xfrm>
              <a:off x="4351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-2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2" name="Rectangle 69"/>
            <p:cNvSpPr>
              <a:spLocks noChangeArrowheads="1"/>
            </p:cNvSpPr>
            <p:nvPr/>
          </p:nvSpPr>
          <p:spPr bwMode="auto">
            <a:xfrm>
              <a:off x="4740" y="1751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5194" y="1751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-n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4" name="Rectangle 71"/>
            <p:cNvSpPr>
              <a:spLocks noChangeArrowheads="1"/>
            </p:cNvSpPr>
            <p:nvPr/>
          </p:nvSpPr>
          <p:spPr bwMode="auto">
            <a:xfrm>
              <a:off x="1928" y="1751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35" name="Rectangle 72"/>
            <p:cNvSpPr>
              <a:spLocks noChangeArrowheads="1"/>
            </p:cNvSpPr>
            <p:nvPr/>
          </p:nvSpPr>
          <p:spPr bwMode="auto">
            <a:xfrm>
              <a:off x="1927" y="1570"/>
              <a:ext cx="204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Смещённый порядок</a:t>
              </a: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3969" y="1570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мантиссы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7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Представление вещественных чисел</a:t>
            </a:r>
            <a:endParaRPr lang="ru-RU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52736"/>
            <a:ext cx="8367713" cy="29384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 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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mq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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endParaRPr kumimoji="0" lang="ru-RU" sz="32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ru-RU" sz="2400" dirty="0" smtClean="0"/>
              <a:t>Рассмотрим число </a:t>
            </a:r>
            <a:r>
              <a:rPr lang="ru-RU" sz="2400" dirty="0"/>
              <a:t>с одинарной </a:t>
            </a:r>
            <a:r>
              <a:rPr lang="ru-RU" sz="2400" dirty="0" smtClean="0"/>
              <a:t>точностью</a:t>
            </a:r>
            <a:r>
              <a:rPr lang="en-US" sz="2400" dirty="0" smtClean="0"/>
              <a:t> </a:t>
            </a:r>
            <a:r>
              <a:rPr lang="ru-RU" sz="2400" dirty="0" smtClean="0"/>
              <a:t>со смещённым порядком : 1 </a:t>
            </a:r>
            <a:r>
              <a:rPr lang="ru-RU" sz="2400" dirty="0"/>
              <a:t>01111110 </a:t>
            </a:r>
            <a:r>
              <a:rPr lang="ru-RU" sz="2400" dirty="0" smtClean="0"/>
              <a:t>11000000000000000000000</a:t>
            </a:r>
          </a:p>
          <a:p>
            <a:r>
              <a:rPr lang="ru-RU" sz="2400" dirty="0"/>
              <a:t>знаковый бит равен 1 (отрицательное число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порядок </a:t>
            </a:r>
            <a:r>
              <a:rPr lang="ru-RU" sz="2400" dirty="0"/>
              <a:t>равен </a:t>
            </a:r>
            <a:r>
              <a:rPr lang="ru-RU" sz="2400" dirty="0" smtClean="0"/>
              <a:t>126</a:t>
            </a:r>
          </a:p>
          <a:p>
            <a:r>
              <a:rPr lang="ru-RU" sz="2400" dirty="0" smtClean="0"/>
              <a:t>мантисса – 1.11 </a:t>
            </a:r>
            <a:r>
              <a:rPr lang="ru-RU" sz="2400" dirty="0"/>
              <a:t>(в двоичной системе счисления</a:t>
            </a:r>
            <a:r>
              <a:rPr lang="ru-RU" sz="2400" dirty="0" smtClean="0"/>
              <a:t>)</a:t>
            </a:r>
          </a:p>
          <a:p>
            <a:r>
              <a:rPr lang="ru-RU" sz="2400" dirty="0"/>
              <a:t>Значение этого числа равно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-1.11 </a:t>
            </a:r>
            <a:r>
              <a:rPr lang="ru-RU" sz="2400" dirty="0"/>
              <a:t>* </a:t>
            </a:r>
            <a:r>
              <a:rPr lang="ru-RU" sz="2400" dirty="0" smtClean="0"/>
              <a:t>2(126-127</a:t>
            </a:r>
            <a:r>
              <a:rPr lang="ru-RU" sz="2400" dirty="0"/>
              <a:t>) = </a:t>
            </a:r>
            <a:r>
              <a:rPr lang="ru-RU" sz="2400" dirty="0" smtClean="0"/>
              <a:t>-(1+1/2+1/4) </a:t>
            </a:r>
            <a:r>
              <a:rPr lang="ru-RU" sz="2400" dirty="0"/>
              <a:t>* </a:t>
            </a:r>
            <a:r>
              <a:rPr lang="ru-RU" sz="2400" dirty="0" smtClean="0"/>
              <a:t>2(-1) =-</a:t>
            </a:r>
            <a:r>
              <a:rPr lang="en-US" sz="2400" dirty="0" smtClean="0"/>
              <a:t>1,75 /2=</a:t>
            </a:r>
            <a:r>
              <a:rPr lang="ru-RU" sz="2400" dirty="0" smtClean="0"/>
              <a:t> </a:t>
            </a:r>
            <a:r>
              <a:rPr lang="ru-RU" sz="2400" dirty="0"/>
              <a:t>-0,875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987572" y="1596119"/>
            <a:ext cx="6481762" cy="719138"/>
            <a:chOff x="1519" y="981"/>
            <a:chExt cx="4083" cy="45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9" y="1162"/>
              <a:ext cx="408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19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m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36" y="1162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724" y="1162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77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pitchFamily="18" charset="2"/>
                </a:rPr>
                <a:t>p</a:t>
              </a:r>
              <a:r>
                <a:rPr lang="en-US" baseline="-25000" dirty="0">
                  <a:sym typeface="Symbol" pitchFamily="18" charset="2"/>
                </a:rPr>
                <a:t>1</a:t>
              </a:r>
              <a:endParaRPr lang="ru-RU" baseline="-25000" dirty="0">
                <a:sym typeface="Symbol" pitchFamily="18" charset="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67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pitchFamily="18" charset="2"/>
                </a:rPr>
                <a:t>p</a:t>
              </a:r>
              <a:r>
                <a:rPr lang="en-US" baseline="-25000" dirty="0">
                  <a:sym typeface="Symbol" pitchFamily="18" charset="2"/>
                </a:rPr>
                <a:t>0</a:t>
              </a:r>
              <a:endParaRPr lang="ru-RU" baseline="-25000" dirty="0">
                <a:sym typeface="Symbol" pitchFamily="18" charset="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963" y="1162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351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-2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740" y="1162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5194" y="1162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-n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928" y="1162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p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2336" y="981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порядка</a:t>
              </a: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3969" y="981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мантиссы</a:t>
              </a:r>
            </a:p>
          </p:txBody>
        </p:sp>
      </p:grpSp>
      <p:grpSp>
        <p:nvGrpSpPr>
          <p:cNvPr id="23" name="Group 74"/>
          <p:cNvGrpSpPr>
            <a:grpSpLocks/>
          </p:cNvGrpSpPr>
          <p:nvPr/>
        </p:nvGrpSpPr>
        <p:grpSpPr bwMode="auto">
          <a:xfrm>
            <a:off x="1987572" y="2388282"/>
            <a:ext cx="6481762" cy="719137"/>
            <a:chOff x="1519" y="1570"/>
            <a:chExt cx="4083" cy="453"/>
          </a:xfrm>
        </p:grpSpPr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1519" y="1751"/>
              <a:ext cx="408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1519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ru-RU" b="1">
                  <a:sym typeface="Symbol" pitchFamily="18" charset="2"/>
                </a:rPr>
                <a:t></a:t>
              </a:r>
              <a:endParaRPr lang="en-US" b="1">
                <a:sym typeface="Symbol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>
                  <a:sym typeface="Symbol" pitchFamily="18" charset="2"/>
                </a:rPr>
                <a:t>m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2336" y="1751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2724" y="1751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8" name="Rectangle 65"/>
            <p:cNvSpPr>
              <a:spLocks noChangeArrowheads="1"/>
            </p:cNvSpPr>
            <p:nvPr/>
          </p:nvSpPr>
          <p:spPr bwMode="auto">
            <a:xfrm>
              <a:off x="3177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3567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0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0" name="Rectangle 67"/>
            <p:cNvSpPr>
              <a:spLocks noChangeArrowheads="1"/>
            </p:cNvSpPr>
            <p:nvPr/>
          </p:nvSpPr>
          <p:spPr bwMode="auto">
            <a:xfrm>
              <a:off x="3963" y="1751"/>
              <a:ext cx="38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-1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1" name="Rectangle 68"/>
            <p:cNvSpPr>
              <a:spLocks noChangeArrowheads="1"/>
            </p:cNvSpPr>
            <p:nvPr/>
          </p:nvSpPr>
          <p:spPr bwMode="auto">
            <a:xfrm>
              <a:off x="4351" y="1751"/>
              <a:ext cx="389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-2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2" name="Rectangle 69"/>
            <p:cNvSpPr>
              <a:spLocks noChangeArrowheads="1"/>
            </p:cNvSpPr>
            <p:nvPr/>
          </p:nvSpPr>
          <p:spPr bwMode="auto">
            <a:xfrm>
              <a:off x="4740" y="1751"/>
              <a:ext cx="45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…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5194" y="1751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m</a:t>
              </a:r>
              <a:r>
                <a:rPr lang="en-US" baseline="-25000">
                  <a:sym typeface="Symbol" pitchFamily="18" charset="2"/>
                </a:rPr>
                <a:t>-n</a:t>
              </a:r>
              <a:endParaRPr lang="ru-RU" baseline="-25000">
                <a:sym typeface="Symbol" pitchFamily="18" charset="2"/>
              </a:endParaRPr>
            </a:p>
          </p:txBody>
        </p:sp>
        <p:sp>
          <p:nvSpPr>
            <p:cNvPr id="34" name="Rectangle 71"/>
            <p:cNvSpPr>
              <a:spLocks noChangeArrowheads="1"/>
            </p:cNvSpPr>
            <p:nvPr/>
          </p:nvSpPr>
          <p:spPr bwMode="auto">
            <a:xfrm>
              <a:off x="1928" y="1751"/>
              <a:ext cx="408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p</a:t>
              </a:r>
              <a:r>
                <a:rPr lang="en-US" baseline="-25000">
                  <a:sym typeface="Symbol" pitchFamily="18" charset="2"/>
                </a:rPr>
                <a:t>n</a:t>
              </a:r>
              <a:endParaRPr lang="ru-RU">
                <a:sym typeface="Symbol" pitchFamily="18" charset="2"/>
              </a:endParaRPr>
            </a:p>
          </p:txBody>
        </p:sp>
        <p:sp>
          <p:nvSpPr>
            <p:cNvPr id="35" name="Rectangle 72"/>
            <p:cNvSpPr>
              <a:spLocks noChangeArrowheads="1"/>
            </p:cNvSpPr>
            <p:nvPr/>
          </p:nvSpPr>
          <p:spPr bwMode="auto">
            <a:xfrm>
              <a:off x="1927" y="1570"/>
              <a:ext cx="204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Смещённый порядок</a:t>
              </a: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3969" y="1570"/>
              <a:ext cx="1633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>
                  <a:sym typeface="Symbol" pitchFamily="18" charset="2"/>
                </a:rPr>
                <a:t>Модуль мантиссы</a:t>
              </a:r>
            </a:p>
          </p:txBody>
        </p:sp>
      </p:grp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93762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914400" imgH="196920" progId="Equation.DSMT4">
                  <p:embed/>
                </p:oleObj>
              </mc:Choice>
              <mc:Fallback>
                <p:oleObj name="Equation" r:id="rId3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3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вещественных чисел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представления: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Перевести число из </a:t>
            </a:r>
            <a:r>
              <a:rPr lang="ru-RU" dirty="0" err="1"/>
              <a:t>Р-ичной</a:t>
            </a:r>
            <a:r>
              <a:rPr lang="ru-RU" dirty="0"/>
              <a:t> системы в двоичную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Представить двоичное число в нормализованной экспоненциальной форме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Рассчитать смещённый порядок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Разместить знак, порядок и мантиссу в соответствующие разряды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D93-6648-4690-AB66-B1B36A47E186}" type="slidenum">
              <a:rPr lang="ru-RU" smtClean="0"/>
              <a:pPr/>
              <a:t>8</a:t>
            </a:fld>
            <a:r>
              <a:rPr lang="ru-RU" smtClean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0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Представление вещественных чисел</a:t>
            </a:r>
            <a:endParaRPr lang="ru-RU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505772" cy="249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323528" y="3645024"/>
            <a:ext cx="828092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 smtClean="0"/>
              <a:t>	Для </a:t>
            </a:r>
            <a:r>
              <a:rPr lang="ru-RU" sz="2400" dirty="0"/>
              <a:t>хранения промежуточных результатов используется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80</a:t>
            </a:r>
            <a:r>
              <a:rPr lang="ru-RU" sz="2400" dirty="0"/>
              <a:t>-битовое представление, </a:t>
            </a:r>
            <a:r>
              <a:rPr lang="ru-RU" sz="2400" dirty="0" smtClean="0"/>
              <a:t>чтобы при </a:t>
            </a:r>
            <a:r>
              <a:rPr lang="ru-RU" sz="2400" dirty="0"/>
              <a:t>выполнении операций над числами с одинарной или двойной точностью </a:t>
            </a:r>
            <a:r>
              <a:rPr lang="ru-RU" sz="2400" dirty="0" smtClean="0"/>
              <a:t>не происходило переполнение. </a:t>
            </a:r>
            <a:endParaRPr lang="ru-RU" sz="2400" dirty="0"/>
          </a:p>
          <a:p>
            <a:pPr marL="365760" lvl="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ru-RU" sz="2400" dirty="0"/>
              <a:t>	Огромный диапазон чисел с расширенной точностью гарантирует правильность представления больших по абсолютной величине результатов операций с числами одинарной и двойной точности. </a:t>
            </a:r>
          </a:p>
        </p:txBody>
      </p:sp>
    </p:spTree>
    <p:extLst>
      <p:ext uri="{BB962C8B-B14F-4D97-AF65-F5344CB8AC3E}">
        <p14:creationId xmlns:p14="http://schemas.microsoft.com/office/powerpoint/2010/main" val="6568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</TotalTime>
  <Words>679</Words>
  <Application>Microsoft Office PowerPoint</Application>
  <PresentationFormat>Экран (4:3)</PresentationFormat>
  <Paragraphs>368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Equation</vt:lpstr>
      <vt:lpstr>Системное программирование</vt:lpstr>
      <vt:lpstr>Самостоятельная работа № 4</vt:lpstr>
      <vt:lpstr>Основные понятия</vt:lpstr>
      <vt:lpstr>Числа с плавающей точкой</vt:lpstr>
      <vt:lpstr>Стандарт IEEE 754</vt:lpstr>
      <vt:lpstr>Представление вещественных чисел</vt:lpstr>
      <vt:lpstr>Представление вещественных чисел</vt:lpstr>
      <vt:lpstr>Представление вещественных чисел</vt:lpstr>
      <vt:lpstr>Представление вещественных чисел</vt:lpstr>
      <vt:lpstr>Типы данных сопроцессора</vt:lpstr>
      <vt:lpstr>Особенности представления чисел</vt:lpstr>
      <vt:lpstr>Особенности представления чисел</vt:lpstr>
      <vt:lpstr>Особые случаи</vt:lpstr>
      <vt:lpstr>Особые случаи</vt:lpstr>
      <vt:lpstr>Особые случаи</vt:lpstr>
      <vt:lpstr>Особые случаи</vt:lpstr>
      <vt:lpstr>Особые случаи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и прикладное программное обеспечение</dc:title>
  <dc:creator>Alexander</dc:creator>
  <cp:lastModifiedBy>Alexander</cp:lastModifiedBy>
  <cp:revision>32</cp:revision>
  <cp:lastPrinted>2014-04-10T07:22:14Z</cp:lastPrinted>
  <dcterms:created xsi:type="dcterms:W3CDTF">2013-02-09T07:52:12Z</dcterms:created>
  <dcterms:modified xsi:type="dcterms:W3CDTF">2014-04-10T09:56:26Z</dcterms:modified>
</cp:coreProperties>
</file>