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40"/>
  </p:notesMasterIdLst>
  <p:sldIdLst>
    <p:sldId id="280" r:id="rId2"/>
    <p:sldId id="333" r:id="rId3"/>
    <p:sldId id="334" r:id="rId4"/>
    <p:sldId id="331" r:id="rId5"/>
    <p:sldId id="294" r:id="rId6"/>
    <p:sldId id="332" r:id="rId7"/>
    <p:sldId id="297" r:id="rId8"/>
    <p:sldId id="298" r:id="rId9"/>
    <p:sldId id="299" r:id="rId10"/>
    <p:sldId id="300" r:id="rId11"/>
    <p:sldId id="296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</p:sldIdLst>
  <p:sldSz cx="9144000" cy="6858000" type="screen4x3"/>
  <p:notesSz cx="6799263" cy="9802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14.wmf"/><Relationship Id="rId4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8574-15A1-486B-BF84-BD151FB79C68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735013"/>
            <a:ext cx="4900613" cy="3676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927" y="4656336"/>
            <a:ext cx="5439410" cy="44112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10971"/>
            <a:ext cx="2946347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1342" y="9310971"/>
            <a:ext cx="2946347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7EA4-661B-4DA1-8A1A-EC5EB9D6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706A-0E55-4166-81F4-6C156AB8B16B}" type="datetime1">
              <a:rPr lang="ru-RU" smtClean="0"/>
              <a:t>24.04.2014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63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9C8-E04B-498B-939D-236AC8AC3305}" type="datetime1">
              <a:rPr lang="ru-RU" smtClean="0"/>
              <a:t>24.04.2014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77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9989-6660-400F-9C5D-40F97E89FD19}" type="datetime1">
              <a:rPr lang="ru-RU" smtClean="0"/>
              <a:t>24.04.2014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2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640960" cy="1143000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DA6-C08A-48B3-88A2-3CA2A90517FE}" type="datetime1">
              <a:rPr lang="ru-RU" smtClean="0"/>
              <a:t>24.04.2014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381328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BF845D93-6648-4690-AB66-B1B36A47E186}" type="slidenum">
              <a:rPr lang="ru-RU" smtClean="0"/>
              <a:pPr/>
              <a:t>‹#›</a:t>
            </a:fld>
            <a:r>
              <a:rPr lang="ru-RU" dirty="0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85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093-0687-4B93-A4DF-9A567DD366B9}" type="datetime1">
              <a:rPr lang="ru-RU" smtClean="0"/>
              <a:t>24.04.2014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9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7356-FFCA-4646-B2D8-28DA1D67D6BC}" type="datetime1">
              <a:rPr lang="ru-RU" smtClean="0"/>
              <a:t>24.04.2014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3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882-DBF8-4E82-8A8D-4CFE9A2AB9CF}" type="datetime1">
              <a:rPr lang="ru-RU" smtClean="0"/>
              <a:t>24.04.2014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1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8B85-8B39-48B2-8902-B78A7AD396C5}" type="datetime1">
              <a:rPr lang="ru-RU" smtClean="0"/>
              <a:t>24.04.2014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20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FF0A-43CF-4D58-9AD8-F7ECAEE57EAB}" type="datetime1">
              <a:rPr lang="ru-RU" smtClean="0"/>
              <a:t>24.04.2014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7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47E7-94E7-40E0-B24F-A7C8BBC37C4E}" type="datetime1">
              <a:rPr lang="ru-RU" smtClean="0"/>
              <a:t>24.04.2014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9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3D56-A3C7-4CF4-9386-57BACDDE5DDC}" type="datetime1">
              <a:rPr lang="ru-RU" smtClean="0"/>
              <a:t>24.04.2014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00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17E6D-FF32-4687-94FC-D29625333628}" type="datetime1">
              <a:rPr lang="ru-RU" smtClean="0"/>
              <a:t>24.04.2014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08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sau.sppo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8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0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1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3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1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3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8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1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Системное и прикладное программное обеспечение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  <a:defRPr/>
            </a:pPr>
            <a:r>
              <a:rPr lang="ru-RU" sz="3600" dirty="0" smtClean="0"/>
              <a:t>Лекция 6</a:t>
            </a:r>
          </a:p>
          <a:p>
            <a:pPr>
              <a:buNone/>
              <a:defRPr/>
            </a:pPr>
            <a:endParaRPr lang="en-US" sz="3600" dirty="0" smtClean="0"/>
          </a:p>
          <a:p>
            <a:pPr>
              <a:buNone/>
              <a:defRPr/>
            </a:pPr>
            <a:r>
              <a:rPr lang="ru-RU" b="1" dirty="0" smtClean="0"/>
              <a:t>Сопроцессор х87.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>
                <a:hlinkClick r:id="rId2"/>
              </a:rPr>
              <a:t>ssau.sispro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gmail.com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0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FXAM</a:t>
            </a:r>
            <a:endParaRPr lang="ru-RU" b="1" i="1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75320"/>
              </p:ext>
            </p:extLst>
          </p:nvPr>
        </p:nvGraphicFramePr>
        <p:xfrm>
          <a:off x="467544" y="1484784"/>
          <a:ext cx="7848656" cy="3718560"/>
        </p:xfrm>
        <a:graphic>
          <a:graphicData uri="http://schemas.openxmlformats.org/drawingml/2006/table">
            <a:tbl>
              <a:tblPr/>
              <a:tblGrid>
                <a:gridCol w="1296734"/>
                <a:gridCol w="518100"/>
                <a:gridCol w="491128"/>
                <a:gridCol w="491128"/>
                <a:gridCol w="5051566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c1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c3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c2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c0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Содержимое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Знак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Неизвестный формат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Не число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Корректное вещественное число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Бесконечность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Нуль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Пусто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Денормализованное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число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786578" y="142852"/>
            <a:ext cx="2109774" cy="604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Сравнение </a:t>
            </a:r>
            <a:r>
              <a:rPr lang="ru-RU" dirty="0"/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val="138654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 проверки чисел</a:t>
            </a:r>
            <a:endParaRPr lang="ru-RU" b="1" i="1" dirty="0"/>
          </a:p>
        </p:txBody>
      </p:sp>
      <p:graphicFrame>
        <p:nvGraphicFramePr>
          <p:cNvPr id="4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63205"/>
              </p:ext>
            </p:extLst>
          </p:nvPr>
        </p:nvGraphicFramePr>
        <p:xfrm>
          <a:off x="724059" y="3429000"/>
          <a:ext cx="3810000" cy="1981200"/>
        </p:xfrm>
        <a:graphic>
          <a:graphicData uri="http://schemas.openxmlformats.org/drawingml/2006/table">
            <a:tbl>
              <a:tblPr/>
              <a:tblGrid>
                <a:gridCol w="2209800"/>
                <a:gridCol w="533400"/>
                <a:gridCol w="533400"/>
                <a:gridCol w="533400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 &gt;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операнд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&lt;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операнд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=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операнд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Не сравнимы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" name="Text Box 80"/>
          <p:cNvSpPr txBox="1">
            <a:spLocks noChangeArrowheads="1"/>
          </p:cNvSpPr>
          <p:nvPr/>
        </p:nvSpPr>
        <p:spPr bwMode="auto">
          <a:xfrm>
            <a:off x="5580112" y="3429000"/>
            <a:ext cx="2590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stsw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ax</a:t>
            </a:r>
          </a:p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sahf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j***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3891A7"/>
              </a:clrFrom>
              <a:clrTo>
                <a:srgbClr val="3891A7">
                  <a:alpha val="0"/>
                </a:srgbClr>
              </a:clrTo>
            </a:clrChange>
          </a:blip>
          <a:srcRect t="50130"/>
          <a:stretch>
            <a:fillRect/>
          </a:stretch>
        </p:blipFill>
        <p:spPr bwMode="auto">
          <a:xfrm>
            <a:off x="605254" y="1880258"/>
            <a:ext cx="7857610" cy="79322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77" name="Rectangle 31"/>
          <p:cNvSpPr>
            <a:spLocks noChangeArrowheads="1"/>
          </p:cNvSpPr>
          <p:nvPr/>
        </p:nvSpPr>
        <p:spPr bwMode="auto">
          <a:xfrm>
            <a:off x="-972616" y="2801689"/>
            <a:ext cx="7029472" cy="33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400" b="1" dirty="0" smtClean="0">
                <a:solidFill>
                  <a:schemeClr val="tx2"/>
                </a:solidFill>
              </a:rPr>
              <a:t>Регистр флагов</a:t>
            </a:r>
            <a:endParaRPr lang="ru-RU" sz="2400" b="1" dirty="0">
              <a:solidFill>
                <a:schemeClr val="tx2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254" y="702822"/>
            <a:ext cx="7974824" cy="204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7102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Загрузка и выгрузка</a:t>
            </a:r>
            <a:endParaRPr lang="ru-RU" b="1" i="1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500826" y="142852"/>
            <a:ext cx="2438360" cy="676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Передача </a:t>
            </a:r>
            <a:r>
              <a:rPr lang="ru-RU" dirty="0"/>
              <a:t>данных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5962" y="1340768"/>
            <a:ext cx="6994044" cy="4572032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Загрузка</a:t>
            </a: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fld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fild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Выгрузка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fst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fstp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fist,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fistp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Обмен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fxch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ru-RU" dirty="0" smtClean="0">
                <a:latin typeface="+mn-lt"/>
              </a:rPr>
              <a:t>(если не указан источник то считается</a:t>
            </a:r>
            <a:r>
              <a:rPr lang="en-US" dirty="0" smtClean="0">
                <a:latin typeface="+mn-lt"/>
              </a:rPr>
              <a:t>,</a:t>
            </a:r>
            <a:r>
              <a:rPr lang="ru-RU" dirty="0" smtClean="0">
                <a:latin typeface="+mn-lt"/>
              </a:rPr>
              <a:t> что он соответствует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(1)</a:t>
            </a:r>
            <a:r>
              <a:rPr lang="ru-RU" dirty="0" smtClean="0">
                <a:latin typeface="+mn-lt"/>
              </a:rPr>
              <a:t>)</a:t>
            </a:r>
            <a:endParaRPr kumimoji="0" lang="ru-RU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043608" y="5627346"/>
            <a:ext cx="8072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dirty="0" smtClean="0"/>
              <a:t>Все команды имеют один операнд: либо источник либо приемник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97713" y="1340768"/>
            <a:ext cx="3357586" cy="329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83464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ru-RU" sz="2400" dirty="0" smtClean="0">
                <a:latin typeface="+mn-lt"/>
              </a:rPr>
              <a:t>Загрузка констант</a:t>
            </a:r>
          </a:p>
          <a:p>
            <a:pPr marL="640080" lvl="1" indent="-237744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fldz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640080" lvl="1" indent="-237744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fld1</a:t>
            </a:r>
          </a:p>
          <a:p>
            <a:pPr marL="640080" lvl="1" indent="-237744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fldpi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640080" lvl="1" indent="-237744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fldl2t</a:t>
            </a:r>
          </a:p>
          <a:p>
            <a:pPr marL="640080" lvl="1" indent="-237744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fldl2e</a:t>
            </a:r>
          </a:p>
          <a:p>
            <a:pPr marL="640080" lvl="1" indent="-237744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fldlg2</a:t>
            </a:r>
          </a:p>
          <a:p>
            <a:pPr marL="640080" lvl="1" indent="-237744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fldln2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03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8" grpId="0" build="p" autoUpdateAnimBg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Команды сложения </a:t>
            </a:r>
            <a:br>
              <a:rPr lang="ru-RU" dirty="0" smtClean="0"/>
            </a:br>
            <a:r>
              <a:rPr lang="ru-RU" dirty="0" smtClean="0"/>
              <a:t>и умножения</a:t>
            </a:r>
            <a:endParaRPr lang="ru-RU" b="1" i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72264" y="142852"/>
            <a:ext cx="2357454" cy="762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/>
              <a:t>Арифметические</a:t>
            </a:r>
          </a:p>
        </p:txBody>
      </p:sp>
      <p:sp>
        <p:nvSpPr>
          <p:cNvPr id="12" name="Rectangle 1027"/>
          <p:cNvSpPr txBox="1">
            <a:spLocks noChangeArrowheads="1"/>
          </p:cNvSpPr>
          <p:nvPr/>
        </p:nvSpPr>
        <p:spPr>
          <a:xfrm>
            <a:off x="467544" y="1700808"/>
            <a:ext cx="3810000" cy="441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Вещественные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Сложение</a:t>
            </a:r>
            <a:b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fadd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(p)</a:t>
            </a:r>
            <a:endParaRPr lang="ru-RU" sz="2600" b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Вычитание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fsub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(r)	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fsub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(r)p</a:t>
            </a:r>
            <a:endParaRPr lang="ru-RU" sz="2600" b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Умножение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fmul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(p)</a:t>
            </a:r>
            <a:endParaRPr lang="ru-RU" sz="2600" b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Деление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fdiv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(r)	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fdiv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(r)p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028"/>
          <p:cNvSpPr txBox="1">
            <a:spLocks noChangeArrowheads="1"/>
          </p:cNvSpPr>
          <p:nvPr/>
        </p:nvSpPr>
        <p:spPr>
          <a:xfrm>
            <a:off x="4325196" y="1700808"/>
            <a:ext cx="3810000" cy="4343400"/>
          </a:xfrm>
          <a:prstGeom prst="rect">
            <a:avLst/>
          </a:prstGeom>
        </p:spPr>
        <p:txBody>
          <a:bodyPr/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Целочисленные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Сложение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fiadd</a:t>
            </a:r>
            <a:endParaRPr lang="ru-RU" sz="2600" b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Вычитание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fisub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(r)</a:t>
            </a:r>
            <a:endParaRPr lang="ru-RU" sz="2600" b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Умножение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fimul</a:t>
            </a:r>
            <a:endParaRPr lang="ru-RU" sz="2600" b="1" dirty="0" smtClean="0"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Деление</a:t>
            </a:r>
            <a:b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fidiv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(r)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0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Вспомогательные </a:t>
            </a:r>
            <a:br>
              <a:rPr lang="ru-RU" dirty="0" smtClean="0"/>
            </a:br>
            <a:r>
              <a:rPr lang="ru-RU" dirty="0" smtClean="0"/>
              <a:t>арифметические</a:t>
            </a:r>
            <a:endParaRPr lang="ru-RU" b="1" i="1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72264" y="142852"/>
            <a:ext cx="2357454" cy="762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/>
              <a:t>Арифметические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2323222" y="1500174"/>
            <a:ext cx="8079565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–"/>
              <a:tabLst/>
              <a:defRPr/>
            </a:pP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Sqrt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–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Abs(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–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+/-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–"/>
              <a:tabLst/>
              <a:defRPr/>
            </a:pP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Мантисса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 порядок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 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(1)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–"/>
              <a:tabLst/>
              <a:defRPr/>
            </a:pP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 mod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(1) 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–"/>
              <a:tabLst/>
              <a:defRPr/>
            </a:pP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*2</a:t>
            </a:r>
            <a:r>
              <a:rPr kumimoji="0" lang="en-US" sz="240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st(1)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  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–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] 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endParaRPr kumimoji="0" lang="ru-RU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1520" y="1500174"/>
            <a:ext cx="2486020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b="1" noProof="0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sqrt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abs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chs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xtract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prem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scale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rndint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1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Трансцендентные</a:t>
            </a:r>
            <a:endParaRPr lang="ru-RU" b="1" i="1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143636" y="214290"/>
            <a:ext cx="2752716" cy="6191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Трансцендентные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195736" y="1237828"/>
            <a:ext cx="6085910" cy="5105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sin(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/>
            </a:r>
            <a:b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</a:b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sin(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cos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) 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(1)</a:t>
            </a:r>
            <a:b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</a:b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cos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b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</a:b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tg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) 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, fld1</a:t>
            </a:r>
            <a:b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</a:b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arctg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/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(1)) 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/>
            </a:r>
            <a:b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</a:b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/>
            </a:r>
            <a:b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</a:b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  <a:r>
              <a:rPr kumimoji="0" lang="en-US" sz="240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-1 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; -1&lt;x&lt;1</a:t>
            </a:r>
            <a:b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</a:b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(1)*log</a:t>
            </a:r>
            <a:r>
              <a:rPr kumimoji="0" lang="en-US" sz="24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(st+1) 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(1), pop</a:t>
            </a:r>
            <a:b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</a:b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(1)*log</a:t>
            </a:r>
            <a:r>
              <a:rPr kumimoji="0" lang="en-US" sz="24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) 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st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(1), pop</a:t>
            </a:r>
            <a:endParaRPr kumimoji="0" lang="ru-RU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3528" y="1238200"/>
            <a:ext cx="5799463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Тригонометрические</a:t>
            </a:r>
            <a:b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fsin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fsincos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fcos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fptan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fpatan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Степенные и логарифмические</a:t>
            </a:r>
            <a:b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f2xm1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fyl2xp1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fyl2x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Управление</a:t>
            </a:r>
            <a:endParaRPr lang="ru-RU" b="1" i="1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143636" y="214290"/>
            <a:ext cx="2809852" cy="6381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/>
              <a:t>Управления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67544" y="1263792"/>
            <a:ext cx="7858180" cy="4089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lvl="1"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finit</a:t>
            </a:r>
            <a:r>
              <a:rPr lang="en-US" sz="2400" dirty="0" smtClean="0"/>
              <a:t> - </a:t>
            </a:r>
            <a:r>
              <a:rPr lang="ru-RU" sz="2400" dirty="0" smtClean="0"/>
              <a:t>Сброс</a:t>
            </a:r>
          </a:p>
          <a:p>
            <a:pPr marL="4763" lvl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fdecstp</a:t>
            </a:r>
            <a:r>
              <a:rPr lang="en-US" sz="2400" dirty="0" smtClean="0">
                <a:latin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</a:rPr>
              <a:t>fincstp</a:t>
            </a:r>
            <a:r>
              <a:rPr lang="en-US" sz="2400" dirty="0" smtClean="0"/>
              <a:t> - </a:t>
            </a:r>
            <a:r>
              <a:rPr lang="ru-RU" sz="2400" dirty="0" smtClean="0"/>
              <a:t>Сдвиг стека</a:t>
            </a:r>
          </a:p>
          <a:p>
            <a:pPr marL="4763" lvl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ffree</a:t>
            </a:r>
            <a:r>
              <a:rPr lang="en-US" sz="2400" dirty="0" smtClean="0"/>
              <a:t> - </a:t>
            </a:r>
            <a:r>
              <a:rPr lang="ru-RU" sz="2400" dirty="0" smtClean="0"/>
              <a:t>Освобождение регистра</a:t>
            </a:r>
          </a:p>
          <a:p>
            <a:pPr marL="4763" lvl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fclex</a:t>
            </a:r>
            <a:r>
              <a:rPr lang="en-US" sz="2400" dirty="0" smtClean="0"/>
              <a:t> - </a:t>
            </a:r>
            <a:r>
              <a:rPr lang="ru-RU" sz="2400" dirty="0" smtClean="0"/>
              <a:t>Сбросить статус</a:t>
            </a:r>
          </a:p>
          <a:p>
            <a:pPr marL="4763" lvl="1"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fstsw</a:t>
            </a:r>
            <a:r>
              <a:rPr lang="en-US" sz="2400" dirty="0" smtClean="0">
                <a:latin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</a:rPr>
              <a:t>fstcw</a:t>
            </a:r>
            <a:r>
              <a:rPr lang="en-US" sz="2400" dirty="0" smtClean="0"/>
              <a:t> - </a:t>
            </a:r>
            <a:r>
              <a:rPr lang="ru-RU" sz="2400" dirty="0" smtClean="0"/>
              <a:t>Считать статус/управление</a:t>
            </a:r>
          </a:p>
          <a:p>
            <a:pPr marL="4763" lvl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fldcw</a:t>
            </a:r>
            <a:r>
              <a:rPr lang="en-US" sz="2400" dirty="0" smtClean="0"/>
              <a:t> - </a:t>
            </a:r>
            <a:r>
              <a:rPr lang="ru-RU" sz="2400" dirty="0" smtClean="0"/>
              <a:t>Записать управление</a:t>
            </a:r>
          </a:p>
          <a:p>
            <a:pPr marL="4763" lvl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fnop</a:t>
            </a:r>
            <a:r>
              <a:rPr lang="en-US" sz="2400" dirty="0" smtClean="0"/>
              <a:t> - </a:t>
            </a:r>
            <a:r>
              <a:rPr lang="ru-RU" sz="2400" dirty="0" smtClean="0"/>
              <a:t>Пустая операция</a:t>
            </a:r>
          </a:p>
          <a:p>
            <a:pPr marL="4763" lvl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fstenv</a:t>
            </a:r>
            <a:r>
              <a:rPr lang="en-US" sz="2400" dirty="0" smtClean="0"/>
              <a:t> - </a:t>
            </a:r>
            <a:r>
              <a:rPr lang="ru-RU" sz="2400" dirty="0" smtClean="0"/>
              <a:t>Сохранить состояние (кроме данных)</a:t>
            </a:r>
          </a:p>
          <a:p>
            <a:pPr marL="4763" lvl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fldenv</a:t>
            </a:r>
            <a:r>
              <a:rPr lang="en-US" sz="2400" dirty="0" smtClean="0"/>
              <a:t> - </a:t>
            </a:r>
            <a:r>
              <a:rPr lang="ru-RU" sz="2400" dirty="0" smtClean="0"/>
              <a:t>Восстановить состояние (кроме данных)</a:t>
            </a:r>
          </a:p>
          <a:p>
            <a:pPr marL="4763" lvl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fsave</a:t>
            </a:r>
            <a:r>
              <a:rPr lang="en-US" sz="2400" dirty="0" smtClean="0"/>
              <a:t> - </a:t>
            </a:r>
            <a:r>
              <a:rPr lang="ru-RU" sz="2400" dirty="0" smtClean="0"/>
              <a:t>Сохранить состояние полностью и сбросить</a:t>
            </a:r>
          </a:p>
          <a:p>
            <a:pPr marL="4763" lvl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frstor</a:t>
            </a:r>
            <a:r>
              <a:rPr lang="en-US" sz="2400" dirty="0" smtClean="0"/>
              <a:t> - </a:t>
            </a:r>
            <a:r>
              <a:rPr lang="ru-RU" sz="2400" dirty="0" smtClean="0"/>
              <a:t>Восстановить состояние полностью</a:t>
            </a:r>
          </a:p>
          <a:p>
            <a:pPr marL="4763" lvl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fwait</a:t>
            </a:r>
            <a:r>
              <a:rPr lang="en-US" sz="2400" dirty="0" smtClean="0">
                <a:latin typeface="Courier New" pitchFamily="49" charset="0"/>
              </a:rPr>
              <a:t>/wait</a:t>
            </a:r>
            <a:r>
              <a:rPr lang="en-US" sz="2400" dirty="0" smtClean="0"/>
              <a:t> - </a:t>
            </a:r>
            <a:r>
              <a:rPr lang="ru-RU" sz="2400" dirty="0" smtClean="0"/>
              <a:t>Задержать ЦП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4482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475441" y="1062025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000" y="468000"/>
            <a:ext cx="3214710" cy="5562600"/>
          </a:xfrm>
        </p:spPr>
        <p:txBody>
          <a:bodyPr/>
          <a:lstStyle/>
          <a:p>
            <a:pPr lvl="0" fontAlgn="base">
              <a:spcAft>
                <a:spcPct val="0"/>
              </a:spcAft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double a =	 -1.5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int b = 98765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int c = 67890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a</a:t>
            </a:r>
          </a:p>
          <a:p>
            <a:pPr>
              <a:buFontTx/>
              <a:buNone/>
            </a:pPr>
            <a:r>
              <a:rPr lang="en-US" sz="2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fld1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-1.5</a:t>
            </a:r>
            <a:endParaRPr lang="ru-RU" dirty="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27418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8256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1.</a:t>
            </a:r>
            <a:endParaRPr lang="ru-RU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-1.5</a:t>
            </a:r>
            <a:endParaRPr lang="ru-RU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592000" y="468000"/>
            <a:ext cx="4114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 =	 -1.5</a:t>
            </a:r>
            <a:endParaRPr kumimoji="0" lang="ru-RU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b = 98765</a:t>
            </a:r>
            <a:endParaRPr kumimoji="0" lang="ru-RU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c = 67890</a:t>
            </a:r>
            <a:endParaRPr kumimoji="0" lang="ru-RU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a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fld1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fadd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ru-RU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21110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7061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-0.5</a:t>
            </a:r>
            <a:endParaRPr lang="ru-RU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592000" y="468000"/>
            <a:ext cx="4114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double a =	 -1.5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int b = 98765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int c = 67890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a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fld1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fadd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fld1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ru-RU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21110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8046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Расписание занятий в мае и июне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приказу выходные 1,4,9,11 мая</a:t>
            </a:r>
          </a:p>
          <a:p>
            <a:r>
              <a:rPr lang="ru-RU" dirty="0" smtClean="0"/>
              <a:t>9 мая – пятница первая неделя 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err="1" smtClean="0"/>
              <a:t>ПР</a:t>
            </a:r>
            <a:r>
              <a:rPr lang="ru-RU" dirty="0" smtClean="0"/>
              <a:t> у 627 и 628, </a:t>
            </a:r>
            <a:r>
              <a:rPr lang="ru-RU" dirty="0" err="1" smtClean="0"/>
              <a:t>ЛР</a:t>
            </a:r>
            <a:r>
              <a:rPr lang="ru-RU" dirty="0" smtClean="0"/>
              <a:t> у 629)</a:t>
            </a:r>
          </a:p>
          <a:p>
            <a:r>
              <a:rPr lang="ru-RU" dirty="0" smtClean="0"/>
              <a:t>Поэтому 5 мая в понедельник у 629 вместо практики – лабораторные.</a:t>
            </a:r>
          </a:p>
          <a:p>
            <a:r>
              <a:rPr lang="ru-RU" dirty="0" smtClean="0"/>
              <a:t>С 2</a:t>
            </a:r>
            <a:r>
              <a:rPr lang="en-US" dirty="0"/>
              <a:t>.</a:t>
            </a:r>
            <a:r>
              <a:rPr lang="ru-RU" dirty="0" smtClean="0"/>
              <a:t>06 по </a:t>
            </a:r>
            <a:r>
              <a:rPr lang="en-US" dirty="0" smtClean="0"/>
              <a:t>11.06 </a:t>
            </a:r>
            <a:r>
              <a:rPr lang="ru-RU" dirty="0" smtClean="0"/>
              <a:t>(с первой недели) сдача долгов, ИКР, ИТ и зачет.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20909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  <a:endParaRPr lang="ru-RU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-0.5</a:t>
            </a:r>
            <a:endParaRPr lang="ru-RU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592000" y="468000"/>
            <a:ext cx="4114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double a =	 -1.5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int b = 98765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int c = 67890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a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fld1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fadd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fld1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fsub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st,st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(1)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ru-RU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21110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9152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1.5</a:t>
            </a:r>
            <a:endParaRPr lang="ru-RU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-0.5</a:t>
            </a:r>
            <a:endParaRPr lang="ru-RU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592000" y="468000"/>
            <a:ext cx="4114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double a =	 -1.5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int b = 98765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int c = 67890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a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fld1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fadd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fld1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fsub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st,st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(1)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fdivr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(1),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ru-RU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21110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3238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1.5</a:t>
            </a:r>
            <a:endParaRPr lang="ru-RU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-3.</a:t>
            </a:r>
            <a:endParaRPr lang="ru-RU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92000" y="468000"/>
            <a:ext cx="4114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double a =	 -1.5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int b = 98765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int c = 67890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a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fld1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fadd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fld1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fsub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st,st(1)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fdivr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st(1),st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</a:t>
            </a:r>
            <a:r>
              <a:rPr lang="en-US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ru-RU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21110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3207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67890.</a:t>
            </a:r>
            <a:endParaRPr lang="ru-RU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98765.</a:t>
            </a:r>
            <a:endParaRPr lang="ru-RU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1.5</a:t>
            </a:r>
            <a:endParaRPr lang="ru-RU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-3.</a:t>
            </a:r>
            <a:endParaRPr lang="ru-RU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592000" y="468000"/>
            <a:ext cx="4114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double a =	 -1.5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int b = 98765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int c = 67890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a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fld1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fadd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fld1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fsub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st,st(1)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fdivr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st(1),st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fsub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ru-RU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21110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2040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30875.</a:t>
            </a:r>
            <a:endParaRPr lang="ru-RU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1.5</a:t>
            </a:r>
            <a:endParaRPr lang="ru-RU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-3.</a:t>
            </a:r>
            <a:endParaRPr lang="ru-RU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592000" y="468000"/>
            <a:ext cx="4114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double a =	 -1.5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int b = 98765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int c = 67890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a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fld1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fadd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fld1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fsub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st,st(1)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fdivr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st(1),st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fsub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</a:t>
            </a:r>
            <a:r>
              <a:rPr lang="en-US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stp	c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ru-RU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21110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0512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1.5</a:t>
            </a:r>
            <a:endParaRPr lang="ru-RU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-3.</a:t>
            </a:r>
            <a:endParaRPr lang="ru-RU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592000" y="468000"/>
            <a:ext cx="4114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double a =	 -1.5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int b = 98765</a:t>
            </a:r>
            <a:endParaRPr lang="ru-RU" sz="2400" b="1" kern="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	  c 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30835</a:t>
            </a:r>
            <a:endParaRPr lang="ru-RU" sz="2400" b="1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a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fld1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fadd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fld1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fsub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st,st(1)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fdivr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st(1),st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fild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b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fild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c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fsub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fistp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c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fcompp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; st-st(1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endParaRPr kumimoji="0" lang="ru-RU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21110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9352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052000" y="720000"/>
            <a:ext cx="471490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ru-RU" sz="24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fcompp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st-st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(1)</a:t>
            </a:r>
            <a:br>
              <a:rPr lang="en-US" sz="2400" b="1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fstsw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	ax</a:t>
            </a:r>
            <a:br>
              <a:rPr lang="en-US" sz="2400" b="1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sahf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ru-RU" sz="2400" b="1" kern="0" dirty="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3c2c0=000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jp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	m1	;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не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сравнимы</a:t>
            </a:r>
            <a:endParaRPr lang="en-US" sz="2400" b="1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jc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	m2	;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	m3	;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m4:	…	;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400" b="1" kern="0" dirty="0" err="1" smtClean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m3:	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m2:	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b="1" kern="0" dirty="0" smtClean="0">
                <a:latin typeface="Courier New" pitchFamily="49" charset="0"/>
                <a:cs typeface="Courier New" pitchFamily="49" charset="0"/>
              </a:rPr>
              <a:t>m1:	…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21110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9905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052000" y="720000"/>
            <a:ext cx="471490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finit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</a:t>
            </a:r>
            <a:endParaRPr lang="ru-RU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b="1" kern="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23033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          </a:t>
            </a:r>
            <a:r>
              <a:rPr lang="ru-RU" sz="2800" dirty="0" smtClean="0"/>
              <a:t>при</a:t>
            </a:r>
            <a:endParaRPr lang="ru-RU" sz="2800" b="1" i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78550"/>
              </p:ext>
            </p:extLst>
          </p:nvPr>
        </p:nvGraphicFramePr>
        <p:xfrm>
          <a:off x="2411760" y="185773"/>
          <a:ext cx="1008112" cy="54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5773"/>
                        <a:ext cx="1008112" cy="54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839982"/>
              </p:ext>
            </p:extLst>
          </p:nvPr>
        </p:nvGraphicFramePr>
        <p:xfrm>
          <a:off x="4247964" y="282345"/>
          <a:ext cx="648072" cy="4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5" imgW="380835" imgH="253890" progId="Equation.DSMT4">
                  <p:embed/>
                </p:oleObj>
              </mc:Choice>
              <mc:Fallback>
                <p:oleObj name="Equation" r:id="rId5" imgW="380835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964" y="282345"/>
                        <a:ext cx="648072" cy="426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3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052000" y="720000"/>
            <a:ext cx="471490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finit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fldl2e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2800" b="1" kern="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56902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          </a:t>
            </a:r>
            <a:r>
              <a:rPr lang="ru-RU" sz="2800" dirty="0" smtClean="0"/>
              <a:t>при</a:t>
            </a:r>
            <a:endParaRPr lang="ru-RU" sz="2800" b="1" i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511736"/>
              </p:ext>
            </p:extLst>
          </p:nvPr>
        </p:nvGraphicFramePr>
        <p:xfrm>
          <a:off x="2411760" y="185773"/>
          <a:ext cx="1008112" cy="54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5773"/>
                        <a:ext cx="1008112" cy="54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075886"/>
              </p:ext>
            </p:extLst>
          </p:nvPr>
        </p:nvGraphicFramePr>
        <p:xfrm>
          <a:off x="4247964" y="282345"/>
          <a:ext cx="648072" cy="4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380835" imgH="253890" progId="Equation.DSMT4">
                  <p:embed/>
                </p:oleObj>
              </mc:Choice>
              <mc:Fallback>
                <p:oleObj name="Equation" r:id="rId5" imgW="38083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964" y="282345"/>
                        <a:ext cx="648072" cy="426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328763"/>
              </p:ext>
            </p:extLst>
          </p:nvPr>
        </p:nvGraphicFramePr>
        <p:xfrm>
          <a:off x="6702425" y="1235075"/>
          <a:ext cx="3429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126835" imgH="139518" progId="Equation.DSMT4">
                  <p:embed/>
                </p:oleObj>
              </mc:Choice>
              <mc:Fallback>
                <p:oleObj name="Equation" r:id="rId7" imgW="126835" imgH="139518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425" y="1235075"/>
                        <a:ext cx="3429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31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052000" y="720000"/>
            <a:ext cx="471490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finit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fldl2e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fmul</a:t>
            </a:r>
            <a:r>
              <a:rPr lang="ru-R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2800" b="1" kern="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21194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          </a:t>
            </a:r>
            <a:r>
              <a:rPr lang="ru-RU" sz="2800" dirty="0" smtClean="0"/>
              <a:t>при</a:t>
            </a:r>
            <a:endParaRPr lang="ru-RU" sz="2800" b="1" i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333557"/>
              </p:ext>
            </p:extLst>
          </p:nvPr>
        </p:nvGraphicFramePr>
        <p:xfrm>
          <a:off x="2411760" y="185773"/>
          <a:ext cx="1008112" cy="54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5773"/>
                        <a:ext cx="1008112" cy="54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354120"/>
              </p:ext>
            </p:extLst>
          </p:nvPr>
        </p:nvGraphicFramePr>
        <p:xfrm>
          <a:off x="4247964" y="282345"/>
          <a:ext cx="648072" cy="4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5" imgW="380835" imgH="253890" progId="Equation.DSMT4">
                  <p:embed/>
                </p:oleObj>
              </mc:Choice>
              <mc:Fallback>
                <p:oleObj name="Equation" r:id="rId5" imgW="38083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964" y="282345"/>
                        <a:ext cx="648072" cy="426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230803"/>
              </p:ext>
            </p:extLst>
          </p:nvPr>
        </p:nvGraphicFramePr>
        <p:xfrm>
          <a:off x="6702425" y="1844824"/>
          <a:ext cx="317088" cy="34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7" imgW="126835" imgH="139518" progId="Equation.DSMT4">
                  <p:embed/>
                </p:oleObj>
              </mc:Choice>
              <mc:Fallback>
                <p:oleObj name="Equation" r:id="rId7" imgW="126835" imgH="139518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425" y="1844824"/>
                        <a:ext cx="317088" cy="348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355094"/>
              </p:ext>
            </p:extLst>
          </p:nvPr>
        </p:nvGraphicFramePr>
        <p:xfrm>
          <a:off x="6660232" y="1129555"/>
          <a:ext cx="983823" cy="571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9" imgW="393529" imgH="228501" progId="Equation.DSMT4">
                  <p:embed/>
                </p:oleObj>
              </mc:Choice>
              <mc:Fallback>
                <p:oleObj name="Equation" r:id="rId9" imgW="393529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129555"/>
                        <a:ext cx="983823" cy="5712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76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для самостоятельных работ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76064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Системное программирование и его возможности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Внедрение системного программирования в новые сферы деятельности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Автоматизация разработки системного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Проблемы </a:t>
            </a:r>
            <a:r>
              <a:rPr lang="ru-RU" dirty="0"/>
              <a:t>анализа и обработки неструктурированной информации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Этапы подготовки программы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Современные проблемы сбора, хранения и обработки пользовательских данных социальных сетей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Анализ самых лучших и популярных книг по системному программированию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Системное программирование – инструмент оптимизации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Ассемблер как инструмент взлома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Искусственный </a:t>
            </a:r>
            <a:r>
              <a:rPr lang="ru-RU" dirty="0" smtClean="0"/>
              <a:t>разум/ </a:t>
            </a:r>
            <a:r>
              <a:rPr lang="ru-RU" dirty="0"/>
              <a:t>Искусственный интеллект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Исследование и верификация системы на архитектурном и алгоритмическом уровне.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Кластерные технологии.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3966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052000" y="720000"/>
            <a:ext cx="471490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finit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fldl2e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fmul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2800" b="1" kern="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3340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          </a:t>
            </a:r>
            <a:r>
              <a:rPr lang="ru-RU" sz="2800" dirty="0" smtClean="0"/>
              <a:t>при</a:t>
            </a:r>
            <a:endParaRPr lang="ru-RU" sz="2800" b="1" i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150189"/>
              </p:ext>
            </p:extLst>
          </p:nvPr>
        </p:nvGraphicFramePr>
        <p:xfrm>
          <a:off x="2411760" y="185773"/>
          <a:ext cx="1008112" cy="54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5773"/>
                        <a:ext cx="1008112" cy="54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969194"/>
              </p:ext>
            </p:extLst>
          </p:nvPr>
        </p:nvGraphicFramePr>
        <p:xfrm>
          <a:off x="4247964" y="282345"/>
          <a:ext cx="648072" cy="4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5" imgW="380835" imgH="253890" progId="Equation.DSMT4">
                  <p:embed/>
                </p:oleObj>
              </mc:Choice>
              <mc:Fallback>
                <p:oleObj name="Equation" r:id="rId5" imgW="38083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964" y="282345"/>
                        <a:ext cx="648072" cy="426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195817"/>
              </p:ext>
            </p:extLst>
          </p:nvPr>
        </p:nvGraphicFramePr>
        <p:xfrm>
          <a:off x="6640524" y="1130443"/>
          <a:ext cx="1459868" cy="571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7" imgW="583947" imgH="228501" progId="Equation.DSMT4">
                  <p:embed/>
                </p:oleObj>
              </mc:Choice>
              <mc:Fallback>
                <p:oleObj name="Equation" r:id="rId7" imgW="583947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24" y="1130443"/>
                        <a:ext cx="1459868" cy="5712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2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052000" y="720000"/>
            <a:ext cx="471490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finit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fldl2e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fmul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frndint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2800" b="1" kern="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51757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          </a:t>
            </a:r>
            <a:r>
              <a:rPr lang="ru-RU" sz="2800" dirty="0" smtClean="0"/>
              <a:t>при</a:t>
            </a:r>
            <a:endParaRPr lang="ru-RU" sz="2800" b="1" i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866527"/>
              </p:ext>
            </p:extLst>
          </p:nvPr>
        </p:nvGraphicFramePr>
        <p:xfrm>
          <a:off x="2411760" y="185773"/>
          <a:ext cx="1008112" cy="54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5773"/>
                        <a:ext cx="1008112" cy="54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869913"/>
              </p:ext>
            </p:extLst>
          </p:nvPr>
        </p:nvGraphicFramePr>
        <p:xfrm>
          <a:off x="4247964" y="282345"/>
          <a:ext cx="648072" cy="4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5" imgW="380835" imgH="253890" progId="Equation.DSMT4">
                  <p:embed/>
                </p:oleObj>
              </mc:Choice>
              <mc:Fallback>
                <p:oleObj name="Equation" r:id="rId5" imgW="38083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964" y="282345"/>
                        <a:ext cx="648072" cy="426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110205"/>
              </p:ext>
            </p:extLst>
          </p:nvPr>
        </p:nvGraphicFramePr>
        <p:xfrm>
          <a:off x="6660232" y="1714500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7" imgW="583947" imgH="228501" progId="Equation.DSMT4">
                  <p:embed/>
                </p:oleObj>
              </mc:Choice>
              <mc:Fallback>
                <p:oleObj name="Equation" r:id="rId7" imgW="583947" imgH="228501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714500"/>
                        <a:ext cx="146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195817"/>
              </p:ext>
            </p:extLst>
          </p:nvPr>
        </p:nvGraphicFramePr>
        <p:xfrm>
          <a:off x="6640513" y="1130300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9" imgW="583947" imgH="228501" progId="Equation.DSMT4">
                  <p:embed/>
                </p:oleObj>
              </mc:Choice>
              <mc:Fallback>
                <p:oleObj name="Equation" r:id="rId9" imgW="583947" imgH="228501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1130300"/>
                        <a:ext cx="146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7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052000" y="720000"/>
            <a:ext cx="471490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finit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fldl2e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fmul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frndint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fsub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st(1) , st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2800" b="1" kern="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869483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          </a:t>
            </a:r>
            <a:r>
              <a:rPr lang="ru-RU" sz="2800" dirty="0" smtClean="0"/>
              <a:t>при</a:t>
            </a:r>
            <a:endParaRPr lang="ru-RU" sz="2800" b="1" i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825617"/>
              </p:ext>
            </p:extLst>
          </p:nvPr>
        </p:nvGraphicFramePr>
        <p:xfrm>
          <a:off x="2411760" y="185773"/>
          <a:ext cx="1008112" cy="54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5773"/>
                        <a:ext cx="1008112" cy="54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699239"/>
              </p:ext>
            </p:extLst>
          </p:nvPr>
        </p:nvGraphicFramePr>
        <p:xfrm>
          <a:off x="4247964" y="282345"/>
          <a:ext cx="648072" cy="4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5" imgW="380835" imgH="253890" progId="Equation.DSMT4">
                  <p:embed/>
                </p:oleObj>
              </mc:Choice>
              <mc:Fallback>
                <p:oleObj name="Equation" r:id="rId5" imgW="38083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964" y="282345"/>
                        <a:ext cx="648072" cy="426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110205"/>
              </p:ext>
            </p:extLst>
          </p:nvPr>
        </p:nvGraphicFramePr>
        <p:xfrm>
          <a:off x="6659563" y="1714500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7" imgW="583947" imgH="228501" progId="Equation.DSMT4">
                  <p:embed/>
                </p:oleObj>
              </mc:Choice>
              <mc:Fallback>
                <p:oleObj name="Equation" r:id="rId7" imgW="583947" imgH="228501" progId="Equation.DSMT4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714500"/>
                        <a:ext cx="146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91138"/>
              </p:ext>
            </p:extLst>
          </p:nvPr>
        </p:nvGraphicFramePr>
        <p:xfrm>
          <a:off x="6516216" y="1138091"/>
          <a:ext cx="1682020" cy="63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9" imgW="672808" imgH="253890" progId="Equation.DSMT4">
                  <p:embed/>
                </p:oleObj>
              </mc:Choice>
              <mc:Fallback>
                <p:oleObj name="Equation" r:id="rId9" imgW="672808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1138091"/>
                        <a:ext cx="1682020" cy="63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42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052000" y="720000"/>
            <a:ext cx="471490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finit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fldl2e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fmul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frndint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fsub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st(1) , st 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fxch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st(1)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2800" b="1" kern="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2720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          </a:t>
            </a:r>
            <a:r>
              <a:rPr lang="ru-RU" sz="2800" dirty="0" smtClean="0"/>
              <a:t>при</a:t>
            </a:r>
            <a:endParaRPr lang="ru-RU" sz="2800" b="1" i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38812"/>
              </p:ext>
            </p:extLst>
          </p:nvPr>
        </p:nvGraphicFramePr>
        <p:xfrm>
          <a:off x="2411760" y="185773"/>
          <a:ext cx="1008112" cy="54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5773"/>
                        <a:ext cx="1008112" cy="54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797554"/>
              </p:ext>
            </p:extLst>
          </p:nvPr>
        </p:nvGraphicFramePr>
        <p:xfrm>
          <a:off x="4247964" y="282345"/>
          <a:ext cx="648072" cy="4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5" imgW="380835" imgH="253890" progId="Equation.DSMT4">
                  <p:embed/>
                </p:oleObj>
              </mc:Choice>
              <mc:Fallback>
                <p:oleObj name="Equation" r:id="rId5" imgW="38083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964" y="282345"/>
                        <a:ext cx="648072" cy="426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91138"/>
              </p:ext>
            </p:extLst>
          </p:nvPr>
        </p:nvGraphicFramePr>
        <p:xfrm>
          <a:off x="6516688" y="1138238"/>
          <a:ext cx="16811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7" imgW="672808" imgH="253890" progId="Equation.DSMT4">
                  <p:embed/>
                </p:oleObj>
              </mc:Choice>
              <mc:Fallback>
                <p:oleObj name="Equation" r:id="rId7" imgW="672808" imgH="25389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138238"/>
                        <a:ext cx="16811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719558"/>
              </p:ext>
            </p:extLst>
          </p:nvPr>
        </p:nvGraphicFramePr>
        <p:xfrm>
          <a:off x="6516688" y="1682750"/>
          <a:ext cx="1746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9" imgW="698400" imgH="253800" progId="Equation.DSMT4">
                  <p:embed/>
                </p:oleObj>
              </mc:Choice>
              <mc:Fallback>
                <p:oleObj name="Equation" r:id="rId9" imgW="698400" imgH="25380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682750"/>
                        <a:ext cx="17462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34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052000" y="720000"/>
            <a:ext cx="471490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finit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fldl2e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fmul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frndint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fsub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st(1) , st 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fxch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st(1)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f2xm1</a:t>
            </a:r>
            <a:endParaRPr lang="ru-RU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b="1" kern="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403555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          </a:t>
            </a:r>
            <a:r>
              <a:rPr lang="ru-RU" sz="2800" dirty="0" smtClean="0"/>
              <a:t>при</a:t>
            </a:r>
            <a:endParaRPr lang="ru-RU" sz="2800" b="1" i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923974"/>
              </p:ext>
            </p:extLst>
          </p:nvPr>
        </p:nvGraphicFramePr>
        <p:xfrm>
          <a:off x="2411760" y="185773"/>
          <a:ext cx="1008112" cy="54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5773"/>
                        <a:ext cx="1008112" cy="54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93901"/>
              </p:ext>
            </p:extLst>
          </p:nvPr>
        </p:nvGraphicFramePr>
        <p:xfrm>
          <a:off x="4247964" y="282345"/>
          <a:ext cx="648072" cy="4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5" imgW="380835" imgH="253890" progId="Equation.DSMT4">
                  <p:embed/>
                </p:oleObj>
              </mc:Choice>
              <mc:Fallback>
                <p:oleObj name="Equation" r:id="rId5" imgW="38083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964" y="282345"/>
                        <a:ext cx="648072" cy="426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791697"/>
              </p:ext>
            </p:extLst>
          </p:nvPr>
        </p:nvGraphicFramePr>
        <p:xfrm>
          <a:off x="6563246" y="1641872"/>
          <a:ext cx="16811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7" imgW="672808" imgH="253890" progId="Equation.DSMT4">
                  <p:embed/>
                </p:oleObj>
              </mc:Choice>
              <mc:Fallback>
                <p:oleObj name="Equation" r:id="rId7" imgW="672808" imgH="253890" progId="Equation.DSMT4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246" y="1641872"/>
                        <a:ext cx="16811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695249"/>
              </p:ext>
            </p:extLst>
          </p:nvPr>
        </p:nvGraphicFramePr>
        <p:xfrm>
          <a:off x="6498158" y="1137816"/>
          <a:ext cx="1746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9" imgW="698400" imgH="253800" progId="Equation.DSMT4">
                  <p:embed/>
                </p:oleObj>
              </mc:Choice>
              <mc:Fallback>
                <p:oleObj name="Equation" r:id="rId9" imgW="698400" imgH="25380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158" y="1137816"/>
                        <a:ext cx="17462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2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052000" y="720000"/>
            <a:ext cx="471490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finit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fldl2e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fmul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frndint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fsub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st(1) , st 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fxch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st(1)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f2xm1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fld1</a:t>
            </a:r>
            <a:r>
              <a:rPr lang="ru-R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2800" b="1" kern="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27564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          </a:t>
            </a:r>
            <a:r>
              <a:rPr lang="ru-RU" sz="2800" dirty="0" smtClean="0"/>
              <a:t>при</a:t>
            </a:r>
            <a:endParaRPr lang="ru-RU" sz="2800" b="1" i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882570"/>
              </p:ext>
            </p:extLst>
          </p:nvPr>
        </p:nvGraphicFramePr>
        <p:xfrm>
          <a:off x="2411760" y="185773"/>
          <a:ext cx="1008112" cy="54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5773"/>
                        <a:ext cx="1008112" cy="54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767923"/>
              </p:ext>
            </p:extLst>
          </p:nvPr>
        </p:nvGraphicFramePr>
        <p:xfrm>
          <a:off x="4247964" y="282345"/>
          <a:ext cx="648072" cy="4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5" imgW="380835" imgH="253890" progId="Equation.DSMT4">
                  <p:embed/>
                </p:oleObj>
              </mc:Choice>
              <mc:Fallback>
                <p:oleObj name="Equation" r:id="rId5" imgW="38083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964" y="282345"/>
                        <a:ext cx="648072" cy="426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762893"/>
              </p:ext>
            </p:extLst>
          </p:nvPr>
        </p:nvGraphicFramePr>
        <p:xfrm>
          <a:off x="6562725" y="1700808"/>
          <a:ext cx="16811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7" imgW="672808" imgH="253890" progId="Equation.DSMT4">
                  <p:embed/>
                </p:oleObj>
              </mc:Choice>
              <mc:Fallback>
                <p:oleObj name="Equation" r:id="rId7" imgW="672808" imgH="253890" progId="Equation.DSMT4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1700808"/>
                        <a:ext cx="16811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22085"/>
              </p:ext>
            </p:extLst>
          </p:nvPr>
        </p:nvGraphicFramePr>
        <p:xfrm>
          <a:off x="6588224" y="1124744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9" imgW="685800" imgH="203200" progId="Equation.DSMT4">
                  <p:embed/>
                </p:oleObj>
              </mc:Choice>
              <mc:Fallback>
                <p:oleObj name="Equation" r:id="rId9" imgW="6858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124744"/>
                        <a:ext cx="1714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42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052000" y="720000"/>
            <a:ext cx="471490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finit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fldl2e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fmul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frndint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fsub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st(1) , st 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fxch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st(1)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f2xm1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fld1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fadd</a:t>
            </a:r>
            <a:endParaRPr lang="ru-RU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b="1" kern="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20600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          </a:t>
            </a:r>
            <a:r>
              <a:rPr lang="ru-RU" sz="2800" dirty="0" smtClean="0"/>
              <a:t>при</a:t>
            </a:r>
            <a:endParaRPr lang="ru-RU" sz="2800" b="1" i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735665"/>
              </p:ext>
            </p:extLst>
          </p:nvPr>
        </p:nvGraphicFramePr>
        <p:xfrm>
          <a:off x="2411760" y="185773"/>
          <a:ext cx="1008112" cy="54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5773"/>
                        <a:ext cx="1008112" cy="54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709683"/>
              </p:ext>
            </p:extLst>
          </p:nvPr>
        </p:nvGraphicFramePr>
        <p:xfrm>
          <a:off x="4247964" y="282345"/>
          <a:ext cx="648072" cy="4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5" imgW="380835" imgH="253890" progId="Equation.DSMT4">
                  <p:embed/>
                </p:oleObj>
              </mc:Choice>
              <mc:Fallback>
                <p:oleObj name="Equation" r:id="rId5" imgW="38083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964" y="282345"/>
                        <a:ext cx="648072" cy="426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292749"/>
              </p:ext>
            </p:extLst>
          </p:nvPr>
        </p:nvGraphicFramePr>
        <p:xfrm>
          <a:off x="6669088" y="1196975"/>
          <a:ext cx="2524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7" imgW="101468" imgH="164885" progId="Equation.DSMT4">
                  <p:embed/>
                </p:oleObj>
              </mc:Choice>
              <mc:Fallback>
                <p:oleObj name="Equation" r:id="rId7" imgW="101468" imgH="164885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1196975"/>
                        <a:ext cx="2524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507471"/>
              </p:ext>
            </p:extLst>
          </p:nvPr>
        </p:nvGraphicFramePr>
        <p:xfrm>
          <a:off x="6588125" y="1772816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9" imgW="685800" imgH="203200" progId="Equation.DSMT4">
                  <p:embed/>
                </p:oleObj>
              </mc:Choice>
              <mc:Fallback>
                <p:oleObj name="Equation" r:id="rId9" imgW="685800" imgH="203200" progId="Equation.DSMT4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772816"/>
                        <a:ext cx="1714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930593"/>
              </p:ext>
            </p:extLst>
          </p:nvPr>
        </p:nvGraphicFramePr>
        <p:xfrm>
          <a:off x="6562725" y="2347491"/>
          <a:ext cx="16811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11" imgW="672808" imgH="253890" progId="Equation.DSMT4">
                  <p:embed/>
                </p:oleObj>
              </mc:Choice>
              <mc:Fallback>
                <p:oleObj name="Equation" r:id="rId11" imgW="672808" imgH="25389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2347491"/>
                        <a:ext cx="16811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07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052000" y="720000"/>
            <a:ext cx="471490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finit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fldl2e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fmul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frndint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fsub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st(1) , st 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fxch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st(1)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f2xm1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fld1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fadd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fscale</a:t>
            </a:r>
            <a:endParaRPr lang="ru-RU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b="1" kern="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54601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          </a:t>
            </a:r>
            <a:r>
              <a:rPr lang="ru-RU" sz="2800" dirty="0" smtClean="0"/>
              <a:t>при</a:t>
            </a:r>
            <a:endParaRPr lang="ru-RU" sz="2800" b="1" i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74318"/>
              </p:ext>
            </p:extLst>
          </p:nvPr>
        </p:nvGraphicFramePr>
        <p:xfrm>
          <a:off x="2411760" y="185773"/>
          <a:ext cx="1008112" cy="54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5773"/>
                        <a:ext cx="1008112" cy="54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813685"/>
              </p:ext>
            </p:extLst>
          </p:nvPr>
        </p:nvGraphicFramePr>
        <p:xfrm>
          <a:off x="4247964" y="282345"/>
          <a:ext cx="648072" cy="4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5" imgW="380835" imgH="253890" progId="Equation.DSMT4">
                  <p:embed/>
                </p:oleObj>
              </mc:Choice>
              <mc:Fallback>
                <p:oleObj name="Equation" r:id="rId5" imgW="38083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964" y="282345"/>
                        <a:ext cx="648072" cy="426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841725"/>
              </p:ext>
            </p:extLst>
          </p:nvPr>
        </p:nvGraphicFramePr>
        <p:xfrm>
          <a:off x="6588224" y="1124744"/>
          <a:ext cx="120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7" imgW="482400" imgH="203040" progId="Equation.DSMT4">
                  <p:embed/>
                </p:oleObj>
              </mc:Choice>
              <mc:Fallback>
                <p:oleObj name="Equation" r:id="rId7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124744"/>
                        <a:ext cx="1206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955930"/>
              </p:ext>
            </p:extLst>
          </p:nvPr>
        </p:nvGraphicFramePr>
        <p:xfrm>
          <a:off x="6562725" y="1698997"/>
          <a:ext cx="16811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9" imgW="672808" imgH="253890" progId="Equation.DSMT4">
                  <p:embed/>
                </p:oleObj>
              </mc:Choice>
              <mc:Fallback>
                <p:oleObj name="Equation" r:id="rId9" imgW="67280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1698997"/>
                        <a:ext cx="16811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067192"/>
              </p:ext>
            </p:extLst>
          </p:nvPr>
        </p:nvGraphicFramePr>
        <p:xfrm>
          <a:off x="1115616" y="6233368"/>
          <a:ext cx="260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11" imgW="1041120" imgH="203040" progId="Equation.DSMT4">
                  <p:embed/>
                </p:oleObj>
              </mc:Choice>
              <mc:Fallback>
                <p:oleObj name="Equation" r:id="rId11" imgW="1041120" imgH="203040" progId="Equation.DSMT4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6233368"/>
                        <a:ext cx="2603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8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477000" y="1066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77000" y="1676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477000" y="2286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477000" y="28956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477000" y="35052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477000" y="41148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7244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477000" y="5334000"/>
            <a:ext cx="2133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052000" y="720000"/>
            <a:ext cx="471490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finit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fldl2e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fmul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frndint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fsub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st(1) , st 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fxch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st(1)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f2xm1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fld1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fadd</a:t>
            </a:r>
            <a:endParaRPr lang="ru-RU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fscale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endParaRPr lang="en-US" sz="2800" b="1" kern="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97211"/>
              </p:ext>
            </p:extLst>
          </p:nvPr>
        </p:nvGraphicFramePr>
        <p:xfrm>
          <a:off x="7380312" y="1052736"/>
          <a:ext cx="1872208" cy="487680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Заголовок 8"/>
          <p:cNvSpPr txBox="1">
            <a:spLocks/>
          </p:cNvSpPr>
          <p:nvPr/>
        </p:nvSpPr>
        <p:spPr>
          <a:xfrm>
            <a:off x="107504" y="53752"/>
            <a:ext cx="86409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Пример:          </a:t>
            </a:r>
            <a:r>
              <a:rPr lang="ru-RU" sz="2800" dirty="0" smtClean="0"/>
              <a:t>при</a:t>
            </a:r>
            <a:endParaRPr lang="ru-RU" sz="2800" b="1" i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71003"/>
              </p:ext>
            </p:extLst>
          </p:nvPr>
        </p:nvGraphicFramePr>
        <p:xfrm>
          <a:off x="2411760" y="185773"/>
          <a:ext cx="1008112" cy="54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5773"/>
                        <a:ext cx="1008112" cy="549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827572"/>
              </p:ext>
            </p:extLst>
          </p:nvPr>
        </p:nvGraphicFramePr>
        <p:xfrm>
          <a:off x="4247964" y="282345"/>
          <a:ext cx="648072" cy="4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5" imgW="380835" imgH="253890" progId="Equation.DSMT4">
                  <p:embed/>
                </p:oleObj>
              </mc:Choice>
              <mc:Fallback>
                <p:oleObj name="Equation" r:id="rId5" imgW="38083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964" y="282345"/>
                        <a:ext cx="648072" cy="426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530759"/>
              </p:ext>
            </p:extLst>
          </p:nvPr>
        </p:nvGraphicFramePr>
        <p:xfrm>
          <a:off x="6766908" y="1117800"/>
          <a:ext cx="4122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7" imgW="164880" imgH="203040" progId="Equation.DSMT4">
                  <p:embed/>
                </p:oleObj>
              </mc:Choice>
              <mc:Fallback>
                <p:oleObj name="Equation" r:id="rId7" imgW="164880" imgH="203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6908" y="1117800"/>
                        <a:ext cx="412200" cy="50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908778"/>
              </p:ext>
            </p:extLst>
          </p:nvPr>
        </p:nvGraphicFramePr>
        <p:xfrm>
          <a:off x="1088386" y="6273626"/>
          <a:ext cx="4826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9" imgW="1930400" imgH="215900" progId="Equation.DSMT4">
                  <p:embed/>
                </p:oleObj>
              </mc:Choice>
              <mc:Fallback>
                <p:oleObj name="Equation" r:id="rId9" imgW="1930400" imgH="215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386" y="6273626"/>
                        <a:ext cx="4826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2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Программная модель сопроцессора</a:t>
            </a:r>
            <a:endParaRPr lang="ru-RU" b="1" i="1" dirty="0"/>
          </a:p>
        </p:txBody>
      </p:sp>
      <p:graphicFrame>
        <p:nvGraphicFramePr>
          <p:cNvPr id="6" name="Group 3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437435"/>
              </p:ext>
            </p:extLst>
          </p:nvPr>
        </p:nvGraphicFramePr>
        <p:xfrm>
          <a:off x="4352436" y="836712"/>
          <a:ext cx="5116108" cy="4663440"/>
        </p:xfrm>
        <a:graphic>
          <a:graphicData uri="http://schemas.openxmlformats.org/drawingml/2006/table">
            <a:tbl>
              <a:tblPr/>
              <a:tblGrid>
                <a:gridCol w="721050"/>
                <a:gridCol w="721050"/>
                <a:gridCol w="721050"/>
                <a:gridCol w="208280"/>
                <a:gridCol w="1268199"/>
                <a:gridCol w="208280"/>
                <a:gridCol w="1268199"/>
              </a:tblGrid>
              <a:tr h="485775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Регистры общего назначения</a:t>
                      </a:r>
                      <a:b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(Стек)</a:t>
                      </a:r>
                    </a:p>
                  </a:txBody>
                  <a:tcPr vert="eaVert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79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vert="eaVert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(0)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CWR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Управляющие регистры</a:t>
                      </a:r>
                    </a:p>
                  </a:txBody>
                  <a:tcPr vert="eaVert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ST(1)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SWR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57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ST(2)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TWR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57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ST(3)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FIP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57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ST(4)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57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ST(5)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FDP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57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ST(6)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57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ST(7)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vert="eaVert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268760"/>
            <a:ext cx="3888432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регистров данных 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-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 бит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специальных регистра 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-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бит </a:t>
            </a:r>
          </a:p>
          <a:p>
            <a:pPr marL="640080" marR="0" lvl="1" indent="-237744" algn="l" defTabSz="914400" rtl="0" eaLnBrk="1" fontAlgn="auto" latinLnBrk="0" hangingPunct="1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статус</a:t>
            </a:r>
          </a:p>
          <a:p>
            <a:pPr marL="640080" marR="0" lvl="1" indent="-237744" algn="l" defTabSz="914400" rtl="0" eaLnBrk="1" fontAlgn="auto" latinLnBrk="0" hangingPunct="1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управление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теги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регистра указателя 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-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48 бит 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Char char="-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(команда, операнд)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6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 dirty="0" smtClean="0"/>
              <a:t>Расширенная стековая машина</a:t>
            </a:r>
          </a:p>
          <a:p>
            <a:pPr lvl="1">
              <a:defRPr/>
            </a:pPr>
            <a:r>
              <a:rPr lang="ru-RU" dirty="0" smtClean="0"/>
              <a:t>Операции со сдвигом стека</a:t>
            </a:r>
          </a:p>
          <a:p>
            <a:pPr lvl="1">
              <a:defRPr/>
            </a:pPr>
            <a:r>
              <a:rPr lang="ru-RU" dirty="0" smtClean="0"/>
              <a:t>Два результата одноместной операции</a:t>
            </a:r>
          </a:p>
          <a:p>
            <a:pPr lvl="1">
              <a:defRPr/>
            </a:pPr>
            <a:r>
              <a:rPr lang="ru-RU" dirty="0" smtClean="0"/>
              <a:t>Двуместные без сдвига стека</a:t>
            </a:r>
          </a:p>
          <a:p>
            <a:pPr lvl="1">
              <a:defRPr/>
            </a:pPr>
            <a:r>
              <a:rPr lang="ru-RU" dirty="0" smtClean="0"/>
              <a:t>Двуместные, где один в памяти</a:t>
            </a:r>
          </a:p>
          <a:p>
            <a:pPr lvl="1">
              <a:defRPr/>
            </a:pPr>
            <a:r>
              <a:rPr lang="ru-RU" dirty="0" smtClean="0"/>
              <a:t>Двуместные, где один «в глубине» стека</a:t>
            </a:r>
          </a:p>
          <a:p>
            <a:pPr lvl="1">
              <a:defRPr/>
            </a:pPr>
            <a:r>
              <a:rPr lang="ru-RU" dirty="0" smtClean="0"/>
              <a:t>Двуместные с обратным порядком операндов</a:t>
            </a:r>
          </a:p>
          <a:p>
            <a:pPr lvl="0">
              <a:defRPr/>
            </a:pPr>
            <a:r>
              <a:rPr lang="ru-RU" dirty="0" smtClean="0"/>
              <a:t>Данные - 80 бит (помимо 64 и 32 бит)</a:t>
            </a:r>
          </a:p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FPU. </a:t>
            </a:r>
            <a:r>
              <a:rPr lang="ru-RU" dirty="0" smtClean="0"/>
              <a:t>Особенности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0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Состояние </a:t>
            </a:r>
            <a:r>
              <a:rPr lang="en-US" dirty="0" smtClean="0"/>
              <a:t>FPU</a:t>
            </a:r>
            <a:endParaRPr lang="ru-RU" b="1" i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16582" y="2564904"/>
            <a:ext cx="7929586" cy="4157658"/>
          </a:xfrm>
        </p:spPr>
        <p:txBody>
          <a:bodyPr>
            <a:normAutofit/>
          </a:bodyPr>
          <a:lstStyle/>
          <a:p>
            <a:pPr marL="271463" lvl="1" indent="-236538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 (b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–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200" dirty="0" smtClean="0"/>
              <a:t>недопустимая операция</a:t>
            </a:r>
          </a:p>
          <a:p>
            <a:pPr marL="271463" lvl="1" indent="-236538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 (b1) –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dirty="0" err="1" smtClean="0"/>
              <a:t>денормализованный</a:t>
            </a:r>
            <a:r>
              <a:rPr lang="ru-RU" sz="2200" dirty="0" smtClean="0"/>
              <a:t> операнд</a:t>
            </a:r>
          </a:p>
          <a:p>
            <a:pPr marL="271463" lvl="1" indent="-236538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Z (b2)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dirty="0" smtClean="0"/>
              <a:t>деление на ноль</a:t>
            </a:r>
            <a:endParaRPr lang="en-US" sz="2200" dirty="0" smtClean="0"/>
          </a:p>
          <a:p>
            <a:pPr marL="271463" lvl="1" indent="-236538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 (b3)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200" dirty="0" smtClean="0"/>
              <a:t>переполнение (результат - </a:t>
            </a:r>
            <a:r>
              <a:rPr lang="ru-RU" sz="2200" dirty="0" smtClean="0">
                <a:sym typeface="Symbol" pitchFamily="18" charset="2"/>
              </a:rPr>
              <a:t></a:t>
            </a:r>
            <a:r>
              <a:rPr lang="ru-RU" sz="2200" dirty="0" smtClean="0"/>
              <a:t>)</a:t>
            </a:r>
            <a:endParaRPr lang="en-US" sz="2200" dirty="0" smtClean="0"/>
          </a:p>
          <a:p>
            <a:pPr marL="271463" lvl="1" indent="-236538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(b4)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200" dirty="0" smtClean="0"/>
              <a:t>результат слишком мал для нормализации</a:t>
            </a:r>
          </a:p>
          <a:p>
            <a:pPr marL="271463" lvl="1" indent="-236538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(b5)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200" dirty="0" smtClean="0"/>
              <a:t>потеря точности </a:t>
            </a:r>
          </a:p>
          <a:p>
            <a:pPr marL="271463" lvl="1" indent="-236538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 (b6) –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dirty="0" smtClean="0"/>
              <a:t>любой из предыдущих</a:t>
            </a:r>
          </a:p>
          <a:p>
            <a:pPr marL="271463" lvl="1" indent="-236538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 (b7) –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dirty="0" smtClean="0"/>
              <a:t>ошибка стека</a:t>
            </a:r>
          </a:p>
          <a:p>
            <a:pPr marL="271463" lvl="1" indent="-236538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B (b8) –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200" dirty="0" smtClean="0"/>
              <a:t>занят</a:t>
            </a:r>
            <a:endParaRPr lang="ru-RU" sz="2200" dirty="0" smtClean="0">
              <a:sym typeface="Symbol" pitchFamily="18" charset="2"/>
            </a:endParaRPr>
          </a:p>
          <a:p>
            <a:pPr marL="271463" lvl="1" indent="-236538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c1 (b9) – </a:t>
            </a:r>
            <a:r>
              <a:rPr lang="ru-RU" sz="2200" dirty="0" smtClean="0"/>
              <a:t>переполнение стека</a:t>
            </a:r>
          </a:p>
          <a:p>
            <a:pPr marL="271463" lvl="1" indent="-236538">
              <a:lnSpc>
                <a:spcPct val="80000"/>
              </a:lnSpc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c3,c2,c0 (b14,b10,b8)</a:t>
            </a: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200" dirty="0" smtClean="0"/>
              <a:t>- сравнение, проверка</a:t>
            </a:r>
            <a:endParaRPr 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7974824" cy="204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537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ru-RU" dirty="0" smtClean="0"/>
              <a:t>Команды сопроцессора</a:t>
            </a:r>
            <a:endParaRPr lang="ru-RU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7546" y="1196752"/>
            <a:ext cx="3581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800" b="1" dirty="0"/>
              <a:t>Передачи данных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932346" y="1196752"/>
            <a:ext cx="35814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800" b="1"/>
              <a:t>Сравнения данных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17546" y="3068960"/>
            <a:ext cx="3581400" cy="1066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800" b="1" dirty="0"/>
              <a:t>Арифметические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932346" y="3068960"/>
            <a:ext cx="3581400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800" b="1" dirty="0"/>
              <a:t>Трансцендентные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874946" y="4869160"/>
            <a:ext cx="35814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800" b="1" dirty="0"/>
              <a:t>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422158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10" grpId="0" animBg="1" autoUpdateAnimBg="0"/>
      <p:bldP spid="11" grpId="0" animBg="1" autoUpdateAnimBg="0"/>
      <p:bldP spid="1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ru-RU" dirty="0" smtClean="0"/>
              <a:t>Команды сопроцессора</a:t>
            </a:r>
            <a:endParaRPr lang="ru-RU" dirty="0"/>
          </a:p>
        </p:txBody>
      </p:sp>
      <p:sp>
        <p:nvSpPr>
          <p:cNvPr id="14" name="Rectangle 1027"/>
          <p:cNvSpPr txBox="1">
            <a:spLocks noChangeArrowheads="1"/>
          </p:cNvSpPr>
          <p:nvPr/>
        </p:nvSpPr>
        <p:spPr>
          <a:xfrm>
            <a:off x="251520" y="980728"/>
            <a:ext cx="8568952" cy="45243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Без параметров:</a:t>
            </a:r>
            <a:b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ОП		;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ОП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ST(1)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ST(0) + pop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С одним параметром: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ОП  </a:t>
            </a:r>
            <a:r>
              <a:rPr kumimoji="0" lang="ru-RU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источник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ОП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ST(0)</a:t>
            </a: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источник</a:t>
            </a:r>
            <a:br>
              <a:rPr kumimoji="0" lang="ru-RU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endParaRPr kumimoji="0" lang="ru-RU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С двумя параметрами:</a:t>
            </a:r>
            <a:b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ОП      </a:t>
            </a:r>
            <a:r>
              <a:rPr kumimoji="0" lang="ru-RU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приёмник , источник  </a:t>
            </a:r>
          </a:p>
          <a:p>
            <a:pPr marL="1280160" lvl="2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400" i="1" dirty="0" smtClean="0"/>
              <a:t>		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;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 приёмник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при</a:t>
            </a:r>
            <a:r>
              <a:rPr lang="ru-RU" sz="2400" i="1" dirty="0">
                <a:latin typeface="Courier New" pitchFamily="49" charset="0"/>
                <a:cs typeface="Courier New" pitchFamily="49" charset="0"/>
              </a:rPr>
              <a:t>ё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мник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 ОП </a:t>
            </a:r>
            <a:r>
              <a:rPr lang="ru-RU" sz="2400" i="1" dirty="0" smtClean="0">
                <a:latin typeface="Courier New" pitchFamily="49" charset="0"/>
                <a:cs typeface="Courier New" pitchFamily="49" charset="0"/>
              </a:rPr>
              <a:t>источник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ru-RU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ru-RU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endParaRPr kumimoji="0" lang="ru-RU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51520" y="4869160"/>
            <a:ext cx="864096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1616075" algn="l"/>
                <a:tab pos="2154238" algn="l"/>
              </a:tabLs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f***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/>
              <a:t>– </a:t>
            </a:r>
            <a:r>
              <a:rPr lang="en-US" sz="2800" dirty="0" smtClean="0"/>
              <a:t>	</a:t>
            </a:r>
            <a:r>
              <a:rPr lang="ru-RU" sz="2800" dirty="0" smtClean="0"/>
              <a:t>после </a:t>
            </a:r>
            <a:r>
              <a:rPr lang="ru-RU" sz="2800" dirty="0"/>
              <a:t>операции производится </a:t>
            </a:r>
            <a:r>
              <a:rPr lang="en-US" sz="2800" dirty="0" smtClean="0"/>
              <a:t>	</a:t>
            </a:r>
            <a:r>
              <a:rPr lang="ru-RU" sz="2800" dirty="0" smtClean="0"/>
              <a:t>выталкивание</a:t>
            </a:r>
            <a:r>
              <a:rPr lang="en-US" sz="2800" dirty="0" smtClean="0"/>
              <a:t> </a:t>
            </a:r>
            <a:r>
              <a:rPr lang="ru-RU" sz="2800" dirty="0" smtClean="0"/>
              <a:t>из </a:t>
            </a:r>
            <a:r>
              <a:rPr lang="ru-RU" sz="2800" dirty="0"/>
              <a:t>стека</a:t>
            </a:r>
            <a:br>
              <a:rPr lang="ru-RU" sz="2800" dirty="0"/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f***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p) </a:t>
            </a:r>
            <a:r>
              <a:rPr lang="en-US" sz="2800" dirty="0"/>
              <a:t>– </a:t>
            </a:r>
            <a:r>
              <a:rPr lang="ru-RU" sz="2800" dirty="0"/>
              <a:t>реверсивное следование операндов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en-US" sz="2800" dirty="0" smtClean="0"/>
              <a:t>			</a:t>
            </a:r>
            <a:r>
              <a:rPr lang="ru-RU" sz="2800" dirty="0" smtClean="0"/>
              <a:t>операциях </a:t>
            </a:r>
            <a:r>
              <a:rPr lang="ru-RU" sz="2800" dirty="0"/>
              <a:t>– и /</a:t>
            </a:r>
          </a:p>
        </p:txBody>
      </p:sp>
    </p:spTree>
    <p:extLst>
      <p:ext uri="{BB962C8B-B14F-4D97-AF65-F5344CB8AC3E}">
        <p14:creationId xmlns:p14="http://schemas.microsoft.com/office/powerpoint/2010/main" val="333613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  <p:bldP spid="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Сравнение данных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143036"/>
            <a:ext cx="3810000" cy="5105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Вещественных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fcom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fcomp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fcompp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Целых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ficom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(p)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Анализ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fxam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нулем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ftst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42298" y="1747030"/>
            <a:ext cx="1524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err="1">
                <a:latin typeface="Courier New" pitchFamily="49" charset="0"/>
                <a:cs typeface="Courier New" pitchFamily="49" charset="0"/>
              </a:rPr>
              <a:t>fcom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)(pp)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394898" y="1366030"/>
            <a:ext cx="1143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ST(I)</a:t>
            </a:r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394898" y="2051830"/>
            <a:ext cx="1143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M32,64</a:t>
            </a:r>
            <a:endParaRPr lang="ru-RU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6318698" y="1518430"/>
            <a:ext cx="1295400" cy="762000"/>
          </a:xfrm>
          <a:prstGeom prst="bracketPair">
            <a:avLst>
              <a:gd name="adj" fmla="val 1041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6166298" y="194388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4427984" y="195340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023298" y="3652030"/>
            <a:ext cx="1143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  <a:cs typeface="Courier New" pitchFamily="49" charset="0"/>
              </a:rPr>
              <a:t>ficom</a:t>
            </a:r>
            <a:endParaRPr lang="ru-RU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4794698" y="385840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6394898" y="3652030"/>
            <a:ext cx="1143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M16,32</a:t>
            </a:r>
            <a:endParaRPr lang="ru-RU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6166298" y="385840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5023298" y="4528342"/>
            <a:ext cx="1143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  <a:cs typeface="Courier New" pitchFamily="49" charset="0"/>
              </a:rPr>
              <a:t>fxam</a:t>
            </a:r>
            <a:endParaRPr lang="ru-RU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flipH="1">
            <a:off x="4794698" y="473471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6166298" y="475694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5023298" y="5352256"/>
            <a:ext cx="1143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  <a:cs typeface="Courier New" pitchFamily="49" charset="0"/>
              </a:rPr>
              <a:t>ftst</a:t>
            </a:r>
            <a:endParaRPr lang="ru-RU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H="1">
            <a:off x="4794698" y="555863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 flipH="1">
            <a:off x="6166298" y="558085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6786578" y="142852"/>
            <a:ext cx="2109774" cy="604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smtClean="0"/>
              <a:t>Сравнение </a:t>
            </a:r>
            <a:r>
              <a:rPr lang="ru-RU" dirty="0"/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val="351556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 autoUpdateAnimBg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7473</TotalTime>
  <Words>1061</Words>
  <Application>Microsoft Office PowerPoint</Application>
  <PresentationFormat>Экран (4:3)</PresentationFormat>
  <Paragraphs>593</Paragraphs>
  <Slides>38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0" baseType="lpstr">
      <vt:lpstr>Тема Office</vt:lpstr>
      <vt:lpstr>Equation</vt:lpstr>
      <vt:lpstr>Системное и прикладное программное обеспечение</vt:lpstr>
      <vt:lpstr>Расписание занятий в мае и июне</vt:lpstr>
      <vt:lpstr>Темы для самостоятельных работ</vt:lpstr>
      <vt:lpstr>Программная модель сопроцессора</vt:lpstr>
      <vt:lpstr>FPU. Особенности</vt:lpstr>
      <vt:lpstr>Состояние FPU</vt:lpstr>
      <vt:lpstr>Команды сопроцессора</vt:lpstr>
      <vt:lpstr>Команды сопроцессора</vt:lpstr>
      <vt:lpstr>Сравнение данных</vt:lpstr>
      <vt:lpstr>FXAM</vt:lpstr>
      <vt:lpstr>Особенности проверки чисел</vt:lpstr>
      <vt:lpstr>Загрузка и выгрузка</vt:lpstr>
      <vt:lpstr>Команды сложения  и умножения</vt:lpstr>
      <vt:lpstr>Вспомогательные  арифметические</vt:lpstr>
      <vt:lpstr>Трансцендентные</vt:lpstr>
      <vt:lpstr>Управление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Системное и прикладное программное обеспечение</dc:title>
  <dc:creator>Alexander</dc:creator>
  <cp:lastModifiedBy>Alexander</cp:lastModifiedBy>
  <cp:revision>40</cp:revision>
  <cp:lastPrinted>2013-04-05T11:15:53Z</cp:lastPrinted>
  <dcterms:created xsi:type="dcterms:W3CDTF">2013-02-09T07:52:12Z</dcterms:created>
  <dcterms:modified xsi:type="dcterms:W3CDTF">2014-04-24T05:16:18Z</dcterms:modified>
</cp:coreProperties>
</file>