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48"/>
  </p:notesMasterIdLst>
  <p:sldIdLst>
    <p:sldId id="280" r:id="rId2"/>
    <p:sldId id="333" r:id="rId3"/>
    <p:sldId id="335" r:id="rId4"/>
    <p:sldId id="336" r:id="rId5"/>
    <p:sldId id="337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9" r:id="rId15"/>
    <p:sldId id="348" r:id="rId16"/>
    <p:sldId id="338" r:id="rId17"/>
    <p:sldId id="361" r:id="rId18"/>
    <p:sldId id="356" r:id="rId19"/>
    <p:sldId id="358" r:id="rId20"/>
    <p:sldId id="359" r:id="rId21"/>
    <p:sldId id="362" r:id="rId22"/>
    <p:sldId id="363" r:id="rId23"/>
    <p:sldId id="364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</p:sldIdLst>
  <p:sldSz cx="9144000" cy="6858000" type="screen4x3"/>
  <p:notesSz cx="6669088" cy="9929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6" y="1"/>
            <a:ext cx="2889938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8574-15A1-486B-BF84-BD151FB79C68}" type="datetimeFigureOut">
              <a:rPr lang="ru-RU" smtClean="0"/>
              <a:t>20.05.2014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10" y="4716661"/>
            <a:ext cx="533527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889938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6" y="9431599"/>
            <a:ext cx="2889938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7EA4-661B-4DA1-8A1A-EC5EB9D6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706A-0E55-4166-81F4-6C156AB8B16B}" type="datetime1">
              <a:rPr lang="ru-RU" smtClean="0"/>
              <a:t>20.05.2014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6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9C8-E04B-498B-939D-236AC8AC3305}" type="datetime1">
              <a:rPr lang="ru-RU" smtClean="0"/>
              <a:t>20.05.2014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9989-6660-400F-9C5D-40F97E89FD19}" type="datetime1">
              <a:rPr lang="ru-RU" smtClean="0"/>
              <a:t>20.05.2014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640960" cy="1143000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A6-C08A-48B3-88A2-3CA2A90517FE}" type="datetime1">
              <a:rPr lang="ru-RU" smtClean="0"/>
              <a:t>20.05.2014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F845D93-6648-4690-AB66-B1B36A47E186}" type="slidenum">
              <a:rPr lang="ru-RU" smtClean="0"/>
              <a:pPr/>
              <a:t>‹#›</a:t>
            </a:fld>
            <a:r>
              <a:rPr lang="ru-RU" dirty="0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85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3-0687-4B93-A4DF-9A567DD366B9}" type="datetime1">
              <a:rPr lang="ru-RU" smtClean="0"/>
              <a:t>20.05.2014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7356-FFCA-4646-B2D8-28DA1D67D6BC}" type="datetime1">
              <a:rPr lang="ru-RU" smtClean="0"/>
              <a:t>20.05.2014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882-DBF8-4E82-8A8D-4CFE9A2AB9CF}" type="datetime1">
              <a:rPr lang="ru-RU" smtClean="0"/>
              <a:t>20.05.2014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B85-8B39-48B2-8902-B78A7AD396C5}" type="datetime1">
              <a:rPr lang="ru-RU" smtClean="0"/>
              <a:t>20.05.2014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FF0A-43CF-4D58-9AD8-F7ECAEE57EAB}" type="datetime1">
              <a:rPr lang="ru-RU" smtClean="0"/>
              <a:t>20.05.2014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47E7-94E7-40E0-B24F-A7C8BBC37C4E}" type="datetime1">
              <a:rPr lang="ru-RU" smtClean="0"/>
              <a:t>20.05.2014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9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D56-A3C7-4CF4-9386-57BACDDE5DDC}" type="datetime1">
              <a:rPr lang="ru-RU" smtClean="0"/>
              <a:t>20.05.2014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0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7E6D-FF32-4687-94FC-D29625333628}" type="datetime1">
              <a:rPr lang="ru-RU" smtClean="0"/>
              <a:t>20.05.2014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au.s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Excel_Worksheet8.xlsx"/><Relationship Id="rId7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2.xlsx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package" Target="../embeddings/Microsoft_Excel_Worksheet13.xlsx"/><Relationship Id="rId7" Type="http://schemas.openxmlformats.org/officeDocument/2006/relationships/package" Target="../embeddings/Microsoft_Excel_Worksheet1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14.xlsx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17.xlsx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Excel_Worksheet19.xlsx"/><Relationship Id="rId4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Excel_Worksheet21.xlsx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Системное и прикладное программное обеспечение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  <a:defRPr/>
            </a:pPr>
            <a:r>
              <a:rPr lang="ru-RU" sz="3600" dirty="0" smtClean="0"/>
              <a:t>Лекция </a:t>
            </a:r>
            <a:r>
              <a:rPr lang="en-US" sz="3600" dirty="0" smtClean="0"/>
              <a:t>7</a:t>
            </a:r>
            <a:endParaRPr lang="ru-RU" sz="3600" dirty="0" smtClean="0"/>
          </a:p>
          <a:p>
            <a:pPr>
              <a:buNone/>
              <a:defRPr/>
            </a:pPr>
            <a:endParaRPr lang="en-US" sz="3600" dirty="0" smtClean="0"/>
          </a:p>
          <a:p>
            <a:pPr>
              <a:buNone/>
              <a:defRPr/>
            </a:pPr>
            <a:r>
              <a:rPr lang="ru-RU" b="1" dirty="0" smtClean="0"/>
              <a:t>Процессы в системе</a:t>
            </a:r>
            <a:r>
              <a:rPr lang="ru-RU" b="1" dirty="0" smtClean="0"/>
              <a:t>.</a:t>
            </a: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hlinkClick r:id="rId2"/>
              </a:rPr>
              <a:t>ssau.sispro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gmail.com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0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состояний процесса</a:t>
            </a:r>
            <a:br>
              <a:rPr lang="ru-RU" dirty="0" smtClean="0"/>
            </a:br>
            <a:r>
              <a:rPr lang="ru-RU" dirty="0" smtClean="0"/>
              <a:t>простая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00826" y="3071810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 исполняется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42976" y="3000372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 не исполняется</a:t>
            </a:r>
            <a:endParaRPr lang="ru-RU" dirty="0"/>
          </a:p>
        </p:txBody>
      </p:sp>
      <p:cxnSp>
        <p:nvCxnSpPr>
          <p:cNvPr id="33" name="Скругленная соединительная линия 32"/>
          <p:cNvCxnSpPr>
            <a:stCxn id="87" idx="3"/>
            <a:endCxn id="7" idx="0"/>
          </p:cNvCxnSpPr>
          <p:nvPr/>
        </p:nvCxnSpPr>
        <p:spPr>
          <a:xfrm>
            <a:off x="5786446" y="1571612"/>
            <a:ext cx="2000264" cy="1500198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Скругленная соединительная линия 32"/>
          <p:cNvCxnSpPr>
            <a:stCxn id="11" idx="0"/>
            <a:endCxn id="7" idx="0"/>
          </p:cNvCxnSpPr>
          <p:nvPr/>
        </p:nvCxnSpPr>
        <p:spPr>
          <a:xfrm rot="16200000" flipH="1">
            <a:off x="5072066" y="357166"/>
            <a:ext cx="71438" cy="5357850"/>
          </a:xfrm>
          <a:prstGeom prst="curvedConnector3">
            <a:avLst>
              <a:gd name="adj1" fmla="val -319998"/>
            </a:avLst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32"/>
          <p:cNvCxnSpPr>
            <a:stCxn id="7" idx="4"/>
            <a:endCxn id="11" idx="4"/>
          </p:cNvCxnSpPr>
          <p:nvPr/>
        </p:nvCxnSpPr>
        <p:spPr>
          <a:xfrm rot="5400000" flipH="1">
            <a:off x="5072066" y="1214422"/>
            <a:ext cx="71438" cy="5357850"/>
          </a:xfrm>
          <a:prstGeom prst="curvedConnector3">
            <a:avLst>
              <a:gd name="adj1" fmla="val -319998"/>
            </a:avLst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Скругленная соединительная линия 32"/>
          <p:cNvCxnSpPr>
            <a:stCxn id="7" idx="4"/>
            <a:endCxn id="88" idx="3"/>
          </p:cNvCxnSpPr>
          <p:nvPr/>
        </p:nvCxnSpPr>
        <p:spPr>
          <a:xfrm rot="5400000">
            <a:off x="5965041" y="3821909"/>
            <a:ext cx="1714512" cy="1928826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Загнутый угол 86"/>
          <p:cNvSpPr/>
          <p:nvPr/>
        </p:nvSpPr>
        <p:spPr>
          <a:xfrm>
            <a:off x="3929058" y="1357298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88" name="Загнутый угол 87"/>
          <p:cNvSpPr/>
          <p:nvPr/>
        </p:nvSpPr>
        <p:spPr>
          <a:xfrm>
            <a:off x="4000496" y="5429264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89" name="Загнутый угол 88"/>
          <p:cNvSpPr/>
          <p:nvPr/>
        </p:nvSpPr>
        <p:spPr>
          <a:xfrm>
            <a:off x="3500430" y="3929066"/>
            <a:ext cx="292895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Приостановка исполнения</a:t>
            </a:r>
            <a:endParaRPr lang="ru-RU" dirty="0"/>
          </a:p>
        </p:txBody>
      </p:sp>
      <p:sp>
        <p:nvSpPr>
          <p:cNvPr id="93" name="Загнутый угол 92"/>
          <p:cNvSpPr/>
          <p:nvPr/>
        </p:nvSpPr>
        <p:spPr>
          <a:xfrm>
            <a:off x="3643306" y="2571744"/>
            <a:ext cx="2643206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Выбран для исполнения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3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7" grpId="0" animBg="1"/>
      <p:bldP spid="88" grpId="0" animBg="1"/>
      <p:bldP spid="89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состояний процесса</a:t>
            </a:r>
            <a:br>
              <a:rPr lang="ru-RU" dirty="0" smtClean="0"/>
            </a:br>
            <a:r>
              <a:rPr lang="ru-RU" dirty="0" smtClean="0"/>
              <a:t>подробная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00826" y="2786058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Готовность</a:t>
            </a:r>
          </a:p>
        </p:txBody>
      </p:sp>
      <p:sp>
        <p:nvSpPr>
          <p:cNvPr id="8" name="Овал 7"/>
          <p:cNvSpPr/>
          <p:nvPr/>
        </p:nvSpPr>
        <p:spPr>
          <a:xfrm>
            <a:off x="3643306" y="4071942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Исполнение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142976" y="2714620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Ожидание</a:t>
            </a:r>
            <a:endParaRPr lang="ru-RU" dirty="0"/>
          </a:p>
        </p:txBody>
      </p:sp>
      <p:cxnSp>
        <p:nvCxnSpPr>
          <p:cNvPr id="33" name="Скругленная соединительная линия 32"/>
          <p:cNvCxnSpPr>
            <a:endCxn id="7" idx="0"/>
          </p:cNvCxnSpPr>
          <p:nvPr/>
        </p:nvCxnSpPr>
        <p:spPr>
          <a:xfrm>
            <a:off x="6429388" y="1643050"/>
            <a:ext cx="1357322" cy="1143008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Скругленная соединительная линия 32"/>
          <p:cNvCxnSpPr>
            <a:stCxn id="11" idx="7"/>
            <a:endCxn id="7" idx="1"/>
          </p:cNvCxnSpPr>
          <p:nvPr/>
        </p:nvCxnSpPr>
        <p:spPr>
          <a:xfrm rot="16200000" flipH="1">
            <a:off x="5072066" y="1106213"/>
            <a:ext cx="71438" cy="3539336"/>
          </a:xfrm>
          <a:prstGeom prst="curvedConnector3">
            <a:avLst>
              <a:gd name="adj1" fmla="val -495733"/>
            </a:avLst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32"/>
          <p:cNvCxnSpPr>
            <a:stCxn id="7" idx="4"/>
            <a:endCxn id="8" idx="6"/>
          </p:cNvCxnSpPr>
          <p:nvPr/>
        </p:nvCxnSpPr>
        <p:spPr>
          <a:xfrm rot="5400000">
            <a:off x="6572264" y="3286124"/>
            <a:ext cx="857256" cy="1571636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32"/>
          <p:cNvCxnSpPr>
            <a:stCxn id="8" idx="0"/>
            <a:endCxn id="7" idx="2"/>
          </p:cNvCxnSpPr>
          <p:nvPr/>
        </p:nvCxnSpPr>
        <p:spPr>
          <a:xfrm rot="5400000" flipH="1" flipV="1">
            <a:off x="5286380" y="2857496"/>
            <a:ext cx="857256" cy="1571636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Скругленная соединительная линия 32"/>
          <p:cNvCxnSpPr>
            <a:stCxn id="8" idx="2"/>
            <a:endCxn id="11" idx="4"/>
          </p:cNvCxnSpPr>
          <p:nvPr/>
        </p:nvCxnSpPr>
        <p:spPr>
          <a:xfrm rot="10800000">
            <a:off x="2428860" y="3571876"/>
            <a:ext cx="1214446" cy="928694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Скругленная соединительная линия 32"/>
          <p:cNvCxnSpPr>
            <a:stCxn id="8" idx="4"/>
          </p:cNvCxnSpPr>
          <p:nvPr/>
        </p:nvCxnSpPr>
        <p:spPr>
          <a:xfrm rot="5400000">
            <a:off x="4464843" y="5393545"/>
            <a:ext cx="928694" cy="1588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Загнутый угол 86"/>
          <p:cNvSpPr/>
          <p:nvPr/>
        </p:nvSpPr>
        <p:spPr>
          <a:xfrm>
            <a:off x="4500562" y="1357298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88" name="Загнутый угол 87"/>
          <p:cNvSpPr/>
          <p:nvPr/>
        </p:nvSpPr>
        <p:spPr>
          <a:xfrm>
            <a:off x="4714876" y="5929330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89" name="Загнутый угол 88"/>
          <p:cNvSpPr/>
          <p:nvPr/>
        </p:nvSpPr>
        <p:spPr>
          <a:xfrm>
            <a:off x="6786578" y="4071942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</a:t>
            </a:r>
            <a:endParaRPr lang="ru-RU" dirty="0"/>
          </a:p>
        </p:txBody>
      </p:sp>
      <p:sp>
        <p:nvSpPr>
          <p:cNvPr id="90" name="Загнутый угол 89"/>
          <p:cNvSpPr/>
          <p:nvPr/>
        </p:nvSpPr>
        <p:spPr>
          <a:xfrm>
            <a:off x="4071934" y="3143248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Прерывание</a:t>
            </a:r>
            <a:endParaRPr lang="ru-RU" dirty="0"/>
          </a:p>
        </p:txBody>
      </p:sp>
      <p:sp>
        <p:nvSpPr>
          <p:cNvPr id="92" name="Загнутый угол 91"/>
          <p:cNvSpPr/>
          <p:nvPr/>
        </p:nvSpPr>
        <p:spPr>
          <a:xfrm>
            <a:off x="1357290" y="3857628"/>
            <a:ext cx="2143140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Ожидание события</a:t>
            </a:r>
            <a:endParaRPr lang="ru-RU" dirty="0"/>
          </a:p>
        </p:txBody>
      </p:sp>
      <p:sp>
        <p:nvSpPr>
          <p:cNvPr id="93" name="Загнутый угол 92"/>
          <p:cNvSpPr/>
          <p:nvPr/>
        </p:nvSpPr>
        <p:spPr>
          <a:xfrm>
            <a:off x="1714480" y="2071678"/>
            <a:ext cx="2643206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 произошло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9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2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состояний процесса</a:t>
            </a:r>
            <a:br>
              <a:rPr lang="ru-RU" dirty="0" smtClean="0"/>
            </a:br>
            <a:r>
              <a:rPr lang="ru-RU" dirty="0" smtClean="0"/>
              <a:t>подробная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857620" y="1214422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Новый</a:t>
            </a:r>
          </a:p>
        </p:txBody>
      </p:sp>
      <p:sp>
        <p:nvSpPr>
          <p:cNvPr id="7" name="Овал 6"/>
          <p:cNvSpPr/>
          <p:nvPr/>
        </p:nvSpPr>
        <p:spPr>
          <a:xfrm>
            <a:off x="6500826" y="2786058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Готовность</a:t>
            </a:r>
          </a:p>
        </p:txBody>
      </p:sp>
      <p:sp>
        <p:nvSpPr>
          <p:cNvPr id="8" name="Овал 7"/>
          <p:cNvSpPr/>
          <p:nvPr/>
        </p:nvSpPr>
        <p:spPr>
          <a:xfrm>
            <a:off x="3643306" y="4071942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Исполнение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142976" y="2714620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Ожидание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3643306" y="5857892"/>
            <a:ext cx="2571768" cy="857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Завершенный</a:t>
            </a:r>
            <a:endParaRPr lang="ru-RU" dirty="0"/>
          </a:p>
        </p:txBody>
      </p:sp>
      <p:cxnSp>
        <p:nvCxnSpPr>
          <p:cNvPr id="33" name="Скругленная соединительная линия 32"/>
          <p:cNvCxnSpPr>
            <a:stCxn id="6" idx="6"/>
            <a:endCxn id="7" idx="0"/>
          </p:cNvCxnSpPr>
          <p:nvPr/>
        </p:nvCxnSpPr>
        <p:spPr>
          <a:xfrm>
            <a:off x="6429388" y="1643050"/>
            <a:ext cx="1357322" cy="1143008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Скругленная соединительная линия 32"/>
          <p:cNvCxnSpPr>
            <a:stCxn id="11" idx="7"/>
            <a:endCxn id="7" idx="1"/>
          </p:cNvCxnSpPr>
          <p:nvPr/>
        </p:nvCxnSpPr>
        <p:spPr>
          <a:xfrm rot="16200000" flipH="1">
            <a:off x="5072066" y="1106213"/>
            <a:ext cx="71438" cy="3539336"/>
          </a:xfrm>
          <a:prstGeom prst="curvedConnector3">
            <a:avLst>
              <a:gd name="adj1" fmla="val -495733"/>
            </a:avLst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32"/>
          <p:cNvCxnSpPr>
            <a:stCxn id="7" idx="4"/>
            <a:endCxn id="8" idx="6"/>
          </p:cNvCxnSpPr>
          <p:nvPr/>
        </p:nvCxnSpPr>
        <p:spPr>
          <a:xfrm rot="5400000">
            <a:off x="6572264" y="3286124"/>
            <a:ext cx="857256" cy="1571636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32"/>
          <p:cNvCxnSpPr>
            <a:stCxn id="8" idx="0"/>
            <a:endCxn id="7" idx="2"/>
          </p:cNvCxnSpPr>
          <p:nvPr/>
        </p:nvCxnSpPr>
        <p:spPr>
          <a:xfrm rot="5400000" flipH="1" flipV="1">
            <a:off x="5286380" y="2857496"/>
            <a:ext cx="857256" cy="1571636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Скругленная соединительная линия 32"/>
          <p:cNvCxnSpPr>
            <a:stCxn id="8" idx="2"/>
            <a:endCxn id="11" idx="4"/>
          </p:cNvCxnSpPr>
          <p:nvPr/>
        </p:nvCxnSpPr>
        <p:spPr>
          <a:xfrm rot="10800000">
            <a:off x="2428860" y="3571876"/>
            <a:ext cx="1214446" cy="928694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Скругленная соединительная линия 32"/>
          <p:cNvCxnSpPr>
            <a:stCxn id="8" idx="4"/>
            <a:endCxn id="12" idx="0"/>
          </p:cNvCxnSpPr>
          <p:nvPr/>
        </p:nvCxnSpPr>
        <p:spPr>
          <a:xfrm rot="5400000">
            <a:off x="4464843" y="5393545"/>
            <a:ext cx="928694" cy="1588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Загнутый угол 86"/>
          <p:cNvSpPr/>
          <p:nvPr/>
        </p:nvSpPr>
        <p:spPr>
          <a:xfrm>
            <a:off x="6929454" y="1714488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Допуск</a:t>
            </a:r>
            <a:endParaRPr lang="ru-RU" dirty="0"/>
          </a:p>
        </p:txBody>
      </p:sp>
      <p:sp>
        <p:nvSpPr>
          <p:cNvPr id="88" name="Загнутый угол 87"/>
          <p:cNvSpPr/>
          <p:nvPr/>
        </p:nvSpPr>
        <p:spPr>
          <a:xfrm>
            <a:off x="4857752" y="5143512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Завершение</a:t>
            </a:r>
            <a:endParaRPr lang="ru-RU" dirty="0"/>
          </a:p>
        </p:txBody>
      </p:sp>
      <p:sp>
        <p:nvSpPr>
          <p:cNvPr id="89" name="Загнутый угол 88"/>
          <p:cNvSpPr/>
          <p:nvPr/>
        </p:nvSpPr>
        <p:spPr>
          <a:xfrm>
            <a:off x="6786578" y="4071942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</a:t>
            </a:r>
            <a:endParaRPr lang="ru-RU" dirty="0"/>
          </a:p>
        </p:txBody>
      </p:sp>
      <p:sp>
        <p:nvSpPr>
          <p:cNvPr id="90" name="Загнутый угол 89"/>
          <p:cNvSpPr/>
          <p:nvPr/>
        </p:nvSpPr>
        <p:spPr>
          <a:xfrm>
            <a:off x="4071934" y="3143248"/>
            <a:ext cx="1857388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Прерывание</a:t>
            </a:r>
            <a:endParaRPr lang="ru-RU" dirty="0"/>
          </a:p>
        </p:txBody>
      </p:sp>
      <p:sp>
        <p:nvSpPr>
          <p:cNvPr id="92" name="Загнутый угол 91"/>
          <p:cNvSpPr/>
          <p:nvPr/>
        </p:nvSpPr>
        <p:spPr>
          <a:xfrm>
            <a:off x="1357290" y="3857628"/>
            <a:ext cx="2143140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Ожидание события</a:t>
            </a:r>
            <a:endParaRPr lang="ru-RU" dirty="0"/>
          </a:p>
        </p:txBody>
      </p:sp>
      <p:sp>
        <p:nvSpPr>
          <p:cNvPr id="93" name="Загнутый угол 92"/>
          <p:cNvSpPr/>
          <p:nvPr/>
        </p:nvSpPr>
        <p:spPr>
          <a:xfrm>
            <a:off x="1714480" y="2071678"/>
            <a:ext cx="2643206" cy="428628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 произошло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27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87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Состояния процесса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Содержимое 9"/>
          <p:cNvSpPr>
            <a:spLocks noGrp="1"/>
          </p:cNvSpPr>
          <p:nvPr>
            <p:ph idx="1"/>
          </p:nvPr>
        </p:nvSpPr>
        <p:spPr>
          <a:xfrm>
            <a:off x="251520" y="1268760"/>
            <a:ext cx="5328592" cy="266030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События ОС, приводящие к созданию процессов</a:t>
            </a:r>
          </a:p>
          <a:p>
            <a:r>
              <a:rPr lang="ru-RU" i="1" dirty="0" smtClean="0"/>
              <a:t>Загрузка системы </a:t>
            </a:r>
          </a:p>
          <a:p>
            <a:pPr lvl="0"/>
            <a:r>
              <a:rPr lang="ru-RU" i="1" dirty="0" smtClean="0"/>
              <a:t>Работающий процесс подает системный вызов на создание процесса </a:t>
            </a:r>
          </a:p>
          <a:p>
            <a:pPr lvl="0"/>
            <a:r>
              <a:rPr lang="ru-RU" i="1" dirty="0" smtClean="0"/>
              <a:t>Запрос пользователя на создание процесса </a:t>
            </a:r>
          </a:p>
          <a:p>
            <a:pPr>
              <a:buNone/>
            </a:pPr>
            <a:r>
              <a:rPr lang="ru-RU" dirty="0" smtClean="0"/>
              <a:t>	Активный текущий процесс посылает системный вызов на создание нового процесса.</a:t>
            </a:r>
          </a:p>
          <a:p>
            <a:pPr lvl="0"/>
            <a:endParaRPr lang="ru-RU" dirty="0" smtClean="0"/>
          </a:p>
        </p:txBody>
      </p:sp>
      <p:pic>
        <p:nvPicPr>
          <p:cNvPr id="116738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4069" y="857232"/>
            <a:ext cx="4057651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9"/>
          <p:cNvSpPr txBox="1">
            <a:spLocks/>
          </p:cNvSpPr>
          <p:nvPr/>
        </p:nvSpPr>
        <p:spPr>
          <a:xfrm>
            <a:off x="216450" y="3929066"/>
            <a:ext cx="7572428" cy="271466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События ОС</a:t>
            </a:r>
            <a:r>
              <a:rPr lang="ru-RU" sz="3200" dirty="0" smtClean="0">
                <a:latin typeface="+mn-lt"/>
              </a:rPr>
              <a:t>, , приводящие к остановке процесса 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i="1" dirty="0" smtClean="0">
                <a:latin typeface="+mn-lt"/>
              </a:rPr>
              <a:t>Плановое завершение (окончание выполнения)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i="1" dirty="0" smtClean="0">
                <a:latin typeface="+mn-lt"/>
              </a:rPr>
              <a:t>Плановый выход по известной ошибке (например, отсутствие файла)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i="1" dirty="0" smtClean="0">
                <a:latin typeface="+mn-lt"/>
              </a:rPr>
              <a:t>Выход по неисправимой ошибке (ошибка в программе)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i="1" dirty="0" smtClean="0">
                <a:latin typeface="+mn-lt"/>
              </a:rPr>
              <a:t>Уничтожение другим процессом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ru-RU" sz="3200" dirty="0" smtClean="0">
                <a:latin typeface="+mn-lt"/>
              </a:rPr>
              <a:t>	Завершенный процесс состоит из собственного адресного пространства, обычно называемого образом памяти, и компонентов таблицы процессов (в числе компонентов и его регистры).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465201" y="821419"/>
            <a:ext cx="1428760" cy="571504"/>
          </a:xfrm>
          <a:prstGeom prst="ellipse">
            <a:avLst/>
          </a:prstGeom>
          <a:solidFill>
            <a:srgbClr val="FFC000">
              <a:alpha val="17000"/>
            </a:srgbClr>
          </a:solidFill>
          <a:ln>
            <a:solidFill>
              <a:schemeClr val="accent3">
                <a:alpha val="23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357950" y="3143248"/>
            <a:ext cx="1428760" cy="571504"/>
          </a:xfrm>
          <a:prstGeom prst="ellipse">
            <a:avLst/>
          </a:prstGeom>
          <a:solidFill>
            <a:srgbClr val="FFC000">
              <a:alpha val="17000"/>
            </a:srgbClr>
          </a:solidFill>
          <a:ln>
            <a:solidFill>
              <a:schemeClr val="accent3">
                <a:alpha val="23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486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Операции над процессами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Содержимое 9"/>
          <p:cNvSpPr>
            <a:spLocks noGrp="1"/>
          </p:cNvSpPr>
          <p:nvPr>
            <p:ph idx="1"/>
          </p:nvPr>
        </p:nvSpPr>
        <p:spPr>
          <a:xfrm>
            <a:off x="251520" y="1268760"/>
            <a:ext cx="4882549" cy="227454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Процесс не может сам перейти из одного состояния в другое. Изменением состояния процессов занимается ОС, совершая операции над ними. </a:t>
            </a:r>
          </a:p>
          <a:p>
            <a:pPr>
              <a:buNone/>
            </a:pPr>
            <a:r>
              <a:rPr lang="ru-RU" dirty="0" smtClean="0"/>
              <a:t>Количество таких операций в совпадает с количеством стрелок на диаграмме состояний. </a:t>
            </a:r>
          </a:p>
          <a:p>
            <a:pPr lvl="0"/>
            <a:endParaRPr lang="ru-RU" dirty="0" smtClean="0"/>
          </a:p>
        </p:txBody>
      </p:sp>
      <p:pic>
        <p:nvPicPr>
          <p:cNvPr id="116738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4069" y="857232"/>
            <a:ext cx="4057651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9"/>
          <p:cNvSpPr txBox="1">
            <a:spLocks/>
          </p:cNvSpPr>
          <p:nvPr/>
        </p:nvSpPr>
        <p:spPr>
          <a:xfrm>
            <a:off x="395536" y="3429000"/>
            <a:ext cx="8208912" cy="331236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96646" lvl="0" indent="-51435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u-RU" sz="3200" i="1" dirty="0" smtClean="0">
                <a:latin typeface="+mn-lt"/>
              </a:rPr>
              <a:t>Создание процесса </a:t>
            </a:r>
          </a:p>
          <a:p>
            <a:pPr marL="596646" lvl="0" indent="-51435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u-RU" sz="3200" i="1" dirty="0" smtClean="0">
                <a:latin typeface="+mn-lt"/>
              </a:rPr>
              <a:t>Завершение процесса;</a:t>
            </a:r>
          </a:p>
          <a:p>
            <a:pPr marL="596646" lvl="0" indent="-51435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u-RU" sz="3200" i="1" dirty="0" smtClean="0">
                <a:latin typeface="+mn-lt"/>
              </a:rPr>
              <a:t>Приостановка процесса – перевод из состояния исполнение в состояние готовность</a:t>
            </a:r>
          </a:p>
          <a:p>
            <a:pPr marL="596646" lvl="0" indent="-51435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u-RU" sz="3200" i="1" dirty="0" smtClean="0">
                <a:latin typeface="+mn-lt"/>
              </a:rPr>
              <a:t>Запуск процесса – перевод из состояния готовность в состояние исполнение</a:t>
            </a:r>
          </a:p>
          <a:p>
            <a:pPr marL="596646" lvl="0" indent="-51435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u-RU" sz="3200" i="1" dirty="0" smtClean="0">
                <a:latin typeface="+mn-lt"/>
              </a:rPr>
              <a:t>Блокирование процесса – перевод из состояния исполнение в состояние ожидание</a:t>
            </a:r>
          </a:p>
          <a:p>
            <a:pPr marL="596646" lvl="0" indent="-51435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u-RU" sz="3200" i="1" dirty="0" smtClean="0">
                <a:latin typeface="+mn-lt"/>
              </a:rPr>
              <a:t>Разблокирование процесса – перевод из состояния ожидание в состояние готовность</a:t>
            </a:r>
            <a:endParaRPr kumimoji="0" lang="ru-RU" sz="32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976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Состояния процесса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Содержимое 9"/>
          <p:cNvSpPr>
            <a:spLocks noGrp="1"/>
          </p:cNvSpPr>
          <p:nvPr>
            <p:ph idx="1"/>
          </p:nvPr>
        </p:nvSpPr>
        <p:spPr>
          <a:xfrm>
            <a:off x="251520" y="1268760"/>
            <a:ext cx="4882549" cy="243168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Всякий новый процесс, появляющийся в системе, попадает в состояние </a:t>
            </a:r>
            <a:r>
              <a:rPr lang="ru-RU" i="1" dirty="0" smtClean="0"/>
              <a:t>готовность.</a:t>
            </a:r>
          </a:p>
          <a:p>
            <a:pPr>
              <a:buNone/>
            </a:pPr>
            <a:r>
              <a:rPr lang="ru-RU" i="1" dirty="0" smtClean="0"/>
              <a:t> </a:t>
            </a:r>
            <a:r>
              <a:rPr lang="ru-RU" dirty="0" smtClean="0"/>
              <a:t>Операционная система, пользуясь каким-либо </a:t>
            </a:r>
            <a:r>
              <a:rPr lang="ru-RU" b="1" u="sng" dirty="0" smtClean="0"/>
              <a:t>алгоритмом планирования</a:t>
            </a:r>
            <a:r>
              <a:rPr lang="ru-RU" dirty="0" smtClean="0"/>
              <a:t>, выбирает один из готовых процессов и переводит его в состояние</a:t>
            </a:r>
            <a:r>
              <a:rPr lang="ru-RU" i="1" dirty="0" smtClean="0"/>
              <a:t> исполнение.</a:t>
            </a:r>
            <a:endParaRPr lang="ru-RU" dirty="0" smtClean="0"/>
          </a:p>
        </p:txBody>
      </p:sp>
      <p:pic>
        <p:nvPicPr>
          <p:cNvPr id="116738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4069" y="857232"/>
            <a:ext cx="4057651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Овал 7"/>
          <p:cNvSpPr/>
          <p:nvPr/>
        </p:nvSpPr>
        <p:spPr>
          <a:xfrm>
            <a:off x="6346263" y="2238304"/>
            <a:ext cx="1428760" cy="571504"/>
          </a:xfrm>
          <a:prstGeom prst="ellipse">
            <a:avLst/>
          </a:prstGeom>
          <a:solidFill>
            <a:srgbClr val="FFC000">
              <a:alpha val="17000"/>
            </a:srgbClr>
          </a:solidFill>
          <a:ln>
            <a:solidFill>
              <a:schemeClr val="accent3">
                <a:alpha val="23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750865" y="1607049"/>
            <a:ext cx="1428760" cy="571504"/>
          </a:xfrm>
          <a:prstGeom prst="ellipse">
            <a:avLst/>
          </a:prstGeom>
          <a:solidFill>
            <a:srgbClr val="FFC000">
              <a:alpha val="17000"/>
            </a:srgbClr>
          </a:solidFill>
          <a:ln>
            <a:solidFill>
              <a:schemeClr val="accent3">
                <a:alpha val="23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одержимое 9"/>
          <p:cNvSpPr txBox="1">
            <a:spLocks/>
          </p:cNvSpPr>
          <p:nvPr/>
        </p:nvSpPr>
        <p:spPr>
          <a:xfrm>
            <a:off x="251520" y="3861048"/>
            <a:ext cx="7715304" cy="2928934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ru-RU" sz="3200" dirty="0" smtClean="0"/>
              <a:t>Состоянии исполнение происходит непосредственное выполнение программного кода процесса. Покинуть это состояние процесс может по трем причинам: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ru-RU" sz="3200" i="1" dirty="0" smtClean="0"/>
              <a:t>либо он заканчивает свою деятельность;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ru-RU" sz="3200" i="1" dirty="0" smtClean="0"/>
              <a:t>либо он не может продолжать свою работу, пока не произойдет некоторое событие, и операционная система переводит его в состояние ожидание;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ru-RU" sz="3200" i="1" dirty="0" smtClean="0"/>
              <a:t>либо в результате возникновения прерывания в вычислительной системе (например, прерывания от таймера по истечении дозволенного времени выполнения) его возвращают в состояние готовность;</a:t>
            </a:r>
          </a:p>
        </p:txBody>
      </p:sp>
      <p:sp>
        <p:nvSpPr>
          <p:cNvPr id="13" name="Овал 12"/>
          <p:cNvSpPr/>
          <p:nvPr/>
        </p:nvSpPr>
        <p:spPr>
          <a:xfrm>
            <a:off x="6358138" y="3131373"/>
            <a:ext cx="1428760" cy="571504"/>
          </a:xfrm>
          <a:prstGeom prst="ellipse">
            <a:avLst/>
          </a:prstGeom>
          <a:solidFill>
            <a:srgbClr val="FFC000">
              <a:alpha val="17000"/>
            </a:srgbClr>
          </a:solidFill>
          <a:ln>
            <a:solidFill>
              <a:schemeClr val="accent3">
                <a:alpha val="23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095628" y="1571424"/>
            <a:ext cx="1428760" cy="571504"/>
          </a:xfrm>
          <a:prstGeom prst="ellipse">
            <a:avLst/>
          </a:prstGeom>
          <a:solidFill>
            <a:srgbClr val="FFC000">
              <a:alpha val="17000"/>
            </a:srgbClr>
          </a:solidFill>
          <a:ln>
            <a:solidFill>
              <a:schemeClr val="accent3">
                <a:alpha val="23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762960" y="1607425"/>
            <a:ext cx="1428760" cy="571504"/>
          </a:xfrm>
          <a:prstGeom prst="ellipse">
            <a:avLst/>
          </a:prstGeom>
          <a:solidFill>
            <a:srgbClr val="FFC000">
              <a:alpha val="17000"/>
            </a:srgbClr>
          </a:solidFill>
          <a:ln>
            <a:solidFill>
              <a:schemeClr val="accent3">
                <a:alpha val="23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6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Переключение контекста.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Многозадачная ОС выполняет цепочку операций, выполняемых над различными процессами, и </a:t>
            </a:r>
            <a:r>
              <a:rPr lang="ru-RU" i="1" dirty="0" smtClean="0"/>
              <a:t>переключая</a:t>
            </a:r>
            <a:r>
              <a:rPr lang="ru-RU" dirty="0" smtClean="0"/>
              <a:t> процессор с одного процесса на другой. </a:t>
            </a:r>
          </a:p>
          <a:p>
            <a:r>
              <a:rPr lang="ru-RU" dirty="0" smtClean="0"/>
              <a:t>Для корректного переключения процессора с одного процесса на другой необходимо сохранить контекст исполнявшегося процесса и восстановить контекст процесса, на который будет переключен процессор.</a:t>
            </a:r>
          </a:p>
          <a:p>
            <a:r>
              <a:rPr lang="ru-RU" dirty="0" smtClean="0"/>
              <a:t>Время, затраченное на </a:t>
            </a:r>
            <a:r>
              <a:rPr lang="ru-RU" i="1" dirty="0" smtClean="0"/>
              <a:t>переключение контекста</a:t>
            </a:r>
            <a:r>
              <a:rPr lang="ru-RU" dirty="0" smtClean="0"/>
              <a:t>, не используется вычислительной системой для совершения полезной работы и представляет собой накладные расходы, снижающие производительность системы. </a:t>
            </a:r>
          </a:p>
          <a:p>
            <a:r>
              <a:rPr lang="ru-RU" dirty="0" smtClean="0"/>
              <a:t>Оно меняется от машины к машине и обычно находится в диапазоне от 1 до 1000 микросекунд. </a:t>
            </a:r>
          </a:p>
          <a:p>
            <a:r>
              <a:rPr lang="ru-RU" dirty="0" smtClean="0"/>
              <a:t>Существенно сократить накладные расходы в современных операционных системах позволяет расширенная модель процессов, включающая в себя понятие </a:t>
            </a:r>
            <a:r>
              <a:rPr lang="ru-RU" b="1" i="1" u="sng" dirty="0" smtClean="0"/>
              <a:t>потоков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2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34270" y="-99392"/>
            <a:ext cx="864399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переключения процессов</a:t>
            </a:r>
            <a:endParaRPr lang="ru-RU" dirty="0"/>
          </a:p>
        </p:txBody>
      </p:sp>
      <p:sp>
        <p:nvSpPr>
          <p:cNvPr id="90" name="Скругленный прямоугольник 89"/>
          <p:cNvSpPr/>
          <p:nvPr/>
        </p:nvSpPr>
        <p:spPr>
          <a:xfrm>
            <a:off x="1004814" y="1726175"/>
            <a:ext cx="8100000" cy="1296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1356914" y="2083365"/>
            <a:ext cx="59293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Исполнение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1004814" y="3655001"/>
            <a:ext cx="8100000" cy="1296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4285872" y="4428677"/>
            <a:ext cx="3000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Готовность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1356914" y="3797877"/>
            <a:ext cx="29289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Ожидание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5" name="Полилиния 94"/>
          <p:cNvSpPr/>
          <p:nvPr/>
        </p:nvSpPr>
        <p:spPr>
          <a:xfrm>
            <a:off x="1356914" y="1940489"/>
            <a:ext cx="7429552" cy="2500330"/>
          </a:xfrm>
          <a:custGeom>
            <a:avLst/>
            <a:gdLst>
              <a:gd name="connsiteX0" fmla="*/ 0 w 4791075"/>
              <a:gd name="connsiteY0" fmla="*/ 0 h 1009650"/>
              <a:gd name="connsiteX1" fmla="*/ 457200 w 4791075"/>
              <a:gd name="connsiteY1" fmla="*/ 466725 h 1009650"/>
              <a:gd name="connsiteX2" fmla="*/ 704850 w 4791075"/>
              <a:gd name="connsiteY2" fmla="*/ 571500 h 1009650"/>
              <a:gd name="connsiteX3" fmla="*/ 952500 w 4791075"/>
              <a:gd name="connsiteY3" fmla="*/ 647700 h 1009650"/>
              <a:gd name="connsiteX4" fmla="*/ 1257300 w 4791075"/>
              <a:gd name="connsiteY4" fmla="*/ 742950 h 1009650"/>
              <a:gd name="connsiteX5" fmla="*/ 1323975 w 4791075"/>
              <a:gd name="connsiteY5" fmla="*/ 781050 h 1009650"/>
              <a:gd name="connsiteX6" fmla="*/ 1457325 w 4791075"/>
              <a:gd name="connsiteY6" fmla="*/ 800100 h 1009650"/>
              <a:gd name="connsiteX7" fmla="*/ 1524000 w 4791075"/>
              <a:gd name="connsiteY7" fmla="*/ 895350 h 1009650"/>
              <a:gd name="connsiteX8" fmla="*/ 1676400 w 4791075"/>
              <a:gd name="connsiteY8" fmla="*/ 952500 h 1009650"/>
              <a:gd name="connsiteX9" fmla="*/ 1752600 w 4791075"/>
              <a:gd name="connsiteY9" fmla="*/ 1009650 h 1009650"/>
              <a:gd name="connsiteX10" fmla="*/ 2047875 w 4791075"/>
              <a:gd name="connsiteY10" fmla="*/ 866775 h 1009650"/>
              <a:gd name="connsiteX11" fmla="*/ 2295525 w 4791075"/>
              <a:gd name="connsiteY11" fmla="*/ 819150 h 1009650"/>
              <a:gd name="connsiteX12" fmla="*/ 2495550 w 4791075"/>
              <a:gd name="connsiteY12" fmla="*/ 752475 h 1009650"/>
              <a:gd name="connsiteX13" fmla="*/ 3524250 w 4791075"/>
              <a:gd name="connsiteY13" fmla="*/ 609600 h 1009650"/>
              <a:gd name="connsiteX14" fmla="*/ 4162425 w 4791075"/>
              <a:gd name="connsiteY14" fmla="*/ 552450 h 1009650"/>
              <a:gd name="connsiteX15" fmla="*/ 4333875 w 4791075"/>
              <a:gd name="connsiteY15" fmla="*/ 533400 h 1009650"/>
              <a:gd name="connsiteX16" fmla="*/ 4791075 w 4791075"/>
              <a:gd name="connsiteY16" fmla="*/ 533400 h 1009650"/>
              <a:gd name="connsiteX0" fmla="*/ 0 w 4600595"/>
              <a:gd name="connsiteY0" fmla="*/ 191472 h 591534"/>
              <a:gd name="connsiteX1" fmla="*/ 266720 w 4600595"/>
              <a:gd name="connsiteY1" fmla="*/ 48609 h 591534"/>
              <a:gd name="connsiteX2" fmla="*/ 514370 w 4600595"/>
              <a:gd name="connsiteY2" fmla="*/ 153384 h 591534"/>
              <a:gd name="connsiteX3" fmla="*/ 762020 w 4600595"/>
              <a:gd name="connsiteY3" fmla="*/ 229584 h 591534"/>
              <a:gd name="connsiteX4" fmla="*/ 1066820 w 4600595"/>
              <a:gd name="connsiteY4" fmla="*/ 324834 h 591534"/>
              <a:gd name="connsiteX5" fmla="*/ 1133495 w 4600595"/>
              <a:gd name="connsiteY5" fmla="*/ 362934 h 591534"/>
              <a:gd name="connsiteX6" fmla="*/ 1266845 w 4600595"/>
              <a:gd name="connsiteY6" fmla="*/ 381984 h 591534"/>
              <a:gd name="connsiteX7" fmla="*/ 1333520 w 4600595"/>
              <a:gd name="connsiteY7" fmla="*/ 477234 h 591534"/>
              <a:gd name="connsiteX8" fmla="*/ 1485920 w 4600595"/>
              <a:gd name="connsiteY8" fmla="*/ 534384 h 591534"/>
              <a:gd name="connsiteX9" fmla="*/ 1562120 w 4600595"/>
              <a:gd name="connsiteY9" fmla="*/ 591534 h 591534"/>
              <a:gd name="connsiteX10" fmla="*/ 1857395 w 4600595"/>
              <a:gd name="connsiteY10" fmla="*/ 448659 h 591534"/>
              <a:gd name="connsiteX11" fmla="*/ 2105045 w 4600595"/>
              <a:gd name="connsiteY11" fmla="*/ 401034 h 591534"/>
              <a:gd name="connsiteX12" fmla="*/ 2305070 w 4600595"/>
              <a:gd name="connsiteY12" fmla="*/ 334359 h 591534"/>
              <a:gd name="connsiteX13" fmla="*/ 3333770 w 4600595"/>
              <a:gd name="connsiteY13" fmla="*/ 191484 h 591534"/>
              <a:gd name="connsiteX14" fmla="*/ 3971945 w 4600595"/>
              <a:gd name="connsiteY14" fmla="*/ 134334 h 591534"/>
              <a:gd name="connsiteX15" fmla="*/ 4143395 w 4600595"/>
              <a:gd name="connsiteY15" fmla="*/ 115284 h 591534"/>
              <a:gd name="connsiteX16" fmla="*/ 4600595 w 4600595"/>
              <a:gd name="connsiteY16" fmla="*/ 115284 h 591534"/>
              <a:gd name="connsiteX0" fmla="*/ 0 w 4600595"/>
              <a:gd name="connsiteY0" fmla="*/ 171087 h 571149"/>
              <a:gd name="connsiteX1" fmla="*/ 1143008 w 4600595"/>
              <a:gd name="connsiteY1" fmla="*/ 171087 h 571149"/>
              <a:gd name="connsiteX2" fmla="*/ 514370 w 4600595"/>
              <a:gd name="connsiteY2" fmla="*/ 132999 h 571149"/>
              <a:gd name="connsiteX3" fmla="*/ 762020 w 4600595"/>
              <a:gd name="connsiteY3" fmla="*/ 209199 h 571149"/>
              <a:gd name="connsiteX4" fmla="*/ 1066820 w 4600595"/>
              <a:gd name="connsiteY4" fmla="*/ 304449 h 571149"/>
              <a:gd name="connsiteX5" fmla="*/ 1133495 w 4600595"/>
              <a:gd name="connsiteY5" fmla="*/ 342549 h 571149"/>
              <a:gd name="connsiteX6" fmla="*/ 1266845 w 4600595"/>
              <a:gd name="connsiteY6" fmla="*/ 361599 h 571149"/>
              <a:gd name="connsiteX7" fmla="*/ 1333520 w 4600595"/>
              <a:gd name="connsiteY7" fmla="*/ 456849 h 571149"/>
              <a:gd name="connsiteX8" fmla="*/ 1485920 w 4600595"/>
              <a:gd name="connsiteY8" fmla="*/ 513999 h 571149"/>
              <a:gd name="connsiteX9" fmla="*/ 1562120 w 4600595"/>
              <a:gd name="connsiteY9" fmla="*/ 571149 h 571149"/>
              <a:gd name="connsiteX10" fmla="*/ 1857395 w 4600595"/>
              <a:gd name="connsiteY10" fmla="*/ 428274 h 571149"/>
              <a:gd name="connsiteX11" fmla="*/ 2105045 w 4600595"/>
              <a:gd name="connsiteY11" fmla="*/ 380649 h 571149"/>
              <a:gd name="connsiteX12" fmla="*/ 2305070 w 4600595"/>
              <a:gd name="connsiteY12" fmla="*/ 313974 h 571149"/>
              <a:gd name="connsiteX13" fmla="*/ 3333770 w 4600595"/>
              <a:gd name="connsiteY13" fmla="*/ 171099 h 571149"/>
              <a:gd name="connsiteX14" fmla="*/ 3971945 w 4600595"/>
              <a:gd name="connsiteY14" fmla="*/ 113949 h 571149"/>
              <a:gd name="connsiteX15" fmla="*/ 4143395 w 4600595"/>
              <a:gd name="connsiteY15" fmla="*/ 94899 h 571149"/>
              <a:gd name="connsiteX16" fmla="*/ 4600595 w 4600595"/>
              <a:gd name="connsiteY16" fmla="*/ 94899 h 571149"/>
              <a:gd name="connsiteX0" fmla="*/ 0 w 4600595"/>
              <a:gd name="connsiteY0" fmla="*/ 88083 h 693124"/>
              <a:gd name="connsiteX1" fmla="*/ 1143008 w 4600595"/>
              <a:gd name="connsiteY1" fmla="*/ 88083 h 693124"/>
              <a:gd name="connsiteX2" fmla="*/ 1428760 w 4600595"/>
              <a:gd name="connsiteY2" fmla="*/ 659587 h 693124"/>
              <a:gd name="connsiteX3" fmla="*/ 762020 w 4600595"/>
              <a:gd name="connsiteY3" fmla="*/ 126195 h 693124"/>
              <a:gd name="connsiteX4" fmla="*/ 1066820 w 4600595"/>
              <a:gd name="connsiteY4" fmla="*/ 221445 h 693124"/>
              <a:gd name="connsiteX5" fmla="*/ 1133495 w 4600595"/>
              <a:gd name="connsiteY5" fmla="*/ 259545 h 693124"/>
              <a:gd name="connsiteX6" fmla="*/ 1266845 w 4600595"/>
              <a:gd name="connsiteY6" fmla="*/ 278595 h 693124"/>
              <a:gd name="connsiteX7" fmla="*/ 1333520 w 4600595"/>
              <a:gd name="connsiteY7" fmla="*/ 373845 h 693124"/>
              <a:gd name="connsiteX8" fmla="*/ 1485920 w 4600595"/>
              <a:gd name="connsiteY8" fmla="*/ 430995 h 693124"/>
              <a:gd name="connsiteX9" fmla="*/ 1562120 w 4600595"/>
              <a:gd name="connsiteY9" fmla="*/ 488145 h 693124"/>
              <a:gd name="connsiteX10" fmla="*/ 1857395 w 4600595"/>
              <a:gd name="connsiteY10" fmla="*/ 345270 h 693124"/>
              <a:gd name="connsiteX11" fmla="*/ 2105045 w 4600595"/>
              <a:gd name="connsiteY11" fmla="*/ 297645 h 693124"/>
              <a:gd name="connsiteX12" fmla="*/ 2305070 w 4600595"/>
              <a:gd name="connsiteY12" fmla="*/ 230970 h 693124"/>
              <a:gd name="connsiteX13" fmla="*/ 3333770 w 4600595"/>
              <a:gd name="connsiteY13" fmla="*/ 88095 h 693124"/>
              <a:gd name="connsiteX14" fmla="*/ 3971945 w 4600595"/>
              <a:gd name="connsiteY14" fmla="*/ 30945 h 693124"/>
              <a:gd name="connsiteX15" fmla="*/ 4143395 w 4600595"/>
              <a:gd name="connsiteY15" fmla="*/ 11895 h 693124"/>
              <a:gd name="connsiteX16" fmla="*/ 4600595 w 4600595"/>
              <a:gd name="connsiteY16" fmla="*/ 11895 h 693124"/>
              <a:gd name="connsiteX0" fmla="*/ 0 w 4600595"/>
              <a:gd name="connsiteY0" fmla="*/ 88083 h 693175"/>
              <a:gd name="connsiteX1" fmla="*/ 1143008 w 4600595"/>
              <a:gd name="connsiteY1" fmla="*/ 88083 h 693175"/>
              <a:gd name="connsiteX2" fmla="*/ 1428760 w 4600595"/>
              <a:gd name="connsiteY2" fmla="*/ 659587 h 693175"/>
              <a:gd name="connsiteX3" fmla="*/ 3857652 w 4600595"/>
              <a:gd name="connsiteY3" fmla="*/ 588148 h 693175"/>
              <a:gd name="connsiteX4" fmla="*/ 1066820 w 4600595"/>
              <a:gd name="connsiteY4" fmla="*/ 221445 h 693175"/>
              <a:gd name="connsiteX5" fmla="*/ 1133495 w 4600595"/>
              <a:gd name="connsiteY5" fmla="*/ 259545 h 693175"/>
              <a:gd name="connsiteX6" fmla="*/ 1266845 w 4600595"/>
              <a:gd name="connsiteY6" fmla="*/ 278595 h 693175"/>
              <a:gd name="connsiteX7" fmla="*/ 1333520 w 4600595"/>
              <a:gd name="connsiteY7" fmla="*/ 373845 h 693175"/>
              <a:gd name="connsiteX8" fmla="*/ 1485920 w 4600595"/>
              <a:gd name="connsiteY8" fmla="*/ 430995 h 693175"/>
              <a:gd name="connsiteX9" fmla="*/ 1562120 w 4600595"/>
              <a:gd name="connsiteY9" fmla="*/ 488145 h 693175"/>
              <a:gd name="connsiteX10" fmla="*/ 1857395 w 4600595"/>
              <a:gd name="connsiteY10" fmla="*/ 345270 h 693175"/>
              <a:gd name="connsiteX11" fmla="*/ 2105045 w 4600595"/>
              <a:gd name="connsiteY11" fmla="*/ 297645 h 693175"/>
              <a:gd name="connsiteX12" fmla="*/ 2305070 w 4600595"/>
              <a:gd name="connsiteY12" fmla="*/ 230970 h 693175"/>
              <a:gd name="connsiteX13" fmla="*/ 3333770 w 4600595"/>
              <a:gd name="connsiteY13" fmla="*/ 88095 h 693175"/>
              <a:gd name="connsiteX14" fmla="*/ 3971945 w 4600595"/>
              <a:gd name="connsiteY14" fmla="*/ 30945 h 693175"/>
              <a:gd name="connsiteX15" fmla="*/ 4143395 w 4600595"/>
              <a:gd name="connsiteY15" fmla="*/ 11895 h 693175"/>
              <a:gd name="connsiteX16" fmla="*/ 4600595 w 4600595"/>
              <a:gd name="connsiteY16" fmla="*/ 11895 h 693175"/>
              <a:gd name="connsiteX0" fmla="*/ 0 w 4600595"/>
              <a:gd name="connsiteY0" fmla="*/ 88083 h 693124"/>
              <a:gd name="connsiteX1" fmla="*/ 1143008 w 4600595"/>
              <a:gd name="connsiteY1" fmla="*/ 88083 h 693124"/>
              <a:gd name="connsiteX2" fmla="*/ 1428760 w 4600595"/>
              <a:gd name="connsiteY2" fmla="*/ 659587 h 693124"/>
              <a:gd name="connsiteX3" fmla="*/ 3857652 w 4600595"/>
              <a:gd name="connsiteY3" fmla="*/ 588148 h 693124"/>
              <a:gd name="connsiteX4" fmla="*/ 1133495 w 4600595"/>
              <a:gd name="connsiteY4" fmla="*/ 259545 h 693124"/>
              <a:gd name="connsiteX5" fmla="*/ 1266845 w 4600595"/>
              <a:gd name="connsiteY5" fmla="*/ 278595 h 693124"/>
              <a:gd name="connsiteX6" fmla="*/ 1333520 w 4600595"/>
              <a:gd name="connsiteY6" fmla="*/ 373845 h 693124"/>
              <a:gd name="connsiteX7" fmla="*/ 1485920 w 4600595"/>
              <a:gd name="connsiteY7" fmla="*/ 430995 h 693124"/>
              <a:gd name="connsiteX8" fmla="*/ 1562120 w 4600595"/>
              <a:gd name="connsiteY8" fmla="*/ 488145 h 693124"/>
              <a:gd name="connsiteX9" fmla="*/ 1857395 w 4600595"/>
              <a:gd name="connsiteY9" fmla="*/ 345270 h 693124"/>
              <a:gd name="connsiteX10" fmla="*/ 2105045 w 4600595"/>
              <a:gd name="connsiteY10" fmla="*/ 297645 h 693124"/>
              <a:gd name="connsiteX11" fmla="*/ 2305070 w 4600595"/>
              <a:gd name="connsiteY11" fmla="*/ 230970 h 693124"/>
              <a:gd name="connsiteX12" fmla="*/ 3333770 w 4600595"/>
              <a:gd name="connsiteY12" fmla="*/ 88095 h 693124"/>
              <a:gd name="connsiteX13" fmla="*/ 3971945 w 4600595"/>
              <a:gd name="connsiteY13" fmla="*/ 30945 h 693124"/>
              <a:gd name="connsiteX14" fmla="*/ 4143395 w 4600595"/>
              <a:gd name="connsiteY14" fmla="*/ 11895 h 693124"/>
              <a:gd name="connsiteX15" fmla="*/ 4600595 w 4600595"/>
              <a:gd name="connsiteY15" fmla="*/ 11895 h 693124"/>
              <a:gd name="connsiteX0" fmla="*/ 0 w 4600595"/>
              <a:gd name="connsiteY0" fmla="*/ 88083 h 693124"/>
              <a:gd name="connsiteX1" fmla="*/ 1143008 w 4600595"/>
              <a:gd name="connsiteY1" fmla="*/ 88083 h 693124"/>
              <a:gd name="connsiteX2" fmla="*/ 1428760 w 4600595"/>
              <a:gd name="connsiteY2" fmla="*/ 659587 h 693124"/>
              <a:gd name="connsiteX3" fmla="*/ 3857652 w 4600595"/>
              <a:gd name="connsiteY3" fmla="*/ 588148 h 693124"/>
              <a:gd name="connsiteX4" fmla="*/ 1266845 w 4600595"/>
              <a:gd name="connsiteY4" fmla="*/ 278595 h 693124"/>
              <a:gd name="connsiteX5" fmla="*/ 1333520 w 4600595"/>
              <a:gd name="connsiteY5" fmla="*/ 373845 h 693124"/>
              <a:gd name="connsiteX6" fmla="*/ 1485920 w 4600595"/>
              <a:gd name="connsiteY6" fmla="*/ 430995 h 693124"/>
              <a:gd name="connsiteX7" fmla="*/ 1562120 w 4600595"/>
              <a:gd name="connsiteY7" fmla="*/ 488145 h 693124"/>
              <a:gd name="connsiteX8" fmla="*/ 1857395 w 4600595"/>
              <a:gd name="connsiteY8" fmla="*/ 345270 h 693124"/>
              <a:gd name="connsiteX9" fmla="*/ 2105045 w 4600595"/>
              <a:gd name="connsiteY9" fmla="*/ 297645 h 693124"/>
              <a:gd name="connsiteX10" fmla="*/ 2305070 w 4600595"/>
              <a:gd name="connsiteY10" fmla="*/ 230970 h 693124"/>
              <a:gd name="connsiteX11" fmla="*/ 3333770 w 4600595"/>
              <a:gd name="connsiteY11" fmla="*/ 88095 h 693124"/>
              <a:gd name="connsiteX12" fmla="*/ 3971945 w 4600595"/>
              <a:gd name="connsiteY12" fmla="*/ 30945 h 693124"/>
              <a:gd name="connsiteX13" fmla="*/ 4143395 w 4600595"/>
              <a:gd name="connsiteY13" fmla="*/ 11895 h 693124"/>
              <a:gd name="connsiteX14" fmla="*/ 4600595 w 4600595"/>
              <a:gd name="connsiteY14" fmla="*/ 11895 h 693124"/>
              <a:gd name="connsiteX0" fmla="*/ 0 w 4600595"/>
              <a:gd name="connsiteY0" fmla="*/ 88083 h 693124"/>
              <a:gd name="connsiteX1" fmla="*/ 1143008 w 4600595"/>
              <a:gd name="connsiteY1" fmla="*/ 88083 h 693124"/>
              <a:gd name="connsiteX2" fmla="*/ 1428760 w 4600595"/>
              <a:gd name="connsiteY2" fmla="*/ 659587 h 693124"/>
              <a:gd name="connsiteX3" fmla="*/ 3857652 w 4600595"/>
              <a:gd name="connsiteY3" fmla="*/ 588148 h 693124"/>
              <a:gd name="connsiteX4" fmla="*/ 1333520 w 4600595"/>
              <a:gd name="connsiteY4" fmla="*/ 373845 h 693124"/>
              <a:gd name="connsiteX5" fmla="*/ 1485920 w 4600595"/>
              <a:gd name="connsiteY5" fmla="*/ 430995 h 693124"/>
              <a:gd name="connsiteX6" fmla="*/ 1562120 w 4600595"/>
              <a:gd name="connsiteY6" fmla="*/ 488145 h 693124"/>
              <a:gd name="connsiteX7" fmla="*/ 1857395 w 4600595"/>
              <a:gd name="connsiteY7" fmla="*/ 345270 h 693124"/>
              <a:gd name="connsiteX8" fmla="*/ 2105045 w 4600595"/>
              <a:gd name="connsiteY8" fmla="*/ 297645 h 693124"/>
              <a:gd name="connsiteX9" fmla="*/ 2305070 w 4600595"/>
              <a:gd name="connsiteY9" fmla="*/ 230970 h 693124"/>
              <a:gd name="connsiteX10" fmla="*/ 3333770 w 4600595"/>
              <a:gd name="connsiteY10" fmla="*/ 88095 h 693124"/>
              <a:gd name="connsiteX11" fmla="*/ 3971945 w 4600595"/>
              <a:gd name="connsiteY11" fmla="*/ 30945 h 693124"/>
              <a:gd name="connsiteX12" fmla="*/ 4143395 w 4600595"/>
              <a:gd name="connsiteY12" fmla="*/ 11895 h 693124"/>
              <a:gd name="connsiteX13" fmla="*/ 4600595 w 4600595"/>
              <a:gd name="connsiteY13" fmla="*/ 11895 h 693124"/>
              <a:gd name="connsiteX0" fmla="*/ 0 w 4600595"/>
              <a:gd name="connsiteY0" fmla="*/ 88083 h 693124"/>
              <a:gd name="connsiteX1" fmla="*/ 1143008 w 4600595"/>
              <a:gd name="connsiteY1" fmla="*/ 88083 h 693124"/>
              <a:gd name="connsiteX2" fmla="*/ 1428760 w 4600595"/>
              <a:gd name="connsiteY2" fmla="*/ 659587 h 693124"/>
              <a:gd name="connsiteX3" fmla="*/ 3857652 w 4600595"/>
              <a:gd name="connsiteY3" fmla="*/ 588148 h 693124"/>
              <a:gd name="connsiteX4" fmla="*/ 1485920 w 4600595"/>
              <a:gd name="connsiteY4" fmla="*/ 430995 h 693124"/>
              <a:gd name="connsiteX5" fmla="*/ 1562120 w 4600595"/>
              <a:gd name="connsiteY5" fmla="*/ 488145 h 693124"/>
              <a:gd name="connsiteX6" fmla="*/ 1857395 w 4600595"/>
              <a:gd name="connsiteY6" fmla="*/ 345270 h 693124"/>
              <a:gd name="connsiteX7" fmla="*/ 2105045 w 4600595"/>
              <a:gd name="connsiteY7" fmla="*/ 297645 h 693124"/>
              <a:gd name="connsiteX8" fmla="*/ 2305070 w 4600595"/>
              <a:gd name="connsiteY8" fmla="*/ 230970 h 693124"/>
              <a:gd name="connsiteX9" fmla="*/ 3333770 w 4600595"/>
              <a:gd name="connsiteY9" fmla="*/ 88095 h 693124"/>
              <a:gd name="connsiteX10" fmla="*/ 3971945 w 4600595"/>
              <a:gd name="connsiteY10" fmla="*/ 30945 h 693124"/>
              <a:gd name="connsiteX11" fmla="*/ 4143395 w 4600595"/>
              <a:gd name="connsiteY11" fmla="*/ 11895 h 693124"/>
              <a:gd name="connsiteX12" fmla="*/ 4600595 w 4600595"/>
              <a:gd name="connsiteY12" fmla="*/ 11895 h 693124"/>
              <a:gd name="connsiteX0" fmla="*/ 0 w 4600595"/>
              <a:gd name="connsiteY0" fmla="*/ 88083 h 693124"/>
              <a:gd name="connsiteX1" fmla="*/ 1143008 w 4600595"/>
              <a:gd name="connsiteY1" fmla="*/ 88083 h 693124"/>
              <a:gd name="connsiteX2" fmla="*/ 1428760 w 4600595"/>
              <a:gd name="connsiteY2" fmla="*/ 659587 h 693124"/>
              <a:gd name="connsiteX3" fmla="*/ 3857652 w 4600595"/>
              <a:gd name="connsiteY3" fmla="*/ 588148 h 693124"/>
              <a:gd name="connsiteX4" fmla="*/ 1562120 w 4600595"/>
              <a:gd name="connsiteY4" fmla="*/ 488145 h 693124"/>
              <a:gd name="connsiteX5" fmla="*/ 1857395 w 4600595"/>
              <a:gd name="connsiteY5" fmla="*/ 345270 h 693124"/>
              <a:gd name="connsiteX6" fmla="*/ 2105045 w 4600595"/>
              <a:gd name="connsiteY6" fmla="*/ 297645 h 693124"/>
              <a:gd name="connsiteX7" fmla="*/ 2305070 w 4600595"/>
              <a:gd name="connsiteY7" fmla="*/ 230970 h 693124"/>
              <a:gd name="connsiteX8" fmla="*/ 3333770 w 4600595"/>
              <a:gd name="connsiteY8" fmla="*/ 88095 h 693124"/>
              <a:gd name="connsiteX9" fmla="*/ 3971945 w 4600595"/>
              <a:gd name="connsiteY9" fmla="*/ 30945 h 693124"/>
              <a:gd name="connsiteX10" fmla="*/ 4143395 w 4600595"/>
              <a:gd name="connsiteY10" fmla="*/ 11895 h 693124"/>
              <a:gd name="connsiteX11" fmla="*/ 4600595 w 4600595"/>
              <a:gd name="connsiteY11" fmla="*/ 11895 h 693124"/>
              <a:gd name="connsiteX0" fmla="*/ 0 w 4600595"/>
              <a:gd name="connsiteY0" fmla="*/ 88083 h 1985950"/>
              <a:gd name="connsiteX1" fmla="*/ 1143008 w 4600595"/>
              <a:gd name="connsiteY1" fmla="*/ 88083 h 1985950"/>
              <a:gd name="connsiteX2" fmla="*/ 1428760 w 4600595"/>
              <a:gd name="connsiteY2" fmla="*/ 659587 h 1985950"/>
              <a:gd name="connsiteX3" fmla="*/ 3857652 w 4600595"/>
              <a:gd name="connsiteY3" fmla="*/ 588148 h 1985950"/>
              <a:gd name="connsiteX4" fmla="*/ 4071966 w 4600595"/>
              <a:gd name="connsiteY4" fmla="*/ 1945470 h 1985950"/>
              <a:gd name="connsiteX5" fmla="*/ 1857395 w 4600595"/>
              <a:gd name="connsiteY5" fmla="*/ 345270 h 1985950"/>
              <a:gd name="connsiteX6" fmla="*/ 2105045 w 4600595"/>
              <a:gd name="connsiteY6" fmla="*/ 297645 h 1985950"/>
              <a:gd name="connsiteX7" fmla="*/ 2305070 w 4600595"/>
              <a:gd name="connsiteY7" fmla="*/ 230970 h 1985950"/>
              <a:gd name="connsiteX8" fmla="*/ 3333770 w 4600595"/>
              <a:gd name="connsiteY8" fmla="*/ 88095 h 1985950"/>
              <a:gd name="connsiteX9" fmla="*/ 3971945 w 4600595"/>
              <a:gd name="connsiteY9" fmla="*/ 30945 h 1985950"/>
              <a:gd name="connsiteX10" fmla="*/ 4143395 w 4600595"/>
              <a:gd name="connsiteY10" fmla="*/ 11895 h 1985950"/>
              <a:gd name="connsiteX11" fmla="*/ 4600595 w 4600595"/>
              <a:gd name="connsiteY11" fmla="*/ 11895 h 1985950"/>
              <a:gd name="connsiteX0" fmla="*/ 0 w 4600595"/>
              <a:gd name="connsiteY0" fmla="*/ 88083 h 1985950"/>
              <a:gd name="connsiteX1" fmla="*/ 1143008 w 4600595"/>
              <a:gd name="connsiteY1" fmla="*/ 88083 h 1985950"/>
              <a:gd name="connsiteX2" fmla="*/ 1428760 w 4600595"/>
              <a:gd name="connsiteY2" fmla="*/ 659587 h 1985950"/>
              <a:gd name="connsiteX3" fmla="*/ 3857652 w 4600595"/>
              <a:gd name="connsiteY3" fmla="*/ 588148 h 1985950"/>
              <a:gd name="connsiteX4" fmla="*/ 4071966 w 4600595"/>
              <a:gd name="connsiteY4" fmla="*/ 1945470 h 1985950"/>
              <a:gd name="connsiteX5" fmla="*/ 4500594 w 4600595"/>
              <a:gd name="connsiteY5" fmla="*/ 1945470 h 1985950"/>
              <a:gd name="connsiteX6" fmla="*/ 2105045 w 4600595"/>
              <a:gd name="connsiteY6" fmla="*/ 297645 h 1985950"/>
              <a:gd name="connsiteX7" fmla="*/ 2305070 w 4600595"/>
              <a:gd name="connsiteY7" fmla="*/ 230970 h 1985950"/>
              <a:gd name="connsiteX8" fmla="*/ 3333770 w 4600595"/>
              <a:gd name="connsiteY8" fmla="*/ 88095 h 1985950"/>
              <a:gd name="connsiteX9" fmla="*/ 3971945 w 4600595"/>
              <a:gd name="connsiteY9" fmla="*/ 30945 h 1985950"/>
              <a:gd name="connsiteX10" fmla="*/ 4143395 w 4600595"/>
              <a:gd name="connsiteY10" fmla="*/ 11895 h 1985950"/>
              <a:gd name="connsiteX11" fmla="*/ 4600595 w 4600595"/>
              <a:gd name="connsiteY11" fmla="*/ 11895 h 1985950"/>
              <a:gd name="connsiteX0" fmla="*/ 0 w 4854443"/>
              <a:gd name="connsiteY0" fmla="*/ 88083 h 2323456"/>
              <a:gd name="connsiteX1" fmla="*/ 1143008 w 4854443"/>
              <a:gd name="connsiteY1" fmla="*/ 88083 h 2323456"/>
              <a:gd name="connsiteX2" fmla="*/ 1428760 w 4854443"/>
              <a:gd name="connsiteY2" fmla="*/ 659587 h 2323456"/>
              <a:gd name="connsiteX3" fmla="*/ 3857652 w 4854443"/>
              <a:gd name="connsiteY3" fmla="*/ 588148 h 2323456"/>
              <a:gd name="connsiteX4" fmla="*/ 4071966 w 4854443"/>
              <a:gd name="connsiteY4" fmla="*/ 1945470 h 2323456"/>
              <a:gd name="connsiteX5" fmla="*/ 4500594 w 4854443"/>
              <a:gd name="connsiteY5" fmla="*/ 1945470 h 2323456"/>
              <a:gd name="connsiteX6" fmla="*/ 4786346 w 4854443"/>
              <a:gd name="connsiteY6" fmla="*/ 2302660 h 2323456"/>
              <a:gd name="connsiteX7" fmla="*/ 2305070 w 4854443"/>
              <a:gd name="connsiteY7" fmla="*/ 230970 h 2323456"/>
              <a:gd name="connsiteX8" fmla="*/ 3333770 w 4854443"/>
              <a:gd name="connsiteY8" fmla="*/ 88095 h 2323456"/>
              <a:gd name="connsiteX9" fmla="*/ 3971945 w 4854443"/>
              <a:gd name="connsiteY9" fmla="*/ 30945 h 2323456"/>
              <a:gd name="connsiteX10" fmla="*/ 4143395 w 4854443"/>
              <a:gd name="connsiteY10" fmla="*/ 11895 h 2323456"/>
              <a:gd name="connsiteX11" fmla="*/ 4600595 w 4854443"/>
              <a:gd name="connsiteY11" fmla="*/ 11895 h 2323456"/>
              <a:gd name="connsiteX0" fmla="*/ 0 w 6785848"/>
              <a:gd name="connsiteY0" fmla="*/ 88083 h 2387881"/>
              <a:gd name="connsiteX1" fmla="*/ 1143008 w 6785848"/>
              <a:gd name="connsiteY1" fmla="*/ 88083 h 2387881"/>
              <a:gd name="connsiteX2" fmla="*/ 1428760 w 6785848"/>
              <a:gd name="connsiteY2" fmla="*/ 659587 h 2387881"/>
              <a:gd name="connsiteX3" fmla="*/ 3857652 w 6785848"/>
              <a:gd name="connsiteY3" fmla="*/ 588148 h 2387881"/>
              <a:gd name="connsiteX4" fmla="*/ 4071966 w 6785848"/>
              <a:gd name="connsiteY4" fmla="*/ 1945470 h 2387881"/>
              <a:gd name="connsiteX5" fmla="*/ 4500594 w 6785848"/>
              <a:gd name="connsiteY5" fmla="*/ 1945470 h 2387881"/>
              <a:gd name="connsiteX6" fmla="*/ 4786346 w 6785848"/>
              <a:gd name="connsiteY6" fmla="*/ 2302660 h 2387881"/>
              <a:gd name="connsiteX7" fmla="*/ 6286544 w 6785848"/>
              <a:gd name="connsiteY7" fmla="*/ 2374098 h 2387881"/>
              <a:gd name="connsiteX8" fmla="*/ 3333770 w 6785848"/>
              <a:gd name="connsiteY8" fmla="*/ 88095 h 2387881"/>
              <a:gd name="connsiteX9" fmla="*/ 3971945 w 6785848"/>
              <a:gd name="connsiteY9" fmla="*/ 30945 h 2387881"/>
              <a:gd name="connsiteX10" fmla="*/ 4143395 w 6785848"/>
              <a:gd name="connsiteY10" fmla="*/ 11895 h 2387881"/>
              <a:gd name="connsiteX11" fmla="*/ 4600595 w 6785848"/>
              <a:gd name="connsiteY11" fmla="*/ 11895 h 2387881"/>
              <a:gd name="connsiteX0" fmla="*/ 0 w 6286544"/>
              <a:gd name="connsiteY0" fmla="*/ 80804 h 2380602"/>
              <a:gd name="connsiteX1" fmla="*/ 1143008 w 6286544"/>
              <a:gd name="connsiteY1" fmla="*/ 80804 h 2380602"/>
              <a:gd name="connsiteX2" fmla="*/ 1428760 w 6286544"/>
              <a:gd name="connsiteY2" fmla="*/ 652308 h 2380602"/>
              <a:gd name="connsiteX3" fmla="*/ 3857652 w 6286544"/>
              <a:gd name="connsiteY3" fmla="*/ 580869 h 2380602"/>
              <a:gd name="connsiteX4" fmla="*/ 4071966 w 6286544"/>
              <a:gd name="connsiteY4" fmla="*/ 1938191 h 2380602"/>
              <a:gd name="connsiteX5" fmla="*/ 4500594 w 6286544"/>
              <a:gd name="connsiteY5" fmla="*/ 1938191 h 2380602"/>
              <a:gd name="connsiteX6" fmla="*/ 4786346 w 6286544"/>
              <a:gd name="connsiteY6" fmla="*/ 2295381 h 2380602"/>
              <a:gd name="connsiteX7" fmla="*/ 6286544 w 6286544"/>
              <a:gd name="connsiteY7" fmla="*/ 2366819 h 2380602"/>
              <a:gd name="connsiteX8" fmla="*/ 3971945 w 6286544"/>
              <a:gd name="connsiteY8" fmla="*/ 23666 h 2380602"/>
              <a:gd name="connsiteX9" fmla="*/ 4143395 w 6286544"/>
              <a:gd name="connsiteY9" fmla="*/ 4616 h 2380602"/>
              <a:gd name="connsiteX10" fmla="*/ 4600595 w 6286544"/>
              <a:gd name="connsiteY10" fmla="*/ 4616 h 2380602"/>
              <a:gd name="connsiteX0" fmla="*/ 0 w 6286544"/>
              <a:gd name="connsiteY0" fmla="*/ 80804 h 2380602"/>
              <a:gd name="connsiteX1" fmla="*/ 1143008 w 6286544"/>
              <a:gd name="connsiteY1" fmla="*/ 80804 h 2380602"/>
              <a:gd name="connsiteX2" fmla="*/ 1428760 w 6286544"/>
              <a:gd name="connsiteY2" fmla="*/ 652308 h 2380602"/>
              <a:gd name="connsiteX3" fmla="*/ 3857652 w 6286544"/>
              <a:gd name="connsiteY3" fmla="*/ 580869 h 2380602"/>
              <a:gd name="connsiteX4" fmla="*/ 4071966 w 6286544"/>
              <a:gd name="connsiteY4" fmla="*/ 1938191 h 2380602"/>
              <a:gd name="connsiteX5" fmla="*/ 4500594 w 6286544"/>
              <a:gd name="connsiteY5" fmla="*/ 1938191 h 2380602"/>
              <a:gd name="connsiteX6" fmla="*/ 4786346 w 6286544"/>
              <a:gd name="connsiteY6" fmla="*/ 2295381 h 2380602"/>
              <a:gd name="connsiteX7" fmla="*/ 6286544 w 6286544"/>
              <a:gd name="connsiteY7" fmla="*/ 2366819 h 2380602"/>
              <a:gd name="connsiteX8" fmla="*/ 4143395 w 6286544"/>
              <a:gd name="connsiteY8" fmla="*/ 4616 h 2380602"/>
              <a:gd name="connsiteX9" fmla="*/ 4600595 w 6286544"/>
              <a:gd name="connsiteY9" fmla="*/ 4616 h 2380602"/>
              <a:gd name="connsiteX0" fmla="*/ 0 w 6286544"/>
              <a:gd name="connsiteY0" fmla="*/ 76188 h 2375986"/>
              <a:gd name="connsiteX1" fmla="*/ 1143008 w 6286544"/>
              <a:gd name="connsiteY1" fmla="*/ 76188 h 2375986"/>
              <a:gd name="connsiteX2" fmla="*/ 1428760 w 6286544"/>
              <a:gd name="connsiteY2" fmla="*/ 647692 h 2375986"/>
              <a:gd name="connsiteX3" fmla="*/ 3857652 w 6286544"/>
              <a:gd name="connsiteY3" fmla="*/ 576253 h 2375986"/>
              <a:gd name="connsiteX4" fmla="*/ 4071966 w 6286544"/>
              <a:gd name="connsiteY4" fmla="*/ 1933575 h 2375986"/>
              <a:gd name="connsiteX5" fmla="*/ 4500594 w 6286544"/>
              <a:gd name="connsiteY5" fmla="*/ 1933575 h 2375986"/>
              <a:gd name="connsiteX6" fmla="*/ 4786346 w 6286544"/>
              <a:gd name="connsiteY6" fmla="*/ 2290765 h 2375986"/>
              <a:gd name="connsiteX7" fmla="*/ 6286544 w 6286544"/>
              <a:gd name="connsiteY7" fmla="*/ 2362203 h 2375986"/>
              <a:gd name="connsiteX8" fmla="*/ 4600595 w 6286544"/>
              <a:gd name="connsiteY8" fmla="*/ 0 h 2375986"/>
              <a:gd name="connsiteX0" fmla="*/ 0 w 6286544"/>
              <a:gd name="connsiteY0" fmla="*/ 48609 h 2348407"/>
              <a:gd name="connsiteX1" fmla="*/ 1143008 w 6286544"/>
              <a:gd name="connsiteY1" fmla="*/ 48609 h 2348407"/>
              <a:gd name="connsiteX2" fmla="*/ 1428760 w 6286544"/>
              <a:gd name="connsiteY2" fmla="*/ 620113 h 2348407"/>
              <a:gd name="connsiteX3" fmla="*/ 3857652 w 6286544"/>
              <a:gd name="connsiteY3" fmla="*/ 548674 h 2348407"/>
              <a:gd name="connsiteX4" fmla="*/ 4071966 w 6286544"/>
              <a:gd name="connsiteY4" fmla="*/ 1905996 h 2348407"/>
              <a:gd name="connsiteX5" fmla="*/ 4500594 w 6286544"/>
              <a:gd name="connsiteY5" fmla="*/ 1905996 h 2348407"/>
              <a:gd name="connsiteX6" fmla="*/ 4786346 w 6286544"/>
              <a:gd name="connsiteY6" fmla="*/ 2263186 h 2348407"/>
              <a:gd name="connsiteX7" fmla="*/ 6286544 w 6286544"/>
              <a:gd name="connsiteY7" fmla="*/ 2334624 h 2348407"/>
              <a:gd name="connsiteX0" fmla="*/ 0 w 6286544"/>
              <a:gd name="connsiteY0" fmla="*/ 48609 h 2348407"/>
              <a:gd name="connsiteX1" fmla="*/ 1143008 w 6286544"/>
              <a:gd name="connsiteY1" fmla="*/ 48609 h 2348407"/>
              <a:gd name="connsiteX2" fmla="*/ 1428760 w 6286544"/>
              <a:gd name="connsiteY2" fmla="*/ 620113 h 2348407"/>
              <a:gd name="connsiteX3" fmla="*/ 3857652 w 6286544"/>
              <a:gd name="connsiteY3" fmla="*/ 548674 h 2348407"/>
              <a:gd name="connsiteX4" fmla="*/ 4071966 w 6286544"/>
              <a:gd name="connsiteY4" fmla="*/ 1905996 h 2348407"/>
              <a:gd name="connsiteX5" fmla="*/ 4500594 w 6286544"/>
              <a:gd name="connsiteY5" fmla="*/ 1905996 h 2348407"/>
              <a:gd name="connsiteX6" fmla="*/ 4786346 w 6286544"/>
              <a:gd name="connsiteY6" fmla="*/ 2263186 h 2348407"/>
              <a:gd name="connsiteX7" fmla="*/ 6286544 w 6286544"/>
              <a:gd name="connsiteY7" fmla="*/ 2334624 h 2348407"/>
              <a:gd name="connsiteX0" fmla="*/ 0 w 6286544"/>
              <a:gd name="connsiteY0" fmla="*/ 0 h 2299798"/>
              <a:gd name="connsiteX1" fmla="*/ 1143008 w 6286544"/>
              <a:gd name="connsiteY1" fmla="*/ 0 h 2299798"/>
              <a:gd name="connsiteX2" fmla="*/ 1428760 w 6286544"/>
              <a:gd name="connsiteY2" fmla="*/ 571504 h 2299798"/>
              <a:gd name="connsiteX3" fmla="*/ 3857652 w 6286544"/>
              <a:gd name="connsiteY3" fmla="*/ 500065 h 2299798"/>
              <a:gd name="connsiteX4" fmla="*/ 4071966 w 6286544"/>
              <a:gd name="connsiteY4" fmla="*/ 1857387 h 2299798"/>
              <a:gd name="connsiteX5" fmla="*/ 4500594 w 6286544"/>
              <a:gd name="connsiteY5" fmla="*/ 1857387 h 2299798"/>
              <a:gd name="connsiteX6" fmla="*/ 4786346 w 6286544"/>
              <a:gd name="connsiteY6" fmla="*/ 2214577 h 2299798"/>
              <a:gd name="connsiteX7" fmla="*/ 6286544 w 6286544"/>
              <a:gd name="connsiteY7" fmla="*/ 2286015 h 2299798"/>
              <a:gd name="connsiteX0" fmla="*/ 0 w 6286544"/>
              <a:gd name="connsiteY0" fmla="*/ 0 h 2299798"/>
              <a:gd name="connsiteX1" fmla="*/ 1143008 w 6286544"/>
              <a:gd name="connsiteY1" fmla="*/ 0 h 2299798"/>
              <a:gd name="connsiteX2" fmla="*/ 1428760 w 6286544"/>
              <a:gd name="connsiteY2" fmla="*/ 571504 h 2299798"/>
              <a:gd name="connsiteX3" fmla="*/ 3857652 w 6286544"/>
              <a:gd name="connsiteY3" fmla="*/ 500065 h 2299798"/>
              <a:gd name="connsiteX4" fmla="*/ 4071966 w 6286544"/>
              <a:gd name="connsiteY4" fmla="*/ 1857387 h 2299798"/>
              <a:gd name="connsiteX5" fmla="*/ 4500594 w 6286544"/>
              <a:gd name="connsiteY5" fmla="*/ 1857387 h 2299798"/>
              <a:gd name="connsiteX6" fmla="*/ 4786346 w 6286544"/>
              <a:gd name="connsiteY6" fmla="*/ 2214577 h 2299798"/>
              <a:gd name="connsiteX7" fmla="*/ 6286544 w 6286544"/>
              <a:gd name="connsiteY7" fmla="*/ 2286015 h 2299798"/>
              <a:gd name="connsiteX0" fmla="*/ 0 w 6286544"/>
              <a:gd name="connsiteY0" fmla="*/ 0 h 2299798"/>
              <a:gd name="connsiteX1" fmla="*/ 1143008 w 6286544"/>
              <a:gd name="connsiteY1" fmla="*/ 0 h 2299798"/>
              <a:gd name="connsiteX2" fmla="*/ 1428760 w 6286544"/>
              <a:gd name="connsiteY2" fmla="*/ 571504 h 2299798"/>
              <a:gd name="connsiteX3" fmla="*/ 3857652 w 6286544"/>
              <a:gd name="connsiteY3" fmla="*/ 500065 h 2299798"/>
              <a:gd name="connsiteX4" fmla="*/ 4071966 w 6286544"/>
              <a:gd name="connsiteY4" fmla="*/ 1857387 h 2299798"/>
              <a:gd name="connsiteX5" fmla="*/ 4500594 w 6286544"/>
              <a:gd name="connsiteY5" fmla="*/ 1857387 h 2299798"/>
              <a:gd name="connsiteX6" fmla="*/ 4786346 w 6286544"/>
              <a:gd name="connsiteY6" fmla="*/ 2214577 h 2299798"/>
              <a:gd name="connsiteX7" fmla="*/ 6286544 w 6286544"/>
              <a:gd name="connsiteY7" fmla="*/ 2286015 h 2299798"/>
              <a:gd name="connsiteX0" fmla="*/ 0 w 6286544"/>
              <a:gd name="connsiteY0" fmla="*/ 0 h 2299798"/>
              <a:gd name="connsiteX1" fmla="*/ 1143008 w 6286544"/>
              <a:gd name="connsiteY1" fmla="*/ 0 h 2299798"/>
              <a:gd name="connsiteX2" fmla="*/ 1428760 w 6286544"/>
              <a:gd name="connsiteY2" fmla="*/ 571504 h 2299798"/>
              <a:gd name="connsiteX3" fmla="*/ 3857652 w 6286544"/>
              <a:gd name="connsiteY3" fmla="*/ 500065 h 2299798"/>
              <a:gd name="connsiteX4" fmla="*/ 4071966 w 6286544"/>
              <a:gd name="connsiteY4" fmla="*/ 1857387 h 2299798"/>
              <a:gd name="connsiteX5" fmla="*/ 4500594 w 6286544"/>
              <a:gd name="connsiteY5" fmla="*/ 1857387 h 2299798"/>
              <a:gd name="connsiteX6" fmla="*/ 4786346 w 6286544"/>
              <a:gd name="connsiteY6" fmla="*/ 2214577 h 2299798"/>
              <a:gd name="connsiteX7" fmla="*/ 6286544 w 6286544"/>
              <a:gd name="connsiteY7" fmla="*/ 2286015 h 2299798"/>
              <a:gd name="connsiteX0" fmla="*/ 0 w 6286544"/>
              <a:gd name="connsiteY0" fmla="*/ 0 h 2299798"/>
              <a:gd name="connsiteX1" fmla="*/ 1143008 w 6286544"/>
              <a:gd name="connsiteY1" fmla="*/ 0 h 2299798"/>
              <a:gd name="connsiteX2" fmla="*/ 1428760 w 6286544"/>
              <a:gd name="connsiteY2" fmla="*/ 571504 h 2299798"/>
              <a:gd name="connsiteX3" fmla="*/ 3857652 w 6286544"/>
              <a:gd name="connsiteY3" fmla="*/ 500065 h 2299798"/>
              <a:gd name="connsiteX4" fmla="*/ 4071966 w 6286544"/>
              <a:gd name="connsiteY4" fmla="*/ 1857387 h 2299798"/>
              <a:gd name="connsiteX5" fmla="*/ 4500594 w 6286544"/>
              <a:gd name="connsiteY5" fmla="*/ 1857387 h 2299798"/>
              <a:gd name="connsiteX6" fmla="*/ 4786346 w 6286544"/>
              <a:gd name="connsiteY6" fmla="*/ 2214577 h 2299798"/>
              <a:gd name="connsiteX7" fmla="*/ 6286544 w 6286544"/>
              <a:gd name="connsiteY7" fmla="*/ 2286015 h 2299798"/>
              <a:gd name="connsiteX0" fmla="*/ 0 w 6286544"/>
              <a:gd name="connsiteY0" fmla="*/ 0 h 2299798"/>
              <a:gd name="connsiteX1" fmla="*/ 1143008 w 6286544"/>
              <a:gd name="connsiteY1" fmla="*/ 0 h 2299798"/>
              <a:gd name="connsiteX2" fmla="*/ 1428760 w 6286544"/>
              <a:gd name="connsiteY2" fmla="*/ 571504 h 2299798"/>
              <a:gd name="connsiteX3" fmla="*/ 3857652 w 6286544"/>
              <a:gd name="connsiteY3" fmla="*/ 500065 h 2299798"/>
              <a:gd name="connsiteX4" fmla="*/ 4071966 w 6286544"/>
              <a:gd name="connsiteY4" fmla="*/ 1857387 h 2299798"/>
              <a:gd name="connsiteX5" fmla="*/ 4500594 w 6286544"/>
              <a:gd name="connsiteY5" fmla="*/ 1857387 h 2299798"/>
              <a:gd name="connsiteX6" fmla="*/ 4786346 w 6286544"/>
              <a:gd name="connsiteY6" fmla="*/ 2214577 h 2299798"/>
              <a:gd name="connsiteX7" fmla="*/ 6286544 w 6286544"/>
              <a:gd name="connsiteY7" fmla="*/ 2286015 h 2299798"/>
              <a:gd name="connsiteX0" fmla="*/ 0 w 6286544"/>
              <a:gd name="connsiteY0" fmla="*/ 0 h 2286015"/>
              <a:gd name="connsiteX1" fmla="*/ 1143008 w 6286544"/>
              <a:gd name="connsiteY1" fmla="*/ 0 h 2286015"/>
              <a:gd name="connsiteX2" fmla="*/ 1428760 w 6286544"/>
              <a:gd name="connsiteY2" fmla="*/ 571504 h 2286015"/>
              <a:gd name="connsiteX3" fmla="*/ 3857652 w 6286544"/>
              <a:gd name="connsiteY3" fmla="*/ 500065 h 2286015"/>
              <a:gd name="connsiteX4" fmla="*/ 4071966 w 6286544"/>
              <a:gd name="connsiteY4" fmla="*/ 1857387 h 2286015"/>
              <a:gd name="connsiteX5" fmla="*/ 4500594 w 6286544"/>
              <a:gd name="connsiteY5" fmla="*/ 1857387 h 2286015"/>
              <a:gd name="connsiteX6" fmla="*/ 4786346 w 6286544"/>
              <a:gd name="connsiteY6" fmla="*/ 2214577 h 2286015"/>
              <a:gd name="connsiteX7" fmla="*/ 6286544 w 6286544"/>
              <a:gd name="connsiteY7" fmla="*/ 2286015 h 2286015"/>
              <a:gd name="connsiteX0" fmla="*/ 0 w 5929355"/>
              <a:gd name="connsiteY0" fmla="*/ 0 h 2286017"/>
              <a:gd name="connsiteX1" fmla="*/ 785819 w 5929355"/>
              <a:gd name="connsiteY1" fmla="*/ 2 h 2286017"/>
              <a:gd name="connsiteX2" fmla="*/ 1071571 w 5929355"/>
              <a:gd name="connsiteY2" fmla="*/ 571506 h 2286017"/>
              <a:gd name="connsiteX3" fmla="*/ 3500463 w 5929355"/>
              <a:gd name="connsiteY3" fmla="*/ 500067 h 2286017"/>
              <a:gd name="connsiteX4" fmla="*/ 3714777 w 5929355"/>
              <a:gd name="connsiteY4" fmla="*/ 1857389 h 2286017"/>
              <a:gd name="connsiteX5" fmla="*/ 4143405 w 5929355"/>
              <a:gd name="connsiteY5" fmla="*/ 1857389 h 2286017"/>
              <a:gd name="connsiteX6" fmla="*/ 4429157 w 5929355"/>
              <a:gd name="connsiteY6" fmla="*/ 2214579 h 2286017"/>
              <a:gd name="connsiteX7" fmla="*/ 5929355 w 5929355"/>
              <a:gd name="connsiteY7" fmla="*/ 2286017 h 2286017"/>
              <a:gd name="connsiteX0" fmla="*/ 0 w 5929355"/>
              <a:gd name="connsiteY0" fmla="*/ 0 h 2286017"/>
              <a:gd name="connsiteX1" fmla="*/ 785819 w 5929355"/>
              <a:gd name="connsiteY1" fmla="*/ 2 h 2286017"/>
              <a:gd name="connsiteX2" fmla="*/ 1285884 w 5929355"/>
              <a:gd name="connsiteY2" fmla="*/ 428628 h 2286017"/>
              <a:gd name="connsiteX3" fmla="*/ 3500463 w 5929355"/>
              <a:gd name="connsiteY3" fmla="*/ 500067 h 2286017"/>
              <a:gd name="connsiteX4" fmla="*/ 3714777 w 5929355"/>
              <a:gd name="connsiteY4" fmla="*/ 1857389 h 2286017"/>
              <a:gd name="connsiteX5" fmla="*/ 4143405 w 5929355"/>
              <a:gd name="connsiteY5" fmla="*/ 1857389 h 2286017"/>
              <a:gd name="connsiteX6" fmla="*/ 4429157 w 5929355"/>
              <a:gd name="connsiteY6" fmla="*/ 2214579 h 2286017"/>
              <a:gd name="connsiteX7" fmla="*/ 5929355 w 5929355"/>
              <a:gd name="connsiteY7" fmla="*/ 2286017 h 2286017"/>
              <a:gd name="connsiteX0" fmla="*/ 0 w 5929355"/>
              <a:gd name="connsiteY0" fmla="*/ 0 h 2286017"/>
              <a:gd name="connsiteX1" fmla="*/ 714380 w 5929355"/>
              <a:gd name="connsiteY1" fmla="*/ 71438 h 2286017"/>
              <a:gd name="connsiteX2" fmla="*/ 1285884 w 5929355"/>
              <a:gd name="connsiteY2" fmla="*/ 428628 h 2286017"/>
              <a:gd name="connsiteX3" fmla="*/ 3500463 w 5929355"/>
              <a:gd name="connsiteY3" fmla="*/ 500067 h 2286017"/>
              <a:gd name="connsiteX4" fmla="*/ 3714777 w 5929355"/>
              <a:gd name="connsiteY4" fmla="*/ 1857389 h 2286017"/>
              <a:gd name="connsiteX5" fmla="*/ 4143405 w 5929355"/>
              <a:gd name="connsiteY5" fmla="*/ 1857389 h 2286017"/>
              <a:gd name="connsiteX6" fmla="*/ 4429157 w 5929355"/>
              <a:gd name="connsiteY6" fmla="*/ 2214579 h 2286017"/>
              <a:gd name="connsiteX7" fmla="*/ 5929355 w 5929355"/>
              <a:gd name="connsiteY7" fmla="*/ 2286017 h 2286017"/>
              <a:gd name="connsiteX0" fmla="*/ 0 w 5929355"/>
              <a:gd name="connsiteY0" fmla="*/ 0 h 2286017"/>
              <a:gd name="connsiteX1" fmla="*/ 714380 w 5929355"/>
              <a:gd name="connsiteY1" fmla="*/ 71438 h 2286017"/>
              <a:gd name="connsiteX2" fmla="*/ 1000132 w 5929355"/>
              <a:gd name="connsiteY2" fmla="*/ 428628 h 2286017"/>
              <a:gd name="connsiteX3" fmla="*/ 3500463 w 5929355"/>
              <a:gd name="connsiteY3" fmla="*/ 500067 h 2286017"/>
              <a:gd name="connsiteX4" fmla="*/ 3714777 w 5929355"/>
              <a:gd name="connsiteY4" fmla="*/ 1857389 h 2286017"/>
              <a:gd name="connsiteX5" fmla="*/ 4143405 w 5929355"/>
              <a:gd name="connsiteY5" fmla="*/ 1857389 h 2286017"/>
              <a:gd name="connsiteX6" fmla="*/ 4429157 w 5929355"/>
              <a:gd name="connsiteY6" fmla="*/ 2214579 h 2286017"/>
              <a:gd name="connsiteX7" fmla="*/ 5929355 w 5929355"/>
              <a:gd name="connsiteY7" fmla="*/ 2286017 h 2286017"/>
              <a:gd name="connsiteX0" fmla="*/ 0 w 5929355"/>
              <a:gd name="connsiteY0" fmla="*/ 0 h 2286017"/>
              <a:gd name="connsiteX1" fmla="*/ 785818 w 5929355"/>
              <a:gd name="connsiteY1" fmla="*/ 0 h 2286017"/>
              <a:gd name="connsiteX2" fmla="*/ 1000132 w 5929355"/>
              <a:gd name="connsiteY2" fmla="*/ 428628 h 2286017"/>
              <a:gd name="connsiteX3" fmla="*/ 3500463 w 5929355"/>
              <a:gd name="connsiteY3" fmla="*/ 500067 h 2286017"/>
              <a:gd name="connsiteX4" fmla="*/ 3714777 w 5929355"/>
              <a:gd name="connsiteY4" fmla="*/ 1857389 h 2286017"/>
              <a:gd name="connsiteX5" fmla="*/ 4143405 w 5929355"/>
              <a:gd name="connsiteY5" fmla="*/ 1857389 h 2286017"/>
              <a:gd name="connsiteX6" fmla="*/ 4429157 w 5929355"/>
              <a:gd name="connsiteY6" fmla="*/ 2214579 h 2286017"/>
              <a:gd name="connsiteX7" fmla="*/ 5929355 w 5929355"/>
              <a:gd name="connsiteY7" fmla="*/ 2286017 h 2286017"/>
              <a:gd name="connsiteX0" fmla="*/ 0 w 5929355"/>
              <a:gd name="connsiteY0" fmla="*/ 0 h 2286017"/>
              <a:gd name="connsiteX1" fmla="*/ 785818 w 5929355"/>
              <a:gd name="connsiteY1" fmla="*/ 0 h 2286017"/>
              <a:gd name="connsiteX2" fmla="*/ 1000132 w 5929355"/>
              <a:gd name="connsiteY2" fmla="*/ 428628 h 2286017"/>
              <a:gd name="connsiteX3" fmla="*/ 3286148 w 5929355"/>
              <a:gd name="connsiteY3" fmla="*/ 428628 h 2286017"/>
              <a:gd name="connsiteX4" fmla="*/ 3714777 w 5929355"/>
              <a:gd name="connsiteY4" fmla="*/ 1857389 h 2286017"/>
              <a:gd name="connsiteX5" fmla="*/ 4143405 w 5929355"/>
              <a:gd name="connsiteY5" fmla="*/ 1857389 h 2286017"/>
              <a:gd name="connsiteX6" fmla="*/ 4429157 w 5929355"/>
              <a:gd name="connsiteY6" fmla="*/ 2214579 h 2286017"/>
              <a:gd name="connsiteX7" fmla="*/ 5929355 w 5929355"/>
              <a:gd name="connsiteY7" fmla="*/ 2286017 h 2286017"/>
              <a:gd name="connsiteX0" fmla="*/ 0 w 5929355"/>
              <a:gd name="connsiteY0" fmla="*/ 0 h 2286017"/>
              <a:gd name="connsiteX1" fmla="*/ 785818 w 5929355"/>
              <a:gd name="connsiteY1" fmla="*/ 0 h 2286017"/>
              <a:gd name="connsiteX2" fmla="*/ 1000132 w 5929355"/>
              <a:gd name="connsiteY2" fmla="*/ 428628 h 2286017"/>
              <a:gd name="connsiteX3" fmla="*/ 3357586 w 5929355"/>
              <a:gd name="connsiteY3" fmla="*/ 428628 h 2286017"/>
              <a:gd name="connsiteX4" fmla="*/ 3714777 w 5929355"/>
              <a:gd name="connsiteY4" fmla="*/ 1857389 h 2286017"/>
              <a:gd name="connsiteX5" fmla="*/ 4143405 w 5929355"/>
              <a:gd name="connsiteY5" fmla="*/ 1857389 h 2286017"/>
              <a:gd name="connsiteX6" fmla="*/ 4429157 w 5929355"/>
              <a:gd name="connsiteY6" fmla="*/ 2214579 h 2286017"/>
              <a:gd name="connsiteX7" fmla="*/ 5929355 w 5929355"/>
              <a:gd name="connsiteY7" fmla="*/ 2286017 h 2286017"/>
              <a:gd name="connsiteX0" fmla="*/ 0 w 5929354"/>
              <a:gd name="connsiteY0" fmla="*/ 0 h 2214579"/>
              <a:gd name="connsiteX1" fmla="*/ 785818 w 5929354"/>
              <a:gd name="connsiteY1" fmla="*/ 0 h 2214579"/>
              <a:gd name="connsiteX2" fmla="*/ 1000132 w 5929354"/>
              <a:gd name="connsiteY2" fmla="*/ 428628 h 2214579"/>
              <a:gd name="connsiteX3" fmla="*/ 3357586 w 5929354"/>
              <a:gd name="connsiteY3" fmla="*/ 428628 h 2214579"/>
              <a:gd name="connsiteX4" fmla="*/ 3714777 w 5929354"/>
              <a:gd name="connsiteY4" fmla="*/ 1857389 h 2214579"/>
              <a:gd name="connsiteX5" fmla="*/ 4143405 w 5929354"/>
              <a:gd name="connsiteY5" fmla="*/ 1857389 h 2214579"/>
              <a:gd name="connsiteX6" fmla="*/ 4429157 w 5929354"/>
              <a:gd name="connsiteY6" fmla="*/ 2214579 h 2214579"/>
              <a:gd name="connsiteX7" fmla="*/ 5929354 w 5929354"/>
              <a:gd name="connsiteY7" fmla="*/ 2214578 h 2214579"/>
              <a:gd name="connsiteX0" fmla="*/ 0 w 5929354"/>
              <a:gd name="connsiteY0" fmla="*/ 0 h 2214579"/>
              <a:gd name="connsiteX1" fmla="*/ 785818 w 5929354"/>
              <a:gd name="connsiteY1" fmla="*/ 0 h 2214579"/>
              <a:gd name="connsiteX2" fmla="*/ 1482339 w 5929354"/>
              <a:gd name="connsiteY2" fmla="*/ 428628 h 2214579"/>
              <a:gd name="connsiteX3" fmla="*/ 3357586 w 5929354"/>
              <a:gd name="connsiteY3" fmla="*/ 428628 h 2214579"/>
              <a:gd name="connsiteX4" fmla="*/ 3714777 w 5929354"/>
              <a:gd name="connsiteY4" fmla="*/ 1857389 h 2214579"/>
              <a:gd name="connsiteX5" fmla="*/ 4143405 w 5929354"/>
              <a:gd name="connsiteY5" fmla="*/ 1857389 h 2214579"/>
              <a:gd name="connsiteX6" fmla="*/ 4429157 w 5929354"/>
              <a:gd name="connsiteY6" fmla="*/ 2214579 h 2214579"/>
              <a:gd name="connsiteX7" fmla="*/ 5929354 w 5929354"/>
              <a:gd name="connsiteY7" fmla="*/ 2214578 h 2214579"/>
              <a:gd name="connsiteX0" fmla="*/ 0 w 5929354"/>
              <a:gd name="connsiteY0" fmla="*/ 0 h 2214579"/>
              <a:gd name="connsiteX1" fmla="*/ 785818 w 5929354"/>
              <a:gd name="connsiteY1" fmla="*/ 0 h 2214579"/>
              <a:gd name="connsiteX2" fmla="*/ 1539352 w 5929354"/>
              <a:gd name="connsiteY2" fmla="*/ 571504 h 2214579"/>
              <a:gd name="connsiteX3" fmla="*/ 3357586 w 5929354"/>
              <a:gd name="connsiteY3" fmla="*/ 428628 h 2214579"/>
              <a:gd name="connsiteX4" fmla="*/ 3714777 w 5929354"/>
              <a:gd name="connsiteY4" fmla="*/ 1857389 h 2214579"/>
              <a:gd name="connsiteX5" fmla="*/ 4143405 w 5929354"/>
              <a:gd name="connsiteY5" fmla="*/ 1857389 h 2214579"/>
              <a:gd name="connsiteX6" fmla="*/ 4429157 w 5929354"/>
              <a:gd name="connsiteY6" fmla="*/ 2214579 h 2214579"/>
              <a:gd name="connsiteX7" fmla="*/ 5929354 w 5929354"/>
              <a:gd name="connsiteY7" fmla="*/ 2214578 h 2214579"/>
              <a:gd name="connsiteX0" fmla="*/ 0 w 5929354"/>
              <a:gd name="connsiteY0" fmla="*/ 0 h 2214579"/>
              <a:gd name="connsiteX1" fmla="*/ 785818 w 5929354"/>
              <a:gd name="connsiteY1" fmla="*/ 0 h 2214579"/>
              <a:gd name="connsiteX2" fmla="*/ 1539352 w 5929354"/>
              <a:gd name="connsiteY2" fmla="*/ 571504 h 2214579"/>
              <a:gd name="connsiteX3" fmla="*/ 3363768 w 5929354"/>
              <a:gd name="connsiteY3" fmla="*/ 571504 h 2214579"/>
              <a:gd name="connsiteX4" fmla="*/ 3714777 w 5929354"/>
              <a:gd name="connsiteY4" fmla="*/ 1857389 h 2214579"/>
              <a:gd name="connsiteX5" fmla="*/ 4143405 w 5929354"/>
              <a:gd name="connsiteY5" fmla="*/ 1857389 h 2214579"/>
              <a:gd name="connsiteX6" fmla="*/ 4429157 w 5929354"/>
              <a:gd name="connsiteY6" fmla="*/ 2214579 h 2214579"/>
              <a:gd name="connsiteX7" fmla="*/ 5929354 w 5929354"/>
              <a:gd name="connsiteY7" fmla="*/ 2214578 h 2214579"/>
              <a:gd name="connsiteX0" fmla="*/ 0 w 5929354"/>
              <a:gd name="connsiteY0" fmla="*/ 0 h 2214579"/>
              <a:gd name="connsiteX1" fmla="*/ 785818 w 5929354"/>
              <a:gd name="connsiteY1" fmla="*/ 0 h 2214579"/>
              <a:gd name="connsiteX2" fmla="*/ 1539352 w 5929354"/>
              <a:gd name="connsiteY2" fmla="*/ 571504 h 2214579"/>
              <a:gd name="connsiteX3" fmla="*/ 3078703 w 5929354"/>
              <a:gd name="connsiteY3" fmla="*/ 571504 h 2214579"/>
              <a:gd name="connsiteX4" fmla="*/ 3714777 w 5929354"/>
              <a:gd name="connsiteY4" fmla="*/ 1857389 h 2214579"/>
              <a:gd name="connsiteX5" fmla="*/ 4143405 w 5929354"/>
              <a:gd name="connsiteY5" fmla="*/ 1857389 h 2214579"/>
              <a:gd name="connsiteX6" fmla="*/ 4429157 w 5929354"/>
              <a:gd name="connsiteY6" fmla="*/ 2214579 h 2214579"/>
              <a:gd name="connsiteX7" fmla="*/ 5929354 w 5929354"/>
              <a:gd name="connsiteY7" fmla="*/ 2214578 h 2214579"/>
              <a:gd name="connsiteX0" fmla="*/ 0 w 5929354"/>
              <a:gd name="connsiteY0" fmla="*/ 0 h 2214579"/>
              <a:gd name="connsiteX1" fmla="*/ 785818 w 5929354"/>
              <a:gd name="connsiteY1" fmla="*/ 0 h 2214579"/>
              <a:gd name="connsiteX2" fmla="*/ 1539352 w 5929354"/>
              <a:gd name="connsiteY2" fmla="*/ 571504 h 2214579"/>
              <a:gd name="connsiteX3" fmla="*/ 3078703 w 5929354"/>
              <a:gd name="connsiteY3" fmla="*/ 571504 h 2214579"/>
              <a:gd name="connsiteX4" fmla="*/ 3420781 w 5929354"/>
              <a:gd name="connsiteY4" fmla="*/ 1857388 h 2214579"/>
              <a:gd name="connsiteX5" fmla="*/ 4143405 w 5929354"/>
              <a:gd name="connsiteY5" fmla="*/ 1857389 h 2214579"/>
              <a:gd name="connsiteX6" fmla="*/ 4429157 w 5929354"/>
              <a:gd name="connsiteY6" fmla="*/ 2214579 h 2214579"/>
              <a:gd name="connsiteX7" fmla="*/ 5929354 w 5929354"/>
              <a:gd name="connsiteY7" fmla="*/ 2214578 h 2214579"/>
              <a:gd name="connsiteX0" fmla="*/ 0 w 5929354"/>
              <a:gd name="connsiteY0" fmla="*/ 0 h 2214579"/>
              <a:gd name="connsiteX1" fmla="*/ 785818 w 5929354"/>
              <a:gd name="connsiteY1" fmla="*/ 0 h 2214579"/>
              <a:gd name="connsiteX2" fmla="*/ 1539352 w 5929354"/>
              <a:gd name="connsiteY2" fmla="*/ 571504 h 2214579"/>
              <a:gd name="connsiteX3" fmla="*/ 3078703 w 5929354"/>
              <a:gd name="connsiteY3" fmla="*/ 571504 h 2214579"/>
              <a:gd name="connsiteX4" fmla="*/ 3477794 w 5929354"/>
              <a:gd name="connsiteY4" fmla="*/ 1928826 h 2214579"/>
              <a:gd name="connsiteX5" fmla="*/ 4143405 w 5929354"/>
              <a:gd name="connsiteY5" fmla="*/ 1857389 h 2214579"/>
              <a:gd name="connsiteX6" fmla="*/ 4429157 w 5929354"/>
              <a:gd name="connsiteY6" fmla="*/ 2214579 h 2214579"/>
              <a:gd name="connsiteX7" fmla="*/ 5929354 w 5929354"/>
              <a:gd name="connsiteY7" fmla="*/ 2214578 h 2214579"/>
              <a:gd name="connsiteX0" fmla="*/ 0 w 5929354"/>
              <a:gd name="connsiteY0" fmla="*/ 0 h 2214579"/>
              <a:gd name="connsiteX1" fmla="*/ 785818 w 5929354"/>
              <a:gd name="connsiteY1" fmla="*/ 0 h 2214579"/>
              <a:gd name="connsiteX2" fmla="*/ 1539352 w 5929354"/>
              <a:gd name="connsiteY2" fmla="*/ 571504 h 2214579"/>
              <a:gd name="connsiteX3" fmla="*/ 3078703 w 5929354"/>
              <a:gd name="connsiteY3" fmla="*/ 571504 h 2214579"/>
              <a:gd name="connsiteX4" fmla="*/ 3477794 w 5929354"/>
              <a:gd name="connsiteY4" fmla="*/ 1857388 h 2214579"/>
              <a:gd name="connsiteX5" fmla="*/ 4143405 w 5929354"/>
              <a:gd name="connsiteY5" fmla="*/ 1857389 h 2214579"/>
              <a:gd name="connsiteX6" fmla="*/ 4429157 w 5929354"/>
              <a:gd name="connsiteY6" fmla="*/ 2214579 h 2214579"/>
              <a:gd name="connsiteX7" fmla="*/ 5929354 w 5929354"/>
              <a:gd name="connsiteY7" fmla="*/ 2214578 h 2214579"/>
              <a:gd name="connsiteX0" fmla="*/ 0 w 5929354"/>
              <a:gd name="connsiteY0" fmla="*/ 0 h 2214578"/>
              <a:gd name="connsiteX1" fmla="*/ 785818 w 5929354"/>
              <a:gd name="connsiteY1" fmla="*/ 0 h 2214578"/>
              <a:gd name="connsiteX2" fmla="*/ 1539352 w 5929354"/>
              <a:gd name="connsiteY2" fmla="*/ 571504 h 2214578"/>
              <a:gd name="connsiteX3" fmla="*/ 3078703 w 5929354"/>
              <a:gd name="connsiteY3" fmla="*/ 571504 h 2214578"/>
              <a:gd name="connsiteX4" fmla="*/ 3477794 w 5929354"/>
              <a:gd name="connsiteY4" fmla="*/ 1857388 h 2214578"/>
              <a:gd name="connsiteX5" fmla="*/ 4143405 w 5929354"/>
              <a:gd name="connsiteY5" fmla="*/ 1857389 h 2214578"/>
              <a:gd name="connsiteX6" fmla="*/ 4732081 w 5929354"/>
              <a:gd name="connsiteY6" fmla="*/ 2214578 h 2214578"/>
              <a:gd name="connsiteX7" fmla="*/ 5929354 w 5929354"/>
              <a:gd name="connsiteY7" fmla="*/ 2214578 h 2214578"/>
              <a:gd name="connsiteX0" fmla="*/ 0 w 5929354"/>
              <a:gd name="connsiteY0" fmla="*/ 0 h 2214578"/>
              <a:gd name="connsiteX1" fmla="*/ 785818 w 5929354"/>
              <a:gd name="connsiteY1" fmla="*/ 0 h 2214578"/>
              <a:gd name="connsiteX2" fmla="*/ 1539352 w 5929354"/>
              <a:gd name="connsiteY2" fmla="*/ 571504 h 2214578"/>
              <a:gd name="connsiteX3" fmla="*/ 3363768 w 5929354"/>
              <a:gd name="connsiteY3" fmla="*/ 571504 h 2214578"/>
              <a:gd name="connsiteX4" fmla="*/ 3477794 w 5929354"/>
              <a:gd name="connsiteY4" fmla="*/ 1857388 h 2214578"/>
              <a:gd name="connsiteX5" fmla="*/ 4143405 w 5929354"/>
              <a:gd name="connsiteY5" fmla="*/ 1857389 h 2214578"/>
              <a:gd name="connsiteX6" fmla="*/ 4732081 w 5929354"/>
              <a:gd name="connsiteY6" fmla="*/ 2214578 h 2214578"/>
              <a:gd name="connsiteX7" fmla="*/ 5929354 w 5929354"/>
              <a:gd name="connsiteY7" fmla="*/ 2214578 h 2214578"/>
              <a:gd name="connsiteX0" fmla="*/ 0 w 5929354"/>
              <a:gd name="connsiteY0" fmla="*/ 0 h 2214578"/>
              <a:gd name="connsiteX1" fmla="*/ 785818 w 5929354"/>
              <a:gd name="connsiteY1" fmla="*/ 0 h 2214578"/>
              <a:gd name="connsiteX2" fmla="*/ 1539352 w 5929354"/>
              <a:gd name="connsiteY2" fmla="*/ 571504 h 2214578"/>
              <a:gd name="connsiteX3" fmla="*/ 3363768 w 5929354"/>
              <a:gd name="connsiteY3" fmla="*/ 571504 h 2214578"/>
              <a:gd name="connsiteX4" fmla="*/ 3819872 w 5929354"/>
              <a:gd name="connsiteY4" fmla="*/ 1857388 h 2214578"/>
              <a:gd name="connsiteX5" fmla="*/ 4143405 w 5929354"/>
              <a:gd name="connsiteY5" fmla="*/ 1857389 h 2214578"/>
              <a:gd name="connsiteX6" fmla="*/ 4732081 w 5929354"/>
              <a:gd name="connsiteY6" fmla="*/ 2214578 h 2214578"/>
              <a:gd name="connsiteX7" fmla="*/ 5929354 w 5929354"/>
              <a:gd name="connsiteY7" fmla="*/ 2214578 h 2214578"/>
              <a:gd name="connsiteX0" fmla="*/ 0 w 5929354"/>
              <a:gd name="connsiteY0" fmla="*/ 0 h 2214578"/>
              <a:gd name="connsiteX1" fmla="*/ 785818 w 5929354"/>
              <a:gd name="connsiteY1" fmla="*/ 0 h 2214578"/>
              <a:gd name="connsiteX2" fmla="*/ 1539352 w 5929354"/>
              <a:gd name="connsiteY2" fmla="*/ 571504 h 2214578"/>
              <a:gd name="connsiteX3" fmla="*/ 3363768 w 5929354"/>
              <a:gd name="connsiteY3" fmla="*/ 571504 h 2214578"/>
              <a:gd name="connsiteX4" fmla="*/ 3819872 w 5929354"/>
              <a:gd name="connsiteY4" fmla="*/ 1857388 h 2214578"/>
              <a:gd name="connsiteX5" fmla="*/ 4332989 w 5929354"/>
              <a:gd name="connsiteY5" fmla="*/ 1857388 h 2214578"/>
              <a:gd name="connsiteX6" fmla="*/ 4732081 w 5929354"/>
              <a:gd name="connsiteY6" fmla="*/ 2214578 h 2214578"/>
              <a:gd name="connsiteX7" fmla="*/ 5929354 w 5929354"/>
              <a:gd name="connsiteY7" fmla="*/ 2214578 h 221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9354" h="2214578">
                <a:moveTo>
                  <a:pt x="0" y="0"/>
                </a:moveTo>
                <a:lnTo>
                  <a:pt x="785818" y="0"/>
                </a:lnTo>
                <a:lnTo>
                  <a:pt x="1539352" y="571504"/>
                </a:lnTo>
                <a:lnTo>
                  <a:pt x="3363768" y="571504"/>
                </a:lnTo>
                <a:lnTo>
                  <a:pt x="3819872" y="1857388"/>
                </a:lnTo>
                <a:lnTo>
                  <a:pt x="4332989" y="1857388"/>
                </a:lnTo>
                <a:lnTo>
                  <a:pt x="4732081" y="2214578"/>
                </a:lnTo>
                <a:lnTo>
                  <a:pt x="5929354" y="2214578"/>
                </a:lnTo>
              </a:path>
            </a:pathLst>
          </a:cu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единительная линия 95"/>
          <p:cNvCxnSpPr/>
          <p:nvPr/>
        </p:nvCxnSpPr>
        <p:spPr>
          <a:xfrm rot="5400000">
            <a:off x="606815" y="3404968"/>
            <a:ext cx="35004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rot="5400000">
            <a:off x="1535509" y="3404968"/>
            <a:ext cx="35004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rot="5400000">
            <a:off x="2535641" y="3404968"/>
            <a:ext cx="35004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rot="5400000">
            <a:off x="3821525" y="3404968"/>
            <a:ext cx="35004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rot="5400000">
            <a:off x="5536037" y="3404968"/>
            <a:ext cx="35004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rot="16200000" flipH="1">
            <a:off x="1428352" y="1511861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 rot="5400000">
            <a:off x="2572154" y="1440423"/>
            <a:ext cx="1142214" cy="572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119" idx="2"/>
          </p:cNvCxnSpPr>
          <p:nvPr/>
        </p:nvCxnSpPr>
        <p:spPr>
          <a:xfrm rot="5400000">
            <a:off x="5297535" y="902567"/>
            <a:ext cx="1097831" cy="2121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>
            <a:off x="4928814" y="3350613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rot="5400000">
            <a:off x="6857640" y="3440687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 rot="5400000" flipH="1" flipV="1">
            <a:off x="7037029" y="5262356"/>
            <a:ext cx="1713718" cy="72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2872293" y="1083233"/>
            <a:ext cx="188147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Работа </a:t>
            </a:r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hardware</a:t>
            </a:r>
            <a:endParaRPr lang="ru-RU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8" name="Прямоугольник 107"/>
          <p:cNvSpPr/>
          <p:nvPr/>
        </p:nvSpPr>
        <p:spPr>
          <a:xfrm>
            <a:off x="3229483" y="3154935"/>
            <a:ext cx="188147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Работа </a:t>
            </a:r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hardware</a:t>
            </a:r>
            <a:endParaRPr lang="ru-RU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6801383" y="3102133"/>
            <a:ext cx="188147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Работа </a:t>
            </a:r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hardware</a:t>
            </a:r>
            <a:endParaRPr lang="ru-RU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785410" y="855648"/>
            <a:ext cx="1956031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Выполнение кода пользователя</a:t>
            </a:r>
            <a:endParaRPr lang="ru-RU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6929078" y="6155331"/>
            <a:ext cx="1956031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Выполнение кода пользователя</a:t>
            </a:r>
            <a:endParaRPr lang="ru-RU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2" name="Правая фигурная скобка 111"/>
          <p:cNvSpPr/>
          <p:nvPr/>
        </p:nvSpPr>
        <p:spPr>
          <a:xfrm rot="5400000">
            <a:off x="2678517" y="4833728"/>
            <a:ext cx="285752" cy="92869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авая фигурная скобка 112"/>
          <p:cNvSpPr/>
          <p:nvPr/>
        </p:nvSpPr>
        <p:spPr>
          <a:xfrm rot="5400000">
            <a:off x="3642930" y="4798009"/>
            <a:ext cx="285752" cy="10001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авая фигурная скобка 113"/>
          <p:cNvSpPr/>
          <p:nvPr/>
        </p:nvSpPr>
        <p:spPr>
          <a:xfrm rot="5400000">
            <a:off x="4785938" y="4655133"/>
            <a:ext cx="285752" cy="128588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2071294" y="6226769"/>
            <a:ext cx="142876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Сохранение контекста</a:t>
            </a:r>
            <a:endParaRPr lang="ru-RU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3071426" y="5440951"/>
            <a:ext cx="142876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Обработка прерывания</a:t>
            </a:r>
            <a:endParaRPr lang="ru-RU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4071558" y="6298207"/>
            <a:ext cx="171451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Планирование</a:t>
            </a:r>
            <a:endParaRPr lang="ru-RU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5428880" y="5489235"/>
            <a:ext cx="1928826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Восстановление контекста</a:t>
            </a:r>
            <a:endParaRPr lang="ru-RU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5928946" y="583167"/>
            <a:ext cx="1956031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Выполнение кода операционной системы</a:t>
            </a:r>
            <a:endParaRPr lang="ru-RU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20" name="Правая фигурная скобка 119"/>
          <p:cNvSpPr/>
          <p:nvPr/>
        </p:nvSpPr>
        <p:spPr>
          <a:xfrm rot="5400000">
            <a:off x="6286136" y="4440819"/>
            <a:ext cx="285752" cy="171451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713972" y="2583431"/>
            <a:ext cx="233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Процесс №1</a:t>
            </a:r>
            <a:endParaRPr lang="ru-RU" sz="20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2" name="Прямоугольник 121"/>
          <p:cNvSpPr/>
          <p:nvPr/>
        </p:nvSpPr>
        <p:spPr>
          <a:xfrm>
            <a:off x="713972" y="4479220"/>
            <a:ext cx="233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Процесс №2</a:t>
            </a:r>
            <a:endParaRPr lang="ru-RU" sz="20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3" name="Прямоугольник 122"/>
          <p:cNvSpPr/>
          <p:nvPr/>
        </p:nvSpPr>
        <p:spPr>
          <a:xfrm>
            <a:off x="7286268" y="2511993"/>
            <a:ext cx="169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Готовность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cxnSp>
        <p:nvCxnSpPr>
          <p:cNvPr id="124" name="Прямая со стрелкой 123"/>
          <p:cNvCxnSpPr>
            <a:stCxn id="119" idx="2"/>
          </p:cNvCxnSpPr>
          <p:nvPr/>
        </p:nvCxnSpPr>
        <p:spPr>
          <a:xfrm rot="5400000">
            <a:off x="5404692" y="2509922"/>
            <a:ext cx="2598029" cy="406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26" idx="0"/>
          </p:cNvCxnSpPr>
          <p:nvPr/>
        </p:nvCxnSpPr>
        <p:spPr>
          <a:xfrm rot="5400000" flipH="1" flipV="1">
            <a:off x="719046" y="4107249"/>
            <a:ext cx="2376000" cy="9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6" name="Прямоугольник 125"/>
          <p:cNvSpPr/>
          <p:nvPr/>
        </p:nvSpPr>
        <p:spPr>
          <a:xfrm>
            <a:off x="571096" y="5655265"/>
            <a:ext cx="1956031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Прерывание</a:t>
            </a:r>
            <a:endParaRPr lang="ru-RU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127" name="Прямая со стрелкой 126"/>
          <p:cNvCxnSpPr>
            <a:stCxn id="115" idx="0"/>
            <a:endCxn id="112" idx="1"/>
          </p:cNvCxnSpPr>
          <p:nvPr/>
        </p:nvCxnSpPr>
        <p:spPr>
          <a:xfrm rot="5400000" flipH="1" flipV="1">
            <a:off x="2410624" y="5816001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117" idx="0"/>
            <a:endCxn id="114" idx="1"/>
          </p:cNvCxnSpPr>
          <p:nvPr/>
        </p:nvCxnSpPr>
        <p:spPr>
          <a:xfrm rot="5400000" flipH="1" flipV="1">
            <a:off x="4500186" y="5869579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19" idx="2"/>
          </p:cNvCxnSpPr>
          <p:nvPr/>
        </p:nvCxnSpPr>
        <p:spPr>
          <a:xfrm rot="5400000">
            <a:off x="4797470" y="402502"/>
            <a:ext cx="1097830" cy="3121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7286268" y="3797877"/>
            <a:ext cx="169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Исполнение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804877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 animBg="1"/>
      <p:bldP spid="126" grpId="0" animBg="1"/>
      <p:bldP spid="1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планирования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Планирование 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/>
              <a:t>– определение момента времени для смены текущего процесса, а также выбор нового процесса для выполнения.</a:t>
            </a:r>
          </a:p>
          <a:p>
            <a:r>
              <a:rPr lang="ru-RU" b="1" dirty="0"/>
              <a:t>Диспетчеризация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	– реализация найденного в ходе планирования решения, т.е. организация переключения с одного процесса на другой.</a:t>
            </a:r>
          </a:p>
          <a:p>
            <a:r>
              <a:rPr lang="ru-RU" b="1" dirty="0" smtClean="0"/>
              <a:t>Динамическое планирование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 – решения принимаются системой на основе анализа текущей ситуации</a:t>
            </a:r>
            <a:br>
              <a:rPr lang="ru-RU" dirty="0" smtClean="0"/>
            </a:br>
            <a:r>
              <a:rPr lang="ru-RU" dirty="0" smtClean="0"/>
              <a:t>(характерен для универсальных ОС)</a:t>
            </a:r>
          </a:p>
          <a:p>
            <a:r>
              <a:rPr lang="ru-RU" b="1" dirty="0" smtClean="0"/>
              <a:t>Статическое </a:t>
            </a:r>
            <a:r>
              <a:rPr lang="ru-RU" b="1" dirty="0" smtClean="0"/>
              <a:t>планирование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	– если процессы запускаются на основе заранее разработанного расписания </a:t>
            </a:r>
            <a:br>
              <a:rPr lang="ru-RU" dirty="0" smtClean="0"/>
            </a:br>
            <a:r>
              <a:rPr lang="ru-RU" dirty="0" smtClean="0"/>
              <a:t>(характерен для ОС реального времени).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954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Планирование заданий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800" dirty="0" smtClean="0"/>
              <a:t>Планирование заданий выступает в качестве </a:t>
            </a:r>
            <a:r>
              <a:rPr lang="ru-RU" sz="2800" b="1" i="1" dirty="0" smtClean="0"/>
              <a:t>долгосрочного планирования процессов</a:t>
            </a:r>
            <a:r>
              <a:rPr lang="ru-RU" sz="2800" dirty="0" smtClean="0"/>
              <a:t>. </a:t>
            </a:r>
          </a:p>
          <a:p>
            <a:r>
              <a:rPr lang="ru-RU" sz="2800" i="1" dirty="0" smtClean="0"/>
              <a:t>Степень мультипрограммирования </a:t>
            </a:r>
            <a:r>
              <a:rPr lang="ru-RU" sz="2800" dirty="0" smtClean="0"/>
              <a:t>ОС , т.е. количество процессов, одновременно находящихся в ней, можно поддерживать постоянной. </a:t>
            </a:r>
          </a:p>
          <a:p>
            <a:pPr lvl="1"/>
            <a:r>
              <a:rPr lang="ru-RU" sz="2400" dirty="0" smtClean="0"/>
              <a:t>Среднее количество процессов в компьютере не меняется, и новые процессы могут появляться только после завершения ранее загруженных.</a:t>
            </a:r>
          </a:p>
          <a:p>
            <a:pPr lvl="1"/>
            <a:r>
              <a:rPr lang="ru-RU" sz="2400" dirty="0" smtClean="0"/>
              <a:t>Решение о выборе для запуска процесса оказывает влияние на функционирование ОС на протяжении достаточно длительного интервала времени. </a:t>
            </a:r>
          </a:p>
          <a:p>
            <a:r>
              <a:rPr lang="ru-RU" sz="2800" dirty="0" smtClean="0"/>
              <a:t>В некоторых операционных системах долгосрочное планирование сведено к минимуму или совсем отсутствует. </a:t>
            </a:r>
          </a:p>
          <a:p>
            <a:pPr lvl="1"/>
            <a:r>
              <a:rPr lang="ru-RU" sz="2400" dirty="0" smtClean="0"/>
              <a:t>Так, например, во многих интерактивных системах разделения времени порождение процесса происходит сразу после появления соответствующего запроса. </a:t>
            </a:r>
          </a:p>
          <a:p>
            <a:r>
              <a:rPr lang="ru-RU" sz="2800" dirty="0" smtClean="0"/>
              <a:t>Поддержание разумной степени мультипрограммирования осуществляется за счет ограничения количества пользователей, которые могут работать в системе, и человеческой психологии. </a:t>
            </a:r>
          </a:p>
        </p:txBody>
      </p:sp>
    </p:spTree>
    <p:extLst>
      <p:ext uri="{BB962C8B-B14F-4D97-AF65-F5344CB8AC3E}">
        <p14:creationId xmlns:p14="http://schemas.microsoft.com/office/powerpoint/2010/main" val="819570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 </a:t>
            </a:r>
            <a:r>
              <a:rPr lang="ru-RU" dirty="0" smtClean="0"/>
              <a:t>занятий и зачета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5 июня заключительная лекция</a:t>
            </a:r>
          </a:p>
          <a:p>
            <a:r>
              <a:rPr lang="ru-RU" dirty="0" smtClean="0"/>
              <a:t>С </a:t>
            </a:r>
            <a:r>
              <a:rPr lang="ru-RU" dirty="0" smtClean="0"/>
              <a:t>2</a:t>
            </a:r>
            <a:r>
              <a:rPr lang="en-US" dirty="0"/>
              <a:t>.</a:t>
            </a:r>
            <a:r>
              <a:rPr lang="ru-RU" dirty="0" smtClean="0"/>
              <a:t>06 по </a:t>
            </a:r>
            <a:r>
              <a:rPr lang="ru-RU" dirty="0" smtClean="0"/>
              <a:t>6</a:t>
            </a:r>
            <a:r>
              <a:rPr lang="en-US" dirty="0" smtClean="0"/>
              <a:t>.06 </a:t>
            </a:r>
            <a:r>
              <a:rPr lang="ru-RU" dirty="0" smtClean="0"/>
              <a:t>(на </a:t>
            </a:r>
            <a:r>
              <a:rPr lang="ru-RU" dirty="0" smtClean="0"/>
              <a:t>первой недели)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сдача долгов по </a:t>
            </a:r>
            <a:r>
              <a:rPr lang="ru-RU" dirty="0" err="1" smtClean="0"/>
              <a:t>ЛР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10.06 в </a:t>
            </a:r>
            <a:r>
              <a:rPr lang="en-US" dirty="0" smtClean="0"/>
              <a:t>11.45 </a:t>
            </a:r>
            <a:r>
              <a:rPr lang="ru-RU" dirty="0" smtClean="0"/>
              <a:t>зачет.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090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Планирование использования процессора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Планирование использования процессора выступает в качестве </a:t>
            </a:r>
            <a:r>
              <a:rPr lang="ru-RU" sz="2800" b="1" i="1" dirty="0" smtClean="0"/>
              <a:t>краткосрочного планирования процессов</a:t>
            </a:r>
            <a:r>
              <a:rPr lang="ru-RU" sz="2800" dirty="0" smtClean="0"/>
              <a:t>. </a:t>
            </a:r>
          </a:p>
          <a:p>
            <a:r>
              <a:rPr lang="ru-RU" sz="2800" dirty="0" smtClean="0"/>
              <a:t>Оно проводится, к примеру, при обращении исполняющегося процесса к устройствам ввода-вывода или просто по завершении определенного интервала времени. </a:t>
            </a:r>
          </a:p>
          <a:p>
            <a:pPr lvl="1"/>
            <a:r>
              <a:rPr lang="ru-RU" sz="2400" dirty="0" smtClean="0"/>
              <a:t>Краткосрочное планирование осуществляется весьма часто, как правило, не реже одного раза в 100 мс. </a:t>
            </a:r>
          </a:p>
          <a:p>
            <a:pPr lvl="1"/>
            <a:r>
              <a:rPr lang="ru-RU" sz="2400" dirty="0" smtClean="0"/>
              <a:t>Выбор нового процесса для исполнения оказывает влияние на функционирование системы до наступления очередного аналогичного события, т. е. в течение короткого промежутка времени.</a:t>
            </a:r>
          </a:p>
          <a:p>
            <a:r>
              <a:rPr lang="ru-RU" sz="2800" dirty="0" smtClean="0"/>
              <a:t>В некоторых вычислительных системах бывает выгодно для повышения их производительности временно удалить какой-либо частично выполнившийся процесс из оперативной памяти на диск, а позже вернуть его обратно для дальнейшего выполнения – </a:t>
            </a:r>
            <a:r>
              <a:rPr lang="ru-RU" sz="2800" i="1" dirty="0" err="1" smtClean="0"/>
              <a:t>swapping</a:t>
            </a:r>
            <a:r>
              <a:rPr lang="ru-RU" sz="2800" i="1" dirty="0" smtClean="0"/>
              <a:t>.</a:t>
            </a:r>
          </a:p>
          <a:p>
            <a:r>
              <a:rPr lang="ru-RU" sz="2800" dirty="0" smtClean="0"/>
              <a:t>Когда и какой из процессов нужно перекачать на диск и вернуть обратно, решается дополнительным промежуточным уровнем планирования процессов – </a:t>
            </a:r>
            <a:r>
              <a:rPr lang="ru-RU" sz="2800" b="1" dirty="0" smtClean="0"/>
              <a:t>среднесрочным</a:t>
            </a:r>
            <a:r>
              <a:rPr lang="ru-RU" sz="2800" dirty="0" smtClean="0"/>
              <a:t>.</a:t>
            </a:r>
          </a:p>
          <a:p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49703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Критерии планирования (1)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525" indent="-9525">
              <a:buNone/>
            </a:pPr>
            <a:r>
              <a:rPr lang="ru-RU" sz="2800" dirty="0" smtClean="0"/>
              <a:t>	Выбор конкретного алгоритма планирования определяется классом задач, решаемых ОС и целями, которых мы хотим достичь, используя планирование.</a:t>
            </a:r>
          </a:p>
          <a:p>
            <a:r>
              <a:rPr lang="ru-RU" sz="2800" b="1" i="1" dirty="0" smtClean="0"/>
              <a:t>Справедливость:</a:t>
            </a:r>
            <a:r>
              <a:rPr lang="ru-RU" sz="2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	гарантировать каждому заданию или процессу определенную часть времени использования процессора в компьютерной системе, стараясь не допустить возникновения ситуации, когда процесс одного пользователя постоянно занимает процессор, в то время как процесс другого пользователя фактически не приступал к выполнению.</a:t>
            </a:r>
          </a:p>
          <a:p>
            <a:r>
              <a:rPr lang="ru-RU" sz="2900" b="1" i="1" dirty="0" smtClean="0"/>
              <a:t>Эффективность:  </a:t>
            </a:r>
          </a:p>
          <a:p>
            <a:pPr>
              <a:buNone/>
            </a:pPr>
            <a:r>
              <a:rPr lang="ru-RU" sz="2900" b="1" i="1" dirty="0" smtClean="0"/>
              <a:t>	</a:t>
            </a:r>
            <a:r>
              <a:rPr lang="ru-RU" sz="2800" dirty="0" smtClean="0"/>
              <a:t>постараться занять процессор на все 100% рабочего времени, не позволяя ему простаивать в ожидании процессов готовых к исполнению. </a:t>
            </a:r>
          </a:p>
          <a:p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706275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Критерии планирования (2)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900" b="1" i="1" dirty="0" smtClean="0"/>
              <a:t>Сокращение полного времени выполнения </a:t>
            </a:r>
            <a:br>
              <a:rPr lang="ru-RU" sz="2900" b="1" i="1" dirty="0" smtClean="0"/>
            </a:br>
            <a:r>
              <a:rPr lang="ru-RU" sz="2900" i="1" dirty="0" smtClean="0"/>
              <a:t>(</a:t>
            </a:r>
            <a:r>
              <a:rPr lang="ru-RU" sz="2900" i="1" dirty="0" err="1" smtClean="0"/>
              <a:t>turnaround</a:t>
            </a:r>
            <a:r>
              <a:rPr lang="ru-RU" sz="2900" i="1" dirty="0" smtClean="0"/>
              <a:t> </a:t>
            </a:r>
            <a:r>
              <a:rPr lang="ru-RU" sz="2900" i="1" dirty="0" err="1" smtClean="0"/>
              <a:t>time</a:t>
            </a:r>
            <a:r>
              <a:rPr lang="ru-RU" sz="2900" i="1" dirty="0" smtClean="0"/>
              <a:t>): </a:t>
            </a:r>
            <a:r>
              <a:rPr lang="ru-RU" sz="2800" dirty="0" smtClean="0"/>
              <a:t>обеспечить минимальное время между стартом процесса или постановкой задания в очередь для загрузки и его завершением.</a:t>
            </a:r>
          </a:p>
          <a:p>
            <a:r>
              <a:rPr lang="ru-RU" sz="2900" b="1" i="1" dirty="0" smtClean="0"/>
              <a:t>Сокращение времени ожидания </a:t>
            </a:r>
            <a:br>
              <a:rPr lang="ru-RU" sz="2900" b="1" i="1" dirty="0" smtClean="0"/>
            </a:br>
            <a:r>
              <a:rPr lang="ru-RU" sz="2900" i="1" dirty="0" smtClean="0"/>
              <a:t>(</a:t>
            </a:r>
            <a:r>
              <a:rPr lang="ru-RU" sz="2900" i="1" dirty="0" err="1" smtClean="0"/>
              <a:t>waiting</a:t>
            </a:r>
            <a:r>
              <a:rPr lang="ru-RU" sz="2900" i="1" dirty="0" smtClean="0"/>
              <a:t> </a:t>
            </a:r>
            <a:r>
              <a:rPr lang="ru-RU" sz="2900" i="1" dirty="0" err="1" smtClean="0"/>
              <a:t>time</a:t>
            </a:r>
            <a:r>
              <a:rPr lang="ru-RU" sz="2900" i="1" dirty="0" smtClean="0"/>
              <a:t>): </a:t>
            </a:r>
            <a:r>
              <a:rPr lang="ru-RU" sz="2800" dirty="0" smtClean="0"/>
              <a:t>минимизировать время, которое проводят процессы в состоянии готовность и задания в очереди для загрузки.</a:t>
            </a:r>
          </a:p>
          <a:p>
            <a:r>
              <a:rPr lang="ru-RU" sz="2900" b="1" i="1" dirty="0" smtClean="0"/>
              <a:t>Сокращение времени отклика </a:t>
            </a:r>
            <a:br>
              <a:rPr lang="ru-RU" sz="2900" b="1" i="1" dirty="0" smtClean="0"/>
            </a:br>
            <a:r>
              <a:rPr lang="ru-RU" sz="2900" i="1" dirty="0" smtClean="0"/>
              <a:t>(</a:t>
            </a:r>
            <a:r>
              <a:rPr lang="ru-RU" sz="2900" i="1" dirty="0" err="1" smtClean="0"/>
              <a:t>response</a:t>
            </a:r>
            <a:r>
              <a:rPr lang="ru-RU" sz="2900" i="1" dirty="0" smtClean="0"/>
              <a:t> </a:t>
            </a:r>
            <a:r>
              <a:rPr lang="ru-RU" sz="2900" i="1" dirty="0" err="1" smtClean="0"/>
              <a:t>time</a:t>
            </a:r>
            <a:r>
              <a:rPr lang="ru-RU" sz="2900" i="1" dirty="0" smtClean="0"/>
              <a:t>): </a:t>
            </a:r>
            <a:r>
              <a:rPr lang="ru-RU" sz="2800" dirty="0" smtClean="0"/>
              <a:t>минимизировать время, которое требуется процессу в интерактивных системах для ответа на запрос пользователя.</a:t>
            </a:r>
          </a:p>
          <a:p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038904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Свойства алгоритмов планирования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900" dirty="0" smtClean="0"/>
              <a:t>Независимо от поставленных целей планирования желательно также, чтобы алгоритмы обладали следующими свойствами:</a:t>
            </a:r>
          </a:p>
          <a:p>
            <a:r>
              <a:rPr lang="ru-RU" sz="2900" b="1" dirty="0" smtClean="0"/>
              <a:t>Предсказуемость. </a:t>
            </a:r>
          </a:p>
          <a:p>
            <a:pPr lvl="1">
              <a:buNone/>
            </a:pPr>
            <a:r>
              <a:rPr lang="ru-RU" sz="2500" dirty="0" smtClean="0"/>
              <a:t>	Одно и то же задание должно выполняться приблизительно за одно и то же время. </a:t>
            </a:r>
          </a:p>
          <a:p>
            <a:r>
              <a:rPr lang="ru-RU" sz="2900" b="1" dirty="0" smtClean="0"/>
              <a:t>Минимальные накладные расходы</a:t>
            </a:r>
            <a:r>
              <a:rPr lang="ru-RU" sz="2900" dirty="0" smtClean="0"/>
              <a:t>. </a:t>
            </a:r>
          </a:p>
          <a:p>
            <a:pPr lvl="1">
              <a:buNone/>
            </a:pPr>
            <a:r>
              <a:rPr lang="ru-RU" sz="2500" dirty="0" smtClean="0"/>
              <a:t>	Если на каждые 100 миллисекунд, выделенных процессу для использования процессора, будет приходиться 200 миллисекунд на определение того, какой именно процесс получит процессор в свое распоряжение, и на переключение контекста, то такой алгоритм, очевидно, использовать не стоит.</a:t>
            </a:r>
          </a:p>
          <a:p>
            <a:r>
              <a:rPr lang="ru-RU" sz="2900" b="1" dirty="0" smtClean="0"/>
              <a:t>Равномерность загрузки ресурсов.</a:t>
            </a:r>
            <a:r>
              <a:rPr lang="ru-RU" sz="2900" dirty="0" smtClean="0"/>
              <a:t> </a:t>
            </a:r>
          </a:p>
          <a:p>
            <a:pPr lvl="1">
              <a:buNone/>
            </a:pPr>
            <a:r>
              <a:rPr lang="ru-RU" sz="2500" dirty="0" smtClean="0"/>
              <a:t>	Отдавать предпочтение тем процессам, которые будут занимать малоиспользуемые ресурсы.</a:t>
            </a:r>
          </a:p>
          <a:p>
            <a:r>
              <a:rPr lang="ru-RU" sz="2900" b="1" dirty="0" err="1" smtClean="0"/>
              <a:t>Масштабируемость</a:t>
            </a:r>
            <a:r>
              <a:rPr lang="ru-RU" sz="2900" b="1" dirty="0" smtClean="0"/>
              <a:t>.</a:t>
            </a:r>
            <a:r>
              <a:rPr lang="ru-RU" sz="2900" dirty="0" smtClean="0"/>
              <a:t> </a:t>
            </a:r>
          </a:p>
          <a:p>
            <a:pPr lvl="1">
              <a:buNone/>
            </a:pPr>
            <a:r>
              <a:rPr lang="ru-RU" sz="2500" dirty="0" smtClean="0"/>
              <a:t>	Отсутствие резкой потери работоспособности при увеличении нагрузки. Например, рост количества процессов в системе в два раза не должен приводить к увеличению полного времени выполнения процессов на порядок.</a:t>
            </a:r>
          </a:p>
          <a:p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377264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Эффективность планирования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Для оценки эффективности функционирования алгоритма могут быть применены количественные показатели. Обозначим через </a:t>
            </a:r>
            <a:r>
              <a:rPr lang="ru-RU" dirty="0" err="1" smtClean="0"/>
              <a:t>t</a:t>
            </a:r>
            <a:r>
              <a:rPr lang="ru-RU" dirty="0" smtClean="0"/>
              <a:t> – процессорное время, необходимое процессу для выполнения (будем его называть длительностью процесса). </a:t>
            </a:r>
          </a:p>
          <a:p>
            <a:pPr lvl="1"/>
            <a:r>
              <a:rPr lang="ru-RU" b="1" dirty="0" smtClean="0"/>
              <a:t>Полное время пребывания процесса в системе </a:t>
            </a:r>
            <a:r>
              <a:rPr lang="ru-RU" dirty="0" smtClean="0"/>
              <a:t>– T. Эту величину – интервал между моментом ввода процесса в систему и моментом получения результатов – также называют </a:t>
            </a:r>
            <a:r>
              <a:rPr lang="ru-RU" b="1" dirty="0" smtClean="0"/>
              <a:t>временем реакции</a:t>
            </a:r>
            <a:r>
              <a:rPr lang="ru-RU" dirty="0" smtClean="0"/>
              <a:t> процесса. </a:t>
            </a:r>
          </a:p>
          <a:p>
            <a:pPr lvl="1"/>
            <a:r>
              <a:rPr lang="ru-RU" b="1" dirty="0" smtClean="0"/>
              <a:t>Полное время ожидания </a:t>
            </a:r>
            <a:r>
              <a:rPr lang="ru-RU" dirty="0" smtClean="0"/>
              <a:t>M = T - </a:t>
            </a:r>
            <a:r>
              <a:rPr lang="ru-RU" dirty="0" err="1" smtClean="0"/>
              <a:t>t</a:t>
            </a:r>
            <a:r>
              <a:rPr lang="ru-RU" dirty="0" smtClean="0"/>
              <a:t>; определяет время, в течение которого процесс находился в системе, но не выполнялся.</a:t>
            </a:r>
          </a:p>
          <a:p>
            <a:pPr lvl="1"/>
            <a:r>
              <a:rPr lang="ru-RU" b="1" dirty="0" smtClean="0"/>
              <a:t>Отношение реактивности </a:t>
            </a:r>
            <a:r>
              <a:rPr lang="ru-RU" dirty="0" smtClean="0"/>
              <a:t>R = </a:t>
            </a:r>
            <a:r>
              <a:rPr lang="ru-RU" dirty="0" err="1" smtClean="0"/>
              <a:t>t</a:t>
            </a:r>
            <a:r>
              <a:rPr lang="ru-RU" dirty="0" smtClean="0"/>
              <a:t> / T;  показывает долю процессорного времени (</a:t>
            </a:r>
            <a:r>
              <a:rPr lang="ru-RU" dirty="0" err="1" smtClean="0"/>
              <a:t>времени</a:t>
            </a:r>
            <a:r>
              <a:rPr lang="ru-RU" dirty="0" smtClean="0"/>
              <a:t> выполнения) или долю потерянного времени в общем времени реакции.</a:t>
            </a:r>
          </a:p>
          <a:p>
            <a:pPr lvl="1"/>
            <a:r>
              <a:rPr lang="ru-RU" b="1" dirty="0" smtClean="0"/>
              <a:t>Штрафное отношение </a:t>
            </a:r>
            <a:r>
              <a:rPr lang="ru-RU" dirty="0" smtClean="0"/>
              <a:t>P = T / </a:t>
            </a:r>
            <a:r>
              <a:rPr lang="ru-RU" dirty="0" err="1" smtClean="0"/>
              <a:t>t</a:t>
            </a:r>
            <a:r>
              <a:rPr lang="ru-RU" dirty="0" smtClean="0"/>
              <a:t>;  показывает, во сколько раз общее время выполнения процесса превышает необходимое процессорное время.</a:t>
            </a:r>
          </a:p>
          <a:p>
            <a:r>
              <a:rPr lang="ru-RU" dirty="0" smtClean="0"/>
              <a:t>Средние значения величин T, M, R и P могут служить количественными показателями эффективности.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948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планирования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142976" y="1500173"/>
          <a:ext cx="7886304" cy="18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Лист" r:id="rId3" imgW="5657850" imgH="1343025" progId="Excel.Sheet.12">
                  <p:embed/>
                </p:oleObj>
              </mc:Choice>
              <mc:Fallback>
                <p:oleObj name="Лист" r:id="rId3" imgW="5657850" imgH="134302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500173"/>
                        <a:ext cx="7886304" cy="18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142975" y="3500438"/>
          <a:ext cx="6661104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Лист" r:id="rId5" imgW="3152790" imgH="1533615" progId="Excel.Sheet.12">
                  <p:embed/>
                </p:oleObj>
              </mc:Choice>
              <mc:Fallback>
                <p:oleObj name="Лист" r:id="rId5" imgW="3152790" imgH="153361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5" y="3500438"/>
                        <a:ext cx="6661104" cy="32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176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en-US" dirty="0" smtClean="0"/>
              <a:t>First-Come, First-Served (FCFS)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Первым пришел, первым обслужен.</a:t>
            </a:r>
          </a:p>
          <a:p>
            <a:r>
              <a:rPr lang="ru-RU" dirty="0" smtClean="0"/>
              <a:t>Процессы, находящиеся в состоянии </a:t>
            </a:r>
            <a:r>
              <a:rPr lang="ru-RU" i="1" dirty="0" smtClean="0"/>
              <a:t>готовность</a:t>
            </a:r>
            <a:r>
              <a:rPr lang="ru-RU" dirty="0" smtClean="0"/>
              <a:t>, организованы в очередь. Когда процесс переходит в состояние </a:t>
            </a:r>
            <a:r>
              <a:rPr lang="ru-RU" i="1" dirty="0" smtClean="0"/>
              <a:t>готовность</a:t>
            </a:r>
            <a:r>
              <a:rPr lang="ru-RU" dirty="0" smtClean="0"/>
              <a:t>, ссылка на его </a:t>
            </a:r>
            <a:r>
              <a:rPr lang="ru-RU" b="1" i="1" dirty="0" smtClean="0"/>
              <a:t>PCB</a:t>
            </a:r>
            <a:r>
              <a:rPr lang="ru-RU" dirty="0" smtClean="0"/>
              <a:t>, помещается в конец этой очереди. </a:t>
            </a:r>
          </a:p>
          <a:p>
            <a:r>
              <a:rPr lang="ru-RU" dirty="0" smtClean="0"/>
              <a:t>Выбор нового процесса для исполнения осуществляется из начала очереди с удалением оттуда ссылки на его </a:t>
            </a:r>
            <a:r>
              <a:rPr lang="ru-RU" b="1" i="1" dirty="0" smtClean="0"/>
              <a:t>PCB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Очередь подобного типа имеет в программировании специальное наименование FIFO - сокращение от </a:t>
            </a:r>
            <a:r>
              <a:rPr lang="ru-RU" dirty="0" err="1" smtClean="0"/>
              <a:t>First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, </a:t>
            </a:r>
            <a:r>
              <a:rPr lang="ru-RU" dirty="0" err="1" smtClean="0"/>
              <a:t>First</a:t>
            </a:r>
            <a:r>
              <a:rPr lang="ru-RU" dirty="0" smtClean="0"/>
              <a:t> </a:t>
            </a:r>
            <a:r>
              <a:rPr lang="ru-RU" dirty="0" err="1" smtClean="0"/>
              <a:t>Out</a:t>
            </a:r>
            <a:r>
              <a:rPr lang="ru-RU" dirty="0" smtClean="0"/>
              <a:t> (первым вошел, первым вышел).</a:t>
            </a:r>
          </a:p>
          <a:p>
            <a:r>
              <a:rPr lang="ru-RU" dirty="0" smtClean="0"/>
              <a:t>Такой алгоритм выбора процесса осуществляет </a:t>
            </a:r>
            <a:r>
              <a:rPr lang="ru-RU" dirty="0" err="1" smtClean="0"/>
              <a:t>невытесняющее</a:t>
            </a:r>
            <a:r>
              <a:rPr lang="ru-RU" dirty="0" smtClean="0"/>
              <a:t> планирование. </a:t>
            </a:r>
          </a:p>
          <a:p>
            <a:r>
              <a:rPr lang="ru-RU" dirty="0" smtClean="0"/>
              <a:t>Процесс, получивший в свое распоряжение процессор, занимает его до истечения своего текущего CPU </a:t>
            </a:r>
            <a:r>
              <a:rPr lang="ru-RU" dirty="0" err="1" smtClean="0"/>
              <a:t>burst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После этого для выполнения выбирается новый процесс из начала очереди.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52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планирования </a:t>
            </a:r>
            <a:r>
              <a:rPr lang="en-US" dirty="0" smtClean="0"/>
              <a:t>FCFS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079500" y="1258888"/>
          <a:ext cx="797718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Лист" r:id="rId3" imgW="5657850" imgH="1200150" progId="Excel.Sheet.12">
                  <p:embed/>
                </p:oleObj>
              </mc:Choice>
              <mc:Fallback>
                <p:oleObj name="Лист" r:id="rId3" imgW="5657850" imgH="120015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58888"/>
                        <a:ext cx="7977188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079500" y="3057525"/>
          <a:ext cx="7234238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Лист" r:id="rId5" imgW="3105270" imgH="1390740" progId="Excel.Sheet.12">
                  <p:embed/>
                </p:oleObj>
              </mc:Choice>
              <mc:Fallback>
                <p:oleObj name="Лист" r:id="rId5" imgW="3105270" imgH="1390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057525"/>
                        <a:ext cx="7234238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938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en-US" dirty="0" smtClean="0"/>
              <a:t>First-Come, First-Served (FCFS)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Характеристика алгоритма:</a:t>
            </a:r>
          </a:p>
          <a:p>
            <a:pPr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Простота</a:t>
            </a:r>
          </a:p>
          <a:p>
            <a:r>
              <a:rPr lang="ru-RU" dirty="0" smtClean="0"/>
              <a:t>Справедливость (как в очереди покупателей, кто последний пришел, тот оказался в конце очереди)</a:t>
            </a:r>
          </a:p>
          <a:p>
            <a:pPr>
              <a:buNone/>
            </a:pPr>
            <a:r>
              <a:rPr lang="ru-RU" dirty="0" smtClean="0"/>
              <a:t>Недостатки:</a:t>
            </a:r>
          </a:p>
          <a:p>
            <a:pPr>
              <a:buNone/>
            </a:pPr>
            <a:r>
              <a:rPr lang="ru-RU" dirty="0" smtClean="0"/>
              <a:t>•	Процесс, ограниченный возможностями процессора может затормозить более быстрые процессы, ограниченные устройствами ввода/вывода.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046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en-US" dirty="0" smtClean="0"/>
              <a:t>Shortest Job First (SJF)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Самая короткая работа первой.</a:t>
            </a:r>
            <a:endParaRPr lang="en-US" dirty="0" smtClean="0"/>
          </a:p>
          <a:p>
            <a:r>
              <a:rPr lang="ru-RU" dirty="0" err="1" smtClean="0"/>
              <a:t>невытесняющая</a:t>
            </a:r>
            <a:r>
              <a:rPr lang="ru-RU" dirty="0" smtClean="0"/>
              <a:t> дисциплина, в которой наивысший приоритет имеет самый короткий процесс. </a:t>
            </a:r>
          </a:p>
          <a:p>
            <a:r>
              <a:rPr lang="ru-RU" dirty="0" smtClean="0"/>
              <a:t>Для того, чтобы применять эту дисциплину, должна быть известна длительность процесса – задаваться пользователем или вычисляться методом экстраполяции. </a:t>
            </a:r>
          </a:p>
          <a:p>
            <a:r>
              <a:rPr lang="ru-RU" dirty="0" smtClean="0"/>
              <a:t>Для коротких процессов </a:t>
            </a:r>
            <a:r>
              <a:rPr lang="en-US" dirty="0" smtClean="0"/>
              <a:t>SJF</a:t>
            </a:r>
            <a:r>
              <a:rPr lang="ru-RU" dirty="0" smtClean="0"/>
              <a:t> обеспечивает лучшие показатели, как по потерянному времени, так и по штрафному отношению. </a:t>
            </a:r>
          </a:p>
          <a:p>
            <a:r>
              <a:rPr lang="ru-RU" dirty="0" smtClean="0"/>
              <a:t>Обеспечивает максимальную пропускную способность системы – выполнение максимального числа процессов в единицу времени, но показатели для длинных процессов значительно худшие, а при высокой степени загрузки системы активизация длинных процессов может откладываться до бесконечности. </a:t>
            </a:r>
          </a:p>
          <a:p>
            <a:r>
              <a:rPr lang="ru-RU" dirty="0" smtClean="0"/>
              <a:t>Штрафное отношение слабо изменяется на основном интервале значений </a:t>
            </a:r>
            <a:r>
              <a:rPr lang="ru-RU" dirty="0" err="1" smtClean="0"/>
              <a:t>t</a:t>
            </a:r>
            <a:r>
              <a:rPr lang="ru-RU" dirty="0" smtClean="0"/>
              <a:t>, но значительно возрастает для самых коротких процессов: такой процесс при поступлении в систему имеет самый высокий приоритет, но вынужден ждать, пока закончится текущий активный процесс.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540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процесса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i="1" dirty="0" smtClean="0"/>
              <a:t>Процесс</a:t>
            </a:r>
            <a:r>
              <a:rPr lang="ru-RU" dirty="0" smtClean="0"/>
              <a:t> – характеризует</a:t>
            </a:r>
          </a:p>
          <a:p>
            <a:r>
              <a:rPr lang="ru-RU" dirty="0" smtClean="0"/>
              <a:t>совокупность набора исполняющихся </a:t>
            </a:r>
            <a:r>
              <a:rPr lang="ru-RU" b="1" i="1" dirty="0" smtClean="0"/>
              <a:t>команд</a:t>
            </a:r>
            <a:r>
              <a:rPr lang="ru-RU" dirty="0" smtClean="0"/>
              <a:t> </a:t>
            </a:r>
          </a:p>
          <a:p>
            <a:r>
              <a:rPr lang="ru-RU" dirty="0" smtClean="0"/>
              <a:t>ассоциированные с ним </a:t>
            </a:r>
            <a:r>
              <a:rPr lang="ru-RU" b="1" i="1" dirty="0" smtClean="0"/>
              <a:t>ресурсы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выделенная для исполнения память или адресное пространство, стеки,</a:t>
            </a:r>
          </a:p>
          <a:p>
            <a:pPr lvl="1"/>
            <a:r>
              <a:rPr lang="ru-RU" dirty="0" smtClean="0"/>
              <a:t>используемые файлы и устройства ввода-вывода,</a:t>
            </a:r>
          </a:p>
          <a:p>
            <a:pPr lvl="1"/>
            <a:r>
              <a:rPr lang="ru-RU" dirty="0" smtClean="0"/>
              <a:t>и т.п.;</a:t>
            </a:r>
          </a:p>
          <a:p>
            <a:pPr>
              <a:buNone/>
            </a:pPr>
            <a:r>
              <a:rPr lang="ru-RU" dirty="0" smtClean="0"/>
              <a:t>	и текущий </a:t>
            </a:r>
            <a:r>
              <a:rPr lang="ru-RU" b="1" i="1" dirty="0" smtClean="0"/>
              <a:t>момент</a:t>
            </a:r>
            <a:r>
              <a:rPr lang="ru-RU" dirty="0" smtClean="0"/>
              <a:t> его выполнения: </a:t>
            </a:r>
          </a:p>
          <a:p>
            <a:pPr lvl="1"/>
            <a:r>
              <a:rPr lang="ru-RU" sz="2900" dirty="0" smtClean="0"/>
              <a:t>значения регистров,</a:t>
            </a:r>
          </a:p>
          <a:p>
            <a:pPr lvl="1"/>
            <a:r>
              <a:rPr lang="ru-RU" sz="2900" dirty="0" smtClean="0"/>
              <a:t>программного счетчика,</a:t>
            </a:r>
          </a:p>
          <a:p>
            <a:pPr lvl="1"/>
            <a:r>
              <a:rPr lang="ru-RU" sz="2900" dirty="0" smtClean="0"/>
              <a:t>состояние стека,</a:t>
            </a:r>
          </a:p>
          <a:p>
            <a:pPr lvl="1"/>
            <a:r>
              <a:rPr lang="ru-RU" sz="2900" dirty="0" smtClean="0"/>
              <a:t>значения переменных;</a:t>
            </a:r>
          </a:p>
          <a:p>
            <a:pPr lvl="1"/>
            <a:r>
              <a:rPr lang="ru-RU" sz="2700" dirty="0" smtClean="0"/>
              <a:t>и т.п.;</a:t>
            </a:r>
          </a:p>
          <a:p>
            <a:r>
              <a:rPr lang="ru-RU" sz="3300" dirty="0" smtClean="0"/>
              <a:t> </a:t>
            </a:r>
            <a:r>
              <a:rPr lang="ru-RU" dirty="0" smtClean="0"/>
              <a:t>Процесс находится под управлением операционной системы, в нем может выполняться часть кода ее ядра</a:t>
            </a:r>
          </a:p>
          <a:p>
            <a:pPr lvl="1"/>
            <a:r>
              <a:rPr lang="ru-RU" dirty="0" smtClean="0"/>
              <a:t>при использовании системных вызовов;</a:t>
            </a:r>
          </a:p>
          <a:p>
            <a:pPr lvl="1"/>
            <a:r>
              <a:rPr lang="ru-RU" dirty="0" smtClean="0"/>
              <a:t>при обработке внешних прерываний; </a:t>
            </a:r>
          </a:p>
        </p:txBody>
      </p:sp>
    </p:spTree>
    <p:extLst>
      <p:ext uri="{BB962C8B-B14F-4D97-AF65-F5344CB8AC3E}">
        <p14:creationId xmlns:p14="http://schemas.microsoft.com/office/powerpoint/2010/main" val="16080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планирования </a:t>
            </a:r>
            <a:r>
              <a:rPr lang="en-US" dirty="0" smtClean="0"/>
              <a:t>SJF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079500" y="1258888"/>
          <a:ext cx="797718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Лист" r:id="rId3" imgW="5657850" imgH="1200150" progId="Excel.Sheet.12">
                  <p:embed/>
                </p:oleObj>
              </mc:Choice>
              <mc:Fallback>
                <p:oleObj name="Лист" r:id="rId3" imgW="5657850" imgH="120015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58888"/>
                        <a:ext cx="7977188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079500" y="3057525"/>
          <a:ext cx="7234238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Лист" r:id="rId5" imgW="3105270" imgH="1390740" progId="Excel.Sheet.12">
                  <p:embed/>
                </p:oleObj>
              </mc:Choice>
              <mc:Fallback>
                <p:oleObj name="Лист" r:id="rId5" imgW="3105270" imgH="1390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057525"/>
                        <a:ext cx="7234238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041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en-US" dirty="0" smtClean="0"/>
              <a:t> Shortest Job First (SJF)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Характеристика алгоритма:</a:t>
            </a:r>
          </a:p>
          <a:p>
            <a:pPr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Уменьшение оборотного времени</a:t>
            </a:r>
          </a:p>
          <a:p>
            <a:r>
              <a:rPr lang="ru-RU" dirty="0" smtClean="0"/>
              <a:t>Справедливость (как в очереди покупателей, кто без сдачи проходит в перед)</a:t>
            </a:r>
          </a:p>
          <a:p>
            <a:pPr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Длинный процесс занявший процессор, не пустит более новые краткие процессы, которые пришли позже.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349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невытесняющего</a:t>
            </a:r>
            <a:r>
              <a:rPr lang="ru-RU" dirty="0" smtClean="0"/>
              <a:t> планирования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142976" y="2214554"/>
          <a:ext cx="7855576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Лист" r:id="rId3" imgW="6581790" imgH="1809660" progId="Excel.Sheet.12">
                  <p:embed/>
                </p:oleObj>
              </mc:Choice>
              <mc:Fallback>
                <p:oleObj name="Лист" r:id="rId3" imgW="6581790" imgH="180966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214554"/>
                        <a:ext cx="7855576" cy="21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239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en-US" dirty="0" smtClean="0"/>
              <a:t>Round-Robin(RR)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Алгоритм карусели – простейшая дисциплина с вытеснением. Процесс получает в свое распоряжение ЦП на некоторый </a:t>
            </a:r>
            <a:r>
              <a:rPr lang="ru-RU" b="1" dirty="0" smtClean="0"/>
              <a:t>квант времени Q </a:t>
            </a:r>
            <a:r>
              <a:rPr lang="ru-RU" dirty="0" smtClean="0"/>
              <a:t>(в простейшем случае размер кванта фиксирован). </a:t>
            </a:r>
            <a:endParaRPr lang="en-US" dirty="0" smtClean="0"/>
          </a:p>
          <a:p>
            <a:r>
              <a:rPr lang="ru-RU" dirty="0" smtClean="0"/>
              <a:t>Реализуется такой алгоритм так же, как </a:t>
            </a:r>
            <a:r>
              <a:rPr lang="en-US" dirty="0" smtClean="0"/>
              <a:t>FCFS</a:t>
            </a:r>
            <a:r>
              <a:rPr lang="ru-RU" dirty="0" smtClean="0"/>
              <a:t>, с помощью организации процессов, находящихся в состоянии готовность, в очередь FIFO. </a:t>
            </a:r>
            <a:endParaRPr lang="en-US" dirty="0" smtClean="0"/>
          </a:p>
          <a:p>
            <a:r>
              <a:rPr lang="ru-RU" dirty="0" smtClean="0"/>
              <a:t>Планировщик выбирает для очередного исполнения процесс, расположенный в начале очереди, и устанавливает таймер для генерации прерывания по истечении кванта времени. 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505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en-US" dirty="0" smtClean="0"/>
              <a:t>Round-Robin(RR)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При выполнении процесса возможны два варианта:</a:t>
            </a:r>
          </a:p>
          <a:p>
            <a:pPr lvl="1"/>
            <a:r>
              <a:rPr lang="ru-RU" dirty="0" smtClean="0"/>
              <a:t>Время непрерывного использования процессора, требующееся процессу, (остаток текущего CPU </a:t>
            </a:r>
            <a:r>
              <a:rPr lang="ru-RU" dirty="0" err="1" smtClean="0"/>
              <a:t>burst</a:t>
            </a:r>
            <a:r>
              <a:rPr lang="ru-RU" dirty="0" smtClean="0"/>
              <a:t>) меньше или равно продолжительности кванта времени. </a:t>
            </a:r>
          </a:p>
          <a:p>
            <a:pPr lvl="1">
              <a:buNone/>
            </a:pPr>
            <a:r>
              <a:rPr lang="ru-RU" dirty="0" smtClean="0"/>
              <a:t>	Тогда процесс по своей воле освобождает процессор до истечения кванта времени, на исполнение выбирается новый процесс из начала очереди и таймер начинает отсчет кванта заново.</a:t>
            </a:r>
          </a:p>
          <a:p>
            <a:pPr lvl="1"/>
            <a:r>
              <a:rPr lang="ru-RU" dirty="0" smtClean="0"/>
              <a:t>Продолжительность остатка текущего CPU </a:t>
            </a:r>
            <a:r>
              <a:rPr lang="ru-RU" dirty="0" err="1" smtClean="0"/>
              <a:t>burst</a:t>
            </a:r>
            <a:r>
              <a:rPr lang="ru-RU" dirty="0" smtClean="0"/>
              <a:t> процесса больше, чем квант времени. </a:t>
            </a:r>
          </a:p>
          <a:p>
            <a:pPr lvl="1">
              <a:buNone/>
            </a:pPr>
            <a:r>
              <a:rPr lang="ru-RU" dirty="0" smtClean="0"/>
              <a:t>	Тогда по истечении этого кванта процесс прерывается таймером и помещается в конец очереди процессов готовых к исполнению, а процессор выделяется для использования процессу, находящемуся в ее начале.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98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планирования </a:t>
            </a:r>
            <a:r>
              <a:rPr lang="en-US" dirty="0" smtClean="0"/>
              <a:t>RR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1071538" y="1214422"/>
          <a:ext cx="7976568" cy="16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Лист" r:id="rId3" imgW="5657850" imgH="1200150" progId="Excel.Sheet.12">
                  <p:embed/>
                </p:oleObj>
              </mc:Choice>
              <mc:Fallback>
                <p:oleObj name="Лист" r:id="rId3" imgW="5657850" imgH="120015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214422"/>
                        <a:ext cx="7976568" cy="16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071538" y="3131992"/>
          <a:ext cx="7976568" cy="16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Лист" r:id="rId5" imgW="5657850" imgH="1200150" progId="Excel.Sheet.12">
                  <p:embed/>
                </p:oleObj>
              </mc:Choice>
              <mc:Fallback>
                <p:oleObj name="Лист" r:id="rId5" imgW="5657850" imgH="120015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131992"/>
                        <a:ext cx="7976568" cy="16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071538" y="5049562"/>
          <a:ext cx="7976571" cy="16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Лист" r:id="rId7" imgW="5657850" imgH="1200150" progId="Excel.Sheet.12">
                  <p:embed/>
                </p:oleObj>
              </mc:Choice>
              <mc:Fallback>
                <p:oleObj name="Лист" r:id="rId7" imgW="5657850" imgH="120015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49562"/>
                        <a:ext cx="7976571" cy="16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678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en-US" dirty="0" smtClean="0"/>
              <a:t> Round-Robin(RR)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Характеристика алгоритма:</a:t>
            </a:r>
          </a:p>
          <a:p>
            <a:pPr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Простота</a:t>
            </a:r>
          </a:p>
          <a:p>
            <a:r>
              <a:rPr lang="ru-RU" dirty="0" smtClean="0"/>
              <a:t>Справедливость (как в очереди покупателей, каждому только по килограмму)</a:t>
            </a:r>
          </a:p>
          <a:p>
            <a:pPr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Если частые переключения (квант - 4мс, а время переключения равно 1мс), то происходит уменьшение производительности.</a:t>
            </a:r>
          </a:p>
          <a:p>
            <a:r>
              <a:rPr lang="ru-RU" dirty="0" smtClean="0"/>
              <a:t>Если редкие переключения (квант - 100мс, а время переключения равно 1мс), то происходит увеличение времени ответа на запрос.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486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невытесняющего</a:t>
            </a:r>
            <a:r>
              <a:rPr lang="ru-RU" dirty="0" smtClean="0"/>
              <a:t> планирования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142976" y="1571612"/>
          <a:ext cx="7762063" cy="29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Лист" r:id="rId3" imgW="6581790" imgH="2533740" progId="Excel.Sheet.12">
                  <p:embed/>
                </p:oleObj>
              </mc:Choice>
              <mc:Fallback>
                <p:oleObj name="Лист" r:id="rId3" imgW="6581790" imgH="2533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571612"/>
                        <a:ext cx="7762063" cy="29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2976" y="4572008"/>
          <a:ext cx="7761600" cy="1291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Лист" r:id="rId5" imgW="6581790" imgH="1095285" progId="Excel.Sheet.12">
                  <p:embed/>
                </p:oleObj>
              </mc:Choice>
              <mc:Fallback>
                <p:oleObj name="Лист" r:id="rId5" imgW="6581790" imgH="109528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572008"/>
                        <a:ext cx="7761600" cy="1291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104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Варианты алгоритмов с приоритетным планированием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Каждому процессу присваивается приоритет, и управление передается процессу с самым высоким приоритетом.</a:t>
            </a:r>
          </a:p>
          <a:p>
            <a:pPr>
              <a:buNone/>
            </a:pPr>
            <a:r>
              <a:rPr lang="ru-RU" dirty="0" smtClean="0"/>
              <a:t>Приоритет может быть </a:t>
            </a:r>
            <a:r>
              <a:rPr lang="ru-RU" i="1" dirty="0" smtClean="0"/>
              <a:t>динамический и статический.</a:t>
            </a:r>
          </a:p>
          <a:p>
            <a:pPr>
              <a:buNone/>
            </a:pPr>
            <a:r>
              <a:rPr lang="ru-RU" dirty="0" smtClean="0"/>
              <a:t>Динамический приоритет может устанавливаться так: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П = 1/Т, </a:t>
            </a:r>
            <a:r>
              <a:rPr lang="ru-RU" dirty="0" smtClean="0"/>
              <a:t>где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</a:t>
            </a:r>
            <a:r>
              <a:rPr lang="ru-RU" dirty="0" smtClean="0"/>
              <a:t>- часть использованного в последний раз кванта</a:t>
            </a:r>
          </a:p>
          <a:p>
            <a:r>
              <a:rPr lang="ru-RU" dirty="0" smtClean="0"/>
              <a:t>Если использовано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1/50</a:t>
            </a:r>
            <a:r>
              <a:rPr lang="ru-RU" dirty="0" smtClean="0"/>
              <a:t> кванта, то приоритет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использован весь квант, то приоритет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Т.е. процессы, ограниченные вводом/вывода, будут иметь приоритет над процессами ограниченными процессором.</a:t>
            </a:r>
          </a:p>
          <a:p>
            <a:pPr>
              <a:buNone/>
            </a:pPr>
            <a:r>
              <a:rPr lang="ru-RU" dirty="0" smtClean="0"/>
              <a:t>Часто процессы объединяют по приоритетам в группы, и используют приоритетное планирование среди групп, но внутри группы используют циклическое планирование например </a:t>
            </a:r>
            <a:r>
              <a:rPr lang="en-US" b="1" i="1" dirty="0" smtClean="0"/>
              <a:t>RR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dirty="0" smtClean="0"/>
              <a:t>Справедливость</a:t>
            </a:r>
            <a:r>
              <a:rPr lang="ru-RU" dirty="0" smtClean="0"/>
              <a:t> (как в очереди покупателей, кто важнее или кому нужнее тот и получит раньше.)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292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GP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гарантированного планирования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При интерактивной работе</a:t>
            </a:r>
            <a:r>
              <a:rPr lang="ru-RU" i="1" dirty="0" smtClean="0"/>
              <a:t> N </a:t>
            </a:r>
            <a:r>
              <a:rPr lang="ru-RU" dirty="0" smtClean="0"/>
              <a:t>процессов в ОС можно применить алгоритм планирования, который гарантирует, что каждый из процессов будет иметь в своем распоряжении ~ </a:t>
            </a:r>
            <a:r>
              <a:rPr lang="ru-RU" i="1" dirty="0" smtClean="0"/>
              <a:t>1/N</a:t>
            </a:r>
            <a:r>
              <a:rPr lang="ru-RU" dirty="0" smtClean="0"/>
              <a:t> часть процессорного времени.</a:t>
            </a:r>
          </a:p>
          <a:p>
            <a:pPr>
              <a:buNone/>
            </a:pPr>
            <a:r>
              <a:rPr lang="ru-RU" dirty="0" smtClean="0"/>
              <a:t>Для каждого процесса с номером </a:t>
            </a:r>
            <a:r>
              <a:rPr lang="ru-RU" i="1" dirty="0" err="1" smtClean="0"/>
              <a:t>i</a:t>
            </a:r>
            <a:r>
              <a:rPr lang="ru-RU" dirty="0" smtClean="0"/>
              <a:t> введем две величины: </a:t>
            </a:r>
          </a:p>
          <a:p>
            <a:pPr>
              <a:buNone/>
            </a:pPr>
            <a:r>
              <a:rPr lang="ru-RU" i="1" dirty="0" err="1" smtClean="0"/>
              <a:t>Ti</a:t>
            </a:r>
            <a:r>
              <a:rPr lang="ru-RU" dirty="0" smtClean="0"/>
              <a:t> - время нахождения процесса в системе</a:t>
            </a:r>
          </a:p>
          <a:p>
            <a:pPr>
              <a:buNone/>
            </a:pPr>
            <a:r>
              <a:rPr lang="ru-RU" i="1" dirty="0" err="1" smtClean="0"/>
              <a:t>ti</a:t>
            </a:r>
            <a:r>
              <a:rPr lang="ru-RU" i="1" dirty="0" smtClean="0"/>
              <a:t> </a:t>
            </a:r>
            <a:r>
              <a:rPr lang="ru-RU" dirty="0" smtClean="0"/>
              <a:t>- суммарное процессорное время уже выделенное процессу. </a:t>
            </a:r>
          </a:p>
          <a:p>
            <a:pPr>
              <a:buNone/>
            </a:pPr>
            <a:r>
              <a:rPr lang="ru-RU" dirty="0" smtClean="0"/>
              <a:t>Вычислим для каждого пользовательского процесса значение коэффициента справедливости</a:t>
            </a:r>
            <a:r>
              <a:rPr lang="ru-RU" i="1" dirty="0" smtClean="0"/>
              <a:t> </a:t>
            </a:r>
            <a:r>
              <a:rPr lang="en-US" i="1" dirty="0" err="1" smtClean="0"/>
              <a:t>ti</a:t>
            </a:r>
            <a:r>
              <a:rPr lang="en-US" i="1" dirty="0" smtClean="0"/>
              <a:t>*N/Ti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и будем предоставлять очередной квант времени процессу с наименьшей величиной этого отношения. 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120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и программа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Не существует взаимно однозначного соответствия между процессами и программами, обрабатываемыми вычислительными системами. </a:t>
            </a:r>
          </a:p>
          <a:p>
            <a:pPr>
              <a:buNone/>
            </a:pPr>
            <a:r>
              <a:rPr lang="ru-RU" dirty="0" smtClean="0"/>
              <a:t>В некоторых операционных системах для работы определенных программ может организовываться более одного процесса или один и тот же процесс может исполнять последовательно несколько различных программ. </a:t>
            </a:r>
          </a:p>
          <a:p>
            <a:pPr>
              <a:buNone/>
            </a:pPr>
            <a:r>
              <a:rPr lang="ru-RU" dirty="0" smtClean="0"/>
              <a:t>Даже в случае обработки только одной программы в рамках одного процесса, нельзя считать, что процесс представляет собой просто динамическое описание кода исполняемого файла, данных и выделенных для них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8880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гарантированного планирования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1071538" y="1668372"/>
          <a:ext cx="7833745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Лист" r:id="rId3" imgW="5657850" imgH="962115" progId="Excel.Sheet.12">
                  <p:embed/>
                </p:oleObj>
              </mc:Choice>
              <mc:Fallback>
                <p:oleObj name="Лист" r:id="rId3" imgW="5657850" imgH="96211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668372"/>
                        <a:ext cx="7833745" cy="13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1071538" y="3227347"/>
          <a:ext cx="7833745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Лист" r:id="rId5" imgW="5657850" imgH="962115" progId="Excel.Sheet.12">
                  <p:embed/>
                </p:oleObj>
              </mc:Choice>
              <mc:Fallback>
                <p:oleObj name="Лист" r:id="rId5" imgW="5657850" imgH="96211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227347"/>
                        <a:ext cx="7833745" cy="13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1071538" y="4786322"/>
          <a:ext cx="7833745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Лист" r:id="rId7" imgW="5657850" imgH="962115" progId="Excel.Sheet.12">
                  <p:embed/>
                </p:oleObj>
              </mc:Choice>
              <mc:Fallback>
                <p:oleObj name="Лист" r:id="rId7" imgW="5657850" imgH="96211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786322"/>
                        <a:ext cx="7833745" cy="13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04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алгоритмов гарантированного планирования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2976" y="4071942"/>
          <a:ext cx="7761600" cy="1291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Лист" r:id="rId3" imgW="6581790" imgH="1095285" progId="Excel.Sheet.12">
                  <p:embed/>
                </p:oleObj>
              </mc:Choice>
              <mc:Fallback>
                <p:oleObj name="Лист" r:id="rId3" imgW="6581790" imgH="109528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071942"/>
                        <a:ext cx="7761600" cy="1291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1142976" y="1794907"/>
          <a:ext cx="7761600" cy="213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Лист" r:id="rId5" imgW="6581790" imgH="1809660" progId="Excel.Sheet.12">
                  <p:embed/>
                </p:oleObj>
              </mc:Choice>
              <mc:Fallback>
                <p:oleObj name="Лист" r:id="rId5" imgW="6581790" imgH="180966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794907"/>
                        <a:ext cx="7761600" cy="2134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788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GP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>гарантированного планирования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Характеристика алгоритма:</a:t>
            </a:r>
          </a:p>
          <a:p>
            <a:pPr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Справедливость (как в очереди покупателей все будут стоять одинаковое время независимо ни от чего)</a:t>
            </a:r>
          </a:p>
          <a:p>
            <a:pPr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невозможность предугадать поведение процесса. </a:t>
            </a:r>
          </a:p>
          <a:p>
            <a:r>
              <a:rPr lang="ru-RU" dirty="0" smtClean="0"/>
              <a:t>если некий процесс длительное время ожидает завершения внешних операций , то ему будет выделяться неоправданно больше времени.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585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en-US" dirty="0" smtClean="0"/>
              <a:t> Highest Penalty Ratio Next (HPRN)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с наибольшим штрафным отношением – следующий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– дисциплина без вытеснения, обеспечивающая наилучшие показатели справедливости. </a:t>
            </a:r>
          </a:p>
          <a:p>
            <a:r>
              <a:rPr lang="ru-RU" dirty="0" smtClean="0"/>
              <a:t>Это достигается за счет динамического переопределения приоритетов. </a:t>
            </a:r>
            <a:endParaRPr lang="en-US" dirty="0" smtClean="0"/>
          </a:p>
          <a:p>
            <a:r>
              <a:rPr lang="ru-RU" dirty="0" smtClean="0"/>
              <a:t>Всякий раз при освобождении ЦП для всех готовых процессов вычисляется текущее штрафное отношение</a:t>
            </a:r>
          </a:p>
          <a:p>
            <a:r>
              <a:rPr lang="ru-RU" dirty="0" err="1" smtClean="0"/>
              <a:t>pi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wi+ti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err="1" smtClean="0"/>
              <a:t>ti</a:t>
            </a:r>
            <a:r>
              <a:rPr lang="ru-RU" dirty="0" smtClean="0"/>
              <a:t> 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</a:p>
          <a:p>
            <a:pPr lvl="1"/>
            <a:r>
              <a:rPr lang="ru-RU" dirty="0" err="1" smtClean="0"/>
              <a:t>i</a:t>
            </a:r>
            <a:r>
              <a:rPr lang="ru-RU" dirty="0" smtClean="0"/>
              <a:t> – номер процесса; </a:t>
            </a:r>
          </a:p>
          <a:p>
            <a:pPr lvl="1"/>
            <a:r>
              <a:rPr lang="ru-RU" dirty="0" err="1" smtClean="0"/>
              <a:t>wi</a:t>
            </a:r>
            <a:r>
              <a:rPr lang="ru-RU" dirty="0" smtClean="0"/>
              <a:t> – время, затраченное процессом на ожидание; </a:t>
            </a:r>
          </a:p>
          <a:p>
            <a:pPr lvl="1"/>
            <a:r>
              <a:rPr lang="ru-RU" dirty="0" err="1" smtClean="0"/>
              <a:t>ti</a:t>
            </a:r>
            <a:r>
              <a:rPr lang="ru-RU" dirty="0" smtClean="0"/>
              <a:t> – длительность процесса, </a:t>
            </a:r>
            <a:r>
              <a:rPr lang="ru-RU" dirty="0" err="1" smtClean="0"/>
              <a:t>предзаданная</a:t>
            </a:r>
            <a:r>
              <a:rPr lang="ru-RU" dirty="0" smtClean="0"/>
              <a:t> или прогнозируемая. </a:t>
            </a:r>
          </a:p>
          <a:p>
            <a:r>
              <a:rPr lang="ru-RU" dirty="0" smtClean="0"/>
              <a:t>Для только что поступившего процесса pi=1. </a:t>
            </a:r>
            <a:endParaRPr lang="en-US" dirty="0" smtClean="0"/>
          </a:p>
          <a:p>
            <a:r>
              <a:rPr lang="ru-RU" dirty="0" smtClean="0"/>
              <a:t>ЦП отдается процессу, имеющему наибольшее значение </a:t>
            </a:r>
            <a:r>
              <a:rPr lang="ru-RU" dirty="0" err="1" smtClean="0"/>
              <a:t>pi</a:t>
            </a:r>
            <a:r>
              <a:rPr lang="ru-RU" dirty="0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22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планирования</a:t>
            </a:r>
            <a:r>
              <a:rPr lang="en-US" dirty="0" smtClean="0"/>
              <a:t> </a:t>
            </a:r>
            <a:r>
              <a:rPr lang="ru-RU" dirty="0" smtClean="0"/>
              <a:t>с динамическими приоритетами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1071539" y="1882686"/>
          <a:ext cx="7833745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Лист" r:id="rId3" imgW="5657850" imgH="962115" progId="Excel.Sheet.12">
                  <p:embed/>
                </p:oleObj>
              </mc:Choice>
              <mc:Fallback>
                <p:oleObj name="Лист" r:id="rId3" imgW="5657850" imgH="96211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9" y="1882686"/>
                        <a:ext cx="7833745" cy="13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071726" y="3357562"/>
          <a:ext cx="7833745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Лист" r:id="rId5" imgW="5657850" imgH="962115" progId="Excel.Sheet.12">
                  <p:embed/>
                </p:oleObj>
              </mc:Choice>
              <mc:Fallback>
                <p:oleObj name="Лист" r:id="rId5" imgW="5657850" imgH="96211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726" y="3357562"/>
                        <a:ext cx="7833745" cy="13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667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br>
              <a:rPr lang="ru-RU" dirty="0" smtClean="0"/>
            </a:br>
            <a:r>
              <a:rPr lang="en-US" dirty="0" smtClean="0"/>
              <a:t> Highest Penalty Ratio Next (HPRN)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Характеристика алгоритма:</a:t>
            </a:r>
          </a:p>
          <a:p>
            <a:pPr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Для коротких процессов HPRN обеспечивает примерно те же показатели справедливости, что и SJN, для длинных – более близкие к FCFS. </a:t>
            </a:r>
          </a:p>
          <a:p>
            <a:r>
              <a:rPr lang="ru-RU" dirty="0" smtClean="0"/>
              <a:t>На большом диапазоне средних длительностей процессов показатели, обеспечиваемые HPRN, представляют среднее между SJN и FCFS и слабо зависят от длительности.</a:t>
            </a:r>
          </a:p>
          <a:p>
            <a:r>
              <a:rPr lang="ru-RU" dirty="0" smtClean="0"/>
              <a:t> Справедливость (как в очереди покупателей, во времени ожидания может учитываться, с некоторыми весовыми коэффициентами, и ожидание в других очередях) </a:t>
            </a:r>
          </a:p>
          <a:p>
            <a:pPr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Необходимость перевычисления штрафного отношения для всех процессов при каждом переключении, что плохо согласуется с общей политикой минимизации накладных расходов в дисциплинах без вытеснения.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31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алгоритмов планирования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1281112" y="1571612"/>
          <a:ext cx="7691922" cy="16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Лист" r:id="rId3" imgW="6581790" imgH="1447890" progId="Excel.Sheet.12">
                  <p:embed/>
                </p:oleObj>
              </mc:Choice>
              <mc:Fallback>
                <p:oleObj name="Лист" r:id="rId3" imgW="6581790" imgH="144789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2" y="1571612"/>
                        <a:ext cx="7691922" cy="16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1281106" y="3286124"/>
          <a:ext cx="7666706" cy="33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Лист" r:id="rId5" imgW="6581790" imgH="2905215" progId="Excel.Sheet.12">
                  <p:embed/>
                </p:oleObj>
              </mc:Choice>
              <mc:Fallback>
                <p:oleObj name="Лист" r:id="rId5" imgW="6581790" imgH="290521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06" y="3286124"/>
                        <a:ext cx="7666706" cy="33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770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Контекст процесса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1368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Информация о каждом процессе, необходимая для совершения операций над ним, доступна ОС.  </a:t>
            </a:r>
            <a:r>
              <a:rPr lang="ru-RU" b="1" i="1" dirty="0" smtClean="0"/>
              <a:t>PCB</a:t>
            </a:r>
            <a:r>
              <a:rPr lang="ru-RU" dirty="0" smtClean="0"/>
              <a:t> (</a:t>
            </a:r>
            <a:r>
              <a:rPr lang="ru-RU" i="1" dirty="0" err="1" smtClean="0"/>
              <a:t>Process</a:t>
            </a:r>
            <a:r>
              <a:rPr lang="ru-RU" i="1" dirty="0" smtClean="0"/>
              <a:t> </a:t>
            </a:r>
            <a:r>
              <a:rPr lang="ru-RU" i="1" dirty="0" err="1" smtClean="0"/>
              <a:t>Control</a:t>
            </a:r>
            <a:r>
              <a:rPr lang="ru-RU" i="1" dirty="0" smtClean="0"/>
              <a:t> </a:t>
            </a:r>
            <a:r>
              <a:rPr lang="ru-RU" i="1" dirty="0" err="1" smtClean="0"/>
              <a:t>Block</a:t>
            </a:r>
            <a:r>
              <a:rPr lang="ru-RU" dirty="0" smtClean="0"/>
              <a:t>) – </a:t>
            </a:r>
            <a:r>
              <a:rPr lang="ru-RU" b="1" i="1" dirty="0" smtClean="0"/>
              <a:t>блок управления процессом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В любой момент времени процесс полностью характеризуется своим </a:t>
            </a:r>
            <a:r>
              <a:rPr lang="ru-RU" b="1" i="1" dirty="0" smtClean="0"/>
              <a:t>контекстом</a:t>
            </a:r>
            <a:r>
              <a:rPr lang="ru-RU" dirty="0" smtClean="0"/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41938"/>
              </p:ext>
            </p:extLst>
          </p:nvPr>
        </p:nvGraphicFramePr>
        <p:xfrm>
          <a:off x="899592" y="2276872"/>
          <a:ext cx="7405718" cy="4438846"/>
        </p:xfrm>
        <a:graphic>
          <a:graphicData uri="http://schemas.openxmlformats.org/drawingml/2006/table">
            <a:tbl>
              <a:tblPr/>
              <a:tblGrid>
                <a:gridCol w="2571768"/>
                <a:gridCol w="2619869"/>
                <a:gridCol w="2214081"/>
              </a:tblGrid>
              <a:tr h="705238">
                <a:tc>
                  <a:txBody>
                    <a:bodyPr/>
                    <a:lstStyle/>
                    <a:p>
                      <a:pPr algn="l" fontAlgn="b"/>
                      <a:r>
                        <a:rPr lang="ru-RU" sz="22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Управление процессом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2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Управление памятью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2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Управление файлами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5083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Регистры</a:t>
                      </a:r>
                    </a:p>
                    <a:p>
                      <a:pPr marL="72000"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Указатель на текстовый сегмент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Корневой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каталог</a:t>
                      </a:r>
                    </a:p>
                    <a:p>
                      <a:pPr marL="72000"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066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Счетчик команд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Указатель на сегмент данных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Рабочий каталог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6066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Указатель стека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Указатель на сегмент стека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Дескрипторы файла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83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Состояние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процесса</a:t>
                      </a:r>
                    </a:p>
                    <a:p>
                      <a:pPr marL="72000"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Идентификатор пользователя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6066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Приоритет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Идентификатор группы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066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Параметры планирования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6066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Идентификатор процесса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066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Родительский процесс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6066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Группа процесса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066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Время начала процесса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5083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Использованное процессорное время</a:t>
                      </a:r>
                    </a:p>
                  </a:txBody>
                  <a:tcPr marL="8982" marR="8982" marT="89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82" marR="8982" marT="89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95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Процессы и потоки.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Поток (</a:t>
            </a:r>
            <a:r>
              <a:rPr lang="ru-RU" dirty="0" err="1" smtClean="0"/>
              <a:t>thread</a:t>
            </a:r>
            <a:r>
              <a:rPr lang="ru-RU" dirty="0" smtClean="0"/>
              <a:t>) — это, сущность операционной системы, процесс выполнения на процессоре набора инструкций, точнее говоря программного кода. </a:t>
            </a:r>
          </a:p>
          <a:p>
            <a:r>
              <a:rPr lang="ru-RU" dirty="0" smtClean="0"/>
              <a:t>Процесс (</a:t>
            </a:r>
            <a:r>
              <a:rPr lang="ru-RU" dirty="0" err="1" smtClean="0"/>
              <a:t>process</a:t>
            </a:r>
            <a:r>
              <a:rPr lang="ru-RU" dirty="0" smtClean="0"/>
              <a:t>) — некая абстракция, которая инкапсулирует в себе все ресурсы (открытые файлы, файлы отображенные в память...) и их дескрипторы, </a:t>
            </a:r>
            <a:r>
              <a:rPr lang="ru-RU" b="1" u="sng" dirty="0" smtClean="0"/>
              <a:t>потоки</a:t>
            </a:r>
            <a:r>
              <a:rPr lang="ru-RU" dirty="0" smtClean="0"/>
              <a:t> и т.д. </a:t>
            </a:r>
          </a:p>
          <a:p>
            <a:r>
              <a:rPr lang="ru-RU" dirty="0" smtClean="0"/>
              <a:t>Каждый процесс имеет как минимум один поток. Также каждый процесс имеет свое собственное виртуальное адресное пространство и контекст выполнения, а потоки одного процесса разделяют адресное пространство процесса.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3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Порождение потоков.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Любой процесс состоит из одного или нескольких потоков. </a:t>
            </a:r>
          </a:p>
          <a:p>
            <a:r>
              <a:rPr lang="ru-RU" dirty="0" smtClean="0"/>
              <a:t>Первый поток - основной - порождается системой при запуске процесса. </a:t>
            </a:r>
          </a:p>
          <a:p>
            <a:r>
              <a:rPr lang="ru-RU" dirty="0" smtClean="0"/>
              <a:t>Основной поток может порождать дочерние потоки специальным системным вызовом порождения потоков. </a:t>
            </a:r>
          </a:p>
          <a:p>
            <a:r>
              <a:rPr lang="ru-RU" dirty="0" smtClean="0"/>
              <a:t>В программе поток выглядит как обычная функция/процедура. </a:t>
            </a:r>
          </a:p>
          <a:p>
            <a:r>
              <a:rPr lang="ru-RU" dirty="0" smtClean="0"/>
              <a:t>Вызов порождения передает управление на эту функцию и далее выполнение функции происходит параллельно с выполнением основной программы. </a:t>
            </a:r>
          </a:p>
          <a:p>
            <a:r>
              <a:rPr lang="ru-RU" dirty="0" smtClean="0"/>
              <a:t>Поскольку при порождении каждого нового потока выделяется отдельный стек, одна и та же функция может выполняться в составе двух и более параллельных потоков.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Контекст потоков.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Каждый поток, как и каждый процесс, имеет свой контекст. Контекст — это структура, в которой сохраняются следующие элементы:</a:t>
            </a:r>
          </a:p>
          <a:p>
            <a:pPr lvl="1"/>
            <a:r>
              <a:rPr lang="ru-RU" dirty="0" smtClean="0"/>
              <a:t>Регистры процессора.</a:t>
            </a:r>
          </a:p>
          <a:p>
            <a:pPr lvl="1"/>
            <a:r>
              <a:rPr lang="ru-RU" dirty="0" smtClean="0"/>
              <a:t>Указатель на стек потока.</a:t>
            </a:r>
          </a:p>
          <a:p>
            <a:r>
              <a:rPr lang="ru-RU" dirty="0" smtClean="0"/>
              <a:t>В случае выполнения системного вызова потоком и перехода из режима пользователя, в режим ядра, происходит смена стека потока на стек ядра. </a:t>
            </a:r>
          </a:p>
          <a:p>
            <a:r>
              <a:rPr lang="ru-RU" dirty="0" smtClean="0"/>
              <a:t>При переключении выполнения потока одного процесса, на поток другого, ОС обновляет некоторые регистры процессора, которые ответственны за механизмы виртуальной памяти, так как разные процессы имеют разное виртуальное адресное пространство.</a:t>
            </a:r>
          </a:p>
          <a:p>
            <a:r>
              <a:rPr lang="ru-RU" dirty="0" smtClean="0"/>
              <a:t>Если задача требует интенсивного распараллеливания, то целесообразно использовать потоки одного процесса, вместо нескольких процессов. Все потому, что переключение контекста процесса происходит гораздо медленнее, чем контекста потока.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1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Состояния процесса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Все, что выполняется в ОС (не только программы пользователей, но и определенные части ОС), организовано как набор процессов. </a:t>
            </a:r>
          </a:p>
          <a:p>
            <a:r>
              <a:rPr lang="ru-RU" dirty="0" smtClean="0"/>
              <a:t>В действительности на однопроцессорной компьютерной системе в каждый момент времени может исполняться только один процесс. </a:t>
            </a:r>
          </a:p>
          <a:p>
            <a:r>
              <a:rPr lang="ru-RU" dirty="0" smtClean="0"/>
              <a:t>Для многозадачных ОС псевдопараллельная обработка нескольких процессов достигается с помощью переключения процессора с одного процесса на другой. </a:t>
            </a:r>
          </a:p>
          <a:p>
            <a:r>
              <a:rPr lang="ru-RU" dirty="0" smtClean="0"/>
              <a:t>Пока один процесс выполняется, остальные ждут своей очереди на получение процессора.</a:t>
            </a:r>
          </a:p>
          <a:p>
            <a:r>
              <a:rPr lang="ru-RU" dirty="0" smtClean="0"/>
              <a:t>Как видим, каждый процесс может находиться как минимум в двух состояниях: </a:t>
            </a:r>
            <a:r>
              <a:rPr lang="ru-RU" i="1" dirty="0" smtClean="0"/>
              <a:t>процесс исполняется </a:t>
            </a:r>
            <a:r>
              <a:rPr lang="ru-RU" dirty="0" smtClean="0"/>
              <a:t>и </a:t>
            </a:r>
            <a:r>
              <a:rPr lang="ru-RU" i="1" dirty="0" smtClean="0"/>
              <a:t>процесс не исполняется</a:t>
            </a:r>
            <a:r>
              <a:rPr lang="ru-RU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87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</TotalTime>
  <Words>2439</Words>
  <Application>Microsoft Office PowerPoint</Application>
  <PresentationFormat>Экран (4:3)</PresentationFormat>
  <Paragraphs>325</Paragraphs>
  <Slides>46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8" baseType="lpstr">
      <vt:lpstr>Тема Office</vt:lpstr>
      <vt:lpstr>Лист</vt:lpstr>
      <vt:lpstr>Системное и прикладное программное обеспечение</vt:lpstr>
      <vt:lpstr>Расписание занятий и зачета</vt:lpstr>
      <vt:lpstr>Понятие процесса</vt:lpstr>
      <vt:lpstr>Процесс и программа</vt:lpstr>
      <vt:lpstr>Контекст процесса</vt:lpstr>
      <vt:lpstr>Процессы и потоки.</vt:lpstr>
      <vt:lpstr>Порождение потоков.</vt:lpstr>
      <vt:lpstr>Контекст потоков.</vt:lpstr>
      <vt:lpstr>Состояния процесса</vt:lpstr>
      <vt:lpstr>Диаграмма состояний процесса простая</vt:lpstr>
      <vt:lpstr>Диаграмма состояний процесса подробная</vt:lpstr>
      <vt:lpstr>Диаграмма состояний процесса подробная</vt:lpstr>
      <vt:lpstr>Состояния процесса </vt:lpstr>
      <vt:lpstr>Операции над процессами </vt:lpstr>
      <vt:lpstr>Состояния процесса </vt:lpstr>
      <vt:lpstr>Переключение контекста.</vt:lpstr>
      <vt:lpstr>Реализация переключения процессов</vt:lpstr>
      <vt:lpstr>Виды планирования</vt:lpstr>
      <vt:lpstr>Планирование заданий</vt:lpstr>
      <vt:lpstr>Планирование использования процессора</vt:lpstr>
      <vt:lpstr>Критерии планирования (1)</vt:lpstr>
      <vt:lpstr>Критерии планирования (2)</vt:lpstr>
      <vt:lpstr>Свойства алгоритмов планирования</vt:lpstr>
      <vt:lpstr>Эффективность планирования</vt:lpstr>
      <vt:lpstr>Пример планирования</vt:lpstr>
      <vt:lpstr>Алгоритм First-Come, First-Served (FCFS)</vt:lpstr>
      <vt:lpstr>Пример планирования FCFS</vt:lpstr>
      <vt:lpstr>Алгоритм First-Come, First-Served (FCFS)</vt:lpstr>
      <vt:lpstr>Алгоритм Shortest Job First (SJF)</vt:lpstr>
      <vt:lpstr>Пример планирования SJF</vt:lpstr>
      <vt:lpstr>Алгоритм  Shortest Job First (SJF)</vt:lpstr>
      <vt:lpstr>Сравнение алгоритмов невытесняющего планирования</vt:lpstr>
      <vt:lpstr>Алгоритм Round-Robin(RR)</vt:lpstr>
      <vt:lpstr>Алгоритм Round-Robin(RR)</vt:lpstr>
      <vt:lpstr>Пример планирования RR</vt:lpstr>
      <vt:lpstr>Алгоритм  Round-Robin(RR)</vt:lpstr>
      <vt:lpstr>Сравнение алгоритмов невытесняющего планирования</vt:lpstr>
      <vt:lpstr>Варианты алгоритмов с приоритетным планированием</vt:lpstr>
      <vt:lpstr>Алгоритм GP гарантированного планирования</vt:lpstr>
      <vt:lpstr>Пример гарантированного планирования</vt:lpstr>
      <vt:lpstr>Сравнение алгоритмов гарантированного планирования</vt:lpstr>
      <vt:lpstr>Алгоритм GP  гарантированного планирования</vt:lpstr>
      <vt:lpstr>Алгоритм  Highest Penalty Ratio Next (HPRN)</vt:lpstr>
      <vt:lpstr>Пример планирования с динамическими приоритетами</vt:lpstr>
      <vt:lpstr>Алгоритм  Highest Penalty Ratio Next (HPRN)</vt:lpstr>
      <vt:lpstr>Сравнение алгоритмов планирования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и прикладное программное обеспечение</dc:title>
  <dc:creator>Alexander</dc:creator>
  <cp:lastModifiedBy>Alexander</cp:lastModifiedBy>
  <cp:revision>44</cp:revision>
  <cp:lastPrinted>2013-04-05T11:15:53Z</cp:lastPrinted>
  <dcterms:created xsi:type="dcterms:W3CDTF">2013-02-09T07:52:12Z</dcterms:created>
  <dcterms:modified xsi:type="dcterms:W3CDTF">2014-05-21T11:29:56Z</dcterms:modified>
</cp:coreProperties>
</file>