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09" r:id="rId1"/>
  </p:sldMasterIdLst>
  <p:notesMasterIdLst>
    <p:notesMasterId r:id="rId54"/>
  </p:notesMasterIdLst>
  <p:handoutMasterIdLst>
    <p:handoutMasterId r:id="rId55"/>
  </p:handoutMasterIdLst>
  <p:sldIdLst>
    <p:sldId id="256" r:id="rId2"/>
    <p:sldId id="502" r:id="rId3"/>
    <p:sldId id="943" r:id="rId4"/>
    <p:sldId id="944" r:id="rId5"/>
    <p:sldId id="921" r:id="rId6"/>
    <p:sldId id="922" r:id="rId7"/>
    <p:sldId id="928" r:id="rId8"/>
    <p:sldId id="929" r:id="rId9"/>
    <p:sldId id="934" r:id="rId10"/>
    <p:sldId id="952" r:id="rId11"/>
    <p:sldId id="953" r:id="rId12"/>
    <p:sldId id="954" r:id="rId13"/>
    <p:sldId id="935" r:id="rId14"/>
    <p:sldId id="936" r:id="rId15"/>
    <p:sldId id="945" r:id="rId16"/>
    <p:sldId id="946" r:id="rId17"/>
    <p:sldId id="947" r:id="rId18"/>
    <p:sldId id="948" r:id="rId19"/>
    <p:sldId id="932" r:id="rId20"/>
    <p:sldId id="933" r:id="rId21"/>
    <p:sldId id="939" r:id="rId22"/>
    <p:sldId id="986" r:id="rId23"/>
    <p:sldId id="987" r:id="rId24"/>
    <p:sldId id="971" r:id="rId25"/>
    <p:sldId id="960" r:id="rId26"/>
    <p:sldId id="961" r:id="rId27"/>
    <p:sldId id="974" r:id="rId28"/>
    <p:sldId id="976" r:id="rId29"/>
    <p:sldId id="977" r:id="rId30"/>
    <p:sldId id="978" r:id="rId31"/>
    <p:sldId id="979" r:id="rId32"/>
    <p:sldId id="975" r:id="rId33"/>
    <p:sldId id="963" r:id="rId34"/>
    <p:sldId id="964" r:id="rId35"/>
    <p:sldId id="965" r:id="rId36"/>
    <p:sldId id="966" r:id="rId37"/>
    <p:sldId id="941" r:id="rId38"/>
    <p:sldId id="980" r:id="rId39"/>
    <p:sldId id="981" r:id="rId40"/>
    <p:sldId id="982" r:id="rId41"/>
    <p:sldId id="988" r:id="rId42"/>
    <p:sldId id="989" r:id="rId43"/>
    <p:sldId id="983" r:id="rId44"/>
    <p:sldId id="984" r:id="rId45"/>
    <p:sldId id="985" r:id="rId46"/>
    <p:sldId id="949" r:id="rId47"/>
    <p:sldId id="950" r:id="rId48"/>
    <p:sldId id="967" r:id="rId49"/>
    <p:sldId id="968" r:id="rId50"/>
    <p:sldId id="969" r:id="rId51"/>
    <p:sldId id="501" r:id="rId52"/>
    <p:sldId id="942" r:id="rId53"/>
  </p:sldIdLst>
  <p:sldSz cx="9144000" cy="6858000" type="screen4x3"/>
  <p:notesSz cx="6797675" cy="9929813"/>
  <p:custShowLst>
    <p:custShow name="Произвольный показ 1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CC"/>
    <a:srgbClr val="0033CC"/>
    <a:srgbClr val="FFFFCC"/>
    <a:srgbClr val="004874"/>
    <a:srgbClr val="00558A"/>
    <a:srgbClr val="649600"/>
    <a:srgbClr val="231E2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2" autoAdjust="0"/>
    <p:restoredTop sz="94750" autoAdjust="0"/>
  </p:normalViewPr>
  <p:slideViewPr>
    <p:cSldViewPr>
      <p:cViewPr varScale="1">
        <p:scale>
          <a:sx n="88" d="100"/>
          <a:sy n="88" d="100"/>
        </p:scale>
        <p:origin x="-108" y="-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3063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13062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0225"/>
            <a:ext cx="2913063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20225"/>
            <a:ext cx="2913062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0E73C2A-CA55-4744-B6B1-B20EE174B0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769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3063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13062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23900"/>
            <a:ext cx="5046663" cy="3784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749800"/>
            <a:ext cx="5003800" cy="4429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13063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20225"/>
            <a:ext cx="2913062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9FBADCC-A5FA-4B4A-9FEF-E82AD657F2E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0910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4F5D3D79-A602-4AC5-B618-D8D84B488480}" type="slidenum">
              <a:rPr lang="ru-RU" smtClean="0">
                <a:latin typeface="Times New Roman" pitchFamily="18" charset="0"/>
              </a:rPr>
              <a:pPr/>
              <a:t>0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>
            <a:spLocks noChangeArrowheads="1"/>
          </p:cNvSpPr>
          <p:nvPr userDrawn="1"/>
        </p:nvSpPr>
        <p:spPr bwMode="auto">
          <a:xfrm>
            <a:off x="0" y="0"/>
            <a:ext cx="9144000" cy="35988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713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50825" y="1363663"/>
            <a:ext cx="864235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2713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16238" y="441325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00" y="6184800"/>
            <a:ext cx="1345078" cy="3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0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8B4A2B-93F2-4897-8FCA-147C087353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11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0"/>
            <a:ext cx="2193925" cy="6116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0"/>
            <a:ext cx="6434137" cy="6116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BB8C7-937B-497D-846F-12BBA853E63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905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0"/>
            <a:ext cx="8780462" cy="1366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636713"/>
            <a:ext cx="8780462" cy="2163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388" y="3952875"/>
            <a:ext cx="8780462" cy="2163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70F19-882A-4AB4-B7E8-3F88E8DBA2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7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9388" y="0"/>
            <a:ext cx="8780462" cy="1366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1636713"/>
            <a:ext cx="4313237" cy="2163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5025" y="1636713"/>
            <a:ext cx="4314825" cy="2163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79388" y="3952875"/>
            <a:ext cx="4313237" cy="2163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952875"/>
            <a:ext cx="4314825" cy="2163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A813F-5D56-4C12-A4EE-5B2EA5657AF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290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0"/>
            <a:ext cx="8780462" cy="1366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1636713"/>
            <a:ext cx="8780462" cy="44799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94A8E-B23E-46F9-97A3-446BCB3CA6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98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8DCED-E692-4313-B7FB-D6662F2484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61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43C32-CA20-496B-822B-275FB8836D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10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636713"/>
            <a:ext cx="4313237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36713"/>
            <a:ext cx="4314825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A0F91-3473-46DA-A1F0-A675B38C98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0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E7DD8-2692-471E-9C69-DB170C6089C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42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410AD-10D2-4F1D-970C-C6284094EB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83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162B7-3093-4B10-9820-F6E2F365FD4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57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934D0-674F-4B81-AF00-A751DB54F76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75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C1B82-CCE9-44E4-8F67-3B848FF67EC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33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85" name="Rectangle 49"/>
          <p:cNvSpPr>
            <a:spLocks noChangeArrowheads="1"/>
          </p:cNvSpPr>
          <p:nvPr userDrawn="1"/>
        </p:nvSpPr>
        <p:spPr bwMode="auto">
          <a:xfrm>
            <a:off x="0" y="1366838"/>
            <a:ext cx="9140825" cy="90487"/>
          </a:xfrm>
          <a:prstGeom prst="rect">
            <a:avLst/>
          </a:prstGeom>
          <a:gradFill rotWithShape="1">
            <a:gsLst>
              <a:gs pos="0">
                <a:srgbClr val="0078C3"/>
              </a:gs>
              <a:gs pos="100000">
                <a:srgbClr val="0078C3">
                  <a:gamma/>
                  <a:tint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5475" y="630872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pPr>
              <a:defRPr/>
            </a:pPr>
            <a:fld id="{30B3CC78-BABA-47F3-95A9-E0590DAB73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307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307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270386" name="Rectangle 50"/>
          <p:cNvSpPr>
            <a:spLocks noChangeArrowheads="1"/>
          </p:cNvSpPr>
          <p:nvPr userDrawn="1"/>
        </p:nvSpPr>
        <p:spPr bwMode="auto">
          <a:xfrm>
            <a:off x="0" y="6297613"/>
            <a:ext cx="9140825" cy="90487"/>
          </a:xfrm>
          <a:prstGeom prst="rect">
            <a:avLst/>
          </a:prstGeom>
          <a:gradFill rotWithShape="1">
            <a:gsLst>
              <a:gs pos="0">
                <a:srgbClr val="0078C3">
                  <a:gamma/>
                  <a:tint val="0"/>
                  <a:invGamma/>
                </a:srgbClr>
              </a:gs>
              <a:gs pos="100000">
                <a:srgbClr val="0078C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70389" name="AutoShape 53"/>
          <p:cNvSpPr>
            <a:spLocks noChangeArrowheads="1"/>
          </p:cNvSpPr>
          <p:nvPr userDrawn="1"/>
        </p:nvSpPr>
        <p:spPr bwMode="auto">
          <a:xfrm>
            <a:off x="8961438" y="1320800"/>
            <a:ext cx="179387" cy="179388"/>
          </a:xfrm>
          <a:prstGeom prst="roundRect">
            <a:avLst>
              <a:gd name="adj" fmla="val 31764"/>
            </a:avLst>
          </a:prstGeom>
          <a:gradFill rotWithShape="1">
            <a:gsLst>
              <a:gs pos="0">
                <a:srgbClr val="0078C3"/>
              </a:gs>
              <a:gs pos="100000">
                <a:srgbClr val="0078C3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70390" name="AutoShape 54"/>
          <p:cNvSpPr>
            <a:spLocks noChangeArrowheads="1"/>
          </p:cNvSpPr>
          <p:nvPr userDrawn="1"/>
        </p:nvSpPr>
        <p:spPr bwMode="auto">
          <a:xfrm>
            <a:off x="0" y="6253163"/>
            <a:ext cx="179388" cy="179387"/>
          </a:xfrm>
          <a:prstGeom prst="roundRect">
            <a:avLst>
              <a:gd name="adj" fmla="val 31764"/>
            </a:avLst>
          </a:prstGeom>
          <a:gradFill rotWithShape="1">
            <a:gsLst>
              <a:gs pos="0">
                <a:srgbClr val="0078C3"/>
              </a:gs>
              <a:gs pos="100000">
                <a:srgbClr val="0078C3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pic>
        <p:nvPicPr>
          <p:cNvPr id="10" name="Рисунок 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0" y="6483600"/>
            <a:ext cx="1345078" cy="331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5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avase/technologies/desktop/media/" TargetMode="External"/><Relationship Id="rId2" Type="http://schemas.openxmlformats.org/officeDocument/2006/relationships/hyperlink" Target="http://www.oracle.com/technetwork/java/javase/documentation/api-jsp-136079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Swing</a:t>
            </a:r>
            <a:endParaRPr lang="ru-RU" dirty="0" smtClean="0"/>
          </a:p>
        </p:txBody>
      </p:sp>
      <p:sp>
        <p:nvSpPr>
          <p:cNvPr id="5123" name="Text Box 0"/>
          <p:cNvSpPr txBox="1">
            <a:spLocks noChangeArrowheads="1"/>
          </p:cNvSpPr>
          <p:nvPr/>
        </p:nvSpPr>
        <p:spPr bwMode="auto">
          <a:xfrm>
            <a:off x="250825" y="3644900"/>
            <a:ext cx="4465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sz="1200" b="1" dirty="0">
                <a:solidFill>
                  <a:schemeClr val="accent1"/>
                </a:solidFill>
              </a:rPr>
              <a:t>© </a:t>
            </a:r>
            <a:r>
              <a:rPr kumimoji="1" lang="ru-RU" sz="1200" b="1" dirty="0">
                <a:solidFill>
                  <a:schemeClr val="accent1"/>
                </a:solidFill>
              </a:rPr>
              <a:t>Составление, Гаврилов А.В</a:t>
            </a:r>
            <a:r>
              <a:rPr kumimoji="1" lang="ru-RU" sz="1200" b="1" dirty="0" smtClean="0">
                <a:solidFill>
                  <a:schemeClr val="accent1"/>
                </a:solidFill>
              </a:rPr>
              <a:t>., </a:t>
            </a:r>
            <a:r>
              <a:rPr kumimoji="1" lang="ru-RU" sz="1200" b="1" dirty="0" err="1" smtClean="0">
                <a:solidFill>
                  <a:schemeClr val="accent1"/>
                </a:solidFill>
              </a:rPr>
              <a:t>Будаев</a:t>
            </a:r>
            <a:r>
              <a:rPr kumimoji="1" lang="ru-RU" sz="1200" b="1" dirty="0" smtClean="0">
                <a:solidFill>
                  <a:schemeClr val="accent1"/>
                </a:solidFill>
              </a:rPr>
              <a:t> Д.С., 2013</a:t>
            </a:r>
            <a:endParaRPr kumimoji="1" lang="ru-RU" sz="1200" b="1" dirty="0">
              <a:solidFill>
                <a:schemeClr val="accent1"/>
              </a:solidFill>
            </a:endParaRPr>
          </a:p>
        </p:txBody>
      </p:sp>
      <p:sp>
        <p:nvSpPr>
          <p:cNvPr id="5124" name="AutoShape 1"/>
          <p:cNvSpPr>
            <a:spLocks noChangeArrowheads="1"/>
          </p:cNvSpPr>
          <p:nvPr/>
        </p:nvSpPr>
        <p:spPr bwMode="auto">
          <a:xfrm>
            <a:off x="6207125" y="4078288"/>
            <a:ext cx="2519363" cy="7191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Лекция </a:t>
            </a:r>
            <a:r>
              <a:rPr lang="en-US" sz="2400" b="1" dirty="0" smtClean="0">
                <a:solidFill>
                  <a:schemeClr val="bg1"/>
                </a:solidFill>
              </a:rPr>
              <a:t>10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125" name="AutoShape 2"/>
          <p:cNvSpPr>
            <a:spLocks noChangeArrowheads="1"/>
          </p:cNvSpPr>
          <p:nvPr/>
        </p:nvSpPr>
        <p:spPr bwMode="auto">
          <a:xfrm>
            <a:off x="6207125" y="5734050"/>
            <a:ext cx="2519363" cy="7191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УНЦ «</a:t>
            </a:r>
            <a:r>
              <a:rPr lang="ru-RU" sz="1400" b="1" dirty="0" err="1">
                <a:solidFill>
                  <a:schemeClr val="bg1"/>
                </a:solidFill>
              </a:rPr>
              <a:t>Инфоком</a:t>
            </a:r>
            <a:r>
              <a:rPr lang="ru-RU" sz="1400" b="1" dirty="0">
                <a:solidFill>
                  <a:schemeClr val="bg1"/>
                </a:solidFill>
              </a:rPr>
              <a:t>»</a:t>
            </a:r>
          </a:p>
          <a:p>
            <a:pPr algn="ctr"/>
            <a:r>
              <a:rPr lang="ru-RU" sz="1400" b="1" dirty="0">
                <a:solidFill>
                  <a:schemeClr val="bg1"/>
                </a:solidFill>
              </a:rPr>
              <a:t>Самара</a:t>
            </a:r>
          </a:p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2013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fld id="{21BD9946-DEDA-4E32-B284-FB0A6257D8D4}" type="slidenum">
              <a:rPr lang="ru-RU" sz="1600" smtClean="0"/>
              <a:pPr eaLnBrk="1" hangingPunct="1">
                <a:spcBef>
                  <a:spcPts val="700"/>
                </a:spcBef>
              </a:pPr>
              <a:t>9</a:t>
            </a:fld>
            <a:endParaRPr lang="ru-RU" sz="160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ts val="700"/>
              </a:spcBef>
            </a:pPr>
            <a:r>
              <a:rPr lang="ru-RU" sz="4800" dirty="0" smtClean="0"/>
              <a:t>Работа с графикой</a:t>
            </a:r>
          </a:p>
        </p:txBody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java.awt.Graphics</a:t>
            </a:r>
            <a:endParaRPr lang="ru-RU" sz="2400" dirty="0" smtClean="0"/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</a:pPr>
            <a:r>
              <a:rPr lang="ru-RU" sz="1800" dirty="0" smtClean="0"/>
              <a:t>Базовый класс, предназначенный для рисования в контекстах компонентов, в изображениях в памяти и т.д.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</a:pPr>
            <a:r>
              <a:rPr lang="ru-RU" sz="1800" dirty="0" smtClean="0"/>
              <a:t>Предлагает простые средства рисования:</a:t>
            </a:r>
            <a:br>
              <a:rPr lang="ru-RU" sz="1800" dirty="0" smtClean="0"/>
            </a:br>
            <a:r>
              <a:rPr 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void</a:t>
            </a:r>
            <a:r>
              <a:rPr 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drawArc</a:t>
            </a:r>
            <a:r>
              <a:rPr 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 x, </a:t>
            </a:r>
            <a:r>
              <a:rPr 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 y, </a:t>
            </a:r>
            <a:r>
              <a:rPr 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 </a:t>
            </a:r>
            <a:r>
              <a:rPr 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width</a:t>
            </a:r>
            <a:r>
              <a:rPr 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, </a:t>
            </a:r>
            <a:r>
              <a:rPr 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 </a:t>
            </a:r>
            <a:r>
              <a:rPr 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height</a:t>
            </a:r>
            <a:r>
              <a:rPr 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,</a:t>
            </a:r>
            <a:br>
              <a:rPr lang="ru-RU" sz="1800" b="1" dirty="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     </a:t>
            </a:r>
            <a:r>
              <a:rPr 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 </a:t>
            </a:r>
            <a:r>
              <a:rPr 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startAngle</a:t>
            </a:r>
            <a:r>
              <a:rPr 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, </a:t>
            </a:r>
            <a:r>
              <a:rPr 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 </a:t>
            </a:r>
            <a:r>
              <a:rPr 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arcAngle</a:t>
            </a:r>
            <a:r>
              <a:rPr 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br>
              <a:rPr lang="ru-RU" sz="1800" b="1" dirty="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void</a:t>
            </a:r>
            <a:r>
              <a:rPr 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drawString</a:t>
            </a:r>
            <a:r>
              <a:rPr 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String</a:t>
            </a:r>
            <a:r>
              <a:rPr 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 </a:t>
            </a:r>
            <a:r>
              <a:rPr 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str</a:t>
            </a:r>
            <a:r>
              <a:rPr 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, </a:t>
            </a:r>
            <a:r>
              <a:rPr 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 x, </a:t>
            </a:r>
            <a:r>
              <a:rPr 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 y)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1800" dirty="0" smtClean="0"/>
              <a:t>и т.д.</a:t>
            </a:r>
            <a:endParaRPr lang="en-US" sz="1800" dirty="0" smtClean="0"/>
          </a:p>
          <a:p>
            <a:pPr eaLnBrk="1" hangingPunct="1">
              <a:lnSpc>
                <a:spcPct val="90000"/>
              </a:lnSpc>
              <a:spcBef>
                <a:spcPts val="2100"/>
              </a:spcBef>
            </a:pP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java.awt.Graphics2D</a:t>
            </a:r>
            <a:endParaRPr lang="ru-RU" sz="24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</a:pPr>
            <a:r>
              <a:rPr lang="ru-RU" sz="1800" dirty="0" smtClean="0"/>
              <a:t>Класс-наследник класса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</a:rPr>
              <a:t>java.awt.Graphics</a:t>
            </a:r>
            <a:r>
              <a:rPr lang="en-US" sz="1800" dirty="0" smtClean="0"/>
              <a:t>, </a:t>
            </a:r>
            <a:r>
              <a:rPr lang="ru-RU" sz="1800" dirty="0" smtClean="0"/>
              <a:t>обеспечивающий большую функциональность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</a:pPr>
            <a:r>
              <a:rPr lang="ru-RU" sz="1800" dirty="0" smtClean="0"/>
              <a:t>работа с </a:t>
            </a:r>
            <a:r>
              <a:rPr lang="en-US" sz="1800" dirty="0" smtClean="0"/>
              <a:t>2D-</a:t>
            </a:r>
            <a:r>
              <a:rPr lang="ru-RU" sz="1800" dirty="0" smtClean="0"/>
              <a:t>сценой</a:t>
            </a:r>
            <a:endParaRPr lang="en-US" sz="1800" dirty="0" smtClean="0"/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java.awt.geom.*</a:t>
            </a:r>
            <a:r>
              <a:rPr lang="ru-RU" sz="1800" dirty="0" smtClean="0">
                <a:solidFill>
                  <a:schemeClr val="accent1"/>
                </a:solidFill>
              </a:rPr>
              <a:t/>
            </a:r>
            <a:br>
              <a:rPr lang="ru-RU" sz="1800" dirty="0" smtClean="0">
                <a:solidFill>
                  <a:schemeClr val="accent1"/>
                </a:solidFill>
              </a:rPr>
            </a:br>
            <a:r>
              <a:rPr lang="ru-RU" sz="1800" dirty="0" smtClean="0"/>
              <a:t>Содержит набор классов работы с графическими примитивами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12440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6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25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04152B-F56D-45FF-A25A-206CC42E727B}" type="slidenum">
              <a:rPr lang="ru-RU" smtClean="0"/>
              <a:pPr eaLnBrk="1" hangingPunct="1"/>
              <a:t>10</a:t>
            </a:fld>
            <a:endParaRPr lang="ru-RU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Работа с цветом</a:t>
            </a:r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ru-RU" sz="2800" dirty="0" smtClean="0"/>
              <a:t>Класс </a:t>
            </a:r>
            <a:r>
              <a:rPr lang="en-US" sz="2800" b="1" dirty="0" err="1" smtClean="0">
                <a:solidFill>
                  <a:schemeClr val="accent1"/>
                </a:solidFill>
                <a:latin typeface="Courier New" pitchFamily="49" charset="0"/>
              </a:rPr>
              <a:t>java.awt.Color</a:t>
            </a:r>
            <a:endParaRPr lang="ru-RU" sz="2800" dirty="0" smtClean="0"/>
          </a:p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ru-RU" sz="2800" dirty="0" smtClean="0"/>
              <a:t>Константы </a:t>
            </a:r>
            <a:r>
              <a:rPr lang="en-US" sz="2800" b="1" dirty="0" err="1" smtClean="0">
                <a:solidFill>
                  <a:schemeClr val="accent1"/>
                </a:solidFill>
                <a:latin typeface="Courier New" pitchFamily="49" charset="0"/>
              </a:rPr>
              <a:t>Color.BLUE</a:t>
            </a:r>
            <a:r>
              <a:rPr lang="en-US" sz="2800" dirty="0" smtClean="0"/>
              <a:t>,</a:t>
            </a:r>
            <a:r>
              <a:rPr lang="en-US" sz="28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  <a:latin typeface="Courier New" pitchFamily="49" charset="0"/>
              </a:rPr>
              <a:t>Color.RED</a:t>
            </a:r>
            <a:endParaRPr lang="en-US" sz="28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ru-RU" sz="2800" dirty="0" smtClean="0"/>
              <a:t>Покомпонентные конструкторы</a:t>
            </a:r>
            <a:br>
              <a:rPr lang="ru-RU" sz="2800" dirty="0" smtClean="0"/>
            </a:br>
            <a:r>
              <a:rPr lang="ru-RU" sz="2800" b="1" dirty="0" err="1" smtClean="0">
                <a:solidFill>
                  <a:schemeClr val="accent1"/>
                </a:solidFill>
                <a:latin typeface="Courier New" pitchFamily="49" charset="0"/>
              </a:rPr>
              <a:t>Color</a:t>
            </a:r>
            <a:r>
              <a:rPr 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ru-RU" sz="2800" b="1" dirty="0" err="1" smtClean="0">
                <a:solidFill>
                  <a:schemeClr val="accent1"/>
                </a:solidFill>
                <a:latin typeface="Courier New" pitchFamily="49" charset="0"/>
              </a:rPr>
              <a:t>float</a:t>
            </a:r>
            <a:r>
              <a:rPr 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 r, </a:t>
            </a:r>
            <a:r>
              <a:rPr lang="ru-RU" sz="2800" b="1" dirty="0" err="1" smtClean="0">
                <a:solidFill>
                  <a:schemeClr val="accent1"/>
                </a:solidFill>
                <a:latin typeface="Courier New" pitchFamily="49" charset="0"/>
              </a:rPr>
              <a:t>float</a:t>
            </a:r>
            <a:r>
              <a:rPr 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 g, </a:t>
            </a:r>
            <a:r>
              <a:rPr lang="ru-RU" sz="2800" b="1" dirty="0" err="1" smtClean="0">
                <a:solidFill>
                  <a:schemeClr val="accent1"/>
                </a:solidFill>
                <a:latin typeface="Courier New" pitchFamily="49" charset="0"/>
              </a:rPr>
              <a:t>float</a:t>
            </a:r>
            <a:r>
              <a:rPr 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 b,</a:t>
            </a:r>
            <a:r>
              <a:rPr lang="en-US" sz="2800" b="1" dirty="0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en-US" sz="2800" b="1" dirty="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2800" b="1" dirty="0" smtClean="0">
                <a:solidFill>
                  <a:schemeClr val="accent1"/>
                </a:solidFill>
                <a:latin typeface="Courier New" pitchFamily="49" charset="0"/>
              </a:rPr>
              <a:t>     </a:t>
            </a:r>
            <a:r>
              <a:rPr 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sz="2800" b="1" dirty="0" err="1" smtClean="0">
                <a:solidFill>
                  <a:schemeClr val="accent1"/>
                </a:solidFill>
                <a:latin typeface="Courier New" pitchFamily="49" charset="0"/>
              </a:rPr>
              <a:t>float</a:t>
            </a:r>
            <a:r>
              <a:rPr 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 a)</a:t>
            </a:r>
            <a:br>
              <a:rPr lang="ru-RU" sz="2800" b="1" dirty="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2800" b="1" dirty="0" err="1" smtClean="0">
                <a:solidFill>
                  <a:schemeClr val="accent1"/>
                </a:solidFill>
                <a:latin typeface="Courier New" pitchFamily="49" charset="0"/>
              </a:rPr>
              <a:t>Color</a:t>
            </a:r>
            <a:r>
              <a:rPr 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en-US" sz="2800" b="1" dirty="0" err="1" smtClean="0">
                <a:solidFill>
                  <a:schemeClr val="accent1"/>
                </a:solidFill>
                <a:latin typeface="Courier New" pitchFamily="49" charset="0"/>
              </a:rPr>
              <a:t>ColorSpace</a:t>
            </a:r>
            <a:r>
              <a:rPr 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 </a:t>
            </a:r>
            <a:r>
              <a:rPr lang="ru-RU" sz="2800" b="1" dirty="0" err="1" smtClean="0">
                <a:solidFill>
                  <a:schemeClr val="accent1"/>
                </a:solidFill>
                <a:latin typeface="Courier New" pitchFamily="49" charset="0"/>
              </a:rPr>
              <a:t>cspace</a:t>
            </a:r>
            <a:r>
              <a:rPr 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,</a:t>
            </a:r>
            <a:r>
              <a:rPr lang="en-US" sz="2800" b="1" dirty="0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en-US" sz="2800" b="1" dirty="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2800" b="1" dirty="0" smtClean="0">
                <a:solidFill>
                  <a:schemeClr val="accent1"/>
                </a:solidFill>
                <a:latin typeface="Courier New" pitchFamily="49" charset="0"/>
              </a:rPr>
              <a:t>     </a:t>
            </a:r>
            <a:r>
              <a:rPr 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sz="2800" b="1" dirty="0" smtClean="0">
                <a:solidFill>
                  <a:schemeClr val="accent1"/>
                </a:solidFill>
                <a:latin typeface="Courier New" pitchFamily="49" charset="0"/>
              </a:rPr>
              <a:t>f</a:t>
            </a:r>
            <a:r>
              <a:rPr lang="ru-RU" sz="2800" b="1" dirty="0" err="1" smtClean="0">
                <a:solidFill>
                  <a:schemeClr val="accent1"/>
                </a:solidFill>
                <a:latin typeface="Courier New" pitchFamily="49" charset="0"/>
              </a:rPr>
              <a:t>loat</a:t>
            </a:r>
            <a:r>
              <a:rPr 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[] </a:t>
            </a:r>
            <a:r>
              <a:rPr lang="ru-RU" sz="2800" b="1" dirty="0" err="1" smtClean="0">
                <a:solidFill>
                  <a:schemeClr val="accent1"/>
                </a:solidFill>
                <a:latin typeface="Courier New" pitchFamily="49" charset="0"/>
              </a:rPr>
              <a:t>components</a:t>
            </a:r>
            <a:r>
              <a:rPr 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,</a:t>
            </a:r>
            <a:r>
              <a:rPr lang="en-US" sz="2800" b="1" dirty="0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en-US" sz="2800" b="1" dirty="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2800" b="1" dirty="0" smtClean="0">
                <a:solidFill>
                  <a:schemeClr val="accent1"/>
                </a:solidFill>
                <a:latin typeface="Courier New" pitchFamily="49" charset="0"/>
              </a:rPr>
              <a:t>     </a:t>
            </a:r>
            <a:r>
              <a:rPr 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sz="2800" b="1" dirty="0" err="1" smtClean="0">
                <a:solidFill>
                  <a:schemeClr val="accent1"/>
                </a:solidFill>
                <a:latin typeface="Courier New" pitchFamily="49" charset="0"/>
              </a:rPr>
              <a:t>float</a:t>
            </a:r>
            <a:r>
              <a:rPr 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 </a:t>
            </a:r>
            <a:r>
              <a:rPr lang="ru-RU" sz="2800" b="1" dirty="0" err="1" smtClean="0">
                <a:solidFill>
                  <a:schemeClr val="accent1"/>
                </a:solidFill>
                <a:latin typeface="Courier New" pitchFamily="49" charset="0"/>
              </a:rPr>
              <a:t>alpha</a:t>
            </a:r>
            <a:r>
              <a:rPr 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) </a:t>
            </a:r>
          </a:p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ru-RU" sz="2800" dirty="0" smtClean="0"/>
              <a:t>Методы получения параметров  цвета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dirty="0" err="1" smtClean="0">
                <a:solidFill>
                  <a:schemeClr val="accent1"/>
                </a:solidFill>
                <a:latin typeface="Courier New" pitchFamily="49" charset="0"/>
              </a:rPr>
              <a:t>getRed</a:t>
            </a:r>
            <a:r>
              <a:rPr lang="en-US" sz="2800" b="1" dirty="0" smtClean="0">
                <a:solidFill>
                  <a:schemeClr val="accent1"/>
                </a:solidFill>
                <a:latin typeface="Courier New" pitchFamily="49" charset="0"/>
              </a:rPr>
              <a:t>()</a:t>
            </a:r>
            <a:r>
              <a:rPr lang="en-US" sz="2800" dirty="0" smtClean="0"/>
              <a:t>,</a:t>
            </a:r>
            <a:r>
              <a:rPr lang="en-US" sz="28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  <a:latin typeface="Courier New" pitchFamily="49" charset="0"/>
              </a:rPr>
              <a:t>getTransparency</a:t>
            </a:r>
            <a:r>
              <a:rPr lang="en-US" sz="2800" b="1" dirty="0" smtClean="0">
                <a:solidFill>
                  <a:schemeClr val="accent1"/>
                </a:solidFill>
                <a:latin typeface="Courier New" pitchFamily="49" charset="0"/>
              </a:rPr>
              <a:t>()</a:t>
            </a:r>
            <a:endParaRPr lang="ru-RU" sz="2800" b="1" dirty="0" smtClean="0">
              <a:solidFill>
                <a:schemeClr val="accent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03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6D6AA3A-773E-430C-ADB1-DDB8398520DC}" type="slidenum">
              <a:rPr lang="ru-RU" smtClean="0"/>
              <a:pPr eaLnBrk="1" hangingPunct="1"/>
              <a:t>11</a:t>
            </a:fld>
            <a:endParaRPr lang="ru-RU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Работа со шрифтами</a:t>
            </a:r>
          </a:p>
        </p:txBody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pPr eaLnBrk="1" hangingPunct="1"/>
            <a:r>
              <a:rPr lang="ru-RU" sz="2800" dirty="0" smtClean="0"/>
              <a:t>Класс </a:t>
            </a:r>
            <a:r>
              <a:rPr lang="en-US" sz="2800" b="1" dirty="0" err="1" smtClean="0">
                <a:solidFill>
                  <a:schemeClr val="accent1"/>
                </a:solidFill>
                <a:latin typeface="Courier New" pitchFamily="49" charset="0"/>
              </a:rPr>
              <a:t>java.awt.Font</a:t>
            </a:r>
            <a:r>
              <a:rPr lang="ru-RU" sz="2800" dirty="0" smtClean="0">
                <a:solidFill>
                  <a:schemeClr val="accent1"/>
                </a:solidFill>
              </a:rPr>
              <a:t> </a:t>
            </a:r>
            <a:endParaRPr lang="en-US" sz="2800" dirty="0" smtClean="0">
              <a:solidFill>
                <a:schemeClr val="accent1"/>
              </a:solidFill>
            </a:endParaRPr>
          </a:p>
          <a:p>
            <a:pPr lvl="1" eaLnBrk="1" hangingPunct="1"/>
            <a:r>
              <a:rPr lang="ru-RU" sz="2400" dirty="0" smtClean="0"/>
              <a:t>Константы</a:t>
            </a:r>
          </a:p>
          <a:p>
            <a:pPr lvl="1" eaLnBrk="1" hangingPunct="1"/>
            <a:r>
              <a:rPr lang="ru-RU" sz="2400" dirty="0" smtClean="0"/>
              <a:t>Конструкторы</a:t>
            </a:r>
            <a:br>
              <a:rPr lang="ru-RU" sz="2400" dirty="0" smtClean="0"/>
            </a:br>
            <a:r>
              <a:rPr 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Font</a:t>
            </a:r>
            <a: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String</a:t>
            </a:r>
            <a: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 </a:t>
            </a:r>
            <a:r>
              <a:rPr 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name</a:t>
            </a:r>
            <a: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, </a:t>
            </a:r>
            <a:r>
              <a:rPr 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 </a:t>
            </a:r>
            <a:r>
              <a:rPr 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style</a:t>
            </a:r>
            <a: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, </a:t>
            </a:r>
            <a:r>
              <a:rPr 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 </a:t>
            </a:r>
            <a:r>
              <a:rPr 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size</a:t>
            </a:r>
            <a: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</a:p>
          <a:p>
            <a:pPr lvl="1" eaLnBrk="1" hangingPunct="1"/>
            <a:r>
              <a:rPr lang="ru-RU" sz="2400" dirty="0" smtClean="0"/>
              <a:t>Методы модификации и получения параметров шрифта</a:t>
            </a:r>
          </a:p>
          <a:p>
            <a:pPr eaLnBrk="1" hangingPunct="1">
              <a:spcBef>
                <a:spcPts val="3200"/>
              </a:spcBef>
            </a:pPr>
            <a:r>
              <a:rPr lang="ru-RU" sz="2800" dirty="0" smtClean="0"/>
              <a:t>Класс </a:t>
            </a:r>
            <a:r>
              <a:rPr lang="en-US" sz="2800" b="1" dirty="0" err="1" smtClean="0">
                <a:solidFill>
                  <a:schemeClr val="accent1"/>
                </a:solidFill>
                <a:latin typeface="Courier New" pitchFamily="49" charset="0"/>
              </a:rPr>
              <a:t>java.awt.FontMetrics</a:t>
            </a:r>
            <a:r>
              <a:rPr lang="ru-RU" sz="2800" dirty="0" smtClean="0">
                <a:solidFill>
                  <a:schemeClr val="accent1"/>
                </a:solidFill>
              </a:rPr>
              <a:t> </a:t>
            </a:r>
            <a:endParaRPr lang="en-US" sz="2800" dirty="0" smtClean="0">
              <a:solidFill>
                <a:schemeClr val="accent1"/>
              </a:solidFill>
            </a:endParaRPr>
          </a:p>
          <a:p>
            <a:pPr lvl="1" eaLnBrk="1" hangingPunct="1"/>
            <a:r>
              <a:rPr lang="ru-RU" sz="2400" dirty="0" smtClean="0"/>
              <a:t>Содержит методы определения геометрических характеристик  шрифтов</a:t>
            </a:r>
          </a:p>
        </p:txBody>
      </p:sp>
    </p:spTree>
    <p:extLst>
      <p:ext uri="{BB962C8B-B14F-4D97-AF65-F5344CB8AC3E}">
        <p14:creationId xmlns:p14="http://schemas.microsoft.com/office/powerpoint/2010/main" val="412616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1162C24-78A2-4B5B-A973-6F7CCA7A218C}" type="slidenum">
              <a:rPr lang="ru-RU" smtClean="0"/>
              <a:pPr eaLnBrk="1" hangingPunct="1"/>
              <a:t>12</a:t>
            </a:fld>
            <a:endParaRPr lang="ru-RU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Двойная буферизация</a:t>
            </a:r>
          </a:p>
        </p:txBody>
      </p:sp>
      <p:sp>
        <p:nvSpPr>
          <p:cNvPr id="104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ru-RU" sz="2400" dirty="0" smtClean="0"/>
              <a:t>В целях экономии времени на перерисовку логично запоминать однажды нарисованный статичный объект как рисунок в памяти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ru-RU" sz="2400" dirty="0" smtClean="0"/>
              <a:t>При использовании </a:t>
            </a:r>
            <a:r>
              <a:rPr lang="en-US" sz="2400" dirty="0" smtClean="0"/>
              <a:t>Swing </a:t>
            </a:r>
            <a:r>
              <a:rPr lang="ru-RU" sz="2400" dirty="0" smtClean="0"/>
              <a:t>для этого не надо предпринимать дополнительных действий по выделению памяти </a:t>
            </a:r>
            <a:r>
              <a:rPr lang="ru-RU" sz="2400" dirty="0" err="1" smtClean="0"/>
              <a:t>и.д</a:t>
            </a:r>
            <a:r>
              <a:rPr lang="ru-RU" sz="2400" dirty="0" smtClean="0"/>
              <a:t>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ru-RU" sz="2400" dirty="0" smtClean="0"/>
              <a:t>Используется т.н. механизм «двойной буферизации», реализующий сохранение информации на уровне механизмов </a:t>
            </a:r>
            <a:r>
              <a:rPr lang="ru-RU" sz="2400" dirty="0" err="1" smtClean="0"/>
              <a:t>отрисовки</a:t>
            </a:r>
            <a:endParaRPr lang="ru-RU" sz="2400" dirty="0" smtClean="0"/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ru-RU" sz="2400" dirty="0" smtClean="0"/>
              <a:t>Для одного участка «видимой области» приложения используется не более одного изображения-буфера</a:t>
            </a: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2BB6EDB-2ABE-4C97-9D06-3AC0A4CCFBBB}" type="slidenum">
              <a:rPr lang="ru-RU" smtClean="0"/>
              <a:pPr eaLnBrk="1" hangingPunct="1"/>
              <a:t>13</a:t>
            </a:fld>
            <a:endParaRPr lang="ru-RU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Двойная буферизация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pPr eaLnBrk="1" hangingPunct="1">
              <a:lnSpc>
                <a:spcPct val="90000"/>
              </a:lnSpc>
              <a:spcBef>
                <a:spcPts val="3200"/>
              </a:spcBef>
              <a:buFont typeface="Wingdings" pitchFamily="2" charset="2"/>
              <a:buNone/>
            </a:pPr>
            <a:r>
              <a:rPr lang="ru-RU" dirty="0" smtClean="0"/>
              <a:t>Методы класса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</a:rPr>
              <a:t>JComponent</a:t>
            </a:r>
            <a:endParaRPr lang="ru-RU" sz="28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3200"/>
              </a:spcBef>
            </a:pPr>
            <a:r>
              <a:rPr lang="ru-RU" sz="2800" b="1" dirty="0" err="1" smtClean="0">
                <a:solidFill>
                  <a:schemeClr val="accent1"/>
                </a:solidFill>
                <a:latin typeface="Courier New" pitchFamily="49" charset="0"/>
              </a:rPr>
              <a:t>setDoubleBuffered</a:t>
            </a:r>
            <a:r>
              <a:rPr lang="en-US" sz="2800" b="1" dirty="0" smtClean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en-US" sz="2800" b="1" dirty="0" err="1" smtClean="0">
                <a:solidFill>
                  <a:schemeClr val="accent1"/>
                </a:solidFill>
                <a:latin typeface="Courier New" pitchFamily="49" charset="0"/>
              </a:rPr>
              <a:t>boolean</a:t>
            </a:r>
            <a:r>
              <a:rPr lang="en-US" sz="28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  <a:latin typeface="Courier New" pitchFamily="49" charset="0"/>
              </a:rPr>
              <a:t>aFlag</a:t>
            </a:r>
            <a:r>
              <a:rPr lang="en-US" sz="28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en-US" sz="2800" b="1" dirty="0" smtClean="0">
                <a:solidFill>
                  <a:srgbClr val="FFFFCC"/>
                </a:solidFill>
                <a:latin typeface="Courier New" pitchFamily="49" charset="0"/>
              </a:rPr>
              <a:t/>
            </a:r>
            <a:br>
              <a:rPr lang="en-US" sz="2800" b="1" dirty="0" smtClean="0">
                <a:solidFill>
                  <a:srgbClr val="FFFFCC"/>
                </a:solidFill>
                <a:latin typeface="Courier New" pitchFamily="49" charset="0"/>
              </a:rPr>
            </a:br>
            <a:r>
              <a:rPr lang="ru-RU" dirty="0" smtClean="0"/>
              <a:t>Устанавливает, буферизует ли объект свой вывод</a:t>
            </a:r>
            <a:endParaRPr lang="en-US" dirty="0" smtClean="0"/>
          </a:p>
          <a:p>
            <a:pPr eaLnBrk="1" hangingPunct="1">
              <a:lnSpc>
                <a:spcPct val="90000"/>
              </a:lnSpc>
              <a:spcBef>
                <a:spcPts val="3200"/>
              </a:spcBef>
            </a:pPr>
            <a:r>
              <a:rPr lang="ru-RU" sz="2800" b="1" dirty="0" err="1" smtClean="0">
                <a:solidFill>
                  <a:schemeClr val="accent1"/>
                </a:solidFill>
                <a:latin typeface="Courier New" pitchFamily="49" charset="0"/>
              </a:rPr>
              <a:t>boolean</a:t>
            </a:r>
            <a:r>
              <a:rPr 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sz="2800" b="1" dirty="0" err="1" smtClean="0">
                <a:solidFill>
                  <a:schemeClr val="accent1"/>
                </a:solidFill>
                <a:latin typeface="Courier New" pitchFamily="49" charset="0"/>
              </a:rPr>
              <a:t>isDoubleBuffered</a:t>
            </a:r>
            <a:r>
              <a:rPr 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()</a:t>
            </a:r>
            <a:br>
              <a:rPr lang="ru-RU" sz="2800" b="1" dirty="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dirty="0" smtClean="0"/>
              <a:t>Возвращает булевское значение, показывающее, используется ли двойная буферизация, или нет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5BC64F1-DBF9-43AB-A532-F94D1E4E9150}" type="slidenum">
              <a:rPr lang="ru-RU" smtClean="0">
                <a:solidFill>
                  <a:srgbClr val="000000"/>
                </a:solidFill>
              </a:rPr>
              <a:pPr eaLnBrk="1" hangingPunct="1"/>
              <a:t>14</a:t>
            </a:fld>
            <a:endParaRPr lang="ru-RU" smtClean="0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Pluggable Look And Feel</a:t>
            </a:r>
            <a:endParaRPr lang="ru-RU" dirty="0" smtClean="0"/>
          </a:p>
        </p:txBody>
      </p:sp>
      <p:sp>
        <p:nvSpPr>
          <p:cNvPr id="102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000" dirty="0" smtClean="0"/>
              <a:t>Программе можно придать различный вид, изменив «стиль» </a:t>
            </a:r>
            <a:r>
              <a:rPr lang="ru-RU" sz="2000" dirty="0" err="1" smtClean="0"/>
              <a:t>отрисовки</a:t>
            </a:r>
            <a:r>
              <a:rPr lang="ru-RU" sz="2000" dirty="0" smtClean="0"/>
              <a:t> компонентов</a:t>
            </a:r>
          </a:p>
          <a:p>
            <a:pPr lvl="1" eaLnBrk="1" hangingPunct="1">
              <a:lnSpc>
                <a:spcPct val="80000"/>
              </a:lnSpc>
            </a:pPr>
            <a:r>
              <a:rPr lang="ru-RU" sz="1800" dirty="0" smtClean="0"/>
              <a:t>Внешний вид программы может изменяться во время исполнения</a:t>
            </a:r>
          </a:p>
          <a:p>
            <a:pPr lvl="1" eaLnBrk="1" hangingPunct="1">
              <a:lnSpc>
                <a:spcPct val="80000"/>
              </a:lnSpc>
            </a:pPr>
            <a:r>
              <a:rPr lang="ru-RU" sz="1800" dirty="0" smtClean="0"/>
              <a:t>Перерисовка должна вызываться принудительно</a:t>
            </a:r>
            <a:endParaRPr lang="ru-RU" sz="1600" dirty="0" smtClean="0"/>
          </a:p>
          <a:p>
            <a:pPr eaLnBrk="1" hangingPunct="1">
              <a:lnSpc>
                <a:spcPct val="80000"/>
              </a:lnSpc>
            </a:pPr>
            <a:r>
              <a:rPr lang="ru-RU" sz="2000" dirty="0" smtClean="0"/>
              <a:t>Есть разработанные «стили» для базовых платформ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ru-RU" sz="2000" dirty="0" smtClean="0"/>
              <a:t>Существует </a:t>
            </a:r>
            <a:r>
              <a:rPr lang="ru-RU" sz="2000" dirty="0" smtClean="0"/>
              <a:t>возможность создания собственных «стилей»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388" y="3429000"/>
            <a:ext cx="8785225" cy="2679837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sz="1400" b="1">
                <a:latin typeface="Courier New" pitchFamily="49" charset="0"/>
              </a:rPr>
              <a:t>String s;</a:t>
            </a:r>
          </a:p>
          <a:p>
            <a:pPr eaLnBrk="1" hangingPunct="1"/>
            <a:r>
              <a:rPr kumimoji="1" lang="en-US" sz="1400" b="1">
                <a:latin typeface="Courier New" pitchFamily="49" charset="0"/>
              </a:rPr>
              <a:t>switch (value) {</a:t>
            </a:r>
          </a:p>
          <a:p>
            <a:pPr eaLnBrk="1" hangingPunct="1"/>
            <a:r>
              <a:rPr kumimoji="1" lang="en-US" sz="1400" b="1">
                <a:latin typeface="Courier New" pitchFamily="49" charset="0"/>
              </a:rPr>
              <a:t>  case 0: s = </a:t>
            </a:r>
            <a:r>
              <a:rPr kumimoji="1" lang="ru-RU" sz="1400" b="1">
                <a:latin typeface="Courier New" pitchFamily="49" charset="0"/>
              </a:rPr>
              <a:t>"javax.swing.plaf.metal.MetalLookAndFeel</a:t>
            </a:r>
            <a:r>
              <a:rPr kumimoji="1" lang="en-US" sz="1400" b="1">
                <a:latin typeface="Courier New" pitchFamily="49" charset="0"/>
              </a:rPr>
              <a:t>";</a:t>
            </a:r>
          </a:p>
          <a:p>
            <a:pPr eaLnBrk="1" hangingPunct="1"/>
            <a:r>
              <a:rPr kumimoji="1" lang="en-US" sz="1400" b="1">
                <a:latin typeface="Courier New" pitchFamily="49" charset="0"/>
              </a:rPr>
              <a:t>          break;</a:t>
            </a:r>
          </a:p>
          <a:p>
            <a:pPr eaLnBrk="1" hangingPunct="1"/>
            <a:r>
              <a:rPr kumimoji="1" lang="en-US" sz="1400" b="1">
                <a:latin typeface="Courier New" pitchFamily="49" charset="0"/>
              </a:rPr>
              <a:t>  case 1: s = </a:t>
            </a:r>
            <a:r>
              <a:rPr kumimoji="1" lang="ru-RU" sz="1400" b="1">
                <a:latin typeface="Courier New" pitchFamily="49" charset="0"/>
              </a:rPr>
              <a:t>"com.sun.java.swing.plaf.motif.MotifLookAndFeel</a:t>
            </a:r>
            <a:r>
              <a:rPr kumimoji="1" lang="en-US" sz="1400" b="1">
                <a:latin typeface="Courier New" pitchFamily="49" charset="0"/>
              </a:rPr>
              <a:t>";</a:t>
            </a:r>
          </a:p>
          <a:p>
            <a:pPr eaLnBrk="1" hangingPunct="1"/>
            <a:r>
              <a:rPr kumimoji="1" lang="en-US" sz="1400" b="1">
                <a:latin typeface="Courier New" pitchFamily="49" charset="0"/>
              </a:rPr>
              <a:t>          break;</a:t>
            </a:r>
          </a:p>
          <a:p>
            <a:pPr eaLnBrk="1" hangingPunct="1"/>
            <a:r>
              <a:rPr kumimoji="1" lang="en-US" sz="1400" b="1">
                <a:latin typeface="Courier New" pitchFamily="49" charset="0"/>
              </a:rPr>
              <a:t>  case 2: s = </a:t>
            </a:r>
            <a:r>
              <a:rPr kumimoji="1" lang="ru-RU" sz="1400" b="1">
                <a:latin typeface="Courier New" pitchFamily="49" charset="0"/>
              </a:rPr>
              <a:t>"com.sun.java.swing.plaf.windows.WindowsLookAndFeel</a:t>
            </a:r>
            <a:r>
              <a:rPr kumimoji="1" lang="en-US" sz="1400" b="1">
                <a:latin typeface="Courier New" pitchFamily="49" charset="0"/>
              </a:rPr>
              <a:t>";</a:t>
            </a:r>
          </a:p>
          <a:p>
            <a:pPr eaLnBrk="1" hangingPunct="1"/>
            <a:r>
              <a:rPr kumimoji="1" lang="en-US" sz="1400" b="1">
                <a:latin typeface="Courier New" pitchFamily="49" charset="0"/>
              </a:rPr>
              <a:t>          break;</a:t>
            </a:r>
          </a:p>
          <a:p>
            <a:pPr eaLnBrk="1" hangingPunct="1"/>
            <a:r>
              <a:rPr kumimoji="1" lang="en-US" sz="1400" b="1">
                <a:latin typeface="Courier New" pitchFamily="49" charset="0"/>
              </a:rPr>
              <a:t>  default: s = </a:t>
            </a:r>
            <a:r>
              <a:rPr kumimoji="1" lang="ru-RU" sz="1400" b="1">
                <a:latin typeface="Courier New" pitchFamily="49" charset="0"/>
              </a:rPr>
              <a:t>UIManager.getSystemLookAndFeelClassName();</a:t>
            </a:r>
            <a:endParaRPr kumimoji="1" lang="en-US" sz="1400" b="1">
              <a:latin typeface="Courier New" pitchFamily="49" charset="0"/>
            </a:endParaRPr>
          </a:p>
          <a:p>
            <a:pPr eaLnBrk="1" hangingPunct="1"/>
            <a:r>
              <a:rPr kumimoji="1" lang="en-US" sz="1400" b="1">
                <a:latin typeface="Courier New" pitchFamily="49" charset="0"/>
              </a:rPr>
              <a:t>}</a:t>
            </a:r>
          </a:p>
          <a:p>
            <a:pPr eaLnBrk="1" hangingPunct="1"/>
            <a:r>
              <a:rPr kumimoji="1" lang="ru-RU" sz="1400" b="1">
                <a:latin typeface="Courier New" pitchFamily="49" charset="0"/>
              </a:rPr>
              <a:t>UIManager.setLookAndFeel(</a:t>
            </a:r>
            <a:r>
              <a:rPr kumimoji="1" lang="en-US" sz="1400" b="1">
                <a:latin typeface="Courier New" pitchFamily="49" charset="0"/>
              </a:rPr>
              <a:t>s);</a:t>
            </a:r>
          </a:p>
          <a:p>
            <a:pPr eaLnBrk="1" hangingPunct="1"/>
            <a:r>
              <a:rPr kumimoji="1" lang="ru-RU" sz="1400" b="1">
                <a:latin typeface="Courier New" pitchFamily="49" charset="0"/>
              </a:rPr>
              <a:t>SwingUtilities.updateComponentTreeUI(</a:t>
            </a:r>
            <a:r>
              <a:rPr kumimoji="1" lang="en-US" sz="1400" b="1">
                <a:latin typeface="Courier New" pitchFamily="49" charset="0"/>
              </a:rPr>
              <a:t>getContentPane()</a:t>
            </a:r>
            <a:r>
              <a:rPr kumimoji="1" lang="ru-RU" sz="1400" b="1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6580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7AA37CA-608C-4571-8A2A-DE56857022C4}" type="slidenum">
              <a:rPr lang="ru-RU" smtClean="0">
                <a:solidFill>
                  <a:srgbClr val="000000"/>
                </a:solidFill>
              </a:rPr>
              <a:pPr eaLnBrk="1" hangingPunct="1"/>
              <a:t>15</a:t>
            </a:fld>
            <a:endParaRPr lang="ru-RU" smtClean="0">
              <a:solidFill>
                <a:srgbClr val="000000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Windows</a:t>
            </a:r>
            <a:endParaRPr lang="ru-RU" smtClean="0"/>
          </a:p>
        </p:txBody>
      </p:sp>
      <p:pic>
        <p:nvPicPr>
          <p:cNvPr id="1027077" name="Picture 5" descr="window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3375" y="1636713"/>
            <a:ext cx="5930900" cy="4479925"/>
          </a:xfrm>
          <a:noFill/>
        </p:spPr>
      </p:pic>
    </p:spTree>
    <p:extLst>
      <p:ext uri="{BB962C8B-B14F-4D97-AF65-F5344CB8AC3E}">
        <p14:creationId xmlns:p14="http://schemas.microsoft.com/office/powerpoint/2010/main" val="177629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0250A72-2467-48EC-9E86-A01A513DA2C0}" type="slidenum">
              <a:rPr lang="ru-RU" smtClean="0">
                <a:solidFill>
                  <a:srgbClr val="000000"/>
                </a:solidFill>
              </a:rPr>
              <a:pPr eaLnBrk="1" hangingPunct="1"/>
              <a:t>16</a:t>
            </a:fld>
            <a:endParaRPr lang="ru-RU" smtClean="0">
              <a:solidFill>
                <a:srgbClr val="000000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Motif</a:t>
            </a:r>
            <a:endParaRPr lang="ru-RU" smtClean="0"/>
          </a:p>
        </p:txBody>
      </p:sp>
      <p:pic>
        <p:nvPicPr>
          <p:cNvPr id="12292" name="Picture 5" descr="mot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8138" y="1636713"/>
            <a:ext cx="5921375" cy="4479925"/>
          </a:xfrm>
          <a:noFill/>
        </p:spPr>
      </p:pic>
    </p:spTree>
    <p:extLst>
      <p:ext uri="{BB962C8B-B14F-4D97-AF65-F5344CB8AC3E}">
        <p14:creationId xmlns:p14="http://schemas.microsoft.com/office/powerpoint/2010/main" val="446504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96DC28B-821B-4EB3-94F2-5B83E2619F42}" type="slidenum">
              <a:rPr lang="ru-RU" smtClean="0">
                <a:solidFill>
                  <a:srgbClr val="000000"/>
                </a:solidFill>
              </a:rPr>
              <a:pPr eaLnBrk="1" hangingPunct="1"/>
              <a:t>17</a:t>
            </a:fld>
            <a:endParaRPr lang="ru-RU" smtClean="0">
              <a:solidFill>
                <a:srgbClr val="000000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(Metal)</a:t>
            </a:r>
            <a:endParaRPr lang="ru-RU" smtClean="0"/>
          </a:p>
        </p:txBody>
      </p:sp>
      <p:pic>
        <p:nvPicPr>
          <p:cNvPr id="13316" name="Picture 5" descr="jav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7500" y="1636713"/>
            <a:ext cx="5964238" cy="4479925"/>
          </a:xfrm>
          <a:noFill/>
        </p:spPr>
      </p:pic>
    </p:spTree>
    <p:extLst>
      <p:ext uri="{BB962C8B-B14F-4D97-AF65-F5344CB8AC3E}">
        <p14:creationId xmlns:p14="http://schemas.microsoft.com/office/powerpoint/2010/main" val="3139215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AB2B418-3760-4DE2-A158-FDCC9ABEA6D9}" type="slidenum">
              <a:rPr lang="ru-RU" smtClean="0"/>
              <a:pPr eaLnBrk="1" hangingPunct="1"/>
              <a:t>18</a:t>
            </a:fld>
            <a:endParaRPr lang="ru-RU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Оконные приложения в </a:t>
            </a:r>
            <a:r>
              <a:rPr lang="en-US" smtClean="0"/>
              <a:t>Swing</a:t>
            </a:r>
            <a:endParaRPr lang="ru-RU" smtClean="0"/>
          </a:p>
        </p:txBody>
      </p:sp>
      <p:sp>
        <p:nvSpPr>
          <p:cNvPr id="103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pPr eaLnBrk="1" hangingPunct="1">
              <a:lnSpc>
                <a:spcPct val="90000"/>
              </a:lnSpc>
              <a:spcBef>
                <a:spcPts val="4800"/>
              </a:spcBef>
            </a:pPr>
            <a:r>
              <a:rPr lang="ru-RU" dirty="0" smtClean="0"/>
              <a:t>Используется класс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</a:rPr>
              <a:t>javax.swing.JFrame</a:t>
            </a:r>
            <a:endParaRPr lang="ru-RU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4800"/>
              </a:spcBef>
            </a:pPr>
            <a:r>
              <a:rPr lang="ru-RU" dirty="0" smtClean="0"/>
              <a:t>Содержимое </a:t>
            </a:r>
            <a:r>
              <a:rPr lang="ru-RU" dirty="0" smtClean="0"/>
              <a:t>окна находится на панели, ссылку на которую можно получить вызовом метода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</a:rPr>
              <a:t>getContentPane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()</a:t>
            </a:r>
            <a:endParaRPr lang="ru-RU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4800"/>
              </a:spcBef>
            </a:pPr>
            <a:r>
              <a:rPr lang="ru-RU" dirty="0" smtClean="0"/>
              <a:t>Параметрами </a:t>
            </a:r>
            <a:r>
              <a:rPr lang="ru-RU" dirty="0" smtClean="0"/>
              <a:t>окна можно управлять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0D9E8C2-FE46-4BE5-B0F0-C316399F259E}" type="slidenum">
              <a:rPr lang="ru-RU" smtClean="0"/>
              <a:pPr eaLnBrk="1" hangingPunct="1"/>
              <a:t>1</a:t>
            </a:fld>
            <a:endParaRPr lang="ru-RU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План лекции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pPr eaLnBrk="1" hangingPunct="1">
              <a:spcBef>
                <a:spcPts val="2800"/>
              </a:spcBef>
            </a:pPr>
            <a:r>
              <a:rPr lang="ru-RU" dirty="0" smtClean="0"/>
              <a:t>Технология </a:t>
            </a:r>
            <a:r>
              <a:rPr lang="en-US" dirty="0" smtClean="0"/>
              <a:t>AWT </a:t>
            </a:r>
            <a:r>
              <a:rPr lang="ru-RU" dirty="0" smtClean="0"/>
              <a:t>и ее особенности</a:t>
            </a:r>
          </a:p>
          <a:p>
            <a:pPr eaLnBrk="1" hangingPunct="1">
              <a:spcBef>
                <a:spcPts val="2800"/>
              </a:spcBef>
            </a:pPr>
            <a:r>
              <a:rPr lang="ru-RU" dirty="0" smtClean="0"/>
              <a:t>Технология </a:t>
            </a:r>
            <a:r>
              <a:rPr lang="en-US" dirty="0" smtClean="0"/>
              <a:t>Swing </a:t>
            </a:r>
            <a:r>
              <a:rPr lang="ru-RU" dirty="0" smtClean="0"/>
              <a:t>и ее особенности</a:t>
            </a:r>
            <a:endParaRPr lang="ru-RU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spcBef>
                <a:spcPts val="2800"/>
              </a:spcBef>
            </a:pPr>
            <a:r>
              <a:rPr lang="ru-RU" dirty="0" smtClean="0"/>
              <a:t>Иерархия компонентов </a:t>
            </a:r>
            <a:r>
              <a:rPr lang="en-US" dirty="0" smtClean="0"/>
              <a:t>Swing</a:t>
            </a:r>
            <a:endParaRPr lang="ru-RU" dirty="0" smtClean="0"/>
          </a:p>
          <a:p>
            <a:pPr eaLnBrk="1" hangingPunct="1">
              <a:spcBef>
                <a:spcPts val="2800"/>
              </a:spcBef>
            </a:pPr>
            <a:r>
              <a:rPr lang="ru-RU" dirty="0" smtClean="0"/>
              <a:t>Обработка событий в </a:t>
            </a:r>
            <a:r>
              <a:rPr lang="en-US" dirty="0" smtClean="0"/>
              <a:t>Swing</a:t>
            </a:r>
          </a:p>
          <a:p>
            <a:pPr eaLnBrk="1" hangingPunct="1">
              <a:spcBef>
                <a:spcPts val="2800"/>
              </a:spcBef>
            </a:pPr>
            <a:r>
              <a:rPr lang="ru-RU" dirty="0" smtClean="0"/>
              <a:t>Апплеты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A41021D-F40F-476E-B012-532CB6946557}" type="slidenum">
              <a:rPr lang="ru-RU" smtClean="0"/>
              <a:pPr eaLnBrk="1" hangingPunct="1"/>
              <a:t>19</a:t>
            </a:fld>
            <a:endParaRPr lang="ru-RU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Пример оконного приложения</a:t>
            </a:r>
          </a:p>
        </p:txBody>
      </p:sp>
      <p:sp>
        <p:nvSpPr>
          <p:cNvPr id="1038339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85225" cy="461010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ru-RU" sz="1400" b="1">
                <a:latin typeface="Courier New" pitchFamily="49" charset="0"/>
              </a:rPr>
              <a:t>import java.awt.*;</a:t>
            </a:r>
          </a:p>
          <a:p>
            <a:pPr eaLnBrk="1" hangingPunct="1"/>
            <a:r>
              <a:rPr kumimoji="1" lang="ru-RU" sz="1400" b="1">
                <a:latin typeface="Courier New" pitchFamily="49" charset="0"/>
              </a:rPr>
              <a:t>import javax.swing.*;</a:t>
            </a:r>
          </a:p>
          <a:p>
            <a:pPr eaLnBrk="1" hangingPunct="1"/>
            <a:r>
              <a:rPr kumimoji="1" lang="ru-RU" sz="1400" b="1">
                <a:latin typeface="Courier New" pitchFamily="49" charset="0"/>
              </a:rPr>
              <a:t>public class CenteredFrameTest {</a:t>
            </a:r>
          </a:p>
          <a:p>
            <a:pPr eaLnBrk="1" hangingPunct="1"/>
            <a:r>
              <a:rPr kumimoji="1" lang="ru-RU" sz="1400" b="1">
                <a:latin typeface="Courier New" pitchFamily="49" charset="0"/>
              </a:rPr>
              <a:t>  public static void main(String[] args) {</a:t>
            </a:r>
          </a:p>
          <a:p>
            <a:pPr eaLnBrk="1" hangingPunct="1"/>
            <a:r>
              <a:rPr kumimoji="1" lang="ru-RU" sz="1400" b="1">
                <a:latin typeface="Courier New" pitchFamily="49" charset="0"/>
              </a:rPr>
              <a:t>    CenteredFrame frame = new CenteredFrame();</a:t>
            </a:r>
          </a:p>
          <a:p>
            <a:pPr eaLnBrk="1" hangingPunct="1"/>
            <a:r>
              <a:rPr kumimoji="1" lang="ru-RU" sz="1400" b="1">
                <a:latin typeface="Courier New" pitchFamily="49" charset="0"/>
              </a:rPr>
              <a:t>    frame.setDefaultCloseOperation(JFrame.EXIT_ON_CLOSE);</a:t>
            </a:r>
          </a:p>
          <a:p>
            <a:pPr eaLnBrk="1" hangingPunct="1"/>
            <a:r>
              <a:rPr kumimoji="1" lang="ru-RU" sz="1400" b="1">
                <a:latin typeface="Courier New" pitchFamily="49" charset="0"/>
              </a:rPr>
              <a:t>    frame.s</a:t>
            </a:r>
            <a:r>
              <a:rPr kumimoji="1" lang="en-US" sz="1400" b="1">
                <a:latin typeface="Courier New" pitchFamily="49" charset="0"/>
              </a:rPr>
              <a:t>etVisible(true)</a:t>
            </a:r>
            <a:r>
              <a:rPr kumimoji="1" lang="ru-RU" sz="1400" b="1">
                <a:latin typeface="Courier New" pitchFamily="49" charset="0"/>
              </a:rPr>
              <a:t>;</a:t>
            </a:r>
          </a:p>
          <a:p>
            <a:pPr eaLnBrk="1" hangingPunct="1"/>
            <a:r>
              <a:rPr kumimoji="1" lang="ru-RU" sz="1400" b="1">
                <a:latin typeface="Courier New" pitchFamily="49" charset="0"/>
              </a:rPr>
              <a:t>  }</a:t>
            </a:r>
          </a:p>
          <a:p>
            <a:pPr eaLnBrk="1" hangingPunct="1"/>
            <a:r>
              <a:rPr kumimoji="1" lang="ru-RU" sz="1400" b="1">
                <a:latin typeface="Courier New" pitchFamily="49" charset="0"/>
              </a:rPr>
              <a:t>}</a:t>
            </a:r>
          </a:p>
          <a:p>
            <a:pPr eaLnBrk="1" hangingPunct="1"/>
            <a:r>
              <a:rPr kumimoji="1" lang="ru-RU" sz="1400" b="1">
                <a:latin typeface="Courier New" pitchFamily="49" charset="0"/>
              </a:rPr>
              <a:t>class CenteredFrame extends JFrame {</a:t>
            </a:r>
          </a:p>
          <a:p>
            <a:pPr eaLnBrk="1" hangingPunct="1"/>
            <a:r>
              <a:rPr kumimoji="1" lang="ru-RU" sz="1400" b="1">
                <a:latin typeface="Courier New" pitchFamily="49" charset="0"/>
              </a:rPr>
              <a:t>  public CenteredFrame() {</a:t>
            </a:r>
          </a:p>
          <a:p>
            <a:pPr eaLnBrk="1" hangingPunct="1"/>
            <a:r>
              <a:rPr kumimoji="1" lang="ru-RU" sz="1400" b="1">
                <a:latin typeface="Courier New" pitchFamily="49" charset="0"/>
              </a:rPr>
              <a:t>    Toolkit kit = Toolkit.getDefaultToolkit();</a:t>
            </a:r>
          </a:p>
          <a:p>
            <a:pPr eaLnBrk="1" hangingPunct="1"/>
            <a:r>
              <a:rPr kumimoji="1" lang="ru-RU" sz="1400" b="1">
                <a:latin typeface="Courier New" pitchFamily="49" charset="0"/>
              </a:rPr>
              <a:t>    Dimension screenSize = kit.getScreenSize();</a:t>
            </a:r>
          </a:p>
          <a:p>
            <a:pPr eaLnBrk="1" hangingPunct="1"/>
            <a:r>
              <a:rPr kumimoji="1" lang="ru-RU" sz="1400" b="1">
                <a:latin typeface="Courier New" pitchFamily="49" charset="0"/>
              </a:rPr>
              <a:t>    int screenHeight = screenSize.height;</a:t>
            </a:r>
          </a:p>
          <a:p>
            <a:pPr eaLnBrk="1" hangingPunct="1"/>
            <a:r>
              <a:rPr kumimoji="1" lang="ru-RU" sz="1400" b="1">
                <a:latin typeface="Courier New" pitchFamily="49" charset="0"/>
              </a:rPr>
              <a:t>    int screenWidth = screenSize.width;</a:t>
            </a:r>
          </a:p>
          <a:p>
            <a:pPr eaLnBrk="1" hangingPunct="1"/>
            <a:r>
              <a:rPr kumimoji="1" lang="ru-RU" sz="1400" b="1">
                <a:latin typeface="Courier New" pitchFamily="49" charset="0"/>
              </a:rPr>
              <a:t>    setSize(screenWidth / 2, screenHeight / 2);</a:t>
            </a:r>
          </a:p>
          <a:p>
            <a:pPr eaLnBrk="1" hangingPunct="1"/>
            <a:r>
              <a:rPr kumimoji="1" lang="ru-RU" sz="1400" b="1">
                <a:latin typeface="Courier New" pitchFamily="49" charset="0"/>
              </a:rPr>
              <a:t>    setLocation(screenWidth / 4, screenHeight / 4);</a:t>
            </a:r>
          </a:p>
          <a:p>
            <a:pPr eaLnBrk="1" hangingPunct="1"/>
            <a:r>
              <a:rPr kumimoji="1" lang="ru-RU" sz="1400" b="1">
                <a:latin typeface="Courier New" pitchFamily="49" charset="0"/>
              </a:rPr>
              <a:t>    Image img = kit.getImage("icon.gif");</a:t>
            </a:r>
          </a:p>
          <a:p>
            <a:pPr eaLnBrk="1" hangingPunct="1"/>
            <a:r>
              <a:rPr kumimoji="1" lang="ru-RU" sz="1400" b="1">
                <a:latin typeface="Courier New" pitchFamily="49" charset="0"/>
              </a:rPr>
              <a:t>    setIconImage(img);     setTitle("CenteredFrame");</a:t>
            </a:r>
          </a:p>
          <a:p>
            <a:pPr eaLnBrk="1" hangingPunct="1"/>
            <a:r>
              <a:rPr kumimoji="1" lang="ru-RU" sz="1400" b="1">
                <a:latin typeface="Courier New" pitchFamily="49" charset="0"/>
              </a:rPr>
              <a:t>  }</a:t>
            </a:r>
          </a:p>
          <a:p>
            <a:pPr eaLnBrk="1" hangingPunct="1"/>
            <a:r>
              <a:rPr kumimoji="1" lang="ru-RU" sz="14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59788BF-6CED-4804-B256-D6C238233DC2}" type="slidenum">
              <a:rPr lang="ru-RU" smtClean="0"/>
              <a:pPr eaLnBrk="1" hangingPunct="1"/>
              <a:t>20</a:t>
            </a:fld>
            <a:endParaRPr lang="ru-RU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Работа с меню</a:t>
            </a:r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pPr eaLnBrk="1" hangingPunct="1">
              <a:lnSpc>
                <a:spcPct val="80000"/>
              </a:lnSpc>
              <a:spcBef>
                <a:spcPts val="1600"/>
              </a:spcBef>
            </a:pP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javax.swing.JMenuBar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2400" dirty="0" smtClean="0"/>
              <a:t>Панель меню в верхней части окна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spcBef>
                <a:spcPts val="1600"/>
              </a:spcBef>
            </a:pP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javax.swing.JMenu</a:t>
            </a:r>
            <a: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2400" dirty="0" smtClean="0"/>
              <a:t>Меню как таковое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spcBef>
                <a:spcPts val="1600"/>
              </a:spcBef>
            </a:pP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javax.swing.JMenuItem</a:t>
            </a:r>
            <a: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2400" dirty="0" smtClean="0"/>
              <a:t>Единичный элемент меню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spcBef>
                <a:spcPts val="1600"/>
              </a:spcBef>
            </a:pP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javax.swing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.</a:t>
            </a:r>
            <a:r>
              <a:rPr 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JCheckBoxMenuItem</a:t>
            </a:r>
            <a:r>
              <a:rPr lang="ru-RU" sz="2400" dirty="0" smtClean="0">
                <a:solidFill>
                  <a:schemeClr val="accent1"/>
                </a:solidFill>
              </a:rPr>
              <a:t/>
            </a:r>
            <a:br>
              <a:rPr lang="ru-RU" sz="2400" dirty="0" smtClean="0">
                <a:solidFill>
                  <a:schemeClr val="accent1"/>
                </a:solidFill>
              </a:rPr>
            </a:br>
            <a:r>
              <a:rPr lang="ru-RU" sz="2400" dirty="0" smtClean="0"/>
              <a:t>Элемент меню «флажок»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spcBef>
                <a:spcPts val="1600"/>
              </a:spcBef>
            </a:pP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javax.swing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.</a:t>
            </a:r>
            <a:r>
              <a:rPr 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JRadioButtonMenuItem</a:t>
            </a:r>
            <a:r>
              <a:rPr lang="ru-RU" sz="2400" dirty="0" smtClean="0">
                <a:solidFill>
                  <a:schemeClr val="accent1"/>
                </a:solidFill>
              </a:rPr>
              <a:t/>
            </a:r>
            <a:br>
              <a:rPr lang="ru-RU" sz="2400" dirty="0" smtClean="0">
                <a:solidFill>
                  <a:schemeClr val="accent1"/>
                </a:solidFill>
              </a:rPr>
            </a:br>
            <a:r>
              <a:rPr lang="ru-RU" sz="2400" dirty="0" smtClean="0"/>
              <a:t>Элемент меню «радио-кнопка»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spcBef>
                <a:spcPts val="1600"/>
              </a:spcBef>
            </a:pP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javax.swing.JPopup</a:t>
            </a:r>
            <a: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2400" dirty="0" smtClean="0"/>
              <a:t>Всплывающее меню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9A87AE4-7B0C-4A42-8A5E-3A436EF39156}" type="slidenum">
              <a:rPr lang="ru-RU" altLang="ru-RU" smtClean="0"/>
              <a:pPr eaLnBrk="1" hangingPunct="1"/>
              <a:t>21</a:t>
            </a:fld>
            <a:endParaRPr lang="ru-RU" altLang="ru-RU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Менеджеры компоновки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lang="ru-RU" altLang="ru-RU" sz="2400" dirty="0" smtClean="0"/>
              <a:t>Управляют размещением компонентов в контейнере, учитывая параметры этих компонентов (например, предпочтительный размер)</a:t>
            </a: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lang="ru-RU" altLang="ru-RU" sz="2400" dirty="0" smtClean="0"/>
              <a:t>Реализуют интерфейс </a:t>
            </a:r>
            <a:r>
              <a:rPr lang="en-US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java.awt.LayoutManager</a:t>
            </a:r>
            <a:endParaRPr lang="ru-RU" altLang="ru-RU" sz="24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lang="ru-RU" altLang="ru-RU" sz="2400" dirty="0" smtClean="0"/>
              <a:t>Устанавливаются с помощью метода </a:t>
            </a:r>
            <a:r>
              <a:rPr lang="en-US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setLayout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()</a:t>
            </a:r>
            <a:r>
              <a:rPr lang="ru-RU" altLang="ru-RU" sz="2400" dirty="0" smtClean="0">
                <a:solidFill>
                  <a:schemeClr val="accent1"/>
                </a:solidFill>
              </a:rPr>
              <a:t> </a:t>
            </a:r>
            <a:r>
              <a:rPr lang="ru-RU" altLang="ru-RU" sz="2400" dirty="0" smtClean="0"/>
              <a:t>контейнера</a:t>
            </a:r>
            <a:r>
              <a:rPr lang="en-US" altLang="ru-RU" sz="2400" dirty="0" smtClean="0"/>
              <a:t> </a:t>
            </a:r>
            <a:endParaRPr lang="ru-RU" altLang="ru-RU" sz="2400" dirty="0" smtClean="0"/>
          </a:p>
          <a:p>
            <a:pPr eaLnBrk="1" hangingPunct="1">
              <a:lnSpc>
                <a:spcPct val="90000"/>
              </a:lnSpc>
            </a:pPr>
            <a:r>
              <a:rPr lang="ru-RU" altLang="ru-RU" sz="2400" dirty="0" smtClean="0"/>
              <a:t>Примеры простых компоновок: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</a:pPr>
            <a:r>
              <a:rPr lang="ru-RU" altLang="ru-RU" sz="2000" dirty="0" smtClean="0"/>
              <a:t>Простая поточная компоновка </a:t>
            </a:r>
            <a:r>
              <a:rPr lang="en-US" altLang="ru-RU" sz="2000" b="1" dirty="0" err="1" smtClean="0">
                <a:solidFill>
                  <a:schemeClr val="accent1"/>
                </a:solidFill>
                <a:latin typeface="Courier New" pitchFamily="49" charset="0"/>
              </a:rPr>
              <a:t>FlowLayout</a:t>
            </a:r>
            <a:endParaRPr lang="en-US" altLang="ru-RU" sz="20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</a:pPr>
            <a:r>
              <a:rPr lang="ru-RU" altLang="ru-RU" sz="2000" dirty="0" smtClean="0"/>
              <a:t>Поточная компоновка по вертикали/горизонтали </a:t>
            </a:r>
            <a:r>
              <a:rPr lang="en-US" altLang="ru-RU" sz="2000" b="1" dirty="0" err="1" smtClean="0">
                <a:solidFill>
                  <a:schemeClr val="accent1"/>
                </a:solidFill>
                <a:latin typeface="Courier New" pitchFamily="49" charset="0"/>
              </a:rPr>
              <a:t>BoxLayout</a:t>
            </a:r>
            <a:endParaRPr lang="en-US" altLang="ru-RU" sz="20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</a:pPr>
            <a:r>
              <a:rPr lang="ru-RU" altLang="ru-RU" sz="2000" dirty="0" smtClean="0"/>
              <a:t>Компоновка в сетку </a:t>
            </a:r>
            <a:r>
              <a:rPr lang="en-US" altLang="ru-RU" sz="2000" b="1" dirty="0" err="1" smtClean="0">
                <a:solidFill>
                  <a:schemeClr val="accent1"/>
                </a:solidFill>
                <a:latin typeface="Courier New" pitchFamily="49" charset="0"/>
              </a:rPr>
              <a:t>GridLayout</a:t>
            </a:r>
            <a:endParaRPr lang="en-US" altLang="ru-RU" sz="20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</a:pPr>
            <a:r>
              <a:rPr lang="ru-RU" altLang="ru-RU" sz="2000" dirty="0" smtClean="0"/>
              <a:t>Компоновка «Колода карт» </a:t>
            </a:r>
            <a:r>
              <a:rPr lang="en-US" altLang="ru-RU" sz="2000" b="1" dirty="0" err="1" smtClean="0">
                <a:solidFill>
                  <a:schemeClr val="accent1"/>
                </a:solidFill>
                <a:latin typeface="Courier New" pitchFamily="49" charset="0"/>
              </a:rPr>
              <a:t>CardLayout</a:t>
            </a:r>
            <a:endParaRPr lang="en-US" altLang="ru-RU" sz="20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</a:pPr>
            <a:r>
              <a:rPr lang="ru-RU" altLang="ru-RU" sz="2000" dirty="0" smtClean="0"/>
              <a:t>Сетка с настраиваемыми размерами </a:t>
            </a:r>
            <a:r>
              <a:rPr lang="en-US" altLang="ru-RU" sz="2000" b="1" dirty="0" err="1" smtClean="0">
                <a:solidFill>
                  <a:schemeClr val="accent1"/>
                </a:solidFill>
                <a:latin typeface="Courier New" pitchFamily="49" charset="0"/>
              </a:rPr>
              <a:t>GridBagLayout</a:t>
            </a:r>
            <a:endParaRPr lang="en-US" altLang="ru-RU" sz="20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</a:pPr>
            <a:r>
              <a:rPr lang="ru-RU" altLang="ru-RU" sz="2000" dirty="0" smtClean="0"/>
              <a:t>Граничная компоновка </a:t>
            </a:r>
            <a:r>
              <a:rPr lang="en-US" altLang="ru-RU" sz="2000" b="1" dirty="0" err="1" smtClean="0">
                <a:solidFill>
                  <a:schemeClr val="accent1"/>
                </a:solidFill>
                <a:latin typeface="Courier New" pitchFamily="49" charset="0"/>
              </a:rPr>
              <a:t>BorderLayout</a:t>
            </a:r>
            <a:endParaRPr lang="ru-RU" altLang="ru-RU" sz="20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19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00213"/>
            <a:ext cx="6545262" cy="156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2225675"/>
            <a:ext cx="2822575" cy="228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Примеры размещения компонентов</a:t>
            </a:r>
          </a:p>
        </p:txBody>
      </p:sp>
      <p:sp>
        <p:nvSpPr>
          <p:cNvPr id="2662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B3E2E4F-0069-4F05-AB0E-B632AA2A4229}" type="slidenum">
              <a:rPr lang="ru-RU" altLang="ru-RU" smtClean="0"/>
              <a:pPr eaLnBrk="1" hangingPunct="1"/>
              <a:t>22</a:t>
            </a:fld>
            <a:endParaRPr lang="ru-RU" altLang="ru-RU" smtClean="0"/>
          </a:p>
        </p:txBody>
      </p:sp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2705100"/>
            <a:ext cx="7634288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75" y="3213100"/>
            <a:ext cx="4537075" cy="303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3716338"/>
            <a:ext cx="6645275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551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событий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spcBef>
                <a:spcPts val="2400"/>
              </a:spcBef>
            </a:pPr>
            <a:r>
              <a:rPr lang="ru-RU" sz="2000" b="1" dirty="0" smtClean="0"/>
              <a:t>Событие</a:t>
            </a:r>
          </a:p>
          <a:p>
            <a:pPr lvl="1"/>
            <a:r>
              <a:rPr lang="ru-RU" sz="1800" dirty="0" smtClean="0"/>
              <a:t>Классы событий в пакетах</a:t>
            </a:r>
          </a:p>
          <a:p>
            <a:pPr lvl="2"/>
            <a:r>
              <a:rPr lang="en-US" sz="16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java.awt.event</a:t>
            </a:r>
            <a:endParaRPr lang="en-US" sz="1600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6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javax.swing.event</a:t>
            </a:r>
            <a:endParaRPr lang="ru-RU" sz="1600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400"/>
              </a:spcBef>
            </a:pPr>
            <a:r>
              <a:rPr lang="ru-RU" sz="2000" b="1" dirty="0" smtClean="0"/>
              <a:t>Источник</a:t>
            </a:r>
          </a:p>
          <a:p>
            <a:pPr lvl="1"/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800" b="1" i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Listener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b="1" i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Listener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el) throws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java.util.TooManyListenersException</a:t>
            </a:r>
            <a:endParaRPr lang="ru-RU" sz="1800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sz="1800" b="1" i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Listener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i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Listener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el)</a:t>
            </a:r>
          </a:p>
          <a:p>
            <a:pPr>
              <a:spcBef>
                <a:spcPts val="2400"/>
              </a:spcBef>
            </a:pPr>
            <a:r>
              <a:rPr lang="ru-RU" sz="2000" b="1" dirty="0" smtClean="0"/>
              <a:t>Слушатель</a:t>
            </a:r>
          </a:p>
          <a:p>
            <a:pPr lvl="1"/>
            <a:r>
              <a:rPr lang="ru-RU" sz="1600" dirty="0" smtClean="0"/>
              <a:t>Должен реализовывать методы для приема и обработки уведомлений</a:t>
            </a:r>
          </a:p>
          <a:p>
            <a:pPr lvl="1"/>
            <a:r>
              <a:rPr lang="ru-RU" sz="1600" dirty="0" smtClean="0"/>
              <a:t>Существует набор интерфейсов </a:t>
            </a:r>
            <a:r>
              <a:rPr lang="ru-RU" sz="1600" b="1" i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ru-RU" sz="16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Listener</a:t>
            </a:r>
            <a:r>
              <a:rPr lang="ru-RU" sz="1600" dirty="0" smtClean="0"/>
              <a:t>, описывающих методы обработки событий</a:t>
            </a:r>
          </a:p>
          <a:p>
            <a:pPr lvl="1"/>
            <a:r>
              <a:rPr lang="ru-RU" sz="1600" dirty="0" smtClean="0"/>
              <a:t>Класс слушателя должен реализовывать интерфейс, соответствующий событию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98DCED-E692-4313-B7FB-D6662F248447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14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F9C77D-3167-4667-BC01-6A4E86CB63B5}" type="slidenum">
              <a:rPr lang="ru-RU" smtClean="0"/>
              <a:pPr eaLnBrk="1" hangingPunct="1"/>
              <a:t>24</a:t>
            </a:fld>
            <a:endParaRPr lang="ru-RU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dirty="0" smtClean="0"/>
              <a:t>Некоторые типы </a:t>
            </a:r>
            <a:br>
              <a:rPr lang="ru-RU" sz="4000" dirty="0" smtClean="0"/>
            </a:br>
            <a:r>
              <a:rPr lang="ru-RU" sz="4000" dirty="0" smtClean="0"/>
              <a:t>и порождаемые события</a:t>
            </a:r>
          </a:p>
        </p:txBody>
      </p:sp>
      <p:graphicFrame>
        <p:nvGraphicFramePr>
          <p:cNvPr id="965698" name="Group 66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056235203"/>
              </p:ext>
            </p:extLst>
          </p:nvPr>
        </p:nvGraphicFramePr>
        <p:xfrm>
          <a:off x="179388" y="1693797"/>
          <a:ext cx="8780462" cy="4327563"/>
        </p:xfrm>
        <a:graphic>
          <a:graphicData uri="http://schemas.openxmlformats.org/drawingml/2006/table">
            <a:tbl>
              <a:tblPr/>
              <a:tblGrid>
                <a:gridCol w="2447925"/>
                <a:gridCol w="2449512"/>
                <a:gridCol w="3883025"/>
              </a:tblGrid>
              <a:tr h="3961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Компонент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Событие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Значение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982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Component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ComponentEvent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Элемент либо перемещен, либо он стал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скрытым, либо видимым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98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FocusEvent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Элемент получил или потерял фокус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ввода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98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KeyEvent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Пользователь нажал или отпустил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клавишу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140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MouseEvent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,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/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MouseMotionEvent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Пользователь нажал или отпустил кнопку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мыши, либо курсор мыши вошел или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покинул область, занимаемую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элементом, либо пользователь просто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переместил мышь или переместил мышь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при нажатой кнопке мыши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13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78AD9DA-A342-4CB1-BB8D-CD62CF6CAD0D}" type="slidenum">
              <a:rPr lang="ru-RU" smtClean="0"/>
              <a:pPr eaLnBrk="1" hangingPunct="1"/>
              <a:t>25</a:t>
            </a:fld>
            <a:endParaRPr lang="ru-RU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dirty="0" smtClean="0"/>
              <a:t>Некоторые типы </a:t>
            </a:r>
            <a:br>
              <a:rPr lang="ru-RU" sz="4000" dirty="0" smtClean="0"/>
            </a:br>
            <a:r>
              <a:rPr lang="ru-RU" sz="4000" dirty="0" smtClean="0"/>
              <a:t>и порождаемые события</a:t>
            </a:r>
          </a:p>
        </p:txBody>
      </p:sp>
      <p:graphicFrame>
        <p:nvGraphicFramePr>
          <p:cNvPr id="960800" name="Group 288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084240579"/>
              </p:ext>
            </p:extLst>
          </p:nvPr>
        </p:nvGraphicFramePr>
        <p:xfrm>
          <a:off x="179388" y="1557338"/>
          <a:ext cx="8780462" cy="4663194"/>
        </p:xfrm>
        <a:graphic>
          <a:graphicData uri="http://schemas.openxmlformats.org/drawingml/2006/table">
            <a:tbl>
              <a:tblPr/>
              <a:tblGrid>
                <a:gridCol w="2447925"/>
                <a:gridCol w="2449512"/>
                <a:gridCol w="3883025"/>
              </a:tblGrid>
              <a:tr h="3962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Компонент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Событие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Значение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Container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ContainerEvent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Элемент добавлен в контейнер или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удален из него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Window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WindowEvent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Окно было открыто, закрыто,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представлено в виде пиктограммы,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восстановлено или требует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восстановления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J</a:t>
                      </a:r>
                      <a:r>
                        <a:rPr kumimoji="0" 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Button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ActionEvent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Пользователь нажал кнопку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JScrollBar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AdjustmentEvent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Пользователь осуществил прокрутку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36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JCheckBoxMenuItem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ItemEvent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Пользователь поставил или снял флажок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3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ActionEvent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Пользователь выбрал пункт меню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86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приложения</a:t>
            </a:r>
            <a:br>
              <a:rPr lang="ru-RU" dirty="0" smtClean="0"/>
            </a:br>
            <a:r>
              <a:rPr lang="ru-RU" sz="3200" dirty="0" smtClean="0"/>
              <a:t>Часть 1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894A8E-B23E-46F9-97A3-446BCB3CA68C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79388" y="1613040"/>
            <a:ext cx="8785225" cy="448033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sz="1500" b="1" dirty="0" smtClean="0">
                <a:latin typeface="Courier New" pitchFamily="49" charset="0"/>
              </a:rPr>
              <a:t>package </a:t>
            </a:r>
            <a:r>
              <a:rPr kumimoji="1" lang="en-US" sz="1500" b="1" dirty="0" err="1" smtClean="0">
                <a:latin typeface="Courier New" pitchFamily="49" charset="0"/>
              </a:rPr>
              <a:t>swingdemo</a:t>
            </a:r>
            <a:r>
              <a:rPr kumimoji="1" lang="en-US" sz="1500" b="1" dirty="0" smtClean="0">
                <a:latin typeface="Courier New" pitchFamily="49" charset="0"/>
              </a:rPr>
              <a:t>;</a:t>
            </a:r>
          </a:p>
          <a:p>
            <a:pPr eaLnBrk="1" hangingPunct="1"/>
            <a:endParaRPr kumimoji="1" lang="en-US" sz="1500" b="1" dirty="0" smtClean="0">
              <a:latin typeface="Courier New" pitchFamily="49" charset="0"/>
            </a:endParaRPr>
          </a:p>
          <a:p>
            <a:pPr eaLnBrk="1" hangingPunct="1"/>
            <a:r>
              <a:rPr kumimoji="1" lang="en-US" sz="1500" b="1" dirty="0" smtClean="0">
                <a:latin typeface="Courier New" pitchFamily="49" charset="0"/>
              </a:rPr>
              <a:t>import </a:t>
            </a:r>
            <a:r>
              <a:rPr kumimoji="1" lang="en-US" sz="1500" b="1" dirty="0" err="1" smtClean="0">
                <a:latin typeface="Courier New" pitchFamily="49" charset="0"/>
              </a:rPr>
              <a:t>javax.swing.JOptionPane</a:t>
            </a:r>
            <a:r>
              <a:rPr kumimoji="1" lang="en-US" sz="1500" b="1" dirty="0" smtClean="0">
                <a:latin typeface="Courier New" pitchFamily="49" charset="0"/>
              </a:rPr>
              <a:t>;</a:t>
            </a:r>
          </a:p>
          <a:p>
            <a:pPr eaLnBrk="1" hangingPunct="1"/>
            <a:endParaRPr kumimoji="1" lang="en-US" sz="1500" b="1" dirty="0" smtClean="0">
              <a:latin typeface="Courier New" pitchFamily="49" charset="0"/>
            </a:endParaRPr>
          </a:p>
          <a:p>
            <a:pPr eaLnBrk="1" hangingPunct="1"/>
            <a:r>
              <a:rPr kumimoji="1" lang="en-US" sz="1500" b="1" dirty="0" smtClean="0">
                <a:latin typeface="Courier New" pitchFamily="49" charset="0"/>
              </a:rPr>
              <a:t>public class </a:t>
            </a:r>
            <a:r>
              <a:rPr kumimoji="1" lang="en-US" sz="1500" b="1" dirty="0" err="1" smtClean="0">
                <a:latin typeface="Courier New" pitchFamily="49" charset="0"/>
              </a:rPr>
              <a:t>DemoFrame</a:t>
            </a:r>
            <a:r>
              <a:rPr kumimoji="1" lang="en-US" sz="1500" b="1" dirty="0" smtClean="0">
                <a:latin typeface="Courier New" pitchFamily="49" charset="0"/>
              </a:rPr>
              <a:t> extends </a:t>
            </a:r>
            <a:r>
              <a:rPr kumimoji="1" lang="en-US" sz="1500" b="1" dirty="0" err="1" smtClean="0">
                <a:latin typeface="Courier New" pitchFamily="49" charset="0"/>
              </a:rPr>
              <a:t>javax.swing.JFrame</a:t>
            </a:r>
            <a:r>
              <a:rPr kumimoji="1" lang="en-US" sz="1500" b="1" dirty="0" smtClean="0">
                <a:latin typeface="Courier New" pitchFamily="49" charset="0"/>
              </a:rPr>
              <a:t> {</a:t>
            </a:r>
          </a:p>
          <a:p>
            <a:pPr eaLnBrk="1" hangingPunct="1"/>
            <a:r>
              <a:rPr kumimoji="1" lang="en-US" sz="1500" b="1" dirty="0" smtClean="0">
                <a:latin typeface="Courier New" pitchFamily="49" charset="0"/>
              </a:rPr>
              <a:t>    private </a:t>
            </a:r>
            <a:r>
              <a:rPr kumimoji="1" lang="en-US" sz="1500" b="1" dirty="0" err="1" smtClean="0">
                <a:latin typeface="Courier New" pitchFamily="49" charset="0"/>
              </a:rPr>
              <a:t>javax.swing.JButton</a:t>
            </a:r>
            <a:r>
              <a:rPr kumimoji="1" lang="en-US" sz="1500" b="1" dirty="0" smtClean="0">
                <a:latin typeface="Courier New" pitchFamily="49" charset="0"/>
              </a:rPr>
              <a:t> </a:t>
            </a:r>
            <a:r>
              <a:rPr kumimoji="1" lang="en-US" sz="1500" b="1" dirty="0" err="1" smtClean="0">
                <a:latin typeface="Courier New" pitchFamily="49" charset="0"/>
              </a:rPr>
              <a:t>clearButton</a:t>
            </a:r>
            <a:r>
              <a:rPr kumimoji="1" lang="en-US" sz="1500" b="1" dirty="0" smtClean="0">
                <a:latin typeface="Courier New" pitchFamily="49" charset="0"/>
              </a:rPr>
              <a:t>;</a:t>
            </a:r>
          </a:p>
          <a:p>
            <a:pPr eaLnBrk="1" hangingPunct="1"/>
            <a:r>
              <a:rPr kumimoji="1" lang="en-US" sz="1500" b="1" dirty="0" smtClean="0">
                <a:latin typeface="Courier New" pitchFamily="49" charset="0"/>
              </a:rPr>
              <a:t>    private </a:t>
            </a:r>
            <a:r>
              <a:rPr kumimoji="1" lang="en-US" sz="1500" b="1" dirty="0" err="1" smtClean="0">
                <a:latin typeface="Courier New" pitchFamily="49" charset="0"/>
              </a:rPr>
              <a:t>javax.swing.JScrollPane</a:t>
            </a:r>
            <a:r>
              <a:rPr kumimoji="1" lang="en-US" sz="1500" b="1" dirty="0" smtClean="0">
                <a:latin typeface="Courier New" pitchFamily="49" charset="0"/>
              </a:rPr>
              <a:t> </a:t>
            </a:r>
            <a:r>
              <a:rPr kumimoji="1" lang="en-US" sz="1500" b="1" dirty="0" err="1" smtClean="0">
                <a:latin typeface="Courier New" pitchFamily="49" charset="0"/>
              </a:rPr>
              <a:t>scrollPane</a:t>
            </a:r>
            <a:r>
              <a:rPr kumimoji="1" lang="en-US" sz="1500" b="1" dirty="0" smtClean="0">
                <a:latin typeface="Courier New" pitchFamily="49" charset="0"/>
              </a:rPr>
              <a:t>;</a:t>
            </a:r>
          </a:p>
          <a:p>
            <a:pPr eaLnBrk="1" hangingPunct="1"/>
            <a:r>
              <a:rPr kumimoji="1" lang="en-US" sz="1500" b="1" dirty="0" smtClean="0">
                <a:latin typeface="Courier New" pitchFamily="49" charset="0"/>
              </a:rPr>
              <a:t>    private </a:t>
            </a:r>
            <a:r>
              <a:rPr kumimoji="1" lang="en-US" sz="1500" b="1" dirty="0" err="1" smtClean="0">
                <a:latin typeface="Courier New" pitchFamily="49" charset="0"/>
              </a:rPr>
              <a:t>javax.swing.JTextArea</a:t>
            </a:r>
            <a:r>
              <a:rPr kumimoji="1" lang="en-US" sz="1500" b="1" dirty="0" smtClean="0">
                <a:latin typeface="Courier New" pitchFamily="49" charset="0"/>
              </a:rPr>
              <a:t> </a:t>
            </a:r>
            <a:r>
              <a:rPr kumimoji="1" lang="en-US" sz="1500" b="1" dirty="0" err="1" smtClean="0">
                <a:latin typeface="Courier New" pitchFamily="49" charset="0"/>
              </a:rPr>
              <a:t>textArea</a:t>
            </a:r>
            <a:r>
              <a:rPr kumimoji="1" lang="en-US" sz="1500" b="1" dirty="0" smtClean="0">
                <a:latin typeface="Courier New" pitchFamily="49" charset="0"/>
              </a:rPr>
              <a:t>;</a:t>
            </a:r>
          </a:p>
          <a:p>
            <a:pPr eaLnBrk="1" hangingPunct="1"/>
            <a:endParaRPr kumimoji="1" lang="en-US" sz="1500" b="1" dirty="0" smtClean="0">
              <a:latin typeface="Courier New" pitchFamily="49" charset="0"/>
            </a:endParaRPr>
          </a:p>
          <a:p>
            <a:pPr eaLnBrk="1" hangingPunct="1"/>
            <a:r>
              <a:rPr kumimoji="1" lang="en-US" sz="1500" b="1" dirty="0" smtClean="0">
                <a:latin typeface="Courier New" pitchFamily="49" charset="0"/>
              </a:rPr>
              <a:t>    public </a:t>
            </a:r>
            <a:r>
              <a:rPr kumimoji="1" lang="en-US" sz="1500" b="1" dirty="0" err="1" smtClean="0">
                <a:latin typeface="Courier New" pitchFamily="49" charset="0"/>
              </a:rPr>
              <a:t>DemoFrame</a:t>
            </a:r>
            <a:r>
              <a:rPr kumimoji="1" lang="en-US" sz="1500" b="1" dirty="0" smtClean="0">
                <a:latin typeface="Courier New" pitchFamily="49" charset="0"/>
              </a:rPr>
              <a:t>() {</a:t>
            </a:r>
          </a:p>
          <a:p>
            <a:pPr eaLnBrk="1" hangingPunct="1"/>
            <a:r>
              <a:rPr kumimoji="1" lang="en-US" sz="1500" b="1" dirty="0" smtClean="0">
                <a:latin typeface="Courier New" pitchFamily="49" charset="0"/>
              </a:rPr>
              <a:t>        </a:t>
            </a:r>
            <a:r>
              <a:rPr kumimoji="1" lang="en-US" sz="1500" b="1" dirty="0" err="1" smtClean="0">
                <a:latin typeface="Courier New" pitchFamily="49" charset="0"/>
              </a:rPr>
              <a:t>initComponents</a:t>
            </a:r>
            <a:r>
              <a:rPr kumimoji="1" lang="en-US" sz="1500" b="1" dirty="0" smtClean="0">
                <a:latin typeface="Courier New" pitchFamily="49" charset="0"/>
              </a:rPr>
              <a:t>();</a:t>
            </a:r>
          </a:p>
          <a:p>
            <a:pPr eaLnBrk="1" hangingPunct="1"/>
            <a:r>
              <a:rPr kumimoji="1" lang="en-US" sz="1500" b="1" dirty="0" smtClean="0">
                <a:latin typeface="Courier New" pitchFamily="49" charset="0"/>
              </a:rPr>
              <a:t>    }</a:t>
            </a:r>
          </a:p>
          <a:p>
            <a:pPr eaLnBrk="1" hangingPunct="1"/>
            <a:endParaRPr kumimoji="1" lang="en-US" sz="1500" b="1" dirty="0" smtClean="0">
              <a:latin typeface="Courier New" pitchFamily="49" charset="0"/>
            </a:endParaRPr>
          </a:p>
          <a:p>
            <a:pPr eaLnBrk="1" hangingPunct="1"/>
            <a:r>
              <a:rPr kumimoji="1" lang="en-US" sz="1500" b="1" dirty="0" smtClean="0">
                <a:latin typeface="Courier New" pitchFamily="49" charset="0"/>
              </a:rPr>
              <a:t>    private void </a:t>
            </a:r>
            <a:r>
              <a:rPr kumimoji="1" lang="en-US" sz="1500" b="1" dirty="0" err="1" smtClean="0">
                <a:latin typeface="Courier New" pitchFamily="49" charset="0"/>
              </a:rPr>
              <a:t>initComponents</a:t>
            </a:r>
            <a:r>
              <a:rPr kumimoji="1" lang="en-US" sz="1500" b="1" dirty="0" smtClean="0">
                <a:latin typeface="Courier New" pitchFamily="49" charset="0"/>
              </a:rPr>
              <a:t>() {</a:t>
            </a:r>
          </a:p>
          <a:p>
            <a:pPr eaLnBrk="1" hangingPunct="1"/>
            <a:r>
              <a:rPr kumimoji="1" lang="en-US" sz="1500" b="1" dirty="0" smtClean="0">
                <a:latin typeface="Courier New" pitchFamily="49" charset="0"/>
              </a:rPr>
              <a:t>        </a:t>
            </a:r>
            <a:r>
              <a:rPr kumimoji="1" lang="en-US" sz="1500" b="1" dirty="0" err="1" smtClean="0">
                <a:latin typeface="Courier New" pitchFamily="49" charset="0"/>
              </a:rPr>
              <a:t>scrollPane</a:t>
            </a:r>
            <a:r>
              <a:rPr kumimoji="1" lang="en-US" sz="1500" b="1" dirty="0" smtClean="0">
                <a:latin typeface="Courier New" pitchFamily="49" charset="0"/>
              </a:rPr>
              <a:t> = new </a:t>
            </a:r>
            <a:r>
              <a:rPr kumimoji="1" lang="en-US" sz="1500" b="1" dirty="0" err="1" smtClean="0">
                <a:latin typeface="Courier New" pitchFamily="49" charset="0"/>
              </a:rPr>
              <a:t>javax.swing.JScrollPane</a:t>
            </a:r>
            <a:r>
              <a:rPr kumimoji="1" lang="en-US" sz="1500" b="1" dirty="0" smtClean="0">
                <a:latin typeface="Courier New" pitchFamily="49" charset="0"/>
              </a:rPr>
              <a:t>();</a:t>
            </a:r>
          </a:p>
          <a:p>
            <a:pPr eaLnBrk="1" hangingPunct="1"/>
            <a:r>
              <a:rPr kumimoji="1" lang="en-US" sz="1500" b="1" dirty="0" smtClean="0">
                <a:latin typeface="Courier New" pitchFamily="49" charset="0"/>
              </a:rPr>
              <a:t>        </a:t>
            </a:r>
            <a:r>
              <a:rPr kumimoji="1" lang="en-US" sz="1500" b="1" dirty="0" err="1" smtClean="0">
                <a:latin typeface="Courier New" pitchFamily="49" charset="0"/>
              </a:rPr>
              <a:t>textArea</a:t>
            </a:r>
            <a:r>
              <a:rPr kumimoji="1" lang="en-US" sz="1500" b="1" dirty="0" smtClean="0">
                <a:latin typeface="Courier New" pitchFamily="49" charset="0"/>
              </a:rPr>
              <a:t> = new </a:t>
            </a:r>
            <a:r>
              <a:rPr kumimoji="1" lang="en-US" sz="1500" b="1" dirty="0" err="1" smtClean="0">
                <a:latin typeface="Courier New" pitchFamily="49" charset="0"/>
              </a:rPr>
              <a:t>javax.swing.JTextArea</a:t>
            </a:r>
            <a:r>
              <a:rPr kumimoji="1" lang="en-US" sz="1500" b="1" dirty="0" smtClean="0">
                <a:latin typeface="Courier New" pitchFamily="49" charset="0"/>
              </a:rPr>
              <a:t>();</a:t>
            </a:r>
          </a:p>
          <a:p>
            <a:pPr eaLnBrk="1" hangingPunct="1"/>
            <a:r>
              <a:rPr kumimoji="1" lang="en-US" sz="1500" b="1" dirty="0" smtClean="0">
                <a:latin typeface="Courier New" pitchFamily="49" charset="0"/>
              </a:rPr>
              <a:t>        </a:t>
            </a:r>
            <a:r>
              <a:rPr kumimoji="1" lang="en-US" sz="1500" b="1" dirty="0" err="1" smtClean="0">
                <a:latin typeface="Courier New" pitchFamily="49" charset="0"/>
              </a:rPr>
              <a:t>clearButton</a:t>
            </a:r>
            <a:r>
              <a:rPr kumimoji="1" lang="en-US" sz="1500" b="1" dirty="0" smtClean="0">
                <a:latin typeface="Courier New" pitchFamily="49" charset="0"/>
              </a:rPr>
              <a:t> = new </a:t>
            </a:r>
            <a:r>
              <a:rPr kumimoji="1" lang="en-US" sz="1500" b="1" dirty="0" err="1" smtClean="0">
                <a:latin typeface="Courier New" pitchFamily="49" charset="0"/>
              </a:rPr>
              <a:t>javax.swing.JButton</a:t>
            </a:r>
            <a:r>
              <a:rPr kumimoji="1" lang="en-US" sz="1500" b="1" dirty="0" smtClean="0">
                <a:latin typeface="Courier New" pitchFamily="49" charset="0"/>
              </a:rPr>
              <a:t>();</a:t>
            </a:r>
          </a:p>
          <a:p>
            <a:pPr eaLnBrk="1" hangingPunct="1"/>
            <a:r>
              <a:rPr kumimoji="1" lang="en-US" sz="1500" b="1" dirty="0" smtClean="0">
                <a:latin typeface="Courier New" pitchFamily="49" charset="0"/>
              </a:rPr>
              <a:t>        </a:t>
            </a:r>
            <a:r>
              <a:rPr kumimoji="1" lang="ru-RU" sz="1500" b="1" dirty="0" smtClean="0">
                <a:latin typeface="Courier New" pitchFamily="49" charset="0"/>
              </a:rPr>
              <a:t> </a:t>
            </a:r>
          </a:p>
          <a:p>
            <a:pPr eaLnBrk="1" hangingPunct="1"/>
            <a:r>
              <a:rPr kumimoji="1" lang="ru-RU" sz="1500" b="1" dirty="0">
                <a:latin typeface="Courier New" pitchFamily="49" charset="0"/>
              </a:rPr>
              <a:t> </a:t>
            </a:r>
            <a:r>
              <a:rPr kumimoji="1" lang="ru-RU" sz="1500" b="1" dirty="0" smtClean="0">
                <a:latin typeface="Courier New" pitchFamily="49" charset="0"/>
              </a:rPr>
              <a:t>      </a:t>
            </a:r>
            <a:r>
              <a:rPr kumimoji="1" lang="en-US" sz="1500" b="1" dirty="0" err="1" smtClean="0">
                <a:latin typeface="Courier New" pitchFamily="49" charset="0"/>
              </a:rPr>
              <a:t>setDefaultCloseOperation</a:t>
            </a:r>
            <a:r>
              <a:rPr kumimoji="1" lang="en-US" sz="1500" b="1" dirty="0" smtClean="0">
                <a:latin typeface="Courier New" pitchFamily="49" charset="0"/>
              </a:rPr>
              <a:t>(</a:t>
            </a:r>
            <a:r>
              <a:rPr kumimoji="1" lang="en-US" sz="1500" b="1" dirty="0" err="1" smtClean="0">
                <a:latin typeface="Courier New" pitchFamily="49" charset="0"/>
              </a:rPr>
              <a:t>javax.swing.WindowConstants.EXIT_ON_CLOSE</a:t>
            </a:r>
            <a:r>
              <a:rPr kumimoji="1" lang="en-US" sz="1500" b="1" dirty="0" smtClean="0">
                <a:latin typeface="Courier New" pitchFamily="49" charset="0"/>
              </a:rPr>
              <a:t>);</a:t>
            </a:r>
            <a:endParaRPr kumimoji="1" lang="en-US" sz="15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7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приложения</a:t>
            </a:r>
            <a:br>
              <a:rPr lang="ru-RU" dirty="0" smtClean="0"/>
            </a:br>
            <a:r>
              <a:rPr lang="ru-RU" sz="3200" dirty="0" smtClean="0"/>
              <a:t>Часть 2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894A8E-B23E-46F9-97A3-446BCB3CA68C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79388" y="2191122"/>
            <a:ext cx="8785225" cy="332616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sz="1500" b="1" dirty="0" smtClean="0">
                <a:latin typeface="Courier New" pitchFamily="49" charset="0"/>
              </a:rPr>
              <a:t>        </a:t>
            </a:r>
            <a:r>
              <a:rPr kumimoji="1" lang="en-US" sz="1500" b="1" dirty="0" err="1" smtClean="0">
                <a:latin typeface="Courier New" pitchFamily="49" charset="0"/>
              </a:rPr>
              <a:t>textArea.setColumns</a:t>
            </a:r>
            <a:r>
              <a:rPr kumimoji="1" lang="en-US" sz="1500" b="1" dirty="0" smtClean="0">
                <a:latin typeface="Courier New" pitchFamily="49" charset="0"/>
              </a:rPr>
              <a:t>(20);</a:t>
            </a:r>
          </a:p>
          <a:p>
            <a:pPr eaLnBrk="1" hangingPunct="1"/>
            <a:r>
              <a:rPr kumimoji="1" lang="en-US" sz="1500" b="1" dirty="0" smtClean="0">
                <a:latin typeface="Courier New" pitchFamily="49" charset="0"/>
              </a:rPr>
              <a:t>        </a:t>
            </a:r>
            <a:r>
              <a:rPr kumimoji="1" lang="en-US" sz="1500" b="1" dirty="0" err="1" smtClean="0">
                <a:latin typeface="Courier New" pitchFamily="49" charset="0"/>
              </a:rPr>
              <a:t>textArea.setRows</a:t>
            </a:r>
            <a:r>
              <a:rPr kumimoji="1" lang="en-US" sz="1500" b="1" dirty="0" smtClean="0">
                <a:latin typeface="Courier New" pitchFamily="49" charset="0"/>
              </a:rPr>
              <a:t>(5);</a:t>
            </a:r>
          </a:p>
          <a:p>
            <a:pPr eaLnBrk="1" hangingPunct="1"/>
            <a:r>
              <a:rPr kumimoji="1" lang="en-US" sz="1500" b="1" dirty="0" smtClean="0">
                <a:latin typeface="Courier New" pitchFamily="49" charset="0"/>
              </a:rPr>
              <a:t>        </a:t>
            </a:r>
            <a:r>
              <a:rPr kumimoji="1" lang="en-US" sz="1500" b="1" dirty="0" err="1" smtClean="0">
                <a:latin typeface="Courier New" pitchFamily="49" charset="0"/>
              </a:rPr>
              <a:t>scrollPane.setViewportView</a:t>
            </a:r>
            <a:r>
              <a:rPr kumimoji="1" lang="en-US" sz="1500" b="1" dirty="0" smtClean="0">
                <a:latin typeface="Courier New" pitchFamily="49" charset="0"/>
              </a:rPr>
              <a:t>(</a:t>
            </a:r>
            <a:r>
              <a:rPr kumimoji="1" lang="en-US" sz="1500" b="1" dirty="0" err="1" smtClean="0">
                <a:latin typeface="Courier New" pitchFamily="49" charset="0"/>
              </a:rPr>
              <a:t>textArea</a:t>
            </a:r>
            <a:r>
              <a:rPr kumimoji="1" lang="en-US" sz="1500" b="1" dirty="0" smtClean="0">
                <a:latin typeface="Courier New" pitchFamily="49" charset="0"/>
              </a:rPr>
              <a:t>);</a:t>
            </a:r>
          </a:p>
          <a:p>
            <a:pPr eaLnBrk="1" hangingPunct="1"/>
            <a:endParaRPr kumimoji="1" lang="en-US" sz="1500" b="1" dirty="0" smtClean="0">
              <a:latin typeface="Courier New" pitchFamily="49" charset="0"/>
            </a:endParaRPr>
          </a:p>
          <a:p>
            <a:pPr eaLnBrk="1" hangingPunct="1"/>
            <a:r>
              <a:rPr kumimoji="1" lang="en-US" sz="1500" b="1" dirty="0" smtClean="0">
                <a:latin typeface="Courier New" pitchFamily="49" charset="0"/>
              </a:rPr>
              <a:t>        </a:t>
            </a:r>
            <a:r>
              <a:rPr kumimoji="1" lang="en-US" sz="1500" b="1" dirty="0" err="1" smtClean="0">
                <a:latin typeface="Courier New" pitchFamily="49" charset="0"/>
              </a:rPr>
              <a:t>clearButton.setText</a:t>
            </a:r>
            <a:r>
              <a:rPr kumimoji="1" lang="en-US" sz="1500" b="1" dirty="0" smtClean="0">
                <a:latin typeface="Courier New" pitchFamily="49" charset="0"/>
              </a:rPr>
              <a:t>("Clear");</a:t>
            </a:r>
          </a:p>
          <a:p>
            <a:pPr eaLnBrk="1" hangingPunct="1"/>
            <a:r>
              <a:rPr kumimoji="1" lang="en-US" sz="1500" b="1" dirty="0" smtClean="0">
                <a:latin typeface="Courier New" pitchFamily="49" charset="0"/>
              </a:rPr>
              <a:t>        </a:t>
            </a:r>
            <a:r>
              <a:rPr kumimoji="1" lang="en-US" sz="1500" b="1" dirty="0" err="1" smtClean="0">
                <a:latin typeface="Courier New" pitchFamily="49" charset="0"/>
              </a:rPr>
              <a:t>clearButton.addActionListener</a:t>
            </a:r>
            <a:r>
              <a:rPr kumimoji="1" lang="en-US" sz="1500" b="1" dirty="0" smtClean="0">
                <a:latin typeface="Courier New" pitchFamily="49" charset="0"/>
              </a:rPr>
              <a:t>(new </a:t>
            </a:r>
            <a:r>
              <a:rPr kumimoji="1" lang="en-US" sz="1500" b="1" dirty="0" err="1" smtClean="0">
                <a:latin typeface="Courier New" pitchFamily="49" charset="0"/>
              </a:rPr>
              <a:t>java.awt.event.ActionListener</a:t>
            </a:r>
            <a:r>
              <a:rPr kumimoji="1" lang="en-US" sz="1500" b="1" dirty="0" smtClean="0">
                <a:latin typeface="Courier New" pitchFamily="49" charset="0"/>
              </a:rPr>
              <a:t>() {</a:t>
            </a:r>
          </a:p>
          <a:p>
            <a:pPr eaLnBrk="1" hangingPunct="1"/>
            <a:r>
              <a:rPr kumimoji="1" lang="en-US" sz="1500" b="1" dirty="0" smtClean="0">
                <a:latin typeface="Courier New" pitchFamily="49" charset="0"/>
              </a:rPr>
              <a:t>            public void </a:t>
            </a:r>
            <a:r>
              <a:rPr kumimoji="1" lang="en-US" sz="1500" b="1" dirty="0" err="1" smtClean="0">
                <a:latin typeface="Courier New" pitchFamily="49" charset="0"/>
              </a:rPr>
              <a:t>actionPerformed</a:t>
            </a:r>
            <a:r>
              <a:rPr kumimoji="1" lang="en-US" sz="1500" b="1" dirty="0" smtClean="0">
                <a:latin typeface="Courier New" pitchFamily="49" charset="0"/>
              </a:rPr>
              <a:t>(</a:t>
            </a:r>
            <a:r>
              <a:rPr kumimoji="1" lang="en-US" sz="1500" b="1" dirty="0" err="1" smtClean="0">
                <a:latin typeface="Courier New" pitchFamily="49" charset="0"/>
              </a:rPr>
              <a:t>java.awt.event.ActionEvent</a:t>
            </a:r>
            <a:r>
              <a:rPr kumimoji="1" lang="en-US" sz="1500" b="1" dirty="0" smtClean="0">
                <a:latin typeface="Courier New" pitchFamily="49" charset="0"/>
              </a:rPr>
              <a:t> </a:t>
            </a:r>
            <a:r>
              <a:rPr kumimoji="1" lang="en-US" sz="1500" b="1" dirty="0" err="1" smtClean="0">
                <a:latin typeface="Courier New" pitchFamily="49" charset="0"/>
              </a:rPr>
              <a:t>evt</a:t>
            </a:r>
            <a:r>
              <a:rPr kumimoji="1" lang="en-US" sz="1500" b="1" dirty="0" smtClean="0">
                <a:latin typeface="Courier New" pitchFamily="49" charset="0"/>
              </a:rPr>
              <a:t>) {</a:t>
            </a:r>
          </a:p>
          <a:p>
            <a:pPr eaLnBrk="1" hangingPunct="1"/>
            <a:r>
              <a:rPr kumimoji="1" lang="en-US" sz="1500" b="1" dirty="0" smtClean="0">
                <a:latin typeface="Courier New" pitchFamily="49" charset="0"/>
              </a:rPr>
              <a:t>                </a:t>
            </a:r>
            <a:r>
              <a:rPr kumimoji="1" lang="en-US" sz="1500" b="1" dirty="0" err="1" smtClean="0">
                <a:latin typeface="Courier New" pitchFamily="49" charset="0"/>
              </a:rPr>
              <a:t>clearButtonActionPerformed</a:t>
            </a:r>
            <a:r>
              <a:rPr kumimoji="1" lang="en-US" sz="1500" b="1" dirty="0" smtClean="0">
                <a:latin typeface="Courier New" pitchFamily="49" charset="0"/>
              </a:rPr>
              <a:t>(</a:t>
            </a:r>
            <a:r>
              <a:rPr kumimoji="1" lang="en-US" sz="1500" b="1" dirty="0" err="1" smtClean="0">
                <a:latin typeface="Courier New" pitchFamily="49" charset="0"/>
              </a:rPr>
              <a:t>evt</a:t>
            </a:r>
            <a:r>
              <a:rPr kumimoji="1" lang="en-US" sz="1500" b="1" dirty="0" smtClean="0">
                <a:latin typeface="Courier New" pitchFamily="49" charset="0"/>
              </a:rPr>
              <a:t>);</a:t>
            </a:r>
          </a:p>
          <a:p>
            <a:pPr eaLnBrk="1" hangingPunct="1"/>
            <a:r>
              <a:rPr kumimoji="1" lang="en-US" sz="1500" b="1" dirty="0" smtClean="0">
                <a:latin typeface="Courier New" pitchFamily="49" charset="0"/>
              </a:rPr>
              <a:t>            }</a:t>
            </a:r>
          </a:p>
          <a:p>
            <a:pPr eaLnBrk="1" hangingPunct="1"/>
            <a:r>
              <a:rPr kumimoji="1" lang="en-US" sz="1500" b="1" dirty="0" smtClean="0">
                <a:latin typeface="Courier New" pitchFamily="49" charset="0"/>
              </a:rPr>
              <a:t>        });</a:t>
            </a:r>
          </a:p>
          <a:p>
            <a:pPr eaLnBrk="1" hangingPunct="1"/>
            <a:endParaRPr kumimoji="1" lang="en-US" sz="1500" b="1" dirty="0" smtClean="0">
              <a:latin typeface="Courier New" pitchFamily="49" charset="0"/>
            </a:endParaRPr>
          </a:p>
          <a:p>
            <a:pPr eaLnBrk="1" hangingPunct="1"/>
            <a:r>
              <a:rPr kumimoji="1" lang="en-US" sz="1500" b="1" dirty="0" smtClean="0">
                <a:latin typeface="Courier New" pitchFamily="49" charset="0"/>
              </a:rPr>
              <a:t>        </a:t>
            </a:r>
            <a:r>
              <a:rPr kumimoji="1" lang="en-US" sz="1500" b="1" dirty="0" err="1" smtClean="0">
                <a:latin typeface="Courier New" pitchFamily="49" charset="0"/>
              </a:rPr>
              <a:t>javax.swing.GroupLayout</a:t>
            </a:r>
            <a:r>
              <a:rPr kumimoji="1" lang="en-US" sz="1500" b="1" dirty="0" smtClean="0">
                <a:latin typeface="Courier New" pitchFamily="49" charset="0"/>
              </a:rPr>
              <a:t> layout = new </a:t>
            </a:r>
            <a:endParaRPr kumimoji="1" lang="ru-RU" sz="1500" b="1" dirty="0" smtClean="0">
              <a:latin typeface="Courier New" pitchFamily="49" charset="0"/>
            </a:endParaRPr>
          </a:p>
          <a:p>
            <a:pPr eaLnBrk="1" hangingPunct="1"/>
            <a:r>
              <a:rPr kumimoji="1" lang="ru-RU" sz="1500" b="1" dirty="0">
                <a:latin typeface="Courier New" pitchFamily="49" charset="0"/>
              </a:rPr>
              <a:t> </a:t>
            </a:r>
            <a:r>
              <a:rPr kumimoji="1" lang="ru-RU" sz="1500" b="1" dirty="0" smtClean="0">
                <a:latin typeface="Courier New" pitchFamily="49" charset="0"/>
              </a:rPr>
              <a:t>           </a:t>
            </a:r>
            <a:r>
              <a:rPr kumimoji="1" lang="en-US" sz="1500" b="1" dirty="0" err="1" smtClean="0">
                <a:latin typeface="Courier New" pitchFamily="49" charset="0"/>
              </a:rPr>
              <a:t>javax.swing.GroupLayout</a:t>
            </a:r>
            <a:r>
              <a:rPr kumimoji="1" lang="en-US" sz="1500" b="1" dirty="0" smtClean="0">
                <a:latin typeface="Courier New" pitchFamily="49" charset="0"/>
              </a:rPr>
              <a:t>(</a:t>
            </a:r>
            <a:r>
              <a:rPr kumimoji="1" lang="en-US" sz="1500" b="1" dirty="0" err="1" smtClean="0">
                <a:latin typeface="Courier New" pitchFamily="49" charset="0"/>
              </a:rPr>
              <a:t>getContentPane</a:t>
            </a:r>
            <a:r>
              <a:rPr kumimoji="1" lang="en-US" sz="1500" b="1" dirty="0" smtClean="0">
                <a:latin typeface="Courier New" pitchFamily="49" charset="0"/>
              </a:rPr>
              <a:t>());</a:t>
            </a:r>
          </a:p>
          <a:p>
            <a:pPr eaLnBrk="1" hangingPunct="1"/>
            <a:r>
              <a:rPr kumimoji="1" lang="en-US" sz="1500" b="1" dirty="0" smtClean="0">
                <a:latin typeface="Courier New" pitchFamily="49" charset="0"/>
              </a:rPr>
              <a:t>        </a:t>
            </a:r>
            <a:r>
              <a:rPr kumimoji="1" lang="en-US" sz="1500" b="1" dirty="0" err="1" smtClean="0">
                <a:latin typeface="Courier New" pitchFamily="49" charset="0"/>
              </a:rPr>
              <a:t>getContentPane</a:t>
            </a:r>
            <a:r>
              <a:rPr kumimoji="1" lang="en-US" sz="1500" b="1" dirty="0" smtClean="0">
                <a:latin typeface="Courier New" pitchFamily="49" charset="0"/>
              </a:rPr>
              <a:t>().</a:t>
            </a:r>
            <a:r>
              <a:rPr kumimoji="1" lang="en-US" sz="1500" b="1" dirty="0" err="1" smtClean="0">
                <a:latin typeface="Courier New" pitchFamily="49" charset="0"/>
              </a:rPr>
              <a:t>setLayout</a:t>
            </a:r>
            <a:r>
              <a:rPr kumimoji="1" lang="en-US" sz="1500" b="1" dirty="0" smtClean="0">
                <a:latin typeface="Courier New" pitchFamily="49" charset="0"/>
              </a:rPr>
              <a:t>(layout);</a:t>
            </a:r>
            <a:endParaRPr kumimoji="1" lang="en-US" sz="15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43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приложения</a:t>
            </a:r>
            <a:br>
              <a:rPr lang="ru-RU" dirty="0" smtClean="0"/>
            </a:br>
            <a:r>
              <a:rPr lang="ru-RU" sz="3200" dirty="0" smtClean="0"/>
              <a:t>Часть 3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894A8E-B23E-46F9-97A3-446BCB3CA68C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79388" y="1858675"/>
            <a:ext cx="8785225" cy="401866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sz="1500" b="1" dirty="0" err="1" smtClean="0">
                <a:latin typeface="Courier New" pitchFamily="49" charset="0"/>
              </a:rPr>
              <a:t>layout.setHorizontalGroup</a:t>
            </a:r>
            <a:r>
              <a:rPr kumimoji="1" lang="en-US" sz="1500" b="1" dirty="0" smtClean="0">
                <a:latin typeface="Courier New" pitchFamily="49" charset="0"/>
              </a:rPr>
              <a:t>(</a:t>
            </a:r>
          </a:p>
          <a:p>
            <a:pPr eaLnBrk="1" hangingPunct="1"/>
            <a:r>
              <a:rPr kumimoji="1" lang="ru-RU" sz="1500" b="1" dirty="0" smtClean="0">
                <a:latin typeface="Courier New" pitchFamily="49" charset="0"/>
              </a:rPr>
              <a:t>    </a:t>
            </a:r>
            <a:r>
              <a:rPr kumimoji="1" lang="en-US" sz="1500" b="1" dirty="0" err="1" smtClean="0">
                <a:latin typeface="Courier New" pitchFamily="49" charset="0"/>
              </a:rPr>
              <a:t>layout.createParallelGroup</a:t>
            </a:r>
            <a:r>
              <a:rPr kumimoji="1" lang="en-US" sz="1500" b="1" dirty="0" smtClean="0">
                <a:latin typeface="Courier New" pitchFamily="49" charset="0"/>
              </a:rPr>
              <a:t>(</a:t>
            </a:r>
            <a:r>
              <a:rPr kumimoji="1" lang="en-US" sz="1500" b="1" dirty="0" err="1" smtClean="0">
                <a:latin typeface="Courier New" pitchFamily="49" charset="0"/>
              </a:rPr>
              <a:t>javax.swing.GroupLayout.Alignment.LEADING</a:t>
            </a:r>
            <a:r>
              <a:rPr kumimoji="1" lang="en-US" sz="1500" b="1" dirty="0" smtClean="0">
                <a:latin typeface="Courier New" pitchFamily="49" charset="0"/>
              </a:rPr>
              <a:t>)</a:t>
            </a:r>
          </a:p>
          <a:p>
            <a:pPr eaLnBrk="1" hangingPunct="1"/>
            <a:r>
              <a:rPr kumimoji="1" lang="ru-RU" sz="1500" b="1" dirty="0" smtClean="0">
                <a:latin typeface="Courier New" pitchFamily="49" charset="0"/>
              </a:rPr>
              <a:t>    </a:t>
            </a:r>
            <a:r>
              <a:rPr kumimoji="1" lang="en-US" sz="1500" b="1" dirty="0" smtClean="0">
                <a:latin typeface="Courier New" pitchFamily="49" charset="0"/>
              </a:rPr>
              <a:t>.</a:t>
            </a:r>
            <a:r>
              <a:rPr kumimoji="1" lang="en-US" sz="1500" b="1" dirty="0" err="1" smtClean="0">
                <a:latin typeface="Courier New" pitchFamily="49" charset="0"/>
              </a:rPr>
              <a:t>addGroup</a:t>
            </a:r>
            <a:r>
              <a:rPr kumimoji="1" lang="en-US" sz="1500" b="1" dirty="0" smtClean="0">
                <a:latin typeface="Courier New" pitchFamily="49" charset="0"/>
              </a:rPr>
              <a:t>(</a:t>
            </a:r>
            <a:r>
              <a:rPr kumimoji="1" lang="en-US" sz="1500" b="1" dirty="0" err="1" smtClean="0">
                <a:latin typeface="Courier New" pitchFamily="49" charset="0"/>
              </a:rPr>
              <a:t>layout.createSequentialGroup</a:t>
            </a:r>
            <a:r>
              <a:rPr kumimoji="1" lang="en-US" sz="1500" b="1" dirty="0" smtClean="0">
                <a:latin typeface="Courier New" pitchFamily="49" charset="0"/>
              </a:rPr>
              <a:t>()</a:t>
            </a:r>
          </a:p>
          <a:p>
            <a:pPr eaLnBrk="1" hangingPunct="1"/>
            <a:r>
              <a:rPr kumimoji="1" lang="ru-RU" sz="1500" b="1" dirty="0" smtClean="0">
                <a:latin typeface="Courier New" pitchFamily="49" charset="0"/>
              </a:rPr>
              <a:t>    </a:t>
            </a:r>
            <a:r>
              <a:rPr kumimoji="1" lang="en-US" sz="1500" b="1" dirty="0" smtClean="0">
                <a:latin typeface="Courier New" pitchFamily="49" charset="0"/>
              </a:rPr>
              <a:t>    .</a:t>
            </a:r>
            <a:r>
              <a:rPr kumimoji="1" lang="en-US" sz="1500" b="1" dirty="0" err="1" smtClean="0">
                <a:latin typeface="Courier New" pitchFamily="49" charset="0"/>
              </a:rPr>
              <a:t>addContainerGap</a:t>
            </a:r>
            <a:r>
              <a:rPr kumimoji="1" lang="en-US" sz="1500" b="1" dirty="0" smtClean="0">
                <a:latin typeface="Courier New" pitchFamily="49" charset="0"/>
              </a:rPr>
              <a:t>()</a:t>
            </a:r>
          </a:p>
          <a:p>
            <a:pPr eaLnBrk="1" hangingPunct="1"/>
            <a:r>
              <a:rPr kumimoji="1" lang="ru-RU" sz="1500" b="1" dirty="0" smtClean="0">
                <a:latin typeface="Courier New" pitchFamily="49" charset="0"/>
              </a:rPr>
              <a:t>        </a:t>
            </a:r>
            <a:r>
              <a:rPr kumimoji="1" lang="en-US" sz="1500" b="1" dirty="0" smtClean="0">
                <a:latin typeface="Courier New" pitchFamily="49" charset="0"/>
              </a:rPr>
              <a:t>.</a:t>
            </a:r>
            <a:r>
              <a:rPr kumimoji="1" lang="en-US" sz="1500" b="1" dirty="0" err="1" smtClean="0">
                <a:latin typeface="Courier New" pitchFamily="49" charset="0"/>
              </a:rPr>
              <a:t>addGroup</a:t>
            </a:r>
            <a:r>
              <a:rPr kumimoji="1" lang="en-US" sz="1500" b="1" dirty="0" smtClean="0">
                <a:latin typeface="Courier New" pitchFamily="49" charset="0"/>
              </a:rPr>
              <a:t>(</a:t>
            </a:r>
            <a:r>
              <a:rPr kumimoji="1" lang="en-US" sz="1500" b="1" dirty="0" err="1" smtClean="0">
                <a:latin typeface="Courier New" pitchFamily="49" charset="0"/>
              </a:rPr>
              <a:t>layout.createParallelGroup</a:t>
            </a:r>
            <a:r>
              <a:rPr kumimoji="1" lang="en-US" sz="1500" b="1" dirty="0" smtClean="0">
                <a:latin typeface="Courier New" pitchFamily="49" charset="0"/>
              </a:rPr>
              <a:t>(</a:t>
            </a:r>
            <a:endParaRPr kumimoji="1" lang="ru-RU" sz="1500" b="1" dirty="0" smtClean="0">
              <a:latin typeface="Courier New" pitchFamily="49" charset="0"/>
            </a:endParaRPr>
          </a:p>
          <a:p>
            <a:pPr eaLnBrk="1" hangingPunct="1"/>
            <a:r>
              <a:rPr kumimoji="1" lang="ru-RU" sz="1500" b="1" dirty="0" smtClean="0">
                <a:latin typeface="Courier New" pitchFamily="49" charset="0"/>
              </a:rPr>
              <a:t>                  </a:t>
            </a:r>
            <a:r>
              <a:rPr kumimoji="1" lang="en-US" sz="1500" b="1" dirty="0" err="1" smtClean="0">
                <a:latin typeface="Courier New" pitchFamily="49" charset="0"/>
              </a:rPr>
              <a:t>javax.swing.GroupLayout.Alignment.LEADING</a:t>
            </a:r>
            <a:r>
              <a:rPr kumimoji="1" lang="en-US" sz="1500" b="1" dirty="0" smtClean="0">
                <a:latin typeface="Courier New" pitchFamily="49" charset="0"/>
              </a:rPr>
              <a:t>)</a:t>
            </a:r>
          </a:p>
          <a:p>
            <a:pPr eaLnBrk="1" hangingPunct="1"/>
            <a:r>
              <a:rPr kumimoji="1" lang="ru-RU" sz="1500" b="1" dirty="0" smtClean="0">
                <a:latin typeface="Courier New" pitchFamily="49" charset="0"/>
              </a:rPr>
              <a:t>    </a:t>
            </a:r>
            <a:r>
              <a:rPr kumimoji="1" lang="en-US" sz="1500" b="1" dirty="0" smtClean="0">
                <a:latin typeface="Courier New" pitchFamily="49" charset="0"/>
              </a:rPr>
              <a:t>    </a:t>
            </a:r>
            <a:r>
              <a:rPr kumimoji="1" lang="ru-RU" sz="1500" b="1" dirty="0" smtClean="0">
                <a:latin typeface="Courier New" pitchFamily="49" charset="0"/>
              </a:rPr>
              <a:t>    </a:t>
            </a:r>
            <a:r>
              <a:rPr kumimoji="1" lang="en-US" sz="1500" b="1" dirty="0" smtClean="0">
                <a:latin typeface="Courier New" pitchFamily="49" charset="0"/>
              </a:rPr>
              <a:t>.</a:t>
            </a:r>
            <a:r>
              <a:rPr kumimoji="1" lang="en-US" sz="1500" b="1" dirty="0" err="1" smtClean="0">
                <a:latin typeface="Courier New" pitchFamily="49" charset="0"/>
              </a:rPr>
              <a:t>addComponent</a:t>
            </a:r>
            <a:r>
              <a:rPr kumimoji="1" lang="en-US" sz="1500" b="1" dirty="0" smtClean="0">
                <a:latin typeface="Courier New" pitchFamily="49" charset="0"/>
              </a:rPr>
              <a:t>(</a:t>
            </a:r>
            <a:r>
              <a:rPr kumimoji="1" lang="en-US" sz="1500" b="1" dirty="0" err="1" smtClean="0">
                <a:latin typeface="Courier New" pitchFamily="49" charset="0"/>
              </a:rPr>
              <a:t>scrollPane</a:t>
            </a:r>
            <a:r>
              <a:rPr kumimoji="1" lang="en-US" sz="1500" b="1" dirty="0" smtClean="0">
                <a:latin typeface="Courier New" pitchFamily="49" charset="0"/>
              </a:rPr>
              <a:t>, </a:t>
            </a:r>
            <a:r>
              <a:rPr kumimoji="1" lang="en-US" sz="1500" b="1" dirty="0" err="1" smtClean="0">
                <a:latin typeface="Courier New" pitchFamily="49" charset="0"/>
              </a:rPr>
              <a:t>javax.swing.GroupLayout.DEFAULT_SIZE</a:t>
            </a:r>
            <a:r>
              <a:rPr kumimoji="1" lang="en-US" sz="1500" b="1" dirty="0" smtClean="0">
                <a:latin typeface="Courier New" pitchFamily="49" charset="0"/>
              </a:rPr>
              <a:t>,</a:t>
            </a:r>
            <a:endParaRPr kumimoji="1" lang="ru-RU" sz="1500" b="1" dirty="0" smtClean="0">
              <a:latin typeface="Courier New" pitchFamily="49" charset="0"/>
            </a:endParaRPr>
          </a:p>
          <a:p>
            <a:pPr eaLnBrk="1" hangingPunct="1"/>
            <a:r>
              <a:rPr kumimoji="1" lang="ru-RU" sz="1500" b="1" dirty="0" smtClean="0">
                <a:latin typeface="Courier New" pitchFamily="49" charset="0"/>
              </a:rPr>
              <a:t>                         </a:t>
            </a:r>
            <a:r>
              <a:rPr kumimoji="1" lang="en-US" sz="1500" b="1" dirty="0" smtClean="0">
                <a:latin typeface="Courier New" pitchFamily="49" charset="0"/>
              </a:rPr>
              <a:t> 380, </a:t>
            </a:r>
            <a:r>
              <a:rPr kumimoji="1" lang="en-US" sz="1500" b="1" dirty="0" err="1" smtClean="0">
                <a:latin typeface="Courier New" pitchFamily="49" charset="0"/>
              </a:rPr>
              <a:t>Short.MAX_VALUE</a:t>
            </a:r>
            <a:r>
              <a:rPr kumimoji="1" lang="en-US" sz="1500" b="1" dirty="0" smtClean="0">
                <a:latin typeface="Courier New" pitchFamily="49" charset="0"/>
              </a:rPr>
              <a:t>)</a:t>
            </a:r>
          </a:p>
          <a:p>
            <a:pPr eaLnBrk="1" hangingPunct="1"/>
            <a:r>
              <a:rPr kumimoji="1" lang="ru-RU" sz="1500" b="1" dirty="0" smtClean="0">
                <a:latin typeface="Courier New" pitchFamily="49" charset="0"/>
              </a:rPr>
              <a:t>    </a:t>
            </a:r>
            <a:r>
              <a:rPr kumimoji="1" lang="en-US" sz="1500" b="1" dirty="0" smtClean="0">
                <a:latin typeface="Courier New" pitchFamily="49" charset="0"/>
              </a:rPr>
              <a:t>        .</a:t>
            </a:r>
            <a:r>
              <a:rPr kumimoji="1" lang="en-US" sz="1500" b="1" dirty="0" err="1" smtClean="0">
                <a:latin typeface="Courier New" pitchFamily="49" charset="0"/>
              </a:rPr>
              <a:t>addGroup</a:t>
            </a:r>
            <a:r>
              <a:rPr kumimoji="1" lang="en-US" sz="1500" b="1" dirty="0" smtClean="0">
                <a:latin typeface="Courier New" pitchFamily="49" charset="0"/>
              </a:rPr>
              <a:t>(</a:t>
            </a:r>
            <a:r>
              <a:rPr kumimoji="1" lang="en-US" sz="1500" b="1" dirty="0" err="1" smtClean="0">
                <a:latin typeface="Courier New" pitchFamily="49" charset="0"/>
              </a:rPr>
              <a:t>javax.swing.GroupLayout.Alignment.TRAILING</a:t>
            </a:r>
            <a:r>
              <a:rPr kumimoji="1" lang="en-US" sz="1500" b="1" dirty="0" smtClean="0">
                <a:latin typeface="Courier New" pitchFamily="49" charset="0"/>
              </a:rPr>
              <a:t>,</a:t>
            </a:r>
            <a:endParaRPr kumimoji="1" lang="ru-RU" sz="1500" b="1" dirty="0" smtClean="0">
              <a:latin typeface="Courier New" pitchFamily="49" charset="0"/>
            </a:endParaRPr>
          </a:p>
          <a:p>
            <a:pPr eaLnBrk="1" hangingPunct="1"/>
            <a:r>
              <a:rPr kumimoji="1" lang="ru-RU" sz="1500" b="1" dirty="0" smtClean="0">
                <a:latin typeface="Courier New" pitchFamily="49" charset="0"/>
              </a:rPr>
              <a:t>                     </a:t>
            </a:r>
            <a:r>
              <a:rPr kumimoji="1" lang="en-US" sz="1500" b="1" dirty="0" smtClean="0">
                <a:latin typeface="Courier New" pitchFamily="49" charset="0"/>
              </a:rPr>
              <a:t> </a:t>
            </a:r>
            <a:r>
              <a:rPr kumimoji="1" lang="en-US" sz="1500" b="1" dirty="0" err="1" smtClean="0">
                <a:latin typeface="Courier New" pitchFamily="49" charset="0"/>
              </a:rPr>
              <a:t>layout.createSequentialGroup</a:t>
            </a:r>
            <a:r>
              <a:rPr kumimoji="1" lang="en-US" sz="1500" b="1" dirty="0" smtClean="0">
                <a:latin typeface="Courier New" pitchFamily="49" charset="0"/>
              </a:rPr>
              <a:t>()</a:t>
            </a:r>
            <a:endParaRPr kumimoji="1" lang="ru-RU" sz="1500" b="1" dirty="0" smtClean="0">
              <a:latin typeface="Courier New" pitchFamily="49" charset="0"/>
            </a:endParaRPr>
          </a:p>
          <a:p>
            <a:pPr eaLnBrk="1" hangingPunct="1"/>
            <a:r>
              <a:rPr kumimoji="1" lang="ru-RU" sz="1500" b="1" dirty="0" smtClean="0">
                <a:latin typeface="Courier New" pitchFamily="49" charset="0"/>
              </a:rPr>
              <a:t>    </a:t>
            </a:r>
            <a:r>
              <a:rPr kumimoji="1" lang="en-US" sz="1500" b="1" dirty="0" smtClean="0">
                <a:latin typeface="Courier New" pitchFamily="49" charset="0"/>
              </a:rPr>
              <a:t>            </a:t>
            </a:r>
            <a:r>
              <a:rPr kumimoji="1" lang="ru-RU" sz="1500" b="1" dirty="0">
                <a:latin typeface="Courier New" pitchFamily="49" charset="0"/>
              </a:rPr>
              <a:t>.</a:t>
            </a:r>
            <a:r>
              <a:rPr kumimoji="1" lang="en-US" sz="1500" b="1" dirty="0" err="1" smtClean="0">
                <a:latin typeface="Courier New" pitchFamily="49" charset="0"/>
              </a:rPr>
              <a:t>addGap</a:t>
            </a:r>
            <a:r>
              <a:rPr kumimoji="1" lang="en-US" sz="1500" b="1" dirty="0" smtClean="0">
                <a:latin typeface="Courier New" pitchFamily="49" charset="0"/>
              </a:rPr>
              <a:t>(0, 0, </a:t>
            </a:r>
            <a:r>
              <a:rPr kumimoji="1" lang="en-US" sz="1500" b="1" dirty="0" err="1" smtClean="0">
                <a:latin typeface="Courier New" pitchFamily="49" charset="0"/>
              </a:rPr>
              <a:t>Short.MAX_VALUE</a:t>
            </a:r>
            <a:r>
              <a:rPr kumimoji="1" lang="en-US" sz="1500" b="1" dirty="0" smtClean="0">
                <a:latin typeface="Courier New" pitchFamily="49" charset="0"/>
              </a:rPr>
              <a:t>)</a:t>
            </a:r>
          </a:p>
          <a:p>
            <a:pPr eaLnBrk="1" hangingPunct="1"/>
            <a:r>
              <a:rPr kumimoji="1" lang="ru-RU" sz="1500" b="1" dirty="0" smtClean="0">
                <a:latin typeface="Courier New" pitchFamily="49" charset="0"/>
              </a:rPr>
              <a:t>    </a:t>
            </a:r>
            <a:r>
              <a:rPr kumimoji="1" lang="en-US" sz="1500" b="1" dirty="0" smtClean="0">
                <a:latin typeface="Courier New" pitchFamily="49" charset="0"/>
              </a:rPr>
              <a:t>            .</a:t>
            </a:r>
            <a:r>
              <a:rPr kumimoji="1" lang="en-US" sz="1500" b="1" dirty="0" err="1" smtClean="0">
                <a:latin typeface="Courier New" pitchFamily="49" charset="0"/>
              </a:rPr>
              <a:t>addComponent</a:t>
            </a:r>
            <a:r>
              <a:rPr kumimoji="1" lang="en-US" sz="1500" b="1" dirty="0" smtClean="0">
                <a:latin typeface="Courier New" pitchFamily="49" charset="0"/>
              </a:rPr>
              <a:t>(</a:t>
            </a:r>
            <a:r>
              <a:rPr kumimoji="1" lang="en-US" sz="1500" b="1" dirty="0" err="1" smtClean="0">
                <a:latin typeface="Courier New" pitchFamily="49" charset="0"/>
              </a:rPr>
              <a:t>clearButton</a:t>
            </a:r>
            <a:r>
              <a:rPr kumimoji="1" lang="en-US" sz="1500" b="1" dirty="0" smtClean="0">
                <a:latin typeface="Courier New" pitchFamily="49" charset="0"/>
              </a:rPr>
              <a:t>)</a:t>
            </a:r>
            <a:endParaRPr kumimoji="1" lang="ru-RU" sz="1500" b="1" dirty="0" smtClean="0">
              <a:latin typeface="Courier New" pitchFamily="49" charset="0"/>
            </a:endParaRPr>
          </a:p>
          <a:p>
            <a:pPr eaLnBrk="1" hangingPunct="1"/>
            <a:r>
              <a:rPr kumimoji="1" lang="ru-RU" sz="1500" b="1" dirty="0" smtClean="0">
                <a:latin typeface="Courier New" pitchFamily="49" charset="0"/>
              </a:rPr>
              <a:t>            </a:t>
            </a:r>
            <a:r>
              <a:rPr kumimoji="1" lang="en-US" sz="1500" b="1" dirty="0" smtClean="0">
                <a:latin typeface="Courier New" pitchFamily="49" charset="0"/>
              </a:rPr>
              <a:t>)</a:t>
            </a:r>
            <a:endParaRPr kumimoji="1" lang="ru-RU" sz="1500" b="1" dirty="0" smtClean="0">
              <a:latin typeface="Courier New" pitchFamily="49" charset="0"/>
            </a:endParaRPr>
          </a:p>
          <a:p>
            <a:pPr eaLnBrk="1" hangingPunct="1"/>
            <a:r>
              <a:rPr kumimoji="1" lang="ru-RU" sz="1500" b="1" dirty="0" smtClean="0">
                <a:latin typeface="Courier New" pitchFamily="49" charset="0"/>
              </a:rPr>
              <a:t>        </a:t>
            </a:r>
            <a:r>
              <a:rPr kumimoji="1" lang="en-US" sz="1500" b="1" dirty="0" smtClean="0">
                <a:latin typeface="Courier New" pitchFamily="49" charset="0"/>
              </a:rPr>
              <a:t>)</a:t>
            </a:r>
          </a:p>
          <a:p>
            <a:pPr eaLnBrk="1" hangingPunct="1"/>
            <a:r>
              <a:rPr kumimoji="1" lang="ru-RU" sz="1500" b="1" dirty="0" smtClean="0">
                <a:latin typeface="Courier New" pitchFamily="49" charset="0"/>
              </a:rPr>
              <a:t>    </a:t>
            </a:r>
            <a:r>
              <a:rPr kumimoji="1" lang="en-US" sz="1500" b="1" dirty="0" smtClean="0">
                <a:latin typeface="Courier New" pitchFamily="49" charset="0"/>
              </a:rPr>
              <a:t>    .</a:t>
            </a:r>
            <a:r>
              <a:rPr kumimoji="1" lang="en-US" sz="1500" b="1" dirty="0" err="1" smtClean="0">
                <a:latin typeface="Courier New" pitchFamily="49" charset="0"/>
              </a:rPr>
              <a:t>addContainerGap</a:t>
            </a:r>
            <a:r>
              <a:rPr kumimoji="1" lang="en-US" sz="1500" b="1" dirty="0" smtClean="0">
                <a:latin typeface="Courier New" pitchFamily="49" charset="0"/>
              </a:rPr>
              <a:t>()</a:t>
            </a:r>
            <a:endParaRPr kumimoji="1" lang="ru-RU" sz="1500" b="1" dirty="0" smtClean="0">
              <a:latin typeface="Courier New" pitchFamily="49" charset="0"/>
            </a:endParaRPr>
          </a:p>
          <a:p>
            <a:pPr eaLnBrk="1" hangingPunct="1"/>
            <a:r>
              <a:rPr kumimoji="1" lang="ru-RU" sz="1500" b="1" dirty="0">
                <a:latin typeface="Courier New" pitchFamily="49" charset="0"/>
              </a:rPr>
              <a:t> </a:t>
            </a:r>
            <a:r>
              <a:rPr kumimoji="1" lang="ru-RU" sz="1500" b="1" dirty="0" smtClean="0">
                <a:latin typeface="Courier New" pitchFamily="49" charset="0"/>
              </a:rPr>
              <a:t>   </a:t>
            </a:r>
            <a:r>
              <a:rPr kumimoji="1" lang="en-US" sz="1500" b="1" dirty="0" smtClean="0">
                <a:latin typeface="Courier New" pitchFamily="49" charset="0"/>
              </a:rPr>
              <a:t>)</a:t>
            </a:r>
          </a:p>
          <a:p>
            <a:pPr eaLnBrk="1" hangingPunct="1"/>
            <a:r>
              <a:rPr kumimoji="1" lang="en-US" sz="1500" b="1" dirty="0" smtClean="0">
                <a:latin typeface="Courier New" pitchFamily="49" charset="0"/>
              </a:rPr>
              <a:t>);</a:t>
            </a:r>
            <a:endParaRPr kumimoji="1" lang="en-US" sz="15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0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Графические приложения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на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ru-RU" dirty="0" smtClean="0"/>
              <a:t>Кроссплатформенное графическое приложение?..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Abstract Window Toolkit (AWT)</a:t>
            </a:r>
          </a:p>
          <a:p>
            <a:pPr lvl="1"/>
            <a:r>
              <a:rPr lang="ru-RU" dirty="0" smtClean="0"/>
              <a:t>Компоненты являются компонентами ОС</a:t>
            </a:r>
            <a:endParaRPr lang="en-US" dirty="0" smtClean="0"/>
          </a:p>
          <a:p>
            <a:pPr lvl="1"/>
            <a:r>
              <a:rPr lang="ru-RU" dirty="0" smtClean="0"/>
              <a:t>Большое количество </a:t>
            </a:r>
            <a:r>
              <a:rPr lang="ru-RU" dirty="0" err="1" smtClean="0"/>
              <a:t>native</a:t>
            </a:r>
            <a:r>
              <a:rPr lang="ru-RU" dirty="0" smtClean="0"/>
              <a:t>-кода</a:t>
            </a:r>
          </a:p>
          <a:p>
            <a:pPr lvl="1"/>
            <a:r>
              <a:rPr lang="ru-RU" dirty="0" smtClean="0"/>
              <a:t>Отображение изменяется при смене ОС</a:t>
            </a:r>
            <a:endParaRPr lang="en-US" dirty="0" smtClean="0"/>
          </a:p>
          <a:p>
            <a:pPr lvl="1"/>
            <a:r>
              <a:rPr lang="ru-RU" dirty="0" smtClean="0"/>
              <a:t>Класс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java.awt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ru-RU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Component</a:t>
            </a:r>
            <a:r>
              <a:rPr lang="ru-RU" dirty="0" smtClean="0"/>
              <a:t> определяет базовую функциональность всех компонентов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98DCED-E692-4313-B7FB-D6662F248447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69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приложения</a:t>
            </a:r>
            <a:br>
              <a:rPr lang="ru-RU" dirty="0" smtClean="0"/>
            </a:br>
            <a:r>
              <a:rPr lang="ru-RU" sz="3200" dirty="0" smtClean="0"/>
              <a:t>Часть 4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894A8E-B23E-46F9-97A3-446BCB3CA68C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79388" y="2436757"/>
            <a:ext cx="8785225" cy="2864503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sz="1500" b="1" dirty="0" err="1" smtClean="0">
                <a:latin typeface="Courier New" pitchFamily="49" charset="0"/>
              </a:rPr>
              <a:t>layout.setVerticalGroup</a:t>
            </a:r>
            <a:r>
              <a:rPr kumimoji="1" lang="en-US" sz="1500" b="1" dirty="0" smtClean="0">
                <a:latin typeface="Courier New" pitchFamily="49" charset="0"/>
              </a:rPr>
              <a:t>(</a:t>
            </a:r>
          </a:p>
          <a:p>
            <a:pPr eaLnBrk="1" hangingPunct="1"/>
            <a:r>
              <a:rPr kumimoji="1" lang="ru-RU" sz="1500" b="1" dirty="0" smtClean="0">
                <a:latin typeface="Courier New" pitchFamily="49" charset="0"/>
              </a:rPr>
              <a:t>    </a:t>
            </a:r>
            <a:r>
              <a:rPr kumimoji="1" lang="en-US" sz="1500" b="1" dirty="0" err="1" smtClean="0">
                <a:latin typeface="Courier New" pitchFamily="49" charset="0"/>
              </a:rPr>
              <a:t>layout.createParallelGroup</a:t>
            </a:r>
            <a:r>
              <a:rPr kumimoji="1" lang="en-US" sz="1500" b="1" dirty="0" smtClean="0">
                <a:latin typeface="Courier New" pitchFamily="49" charset="0"/>
              </a:rPr>
              <a:t>(</a:t>
            </a:r>
            <a:r>
              <a:rPr kumimoji="1" lang="en-US" sz="1500" b="1" dirty="0" err="1" smtClean="0">
                <a:latin typeface="Courier New" pitchFamily="49" charset="0"/>
              </a:rPr>
              <a:t>javax.swing.GroupLayout.Alignment.LEADING</a:t>
            </a:r>
            <a:r>
              <a:rPr kumimoji="1" lang="en-US" sz="1500" b="1" dirty="0" smtClean="0">
                <a:latin typeface="Courier New" pitchFamily="49" charset="0"/>
              </a:rPr>
              <a:t>)</a:t>
            </a:r>
          </a:p>
          <a:p>
            <a:pPr eaLnBrk="1" hangingPunct="1"/>
            <a:r>
              <a:rPr kumimoji="1" lang="en-US" sz="1500" b="1" dirty="0" smtClean="0">
                <a:latin typeface="Courier New" pitchFamily="49" charset="0"/>
              </a:rPr>
              <a:t>    .</a:t>
            </a:r>
            <a:r>
              <a:rPr kumimoji="1" lang="en-US" sz="1500" b="1" dirty="0" err="1" smtClean="0">
                <a:latin typeface="Courier New" pitchFamily="49" charset="0"/>
              </a:rPr>
              <a:t>addGroup</a:t>
            </a:r>
            <a:r>
              <a:rPr kumimoji="1" lang="en-US" sz="1500" b="1" dirty="0" smtClean="0">
                <a:latin typeface="Courier New" pitchFamily="49" charset="0"/>
              </a:rPr>
              <a:t>(</a:t>
            </a:r>
            <a:r>
              <a:rPr kumimoji="1" lang="en-US" sz="1500" b="1" dirty="0" err="1" smtClean="0">
                <a:latin typeface="Courier New" pitchFamily="49" charset="0"/>
              </a:rPr>
              <a:t>layout.createSequentialGroup</a:t>
            </a:r>
            <a:r>
              <a:rPr kumimoji="1" lang="en-US" sz="1500" b="1" dirty="0" smtClean="0">
                <a:latin typeface="Courier New" pitchFamily="49" charset="0"/>
              </a:rPr>
              <a:t>()</a:t>
            </a:r>
          </a:p>
          <a:p>
            <a:pPr eaLnBrk="1" hangingPunct="1"/>
            <a:r>
              <a:rPr kumimoji="1" lang="en-US" sz="1500" b="1" dirty="0" smtClean="0">
                <a:latin typeface="Courier New" pitchFamily="49" charset="0"/>
              </a:rPr>
              <a:t>       .</a:t>
            </a:r>
            <a:r>
              <a:rPr kumimoji="1" lang="en-US" sz="1500" b="1" dirty="0" err="1" smtClean="0">
                <a:latin typeface="Courier New" pitchFamily="49" charset="0"/>
              </a:rPr>
              <a:t>addContainerGap</a:t>
            </a:r>
            <a:r>
              <a:rPr kumimoji="1" lang="en-US" sz="1500" b="1" dirty="0" smtClean="0">
                <a:latin typeface="Courier New" pitchFamily="49" charset="0"/>
              </a:rPr>
              <a:t>()</a:t>
            </a:r>
          </a:p>
          <a:p>
            <a:pPr eaLnBrk="1" hangingPunct="1"/>
            <a:r>
              <a:rPr kumimoji="1" lang="en-US" sz="1500" b="1" dirty="0" smtClean="0">
                <a:latin typeface="Courier New" pitchFamily="49" charset="0"/>
              </a:rPr>
              <a:t>       .</a:t>
            </a:r>
            <a:r>
              <a:rPr kumimoji="1" lang="en-US" sz="1500" b="1" dirty="0" err="1" smtClean="0">
                <a:latin typeface="Courier New" pitchFamily="49" charset="0"/>
              </a:rPr>
              <a:t>addComponent</a:t>
            </a:r>
            <a:r>
              <a:rPr kumimoji="1" lang="en-US" sz="1500" b="1" dirty="0" smtClean="0">
                <a:latin typeface="Courier New" pitchFamily="49" charset="0"/>
              </a:rPr>
              <a:t>(</a:t>
            </a:r>
            <a:r>
              <a:rPr kumimoji="1" lang="en-US" sz="1500" b="1" dirty="0" err="1" smtClean="0">
                <a:latin typeface="Courier New" pitchFamily="49" charset="0"/>
              </a:rPr>
              <a:t>scrollPane</a:t>
            </a:r>
            <a:r>
              <a:rPr kumimoji="1" lang="en-US" sz="1500" b="1" dirty="0" smtClean="0">
                <a:latin typeface="Courier New" pitchFamily="49" charset="0"/>
              </a:rPr>
              <a:t>, </a:t>
            </a:r>
            <a:r>
              <a:rPr kumimoji="1" lang="en-US" sz="1500" b="1" dirty="0" err="1" smtClean="0">
                <a:latin typeface="Courier New" pitchFamily="49" charset="0"/>
              </a:rPr>
              <a:t>javax.swing.GroupLayout.PREFERRED_SIZE</a:t>
            </a:r>
            <a:r>
              <a:rPr kumimoji="1" lang="en-US" sz="1500" b="1" dirty="0" smtClean="0">
                <a:latin typeface="Courier New" pitchFamily="49" charset="0"/>
              </a:rPr>
              <a:t>,</a:t>
            </a:r>
            <a:endParaRPr kumimoji="1" lang="ru-RU" sz="1500" b="1" dirty="0" smtClean="0">
              <a:latin typeface="Courier New" pitchFamily="49" charset="0"/>
            </a:endParaRPr>
          </a:p>
          <a:p>
            <a:pPr eaLnBrk="1" hangingPunct="1"/>
            <a:r>
              <a:rPr kumimoji="1" lang="ru-RU" sz="1500" b="1" dirty="0">
                <a:latin typeface="Courier New" pitchFamily="49" charset="0"/>
              </a:rPr>
              <a:t> </a:t>
            </a:r>
            <a:r>
              <a:rPr kumimoji="1" lang="ru-RU" sz="1500" b="1" dirty="0" smtClean="0">
                <a:latin typeface="Courier New" pitchFamily="49" charset="0"/>
              </a:rPr>
              <a:t>                     </a:t>
            </a:r>
            <a:r>
              <a:rPr kumimoji="1" lang="en-US" sz="1500" b="1" dirty="0" smtClean="0">
                <a:latin typeface="Courier New" pitchFamily="49" charset="0"/>
              </a:rPr>
              <a:t>251, </a:t>
            </a:r>
            <a:r>
              <a:rPr kumimoji="1" lang="en-US" sz="1500" b="1" dirty="0" err="1" smtClean="0">
                <a:latin typeface="Courier New" pitchFamily="49" charset="0"/>
              </a:rPr>
              <a:t>javax.swing.GroupLayout.PREFERRED_SIZE</a:t>
            </a:r>
            <a:r>
              <a:rPr kumimoji="1" lang="en-US" sz="1500" b="1" dirty="0" smtClean="0">
                <a:latin typeface="Courier New" pitchFamily="49" charset="0"/>
              </a:rPr>
              <a:t>)</a:t>
            </a:r>
          </a:p>
          <a:p>
            <a:pPr eaLnBrk="1" hangingPunct="1"/>
            <a:r>
              <a:rPr kumimoji="1" lang="ru-RU" sz="1500" b="1" dirty="0" smtClean="0">
                <a:latin typeface="Courier New" pitchFamily="49" charset="0"/>
              </a:rPr>
              <a:t>       </a:t>
            </a:r>
            <a:r>
              <a:rPr kumimoji="1" lang="en-US" sz="1500" b="1" dirty="0" smtClean="0">
                <a:latin typeface="Courier New" pitchFamily="49" charset="0"/>
              </a:rPr>
              <a:t>.</a:t>
            </a:r>
            <a:r>
              <a:rPr kumimoji="1" lang="en-US" sz="1500" b="1" dirty="0" err="1" smtClean="0">
                <a:latin typeface="Courier New" pitchFamily="49" charset="0"/>
              </a:rPr>
              <a:t>addPreferredGap</a:t>
            </a:r>
            <a:r>
              <a:rPr kumimoji="1" lang="en-US" sz="1500" b="1" dirty="0" smtClean="0">
                <a:latin typeface="Courier New" pitchFamily="49" charset="0"/>
              </a:rPr>
              <a:t>(</a:t>
            </a:r>
            <a:r>
              <a:rPr kumimoji="1" lang="en-US" sz="1500" b="1" dirty="0" err="1" smtClean="0">
                <a:latin typeface="Courier New" pitchFamily="49" charset="0"/>
              </a:rPr>
              <a:t>javax.swing.LayoutStyle.ComponentPlacement.RELATED</a:t>
            </a:r>
            <a:r>
              <a:rPr kumimoji="1" lang="en-US" sz="1500" b="1" dirty="0" smtClean="0">
                <a:latin typeface="Courier New" pitchFamily="49" charset="0"/>
              </a:rPr>
              <a:t>)</a:t>
            </a:r>
            <a:endParaRPr kumimoji="1" lang="ru-RU" sz="1500" b="1" dirty="0" smtClean="0">
              <a:latin typeface="Courier New" pitchFamily="49" charset="0"/>
            </a:endParaRPr>
          </a:p>
          <a:p>
            <a:pPr eaLnBrk="1" hangingPunct="1"/>
            <a:r>
              <a:rPr kumimoji="1" lang="en-US" sz="1500" b="1" dirty="0" smtClean="0">
                <a:latin typeface="Courier New" pitchFamily="49" charset="0"/>
              </a:rPr>
              <a:t>       .</a:t>
            </a:r>
            <a:r>
              <a:rPr kumimoji="1" lang="en-US" sz="1500" b="1" dirty="0" err="1" smtClean="0">
                <a:latin typeface="Courier New" pitchFamily="49" charset="0"/>
              </a:rPr>
              <a:t>addComponent</a:t>
            </a:r>
            <a:r>
              <a:rPr kumimoji="1" lang="en-US" sz="1500" b="1" dirty="0" smtClean="0">
                <a:latin typeface="Courier New" pitchFamily="49" charset="0"/>
              </a:rPr>
              <a:t>(</a:t>
            </a:r>
            <a:r>
              <a:rPr kumimoji="1" lang="en-US" sz="1500" b="1" dirty="0" err="1" smtClean="0">
                <a:latin typeface="Courier New" pitchFamily="49" charset="0"/>
              </a:rPr>
              <a:t>clearButton</a:t>
            </a:r>
            <a:r>
              <a:rPr kumimoji="1" lang="en-US" sz="1500" b="1" dirty="0" smtClean="0">
                <a:latin typeface="Courier New" pitchFamily="49" charset="0"/>
              </a:rPr>
              <a:t>)</a:t>
            </a:r>
          </a:p>
          <a:p>
            <a:pPr eaLnBrk="1" hangingPunct="1"/>
            <a:r>
              <a:rPr kumimoji="1" lang="en-US" sz="1500" b="1" dirty="0" smtClean="0">
                <a:latin typeface="Courier New" pitchFamily="49" charset="0"/>
              </a:rPr>
              <a:t>       .</a:t>
            </a:r>
            <a:r>
              <a:rPr kumimoji="1" lang="en-US" sz="1500" b="1" dirty="0" err="1" smtClean="0">
                <a:latin typeface="Courier New" pitchFamily="49" charset="0"/>
              </a:rPr>
              <a:t>addContainerGap</a:t>
            </a:r>
            <a:r>
              <a:rPr kumimoji="1" lang="en-US" sz="1500" b="1" dirty="0" smtClean="0">
                <a:latin typeface="Courier New" pitchFamily="49" charset="0"/>
              </a:rPr>
              <a:t>(</a:t>
            </a:r>
            <a:r>
              <a:rPr kumimoji="1" lang="en-US" sz="1500" b="1" dirty="0" err="1" smtClean="0">
                <a:latin typeface="Courier New" pitchFamily="49" charset="0"/>
              </a:rPr>
              <a:t>javax.swing.GroupLayout.DEFAULT_SIZE</a:t>
            </a:r>
            <a:r>
              <a:rPr kumimoji="1" lang="en-US" sz="1500" b="1" dirty="0" smtClean="0">
                <a:latin typeface="Courier New" pitchFamily="49" charset="0"/>
              </a:rPr>
              <a:t>, </a:t>
            </a:r>
            <a:endParaRPr kumimoji="1" lang="ru-RU" sz="1500" b="1" dirty="0" smtClean="0">
              <a:latin typeface="Courier New" pitchFamily="49" charset="0"/>
            </a:endParaRPr>
          </a:p>
          <a:p>
            <a:pPr eaLnBrk="1" hangingPunct="1"/>
            <a:r>
              <a:rPr kumimoji="1" lang="ru-RU" sz="1500" b="1" dirty="0">
                <a:latin typeface="Courier New" pitchFamily="49" charset="0"/>
              </a:rPr>
              <a:t> </a:t>
            </a:r>
            <a:r>
              <a:rPr kumimoji="1" lang="ru-RU" sz="1500" b="1" dirty="0" smtClean="0">
                <a:latin typeface="Courier New" pitchFamily="49" charset="0"/>
              </a:rPr>
              <a:t>                       </a:t>
            </a:r>
            <a:r>
              <a:rPr kumimoji="1" lang="en-US" sz="1500" b="1" dirty="0" err="1" smtClean="0">
                <a:latin typeface="Courier New" pitchFamily="49" charset="0"/>
              </a:rPr>
              <a:t>Short.MAX_VALUE</a:t>
            </a:r>
            <a:r>
              <a:rPr kumimoji="1" lang="en-US" sz="1500" b="1" dirty="0" smtClean="0">
                <a:latin typeface="Courier New" pitchFamily="49" charset="0"/>
              </a:rPr>
              <a:t>)</a:t>
            </a:r>
            <a:endParaRPr kumimoji="1" lang="ru-RU" sz="1500" b="1" dirty="0" smtClean="0">
              <a:latin typeface="Courier New" pitchFamily="49" charset="0"/>
            </a:endParaRPr>
          </a:p>
          <a:p>
            <a:pPr eaLnBrk="1" hangingPunct="1"/>
            <a:r>
              <a:rPr kumimoji="1" lang="ru-RU" sz="1500" b="1" dirty="0">
                <a:latin typeface="Courier New" pitchFamily="49" charset="0"/>
              </a:rPr>
              <a:t> </a:t>
            </a:r>
            <a:r>
              <a:rPr kumimoji="1" lang="ru-RU" sz="1500" b="1" dirty="0" smtClean="0">
                <a:latin typeface="Courier New" pitchFamily="49" charset="0"/>
              </a:rPr>
              <a:t>   </a:t>
            </a:r>
            <a:r>
              <a:rPr kumimoji="1" lang="en-US" sz="1500" b="1" dirty="0" smtClean="0">
                <a:latin typeface="Courier New" pitchFamily="49" charset="0"/>
              </a:rPr>
              <a:t>)</a:t>
            </a:r>
          </a:p>
          <a:p>
            <a:pPr eaLnBrk="1" hangingPunct="1"/>
            <a:r>
              <a:rPr kumimoji="1" lang="en-US" sz="1500" b="1" dirty="0" smtClean="0">
                <a:latin typeface="Courier New" pitchFamily="49" charset="0"/>
              </a:rPr>
              <a:t>);</a:t>
            </a:r>
            <a:endParaRPr kumimoji="1" lang="ru-RU" sz="15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13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приложения</a:t>
            </a:r>
            <a:br>
              <a:rPr lang="ru-RU" dirty="0" smtClean="0"/>
            </a:br>
            <a:r>
              <a:rPr lang="ru-RU" sz="3200" dirty="0" smtClean="0"/>
              <a:t>Часть 5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894A8E-B23E-46F9-97A3-446BCB3CA68C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79388" y="2191122"/>
            <a:ext cx="8785225" cy="332616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kumimoji="1" lang="en-US" sz="1500" b="1" dirty="0" smtClean="0">
              <a:latin typeface="Courier New" pitchFamily="49" charset="0"/>
            </a:endParaRPr>
          </a:p>
          <a:p>
            <a:pPr eaLnBrk="1" hangingPunct="1"/>
            <a:r>
              <a:rPr kumimoji="1" lang="en-US" sz="1500" b="1" dirty="0" smtClean="0">
                <a:latin typeface="Courier New" pitchFamily="49" charset="0"/>
              </a:rPr>
              <a:t>    pack();</a:t>
            </a:r>
          </a:p>
          <a:p>
            <a:pPr eaLnBrk="1" hangingPunct="1"/>
            <a:r>
              <a:rPr kumimoji="1" lang="en-US" sz="1500" b="1" dirty="0" smtClean="0">
                <a:latin typeface="Courier New" pitchFamily="49" charset="0"/>
              </a:rPr>
              <a:t>  }</a:t>
            </a:r>
          </a:p>
          <a:p>
            <a:pPr eaLnBrk="1" hangingPunct="1"/>
            <a:endParaRPr kumimoji="1" lang="en-US" sz="1500" b="1" dirty="0" smtClean="0">
              <a:latin typeface="Courier New" pitchFamily="49" charset="0"/>
            </a:endParaRPr>
          </a:p>
          <a:p>
            <a:pPr eaLnBrk="1" hangingPunct="1"/>
            <a:r>
              <a:rPr kumimoji="1" lang="en-US" sz="1500" b="1" dirty="0" smtClean="0">
                <a:latin typeface="Courier New" pitchFamily="49" charset="0"/>
              </a:rPr>
              <a:t>  private void </a:t>
            </a:r>
            <a:r>
              <a:rPr kumimoji="1" lang="en-US" sz="1500" b="1" dirty="0" err="1" smtClean="0">
                <a:latin typeface="Courier New" pitchFamily="49" charset="0"/>
              </a:rPr>
              <a:t>clearButtonActionPerformed</a:t>
            </a:r>
            <a:r>
              <a:rPr kumimoji="1" lang="en-US" sz="1500" b="1" dirty="0" smtClean="0">
                <a:latin typeface="Courier New" pitchFamily="49" charset="0"/>
              </a:rPr>
              <a:t>(</a:t>
            </a:r>
            <a:r>
              <a:rPr kumimoji="1" lang="en-US" sz="1500" b="1" dirty="0" err="1" smtClean="0">
                <a:latin typeface="Courier New" pitchFamily="49" charset="0"/>
              </a:rPr>
              <a:t>java.awt.event.ActionEvent</a:t>
            </a:r>
            <a:r>
              <a:rPr kumimoji="1" lang="en-US" sz="1500" b="1" dirty="0" smtClean="0">
                <a:latin typeface="Courier New" pitchFamily="49" charset="0"/>
              </a:rPr>
              <a:t> </a:t>
            </a:r>
            <a:r>
              <a:rPr kumimoji="1" lang="en-US" sz="1500" b="1" dirty="0" err="1" smtClean="0">
                <a:latin typeface="Courier New" pitchFamily="49" charset="0"/>
              </a:rPr>
              <a:t>evt</a:t>
            </a:r>
            <a:r>
              <a:rPr kumimoji="1" lang="en-US" sz="1500" b="1" dirty="0" smtClean="0">
                <a:latin typeface="Courier New" pitchFamily="49" charset="0"/>
              </a:rPr>
              <a:t>) {</a:t>
            </a:r>
          </a:p>
          <a:p>
            <a:pPr eaLnBrk="1" hangingPunct="1"/>
            <a:r>
              <a:rPr kumimoji="1" lang="en-US" sz="1500" b="1" dirty="0" smtClean="0">
                <a:latin typeface="Courier New" pitchFamily="49" charset="0"/>
              </a:rPr>
              <a:t>    if (</a:t>
            </a:r>
            <a:r>
              <a:rPr kumimoji="1" lang="en-US" sz="1500" b="1" dirty="0" err="1" smtClean="0">
                <a:latin typeface="Courier New" pitchFamily="49" charset="0"/>
              </a:rPr>
              <a:t>JOptionPane.showConfirmDialog</a:t>
            </a:r>
            <a:r>
              <a:rPr kumimoji="1" lang="en-US" sz="1500" b="1" dirty="0" smtClean="0">
                <a:latin typeface="Courier New" pitchFamily="49" charset="0"/>
              </a:rPr>
              <a:t>(</a:t>
            </a:r>
            <a:endParaRPr kumimoji="1" lang="ru-RU" sz="1500" b="1" dirty="0" smtClean="0">
              <a:latin typeface="Courier New" pitchFamily="49" charset="0"/>
            </a:endParaRPr>
          </a:p>
          <a:p>
            <a:pPr eaLnBrk="1" hangingPunct="1"/>
            <a:r>
              <a:rPr kumimoji="1" lang="ru-RU" sz="1500" b="1" dirty="0">
                <a:latin typeface="Courier New" pitchFamily="49" charset="0"/>
              </a:rPr>
              <a:t> </a:t>
            </a:r>
            <a:r>
              <a:rPr kumimoji="1" lang="ru-RU" sz="1500" b="1" dirty="0" smtClean="0">
                <a:latin typeface="Courier New" pitchFamily="49" charset="0"/>
              </a:rPr>
              <a:t>     </a:t>
            </a:r>
            <a:r>
              <a:rPr kumimoji="1" lang="en-US" sz="1500" b="1" dirty="0" err="1" smtClean="0">
                <a:latin typeface="Courier New" pitchFamily="49" charset="0"/>
              </a:rPr>
              <a:t>rootPane</a:t>
            </a:r>
            <a:r>
              <a:rPr kumimoji="1" lang="en-US" sz="1500" b="1" dirty="0" smtClean="0">
                <a:latin typeface="Courier New" pitchFamily="49" charset="0"/>
              </a:rPr>
              <a:t>, </a:t>
            </a:r>
            <a:endParaRPr kumimoji="1" lang="ru-RU" sz="1500" b="1" dirty="0" smtClean="0">
              <a:latin typeface="Courier New" pitchFamily="49" charset="0"/>
            </a:endParaRPr>
          </a:p>
          <a:p>
            <a:pPr eaLnBrk="1" hangingPunct="1"/>
            <a:r>
              <a:rPr kumimoji="1" lang="ru-RU" sz="1500" b="1" dirty="0">
                <a:latin typeface="Courier New" pitchFamily="49" charset="0"/>
              </a:rPr>
              <a:t> </a:t>
            </a:r>
            <a:r>
              <a:rPr kumimoji="1" lang="ru-RU" sz="1500" b="1" dirty="0" smtClean="0">
                <a:latin typeface="Courier New" pitchFamily="49" charset="0"/>
              </a:rPr>
              <a:t>     </a:t>
            </a:r>
            <a:r>
              <a:rPr kumimoji="1" lang="en-US" sz="1500" b="1" dirty="0" smtClean="0">
                <a:latin typeface="Courier New" pitchFamily="49" charset="0"/>
              </a:rPr>
              <a:t>"Are you sure you want to clear the text?",</a:t>
            </a:r>
            <a:endParaRPr kumimoji="1" lang="ru-RU" sz="1500" b="1" dirty="0" smtClean="0">
              <a:latin typeface="Courier New" pitchFamily="49" charset="0"/>
            </a:endParaRPr>
          </a:p>
          <a:p>
            <a:pPr eaLnBrk="1" hangingPunct="1"/>
            <a:r>
              <a:rPr kumimoji="1" lang="ru-RU" sz="1500" b="1" dirty="0">
                <a:latin typeface="Courier New" pitchFamily="49" charset="0"/>
              </a:rPr>
              <a:t> </a:t>
            </a:r>
            <a:r>
              <a:rPr kumimoji="1" lang="ru-RU" sz="1500" b="1" dirty="0" smtClean="0">
                <a:latin typeface="Courier New" pitchFamily="49" charset="0"/>
              </a:rPr>
              <a:t>    </a:t>
            </a:r>
            <a:r>
              <a:rPr kumimoji="1" lang="en-US" sz="1500" b="1" dirty="0" smtClean="0">
                <a:latin typeface="Courier New" pitchFamily="49" charset="0"/>
              </a:rPr>
              <a:t> "Confirmation",</a:t>
            </a:r>
            <a:endParaRPr kumimoji="1" lang="ru-RU" sz="1500" b="1" dirty="0" smtClean="0">
              <a:latin typeface="Courier New" pitchFamily="49" charset="0"/>
            </a:endParaRPr>
          </a:p>
          <a:p>
            <a:pPr eaLnBrk="1" hangingPunct="1"/>
            <a:r>
              <a:rPr kumimoji="1" lang="ru-RU" sz="1500" b="1" dirty="0">
                <a:latin typeface="Courier New" pitchFamily="49" charset="0"/>
              </a:rPr>
              <a:t> </a:t>
            </a:r>
            <a:r>
              <a:rPr kumimoji="1" lang="ru-RU" sz="1500" b="1" dirty="0" smtClean="0">
                <a:latin typeface="Courier New" pitchFamily="49" charset="0"/>
              </a:rPr>
              <a:t>     </a:t>
            </a:r>
            <a:r>
              <a:rPr kumimoji="1" lang="en-US" sz="1500" b="1" dirty="0" err="1" smtClean="0">
                <a:latin typeface="Courier New" pitchFamily="49" charset="0"/>
              </a:rPr>
              <a:t>JOptionPane.YES_NO_OPTION</a:t>
            </a:r>
            <a:r>
              <a:rPr kumimoji="1" lang="en-US" sz="1500" b="1" dirty="0" smtClean="0">
                <a:latin typeface="Courier New" pitchFamily="49" charset="0"/>
              </a:rPr>
              <a:t>) == </a:t>
            </a:r>
            <a:r>
              <a:rPr kumimoji="1" lang="en-US" sz="1500" b="1" dirty="0" err="1" smtClean="0">
                <a:latin typeface="Courier New" pitchFamily="49" charset="0"/>
              </a:rPr>
              <a:t>JOptionPane.YES_OPTION</a:t>
            </a:r>
            <a:r>
              <a:rPr kumimoji="1" lang="en-US" sz="1500" b="1" dirty="0" smtClean="0">
                <a:latin typeface="Courier New" pitchFamily="49" charset="0"/>
              </a:rPr>
              <a:t>) {</a:t>
            </a:r>
          </a:p>
          <a:p>
            <a:pPr eaLnBrk="1" hangingPunct="1"/>
            <a:r>
              <a:rPr kumimoji="1" lang="en-US" sz="1500" b="1" dirty="0" smtClean="0">
                <a:latin typeface="Courier New" pitchFamily="49" charset="0"/>
              </a:rPr>
              <a:t>            </a:t>
            </a:r>
            <a:r>
              <a:rPr kumimoji="1" lang="en-US" sz="1500" b="1" dirty="0" err="1" smtClean="0">
                <a:latin typeface="Courier New" pitchFamily="49" charset="0"/>
              </a:rPr>
              <a:t>textArea.setText</a:t>
            </a:r>
            <a:r>
              <a:rPr kumimoji="1" lang="en-US" sz="1500" b="1" dirty="0" smtClean="0">
                <a:latin typeface="Courier New" pitchFamily="49" charset="0"/>
              </a:rPr>
              <a:t>("");</a:t>
            </a:r>
          </a:p>
          <a:p>
            <a:pPr eaLnBrk="1" hangingPunct="1"/>
            <a:r>
              <a:rPr kumimoji="1" lang="en-US" sz="1500" b="1" dirty="0" smtClean="0">
                <a:latin typeface="Courier New" pitchFamily="49" charset="0"/>
              </a:rPr>
              <a:t>    }</a:t>
            </a:r>
          </a:p>
          <a:p>
            <a:pPr eaLnBrk="1" hangingPunct="1"/>
            <a:r>
              <a:rPr kumimoji="1" lang="en-US" sz="1500" b="1" dirty="0" smtClean="0">
                <a:latin typeface="Courier New" pitchFamily="49" charset="0"/>
              </a:rPr>
              <a:t>  }</a:t>
            </a:r>
          </a:p>
          <a:p>
            <a:pPr eaLnBrk="1" hangingPunct="1"/>
            <a:r>
              <a:rPr kumimoji="1" lang="en-US" sz="1500" b="1" dirty="0" smtClean="0">
                <a:latin typeface="Courier New" pitchFamily="49" charset="0"/>
              </a:rPr>
              <a:t>}</a:t>
            </a:r>
            <a:endParaRPr kumimoji="1" lang="en-US" sz="15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84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Общий вид окна </a:t>
            </a:r>
            <a:br>
              <a:rPr lang="ru-RU" dirty="0" smtClean="0"/>
            </a:br>
            <a:r>
              <a:rPr lang="ru-RU" dirty="0" smtClean="0"/>
              <a:t>программы-примера</a:t>
            </a:r>
            <a:endParaRPr lang="ru-R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142" y="1749691"/>
            <a:ext cx="5180953" cy="425396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894A8E-B23E-46F9-97A3-446BCB3CA68C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16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BBD96AB-4D76-47FB-86E4-60ED1A62833E}" type="slidenum">
              <a:rPr lang="ru-RU" smtClean="0"/>
              <a:pPr eaLnBrk="1" hangingPunct="1"/>
              <a:t>32</a:t>
            </a:fld>
            <a:endParaRPr lang="ru-RU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smtClean="0"/>
              <a:t>События, слушатели и методы</a:t>
            </a:r>
          </a:p>
        </p:txBody>
      </p:sp>
      <p:graphicFrame>
        <p:nvGraphicFramePr>
          <p:cNvPr id="969861" name="Group 133"/>
          <p:cNvGraphicFramePr>
            <a:graphicFrameLocks noGrp="1"/>
          </p:cNvGraphicFramePr>
          <p:nvPr>
            <p:ph type="tbl" idx="1"/>
          </p:nvPr>
        </p:nvGraphicFramePr>
        <p:xfrm>
          <a:off x="179388" y="1636713"/>
          <a:ext cx="8780462" cy="4541838"/>
        </p:xfrm>
        <a:graphic>
          <a:graphicData uri="http://schemas.openxmlformats.org/drawingml/2006/table">
            <a:tbl>
              <a:tblPr/>
              <a:tblGrid>
                <a:gridCol w="2376487"/>
                <a:gridCol w="2879725"/>
                <a:gridCol w="3524250"/>
              </a:tblGrid>
              <a:tr h="7010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Класс события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Интерфейс слушателя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Методы слушателя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ActionEvent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ActionListener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actionPerformed()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AdjustmentEvent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AdjustmentListener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adjustmentValueChanged()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3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ComponentEvent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ComponentListener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componentHidden()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componentMoved()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componentResized()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componentShown()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49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ContainerEvent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ContainerListener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componentAdded()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componentRemoved()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49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FocusEvent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FocusListener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focusGained()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focusLost ()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ItemEvent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ItemListener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itemStateChanged()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70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FFE3C76-7EBA-4418-A1F7-B94A766AD3BB}" type="slidenum">
              <a:rPr lang="ru-RU" smtClean="0"/>
              <a:pPr eaLnBrk="1" hangingPunct="1"/>
              <a:t>33</a:t>
            </a:fld>
            <a:endParaRPr lang="ru-RU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smtClean="0"/>
              <a:t>События, слушатели и методы</a:t>
            </a:r>
          </a:p>
        </p:txBody>
      </p:sp>
      <p:graphicFrame>
        <p:nvGraphicFramePr>
          <p:cNvPr id="971879" name="Group 10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681160381"/>
              </p:ext>
            </p:extLst>
          </p:nvPr>
        </p:nvGraphicFramePr>
        <p:xfrm>
          <a:off x="179388" y="1636713"/>
          <a:ext cx="8780462" cy="4103016"/>
        </p:xfrm>
        <a:graphic>
          <a:graphicData uri="http://schemas.openxmlformats.org/drawingml/2006/table">
            <a:tbl>
              <a:tblPr/>
              <a:tblGrid>
                <a:gridCol w="2376487"/>
                <a:gridCol w="2879725"/>
                <a:gridCol w="3524250"/>
              </a:tblGrid>
              <a:tr h="701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Класс события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Интерфейс слушателя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Методы слушателя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42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KeyEvent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KeyListener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keyPressed()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keyReleased()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keyTyped()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2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MouseEvent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MouseListener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mouseClicked()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mouseEntered()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mouseExited()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mousePressed()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mouseReleased()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MouseMotionEvent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MouseMotionListener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mouseDragged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mouseMoved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47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265B856-8355-424C-B650-EAF87F540CA2}" type="slidenum">
              <a:rPr lang="ru-RU" smtClean="0"/>
              <a:pPr eaLnBrk="1" hangingPunct="1"/>
              <a:t>34</a:t>
            </a:fld>
            <a:endParaRPr lang="ru-RU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smtClean="0"/>
              <a:t>События, слушатели и методы</a:t>
            </a:r>
          </a:p>
        </p:txBody>
      </p:sp>
      <p:graphicFrame>
        <p:nvGraphicFramePr>
          <p:cNvPr id="972891" name="Group 91"/>
          <p:cNvGraphicFramePr>
            <a:graphicFrameLocks noGrp="1"/>
          </p:cNvGraphicFramePr>
          <p:nvPr>
            <p:ph type="tbl" idx="1"/>
          </p:nvPr>
        </p:nvGraphicFramePr>
        <p:xfrm>
          <a:off x="179388" y="1636713"/>
          <a:ext cx="8780462" cy="3041872"/>
        </p:xfrm>
        <a:graphic>
          <a:graphicData uri="http://schemas.openxmlformats.org/drawingml/2006/table">
            <a:tbl>
              <a:tblPr/>
              <a:tblGrid>
                <a:gridCol w="2376487"/>
                <a:gridCol w="2879725"/>
                <a:gridCol w="3524250"/>
              </a:tblGrid>
              <a:tr h="700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Класс события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Интерфейс слушателя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Методы слушателя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06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WindowEvent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WindowListener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windowActivated()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windowClosed()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windowClosing()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windowDeactivated()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windowDeiconified()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windowlconified()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windowOpened()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86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F10AE80-17CB-45A8-8562-99AE014983E5}" type="slidenum">
              <a:rPr lang="ru-RU" smtClean="0"/>
              <a:pPr eaLnBrk="1" hangingPunct="1"/>
              <a:t>35</a:t>
            </a:fld>
            <a:endParaRPr lang="ru-RU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Классы-адаптеры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ru-RU" dirty="0" smtClean="0"/>
              <a:t>Находятся в пакете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</a:rPr>
              <a:t>java.awt.event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ru-RU" dirty="0" smtClean="0"/>
              <a:t>Определены для интерфейсов слушателей</a:t>
            </a:r>
            <a:r>
              <a:rPr lang="en-US" dirty="0" smtClean="0"/>
              <a:t> </a:t>
            </a:r>
            <a:r>
              <a:rPr lang="ru-RU" dirty="0" smtClean="0"/>
              <a:t>того же пакета, содержащих более одного метода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ru-RU" dirty="0" smtClean="0"/>
              <a:t>Являются пустыми реализациями соответствующего интерфейса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ru-RU" dirty="0" smtClean="0"/>
              <a:t>Наследники классов-адаптеров переопределяют необходимые методы</a:t>
            </a:r>
          </a:p>
        </p:txBody>
      </p:sp>
    </p:spTree>
    <p:extLst>
      <p:ext uri="{BB962C8B-B14F-4D97-AF65-F5344CB8AC3E}">
        <p14:creationId xmlns:p14="http://schemas.microsoft.com/office/powerpoint/2010/main" val="3826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3269F13-AD6D-4BDC-A854-0132716AD9F8}" type="slidenum">
              <a:rPr lang="ru-RU" smtClean="0"/>
              <a:pPr eaLnBrk="1" hangingPunct="1"/>
              <a:t>36</a:t>
            </a:fld>
            <a:endParaRPr lang="ru-RU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smtClean="0"/>
              <a:t>Нерассмотренные возможности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ru-RU" sz="2400" dirty="0" smtClean="0"/>
              <a:t>Компоненты и виды порождаемых событий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ru-RU" sz="2400" dirty="0" smtClean="0"/>
              <a:t>Создание своих «стилей» отображения</a:t>
            </a:r>
            <a:br>
              <a:rPr lang="ru-RU" sz="2400" dirty="0" smtClean="0"/>
            </a:b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javax.swing.plaf</a:t>
            </a:r>
            <a:endParaRPr lang="en-US" sz="24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ru-RU" sz="2400" dirty="0" smtClean="0"/>
              <a:t>Вспомогательные классы</a:t>
            </a:r>
            <a:br>
              <a:rPr lang="ru-RU" sz="2400" dirty="0" smtClean="0"/>
            </a:b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JOptionPane</a:t>
            </a:r>
            <a:r>
              <a:rPr lang="en-US" sz="2400" dirty="0" smtClean="0"/>
              <a:t>,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JFileChooser</a:t>
            </a:r>
            <a:r>
              <a:rPr lang="en-US" sz="2400" dirty="0" smtClean="0"/>
              <a:t>,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JColorChooser</a:t>
            </a:r>
            <a:r>
              <a:rPr lang="en-US" sz="2400" dirty="0" smtClean="0"/>
              <a:t> </a:t>
            </a:r>
            <a:r>
              <a:rPr lang="ru-RU" sz="2400" dirty="0" smtClean="0"/>
              <a:t>и т.д.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ru-RU" sz="2400" dirty="0" smtClean="0"/>
              <a:t>«Высокоинтеллектуальные» компоненты</a:t>
            </a:r>
            <a:br>
              <a:rPr lang="ru-RU" sz="2400" dirty="0" smtClean="0"/>
            </a:b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JTree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JTable</a:t>
            </a:r>
            <a:r>
              <a:rPr lang="en-US" sz="2400" dirty="0" smtClean="0"/>
              <a:t> </a:t>
            </a:r>
            <a:r>
              <a:rPr lang="ru-RU" sz="2400" dirty="0" smtClean="0"/>
              <a:t>и т.д.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en-US" sz="2400" dirty="0" err="1" smtClean="0"/>
              <a:t>Drag&amp;Drop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java.awt.dnd</a:t>
            </a:r>
            <a:endParaRPr lang="ru-RU" sz="24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ru-RU" sz="2400" dirty="0" smtClean="0"/>
              <a:t>Вывод на печать</a:t>
            </a:r>
            <a:br>
              <a:rPr lang="ru-RU" sz="2400" dirty="0" smtClean="0"/>
            </a:b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java.awt.print</a:t>
            </a:r>
            <a:endParaRPr lang="ru-RU" sz="2400" b="1" dirty="0" smtClean="0">
              <a:solidFill>
                <a:schemeClr val="accent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0D1E831-EACF-46E6-A2F3-45601AC3386C}" type="slidenum">
              <a:rPr lang="ru-RU" smtClean="0"/>
              <a:pPr eaLnBrk="1" hangingPunct="1"/>
              <a:t>37</a:t>
            </a:fld>
            <a:endParaRPr lang="ru-RU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Понятие апплета</a:t>
            </a:r>
          </a:p>
        </p:txBody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pPr eaLnBrk="1" hangingPunct="1">
              <a:lnSpc>
                <a:spcPct val="90000"/>
              </a:lnSpc>
            </a:pPr>
            <a:r>
              <a:rPr lang="ru-RU" sz="2800" b="1" dirty="0" smtClean="0">
                <a:solidFill>
                  <a:schemeClr val="accent1"/>
                </a:solidFill>
              </a:rPr>
              <a:t>Апплет (</a:t>
            </a:r>
            <a:r>
              <a:rPr lang="en-US" sz="2800" b="1" dirty="0" smtClean="0">
                <a:solidFill>
                  <a:schemeClr val="accent1"/>
                </a:solidFill>
              </a:rPr>
              <a:t>applet</a:t>
            </a:r>
            <a:r>
              <a:rPr lang="ru-RU" sz="2800" b="1" dirty="0" smtClean="0">
                <a:solidFill>
                  <a:schemeClr val="accent1"/>
                </a:solidFill>
              </a:rPr>
              <a:t>)</a:t>
            </a:r>
            <a:r>
              <a:rPr lang="ru-RU" sz="2800" dirty="0" smtClean="0"/>
              <a:t> – небольшое приложение, доступное на Интернет-сервере, транспортирующееся по Интернет, автоматически устанавливающееся и выполняемое как часть </a:t>
            </a:r>
            <a:r>
              <a:rPr lang="en-US" sz="2800" dirty="0" smtClean="0"/>
              <a:t>Web-</a:t>
            </a:r>
            <a:r>
              <a:rPr lang="ru-RU" sz="2800" dirty="0" smtClean="0"/>
              <a:t>документа</a:t>
            </a:r>
          </a:p>
          <a:p>
            <a:pPr lvl="4" eaLnBrk="1" hangingPunct="1">
              <a:lnSpc>
                <a:spcPct val="90000"/>
              </a:lnSpc>
            </a:pPr>
            <a:endParaRPr lang="ru-RU" sz="1800" dirty="0" smtClean="0"/>
          </a:p>
          <a:p>
            <a:pPr eaLnBrk="1" hangingPunct="1">
              <a:lnSpc>
                <a:spcPct val="90000"/>
              </a:lnSpc>
            </a:pPr>
            <a:r>
              <a:rPr lang="ru-RU" sz="2800" dirty="0" smtClean="0"/>
              <a:t>В </a:t>
            </a:r>
            <a:r>
              <a:rPr lang="en-US" sz="2800" dirty="0" smtClean="0"/>
              <a:t>HTML-</a:t>
            </a:r>
            <a:r>
              <a:rPr lang="ru-RU" sz="2800" dirty="0" smtClean="0"/>
              <a:t>документ апплет встраивается с помощью тегов </a:t>
            </a:r>
            <a:r>
              <a:rPr lang="en-US" sz="2800" b="1" dirty="0" smtClean="0">
                <a:solidFill>
                  <a:schemeClr val="accent1"/>
                </a:solidFill>
                <a:latin typeface="Courier New" pitchFamily="49" charset="0"/>
              </a:rPr>
              <a:t>&lt;applet&gt;</a:t>
            </a:r>
            <a:r>
              <a:rPr lang="ru-RU" sz="2800" dirty="0" smtClean="0"/>
              <a:t> и </a:t>
            </a:r>
            <a:r>
              <a:rPr lang="en-US" sz="2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&lt;object&gt;</a:t>
            </a:r>
            <a:endParaRPr lang="ru-RU" sz="28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4" eaLnBrk="1" hangingPunct="1">
              <a:lnSpc>
                <a:spcPct val="90000"/>
              </a:lnSpc>
            </a:pPr>
            <a:endParaRPr lang="ru-RU" sz="1800" dirty="0" smtClean="0"/>
          </a:p>
          <a:p>
            <a:pPr eaLnBrk="1" hangingPunct="1">
              <a:lnSpc>
                <a:spcPct val="90000"/>
              </a:lnSpc>
            </a:pPr>
            <a:r>
              <a:rPr lang="ru-RU" sz="2800" dirty="0" smtClean="0"/>
              <a:t>После доставки к клиенту апплет имеет ограниченный доступ к ресурсам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220490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1F404BA-EF67-4368-A9CE-EAAA2CE3FCFC}" type="slidenum">
              <a:rPr lang="ru-RU" smtClean="0"/>
              <a:pPr eaLnBrk="1" hangingPunct="1"/>
              <a:t>38</a:t>
            </a:fld>
            <a:endParaRPr lang="ru-RU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Простейший апплет</a:t>
            </a:r>
          </a:p>
        </p:txBody>
      </p:sp>
      <p:sp>
        <p:nvSpPr>
          <p:cNvPr id="858116" name="Text Box 4"/>
          <p:cNvSpPr txBox="1">
            <a:spLocks noChangeArrowheads="1"/>
          </p:cNvSpPr>
          <p:nvPr/>
        </p:nvSpPr>
        <p:spPr bwMode="auto">
          <a:xfrm>
            <a:off x="179388" y="1844675"/>
            <a:ext cx="8785225" cy="410527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ru-RU" sz="2000" b="1">
                <a:latin typeface="Courier New" pitchFamily="49" charset="0"/>
              </a:rPr>
              <a:t>import java.awt.*;</a:t>
            </a:r>
          </a:p>
          <a:p>
            <a:pPr eaLnBrk="1" hangingPunct="1"/>
            <a:r>
              <a:rPr kumimoji="1" lang="ru-RU" sz="2000" b="1">
                <a:latin typeface="Courier New" pitchFamily="49" charset="0"/>
              </a:rPr>
              <a:t>import java.applet.*;</a:t>
            </a:r>
          </a:p>
          <a:p>
            <a:pPr eaLnBrk="1" hangingPunct="1"/>
            <a:endParaRPr kumimoji="1" lang="ru-RU" sz="2000" b="1">
              <a:latin typeface="Courier New" pitchFamily="49" charset="0"/>
            </a:endParaRPr>
          </a:p>
          <a:p>
            <a:pPr eaLnBrk="1" hangingPunct="1"/>
            <a:r>
              <a:rPr kumimoji="1" lang="ru-RU" sz="2000" b="1">
                <a:latin typeface="Courier New" pitchFamily="49" charset="0"/>
              </a:rPr>
              <a:t>/*</a:t>
            </a:r>
          </a:p>
          <a:p>
            <a:pPr eaLnBrk="1" hangingPunct="1"/>
            <a:r>
              <a:rPr kumimoji="1" lang="ru-RU" sz="2000" b="1">
                <a:latin typeface="Courier New" pitchFamily="49" charset="0"/>
              </a:rPr>
              <a:t>  &lt;applet code="HelloWorldApplet" width=200 height=40&gt;</a:t>
            </a:r>
          </a:p>
          <a:p>
            <a:pPr eaLnBrk="1" hangingPunct="1"/>
            <a:r>
              <a:rPr kumimoji="1" lang="ru-RU" sz="2000" b="1">
                <a:latin typeface="Courier New" pitchFamily="49" charset="0"/>
              </a:rPr>
              <a:t>  &lt;/applet&gt;</a:t>
            </a:r>
          </a:p>
          <a:p>
            <a:pPr eaLnBrk="1" hangingPunct="1"/>
            <a:r>
              <a:rPr kumimoji="1" lang="ru-RU" sz="2000" b="1">
                <a:latin typeface="Courier New" pitchFamily="49" charset="0"/>
              </a:rPr>
              <a:t>*/</a:t>
            </a:r>
          </a:p>
          <a:p>
            <a:pPr eaLnBrk="1" hangingPunct="1"/>
            <a:endParaRPr kumimoji="1" lang="ru-RU" sz="2000" b="1">
              <a:latin typeface="Courier New" pitchFamily="49" charset="0"/>
            </a:endParaRPr>
          </a:p>
          <a:p>
            <a:pPr eaLnBrk="1" hangingPunct="1"/>
            <a:r>
              <a:rPr kumimoji="1" lang="ru-RU" sz="2000" b="1">
                <a:latin typeface="Courier New" pitchFamily="49" charset="0"/>
              </a:rPr>
              <a:t>public class HelloWorldApplet extends Applet {</a:t>
            </a:r>
          </a:p>
          <a:p>
            <a:pPr eaLnBrk="1" hangingPunct="1"/>
            <a:r>
              <a:rPr kumimoji="1" lang="ru-RU" sz="2000" b="1">
                <a:latin typeface="Courier New" pitchFamily="49" charset="0"/>
              </a:rPr>
              <a:t>  public void paint(Graphics g) {</a:t>
            </a:r>
          </a:p>
          <a:p>
            <a:pPr eaLnBrk="1" hangingPunct="1"/>
            <a:r>
              <a:rPr kumimoji="1" lang="ru-RU" sz="2000" b="1">
                <a:latin typeface="Courier New" pitchFamily="49" charset="0"/>
              </a:rPr>
              <a:t>    g.drawString("Hello World!", 20, 20);</a:t>
            </a:r>
          </a:p>
          <a:p>
            <a:pPr eaLnBrk="1" hangingPunct="1"/>
            <a:r>
              <a:rPr kumimoji="1" lang="ru-RU" sz="2000" b="1">
                <a:latin typeface="Courier New" pitchFamily="49" charset="0"/>
              </a:rPr>
              <a:t>  }</a:t>
            </a:r>
          </a:p>
          <a:p>
            <a:pPr eaLnBrk="1" hangingPunct="1"/>
            <a:r>
              <a:rPr kumimoji="1" lang="ru-RU" sz="2000" b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320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83D9E9D-B296-4DCC-A843-991588AF72F5}" type="slidenum">
              <a:rPr lang="ru-RU" smtClean="0"/>
              <a:pPr eaLnBrk="1" hangingPunct="1"/>
              <a:t>3</a:t>
            </a:fld>
            <a:endParaRPr lang="ru-RU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Иерархия классов</a:t>
            </a:r>
            <a:r>
              <a:rPr lang="en-US" dirty="0" smtClean="0"/>
              <a:t> AWT</a:t>
            </a:r>
            <a:endParaRPr lang="ru-RU" dirty="0" smtClean="0"/>
          </a:p>
        </p:txBody>
      </p:sp>
      <p:graphicFrame>
        <p:nvGraphicFramePr>
          <p:cNvPr id="911365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50825" y="1676400"/>
          <a:ext cx="8626475" cy="441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0" name="Visio" r:id="rId3" imgW="8809101" imgH="4508373" progId="Visio.Drawing.11">
                  <p:embed/>
                </p:oleObj>
              </mc:Choice>
              <mc:Fallback>
                <p:oleObj name="Visio" r:id="rId3" imgW="8809101" imgH="450837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676400"/>
                        <a:ext cx="8626475" cy="441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651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E4F0327-63A4-49BE-BD06-B07BA49B4758}" type="slidenum">
              <a:rPr lang="ru-RU" smtClean="0"/>
              <a:pPr eaLnBrk="1" hangingPunct="1"/>
              <a:t>39</a:t>
            </a:fld>
            <a:endParaRPr lang="ru-RU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Тэг </a:t>
            </a:r>
            <a:r>
              <a:rPr lang="en-US" smtClean="0"/>
              <a:t>&lt;applet&gt;</a:t>
            </a:r>
            <a:endParaRPr lang="ru-RU" smtClean="0"/>
          </a:p>
        </p:txBody>
      </p:sp>
      <p:sp>
        <p:nvSpPr>
          <p:cNvPr id="859140" name="Text Box 4"/>
          <p:cNvSpPr txBox="1">
            <a:spLocks noChangeArrowheads="1"/>
          </p:cNvSpPr>
          <p:nvPr/>
        </p:nvSpPr>
        <p:spPr bwMode="auto">
          <a:xfrm>
            <a:off x="179388" y="1612900"/>
            <a:ext cx="8785225" cy="454183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ru-RU" sz="1700" b="1">
                <a:latin typeface="Courier New" pitchFamily="49" charset="0"/>
              </a:rPr>
              <a:t>&lt;APPLET</a:t>
            </a:r>
          </a:p>
          <a:p>
            <a:pPr eaLnBrk="1" hangingPunct="1"/>
            <a:r>
              <a:rPr kumimoji="1" lang="ru-RU" sz="1700" b="1">
                <a:latin typeface="Courier New" pitchFamily="49" charset="0"/>
              </a:rPr>
              <a:t>  CODE = appletFile</a:t>
            </a:r>
          </a:p>
          <a:p>
            <a:pPr eaLnBrk="1" hangingPunct="1"/>
            <a:r>
              <a:rPr kumimoji="1" lang="ru-RU" sz="1700" b="1">
                <a:latin typeface="Courier New" pitchFamily="49" charset="0"/>
              </a:rPr>
              <a:t>  OBJECT = appletSerialFile</a:t>
            </a:r>
          </a:p>
          <a:p>
            <a:pPr eaLnBrk="1" hangingPunct="1"/>
            <a:r>
              <a:rPr kumimoji="1" lang="ru-RU" sz="1700" b="1">
                <a:latin typeface="Courier New" pitchFamily="49" charset="0"/>
              </a:rPr>
              <a:t>  WIDTH = pixels</a:t>
            </a:r>
          </a:p>
          <a:p>
            <a:pPr eaLnBrk="1" hangingPunct="1"/>
            <a:r>
              <a:rPr kumimoji="1" lang="ru-RU" sz="1700" b="1">
                <a:latin typeface="Courier New" pitchFamily="49" charset="0"/>
              </a:rPr>
              <a:t>  HEIGHT = pixels</a:t>
            </a:r>
          </a:p>
          <a:p>
            <a:pPr eaLnBrk="1" hangingPunct="1"/>
            <a:r>
              <a:rPr kumimoji="1" lang="ru-RU" sz="1700" b="1">
                <a:latin typeface="Courier New" pitchFamily="49" charset="0"/>
              </a:rPr>
              <a:t>  [ARCHIVE = jarFiles]</a:t>
            </a:r>
          </a:p>
          <a:p>
            <a:pPr eaLnBrk="1" hangingPunct="1"/>
            <a:r>
              <a:rPr kumimoji="1" lang="ru-RU" sz="1700" b="1">
                <a:latin typeface="Courier New" pitchFamily="49" charset="0"/>
              </a:rPr>
              <a:t>  [CODEBASE = codebaseURL]</a:t>
            </a:r>
          </a:p>
          <a:p>
            <a:pPr eaLnBrk="1" hangingPunct="1"/>
            <a:r>
              <a:rPr kumimoji="1" lang="ru-RU" sz="1700" b="1">
                <a:latin typeface="Courier New" pitchFamily="49" charset="0"/>
              </a:rPr>
              <a:t>  [ALT = alternateText]</a:t>
            </a:r>
          </a:p>
          <a:p>
            <a:pPr eaLnBrk="1" hangingPunct="1"/>
            <a:r>
              <a:rPr kumimoji="1" lang="ru-RU" sz="1700" b="1">
                <a:latin typeface="Courier New" pitchFamily="49" charset="0"/>
              </a:rPr>
              <a:t>  [NAME = appletInstanceName]</a:t>
            </a:r>
          </a:p>
          <a:p>
            <a:pPr eaLnBrk="1" hangingPunct="1"/>
            <a:r>
              <a:rPr kumimoji="1" lang="ru-RU" sz="1700" b="1">
                <a:latin typeface="Courier New" pitchFamily="49" charset="0"/>
              </a:rPr>
              <a:t>  [ALIGN = alignment]</a:t>
            </a:r>
          </a:p>
          <a:p>
            <a:pPr eaLnBrk="1" hangingPunct="1"/>
            <a:r>
              <a:rPr kumimoji="1" lang="ru-RU" sz="1700" b="1">
                <a:latin typeface="Courier New" pitchFamily="49" charset="0"/>
              </a:rPr>
              <a:t>  [VSPACE = pixels]</a:t>
            </a:r>
          </a:p>
          <a:p>
            <a:pPr eaLnBrk="1" hangingPunct="1"/>
            <a:r>
              <a:rPr kumimoji="1" lang="ru-RU" sz="1700" b="1">
                <a:latin typeface="Courier New" pitchFamily="49" charset="0"/>
              </a:rPr>
              <a:t>  [HSPACE = pixels]</a:t>
            </a:r>
          </a:p>
          <a:p>
            <a:pPr eaLnBrk="1" hangingPunct="1"/>
            <a:r>
              <a:rPr kumimoji="1" lang="ru-RU" sz="1700" b="1">
                <a:latin typeface="Courier New" pitchFamily="49" charset="0"/>
              </a:rPr>
              <a:t>&gt;</a:t>
            </a:r>
          </a:p>
          <a:p>
            <a:pPr eaLnBrk="1" hangingPunct="1"/>
            <a:r>
              <a:rPr kumimoji="1" lang="ru-RU" sz="1700" b="1">
                <a:latin typeface="Courier New" pitchFamily="49" charset="0"/>
              </a:rPr>
              <a:t>[&lt; PARAM NAME = AttributeNamel VALUE = AttributeValuel &gt;]</a:t>
            </a:r>
          </a:p>
          <a:p>
            <a:pPr eaLnBrk="1" hangingPunct="1"/>
            <a:r>
              <a:rPr kumimoji="1" lang="ru-RU" sz="1700" b="1">
                <a:latin typeface="Courier New" pitchFamily="49" charset="0"/>
              </a:rPr>
              <a:t>[&lt; PARAM NAME = AttributeName2 VALUE = AttributeValue2 &gt;]</a:t>
            </a:r>
          </a:p>
          <a:p>
            <a:pPr eaLnBrk="1" hangingPunct="1"/>
            <a:r>
              <a:rPr kumimoji="1" lang="ru-RU" sz="1700" b="1">
                <a:latin typeface="Courier New" pitchFamily="49" charset="0"/>
              </a:rPr>
              <a:t>[HTML-текст, отображаемый при отсутствии поддержки Java]</a:t>
            </a:r>
          </a:p>
          <a:p>
            <a:pPr eaLnBrk="1" hangingPunct="1"/>
            <a:r>
              <a:rPr kumimoji="1" lang="ru-RU" sz="1700" b="1">
                <a:latin typeface="Courier New" pitchFamily="49" charset="0"/>
              </a:rPr>
              <a:t>&lt;/APPLET&gt;</a:t>
            </a:r>
          </a:p>
        </p:txBody>
      </p:sp>
    </p:spTree>
    <p:extLst>
      <p:ext uri="{BB962C8B-B14F-4D97-AF65-F5344CB8AC3E}">
        <p14:creationId xmlns:p14="http://schemas.microsoft.com/office/powerpoint/2010/main" val="61853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Тэг </a:t>
            </a:r>
            <a:r>
              <a:rPr lang="en-US" altLang="ru-RU" smtClean="0"/>
              <a:t>&lt;applet&gt;</a:t>
            </a:r>
            <a:endParaRPr lang="ru-RU" altLang="ru-RU" smtClean="0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C148C2C-1E9D-4403-8388-21172F24B476}" type="slidenum">
              <a:rPr lang="ru-RU" altLang="ru-RU" smtClean="0"/>
              <a:pPr eaLnBrk="1" hangingPunct="1"/>
              <a:t>40</a:t>
            </a:fld>
            <a:endParaRPr lang="ru-RU" altLang="ru-RU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388" y="2282825"/>
            <a:ext cx="8785225" cy="323373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altLang="ru-RU" sz="1700" b="1">
                <a:latin typeface="Courier New" pitchFamily="49" charset="0"/>
              </a:rPr>
              <a:t>&lt;html&gt;</a:t>
            </a:r>
          </a:p>
          <a:p>
            <a:pPr eaLnBrk="1" hangingPunct="1"/>
            <a:r>
              <a:rPr kumimoji="1" lang="en-US" altLang="ru-RU" sz="1700" b="1">
                <a:latin typeface="Courier New" pitchFamily="49" charset="0"/>
              </a:rPr>
              <a:t>  &lt;head&gt;</a:t>
            </a:r>
          </a:p>
          <a:p>
            <a:pPr eaLnBrk="1" hangingPunct="1"/>
            <a:r>
              <a:rPr kumimoji="1" lang="en-US" altLang="ru-RU" sz="1700" b="1">
                <a:latin typeface="Courier New" pitchFamily="49" charset="0"/>
              </a:rPr>
              <a:t>    &lt;title&gt;Simple Graph&lt;/title&gt;</a:t>
            </a:r>
          </a:p>
          <a:p>
            <a:pPr eaLnBrk="1" hangingPunct="1"/>
            <a:r>
              <a:rPr kumimoji="1" lang="en-US" altLang="ru-RU" sz="1700" b="1">
                <a:latin typeface="Courier New" pitchFamily="49" charset="0"/>
              </a:rPr>
              <a:t>  &lt;/head&gt;</a:t>
            </a:r>
          </a:p>
          <a:p>
            <a:pPr eaLnBrk="1" hangingPunct="1"/>
            <a:r>
              <a:rPr kumimoji="1" lang="en-US" altLang="ru-RU" sz="1700" b="1">
                <a:latin typeface="Courier New" pitchFamily="49" charset="0"/>
              </a:rPr>
              <a:t>  &lt;body&gt;</a:t>
            </a:r>
          </a:p>
          <a:p>
            <a:pPr eaLnBrk="1" hangingPunct="1"/>
            <a:r>
              <a:rPr kumimoji="1" lang="en-US" altLang="ru-RU" sz="1700" b="1">
                <a:latin typeface="Courier New" pitchFamily="49" charset="0"/>
              </a:rPr>
              <a:t>    &lt;h1&gt;Simple Graph&lt;/h1&gt;</a:t>
            </a:r>
          </a:p>
          <a:p>
            <a:pPr eaLnBrk="1" hangingPunct="1"/>
            <a:r>
              <a:rPr kumimoji="1" lang="en-US" altLang="ru-RU" sz="1700" b="1">
                <a:latin typeface="Courier New" pitchFamily="49" charset="0"/>
              </a:rPr>
              <a:t>    &lt;applet code="GraphApplet.class" width="300" height="120"&gt;</a:t>
            </a:r>
          </a:p>
          <a:p>
            <a:pPr eaLnBrk="1" hangingPunct="1"/>
            <a:r>
              <a:rPr kumimoji="1" lang="en-US" altLang="ru-RU" sz="1700" b="1">
                <a:latin typeface="Courier New" pitchFamily="49" charset="0"/>
              </a:rPr>
              <a:t>      alt="Browser understands tag but isn't running the applet"</a:t>
            </a:r>
          </a:p>
          <a:p>
            <a:pPr eaLnBrk="1" hangingPunct="1"/>
            <a:r>
              <a:rPr kumimoji="1" lang="en-US" altLang="ru-RU" sz="1700" b="1">
                <a:latin typeface="Courier New" pitchFamily="49" charset="0"/>
              </a:rPr>
              <a:t>      Browser is completely ignoring the tag!</a:t>
            </a:r>
          </a:p>
          <a:p>
            <a:pPr eaLnBrk="1" hangingPunct="1"/>
            <a:r>
              <a:rPr kumimoji="1" lang="en-US" altLang="ru-RU" sz="1700" b="1">
                <a:latin typeface="Courier New" pitchFamily="49" charset="0"/>
              </a:rPr>
              <a:t>    &lt;/applet&gt;</a:t>
            </a:r>
          </a:p>
          <a:p>
            <a:pPr eaLnBrk="1" hangingPunct="1"/>
            <a:r>
              <a:rPr kumimoji="1" lang="en-US" altLang="ru-RU" sz="1700" b="1">
                <a:latin typeface="Courier New" pitchFamily="49" charset="0"/>
              </a:rPr>
              <a:t>  &lt;/body&gt;</a:t>
            </a:r>
          </a:p>
          <a:p>
            <a:pPr eaLnBrk="1" hangingPunct="1"/>
            <a:r>
              <a:rPr kumimoji="1" lang="en-US" altLang="ru-RU" sz="1700" b="1">
                <a:latin typeface="Courier New" pitchFamily="49" charset="0"/>
              </a:rPr>
              <a:t>&lt;/html&gt;</a:t>
            </a:r>
            <a:endParaRPr kumimoji="1" lang="ru-RU" altLang="ru-RU" sz="17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67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Тэг </a:t>
            </a:r>
            <a:r>
              <a:rPr lang="en-US" altLang="ru-RU" smtClean="0"/>
              <a:t>&lt;object&gt;</a:t>
            </a:r>
            <a:endParaRPr lang="ru-RU" altLang="ru-RU" smtClean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7015735-0D81-4E6A-9B1C-1511FDBFA6D3}" type="slidenum">
              <a:rPr lang="ru-RU" altLang="ru-RU" smtClean="0"/>
              <a:pPr eaLnBrk="1" hangingPunct="1"/>
              <a:t>41</a:t>
            </a:fld>
            <a:endParaRPr lang="ru-RU" altLang="ru-RU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388" y="1527175"/>
            <a:ext cx="8785225" cy="465613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87000"/>
              </a:lnSpc>
              <a:defRPr/>
            </a:pPr>
            <a:r>
              <a:rPr kumimoji="1" lang="en-US" sz="1700" b="1" dirty="0" smtClean="0">
                <a:latin typeface="Courier New" pitchFamily="49" charset="0"/>
              </a:rPr>
              <a:t>&lt;html&gt;</a:t>
            </a:r>
          </a:p>
          <a:p>
            <a:pPr eaLnBrk="1" hangingPunct="1">
              <a:lnSpc>
                <a:spcPct val="87000"/>
              </a:lnSpc>
              <a:defRPr/>
            </a:pPr>
            <a:r>
              <a:rPr kumimoji="1" lang="en-US" sz="1700" b="1" dirty="0" smtClean="0">
                <a:latin typeface="Courier New" pitchFamily="49" charset="0"/>
              </a:rPr>
              <a:t>  &lt;head&gt;</a:t>
            </a:r>
          </a:p>
          <a:p>
            <a:pPr eaLnBrk="1" hangingPunct="1">
              <a:lnSpc>
                <a:spcPct val="87000"/>
              </a:lnSpc>
              <a:defRPr/>
            </a:pPr>
            <a:r>
              <a:rPr kumimoji="1" lang="en-US" sz="1700" b="1" dirty="0" smtClean="0">
                <a:latin typeface="Courier New" pitchFamily="49" charset="0"/>
              </a:rPr>
              <a:t>    &lt;title&gt;Simple Graph&lt;/title&gt;</a:t>
            </a:r>
          </a:p>
          <a:p>
            <a:pPr eaLnBrk="1" hangingPunct="1">
              <a:lnSpc>
                <a:spcPct val="87000"/>
              </a:lnSpc>
              <a:defRPr/>
            </a:pPr>
            <a:r>
              <a:rPr kumimoji="1" lang="en-US" sz="1700" b="1" dirty="0" smtClean="0">
                <a:latin typeface="Courier New" pitchFamily="49" charset="0"/>
              </a:rPr>
              <a:t>  &lt;/head&gt;</a:t>
            </a:r>
          </a:p>
          <a:p>
            <a:pPr eaLnBrk="1" hangingPunct="1">
              <a:lnSpc>
                <a:spcPct val="87000"/>
              </a:lnSpc>
              <a:defRPr/>
            </a:pPr>
            <a:r>
              <a:rPr kumimoji="1" lang="en-US" sz="1700" b="1" dirty="0" smtClean="0">
                <a:latin typeface="Courier New" pitchFamily="49" charset="0"/>
              </a:rPr>
              <a:t>  &lt;body&gt;</a:t>
            </a:r>
          </a:p>
          <a:p>
            <a:pPr eaLnBrk="1" hangingPunct="1">
              <a:lnSpc>
                <a:spcPct val="87000"/>
              </a:lnSpc>
              <a:defRPr/>
            </a:pPr>
            <a:r>
              <a:rPr kumimoji="1" lang="en-US" sz="1700" b="1" dirty="0" smtClean="0">
                <a:latin typeface="Courier New" pitchFamily="49" charset="0"/>
              </a:rPr>
              <a:t>    &lt;h1&gt;Simple Graph&lt;/h1&gt;</a:t>
            </a:r>
          </a:p>
          <a:p>
            <a:pPr eaLnBrk="1" hangingPunct="1">
              <a:lnSpc>
                <a:spcPct val="87000"/>
              </a:lnSpc>
              <a:defRPr/>
            </a:pPr>
            <a:r>
              <a:rPr kumimoji="1" lang="en-US" sz="1700" b="1" dirty="0" smtClean="0">
                <a:latin typeface="Courier New" pitchFamily="49" charset="0"/>
              </a:rPr>
              <a:t>    </a:t>
            </a:r>
            <a:r>
              <a:rPr kumimoji="1" lang="en-US" sz="17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&lt;!--[if !IE]&gt;--&gt;</a:t>
            </a:r>
          </a:p>
          <a:p>
            <a:pPr eaLnBrk="1" hangingPunct="1">
              <a:lnSpc>
                <a:spcPct val="87000"/>
              </a:lnSpc>
              <a:defRPr/>
            </a:pPr>
            <a:r>
              <a:rPr kumimoji="1" lang="en-US" sz="1700" b="1" dirty="0" smtClean="0">
                <a:latin typeface="Courier New" pitchFamily="49" charset="0"/>
              </a:rPr>
              <a:t>    &lt;object </a:t>
            </a:r>
            <a:r>
              <a:rPr kumimoji="1" lang="en-US" sz="1700" b="1" dirty="0" err="1" smtClean="0">
                <a:latin typeface="Courier New" pitchFamily="49" charset="0"/>
              </a:rPr>
              <a:t>classid</a:t>
            </a:r>
            <a:r>
              <a:rPr kumimoji="1" lang="en-US" sz="1700" b="1" dirty="0" smtClean="0">
                <a:latin typeface="Courier New" pitchFamily="49" charset="0"/>
              </a:rPr>
              <a:t>="</a:t>
            </a:r>
            <a:r>
              <a:rPr kumimoji="1" lang="en-US" sz="1700" b="1" dirty="0" err="1" smtClean="0">
                <a:latin typeface="Courier New" pitchFamily="49" charset="0"/>
              </a:rPr>
              <a:t>java:GraphApplet.class</a:t>
            </a:r>
            <a:r>
              <a:rPr kumimoji="1" lang="en-US" sz="1700" b="1" dirty="0" smtClean="0">
                <a:latin typeface="Courier New" pitchFamily="49" charset="0"/>
              </a:rPr>
              <a:t>" </a:t>
            </a:r>
          </a:p>
          <a:p>
            <a:pPr eaLnBrk="1" hangingPunct="1">
              <a:lnSpc>
                <a:spcPct val="87000"/>
              </a:lnSpc>
              <a:defRPr/>
            </a:pPr>
            <a:r>
              <a:rPr kumimoji="1" lang="en-US" sz="1700" b="1" dirty="0" smtClean="0">
                <a:latin typeface="Courier New" pitchFamily="49" charset="0"/>
              </a:rPr>
              <a:t>            type="application/x-java-applet"</a:t>
            </a:r>
          </a:p>
          <a:p>
            <a:pPr eaLnBrk="1" hangingPunct="1">
              <a:lnSpc>
                <a:spcPct val="87000"/>
              </a:lnSpc>
              <a:defRPr/>
            </a:pPr>
            <a:r>
              <a:rPr kumimoji="1" lang="en-US" sz="1700" b="1" dirty="0" smtClean="0">
                <a:latin typeface="Courier New" pitchFamily="49" charset="0"/>
              </a:rPr>
              <a:t>            height="300" width="550" &gt;</a:t>
            </a:r>
          </a:p>
          <a:p>
            <a:pPr eaLnBrk="1" hangingPunct="1">
              <a:lnSpc>
                <a:spcPct val="87000"/>
              </a:lnSpc>
              <a:defRPr/>
            </a:pPr>
            <a:r>
              <a:rPr kumimoji="1" lang="en-US" sz="1700" b="1" dirty="0" smtClean="0">
                <a:latin typeface="Courier New" pitchFamily="49" charset="0"/>
              </a:rPr>
              <a:t>    </a:t>
            </a:r>
            <a:r>
              <a:rPr kumimoji="1" lang="en-US" sz="17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&lt;!--&lt;![</a:t>
            </a:r>
            <a:r>
              <a:rPr kumimoji="1" lang="en-US" sz="17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endif</a:t>
            </a:r>
            <a:r>
              <a:rPr kumimoji="1" lang="en-US" sz="17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]--&gt;</a:t>
            </a:r>
          </a:p>
          <a:p>
            <a:pPr eaLnBrk="1" hangingPunct="1">
              <a:lnSpc>
                <a:spcPct val="87000"/>
              </a:lnSpc>
              <a:defRPr/>
            </a:pPr>
            <a:r>
              <a:rPr kumimoji="1" lang="en-US" sz="1700" b="1" dirty="0" smtClean="0">
                <a:latin typeface="Courier New" pitchFamily="49" charset="0"/>
              </a:rPr>
              <a:t>      &lt;object </a:t>
            </a:r>
            <a:r>
              <a:rPr kumimoji="1" lang="en-US" sz="1700" b="1" dirty="0" err="1" smtClean="0">
                <a:latin typeface="Courier New" pitchFamily="49" charset="0"/>
              </a:rPr>
              <a:t>classid</a:t>
            </a:r>
            <a:r>
              <a:rPr kumimoji="1" lang="en-US" sz="1700" b="1" dirty="0" smtClean="0">
                <a:latin typeface="Courier New" pitchFamily="49" charset="0"/>
              </a:rPr>
              <a:t>="clsid:8AD9C840-044E-11D1-B3E9-00805F499D93" </a:t>
            </a:r>
          </a:p>
          <a:p>
            <a:pPr eaLnBrk="1" hangingPunct="1">
              <a:lnSpc>
                <a:spcPct val="87000"/>
              </a:lnSpc>
              <a:defRPr/>
            </a:pPr>
            <a:r>
              <a:rPr kumimoji="1" lang="en-US" sz="1700" b="1" dirty="0" smtClean="0">
                <a:latin typeface="Courier New" pitchFamily="49" charset="0"/>
              </a:rPr>
              <a:t>              height="300" width="550" &gt; </a:t>
            </a:r>
          </a:p>
          <a:p>
            <a:pPr eaLnBrk="1" hangingPunct="1">
              <a:lnSpc>
                <a:spcPct val="87000"/>
              </a:lnSpc>
              <a:defRPr/>
            </a:pPr>
            <a:r>
              <a:rPr kumimoji="1" lang="en-US" sz="1700" b="1" dirty="0" smtClean="0">
                <a:latin typeface="Courier New" pitchFamily="49" charset="0"/>
              </a:rPr>
              <a:t>        &lt;</a:t>
            </a:r>
            <a:r>
              <a:rPr kumimoji="1" lang="en-US" sz="1700" b="1" dirty="0" err="1" smtClean="0">
                <a:latin typeface="Courier New" pitchFamily="49" charset="0"/>
              </a:rPr>
              <a:t>param</a:t>
            </a:r>
            <a:r>
              <a:rPr kumimoji="1" lang="en-US" sz="1700" b="1" dirty="0" smtClean="0">
                <a:latin typeface="Courier New" pitchFamily="49" charset="0"/>
              </a:rPr>
              <a:t> name="code" value="</a:t>
            </a:r>
            <a:r>
              <a:rPr kumimoji="1" lang="en-US" sz="1700" b="1" dirty="0" err="1" smtClean="0">
                <a:latin typeface="Courier New" pitchFamily="49" charset="0"/>
              </a:rPr>
              <a:t>GraphApplet</a:t>
            </a:r>
            <a:r>
              <a:rPr kumimoji="1" lang="en-US" sz="1700" b="1" dirty="0" smtClean="0">
                <a:latin typeface="Courier New" pitchFamily="49" charset="0"/>
              </a:rPr>
              <a:t>" /&gt;</a:t>
            </a:r>
          </a:p>
          <a:p>
            <a:pPr eaLnBrk="1" hangingPunct="1">
              <a:lnSpc>
                <a:spcPct val="87000"/>
              </a:lnSpc>
              <a:defRPr/>
            </a:pPr>
            <a:r>
              <a:rPr kumimoji="1" lang="en-US" sz="1700" b="1" dirty="0" smtClean="0">
                <a:latin typeface="Courier New" pitchFamily="49" charset="0"/>
              </a:rPr>
              <a:t>      &lt;/object&gt; </a:t>
            </a:r>
          </a:p>
          <a:p>
            <a:pPr eaLnBrk="1" hangingPunct="1">
              <a:lnSpc>
                <a:spcPct val="87000"/>
              </a:lnSpc>
              <a:defRPr/>
            </a:pPr>
            <a:r>
              <a:rPr kumimoji="1" lang="en-US" sz="1700" b="1" dirty="0" smtClean="0">
                <a:latin typeface="Courier New" pitchFamily="49" charset="0"/>
              </a:rPr>
              <a:t>    </a:t>
            </a:r>
            <a:r>
              <a:rPr kumimoji="1" lang="en-US" sz="17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&lt;!--[if !IE]&gt;--&gt;</a:t>
            </a:r>
          </a:p>
          <a:p>
            <a:pPr eaLnBrk="1" hangingPunct="1">
              <a:lnSpc>
                <a:spcPct val="87000"/>
              </a:lnSpc>
              <a:defRPr/>
            </a:pPr>
            <a:r>
              <a:rPr kumimoji="1" lang="en-US" sz="1700" b="1" dirty="0" smtClean="0">
                <a:latin typeface="Courier New" pitchFamily="49" charset="0"/>
              </a:rPr>
              <a:t>      &lt;/object&gt;</a:t>
            </a:r>
          </a:p>
          <a:p>
            <a:pPr eaLnBrk="1" hangingPunct="1">
              <a:lnSpc>
                <a:spcPct val="87000"/>
              </a:lnSpc>
              <a:defRPr/>
            </a:pPr>
            <a:r>
              <a:rPr kumimoji="1" lang="en-US" sz="1700" b="1" dirty="0" smtClean="0">
                <a:latin typeface="Courier New" pitchFamily="49" charset="0"/>
              </a:rPr>
              <a:t>    </a:t>
            </a:r>
            <a:r>
              <a:rPr kumimoji="1" lang="en-US" sz="17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&lt;!--&lt;![</a:t>
            </a:r>
            <a:r>
              <a:rPr kumimoji="1" lang="en-US" sz="17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endif</a:t>
            </a:r>
            <a:r>
              <a:rPr kumimoji="1" lang="en-US" sz="17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]--&gt;</a:t>
            </a:r>
          </a:p>
          <a:p>
            <a:pPr eaLnBrk="1" hangingPunct="1">
              <a:lnSpc>
                <a:spcPct val="87000"/>
              </a:lnSpc>
              <a:defRPr/>
            </a:pPr>
            <a:r>
              <a:rPr kumimoji="1" lang="en-US" sz="1700" b="1" dirty="0" smtClean="0">
                <a:latin typeface="Courier New" pitchFamily="49" charset="0"/>
              </a:rPr>
              <a:t>  &lt;/body&gt;</a:t>
            </a:r>
          </a:p>
          <a:p>
            <a:pPr eaLnBrk="1" hangingPunct="1">
              <a:lnSpc>
                <a:spcPct val="87000"/>
              </a:lnSpc>
              <a:defRPr/>
            </a:pPr>
            <a:r>
              <a:rPr kumimoji="1" lang="en-US" sz="1700" b="1" dirty="0" smtClean="0">
                <a:latin typeface="Courier New" pitchFamily="49" charset="0"/>
              </a:rPr>
              <a:t>&lt;/html&gt;</a:t>
            </a:r>
            <a:endParaRPr kumimoji="1" lang="ru-RU" sz="17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6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DAF39A-D474-4FB5-AE0A-71EEF6CE77A1}" type="slidenum">
              <a:rPr lang="ru-RU" smtClean="0"/>
              <a:pPr eaLnBrk="1" hangingPunct="1"/>
              <a:t>42</a:t>
            </a:fld>
            <a:endParaRPr lang="ru-RU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Отладочная печать</a:t>
            </a:r>
          </a:p>
        </p:txBody>
      </p:sp>
      <p:sp>
        <p:nvSpPr>
          <p:cNvPr id="86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pPr eaLnBrk="1" hangingPunct="1">
              <a:lnSpc>
                <a:spcPct val="90000"/>
              </a:lnSpc>
              <a:spcBef>
                <a:spcPts val="3200"/>
              </a:spcBef>
            </a:pPr>
            <a:r>
              <a:rPr lang="ru-RU" dirty="0" smtClean="0"/>
              <a:t>Может выводиться на консоль и в статусную строку программы просмотра апплетов</a:t>
            </a:r>
            <a:endParaRPr lang="en-US" dirty="0" smtClean="0"/>
          </a:p>
          <a:p>
            <a:pPr eaLnBrk="1" hangingPunct="1">
              <a:lnSpc>
                <a:spcPct val="90000"/>
              </a:lnSpc>
              <a:spcBef>
                <a:spcPts val="3200"/>
              </a:spcBef>
            </a:pPr>
            <a:r>
              <a:rPr lang="ru-RU" dirty="0" smtClean="0"/>
              <a:t>В браузере можно получить доступ к консоли:</a:t>
            </a:r>
            <a:br>
              <a:rPr lang="ru-RU" dirty="0" smtClean="0"/>
            </a:br>
            <a:r>
              <a:rPr lang="en-US" dirty="0" smtClean="0"/>
              <a:t>Netscape: Options&gt;Show Java Console</a:t>
            </a:r>
            <a:br>
              <a:rPr lang="en-US" dirty="0" smtClean="0"/>
            </a:br>
            <a:r>
              <a:rPr lang="en-US" dirty="0" smtClean="0"/>
              <a:t>IE: Tools&gt;Sun Java Console</a:t>
            </a:r>
            <a:endParaRPr lang="ru-RU" dirty="0" smtClean="0"/>
          </a:p>
          <a:p>
            <a:pPr eaLnBrk="1" hangingPunct="1">
              <a:lnSpc>
                <a:spcPct val="90000"/>
              </a:lnSpc>
              <a:spcBef>
                <a:spcPts val="3200"/>
              </a:spcBef>
            </a:pPr>
            <a:r>
              <a:rPr lang="ru-RU" dirty="0" smtClean="0"/>
              <a:t>А можно и не получить…</a:t>
            </a:r>
          </a:p>
        </p:txBody>
      </p:sp>
    </p:spTree>
    <p:extLst>
      <p:ext uri="{BB962C8B-B14F-4D97-AF65-F5344CB8AC3E}">
        <p14:creationId xmlns:p14="http://schemas.microsoft.com/office/powerpoint/2010/main" val="89470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C151FA7-C201-4137-9116-AC51C4E862CD}" type="slidenum">
              <a:rPr lang="ru-RU" smtClean="0"/>
              <a:pPr eaLnBrk="1" hangingPunct="1"/>
              <a:t>43</a:t>
            </a:fld>
            <a:endParaRPr lang="ru-RU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Класс </a:t>
            </a:r>
            <a:r>
              <a:rPr lang="en-US" smtClean="0"/>
              <a:t>Applet</a:t>
            </a:r>
            <a:endParaRPr lang="ru-RU" smtClean="0"/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pPr eaLnBrk="1" hangingPunct="1">
              <a:lnSpc>
                <a:spcPct val="90000"/>
              </a:lnSpc>
              <a:spcBef>
                <a:spcPts val="4800"/>
              </a:spcBef>
            </a:pP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</a:rPr>
              <a:t>java.applet.Applet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4800"/>
              </a:spcBef>
            </a:pPr>
            <a:r>
              <a:rPr lang="ru-RU" dirty="0" smtClean="0"/>
              <a:t>Является </a:t>
            </a:r>
            <a:r>
              <a:rPr lang="ru-RU" dirty="0" smtClean="0"/>
              <a:t>классом-предком для любого апплета, включаемого в </a:t>
            </a:r>
            <a:r>
              <a:rPr lang="en-US" dirty="0" smtClean="0"/>
              <a:t>web-</a:t>
            </a:r>
            <a:r>
              <a:rPr lang="ru-RU" dirty="0" smtClean="0"/>
              <a:t>страницу или просматриваемого в </a:t>
            </a:r>
            <a:r>
              <a:rPr lang="en-US" dirty="0" smtClean="0"/>
              <a:t>Java Applet Viewer</a:t>
            </a:r>
          </a:p>
          <a:p>
            <a:pPr eaLnBrk="1" hangingPunct="1">
              <a:lnSpc>
                <a:spcPct val="90000"/>
              </a:lnSpc>
              <a:spcBef>
                <a:spcPts val="4800"/>
              </a:spcBef>
            </a:pPr>
            <a:r>
              <a:rPr lang="ru-RU" dirty="0" smtClean="0"/>
              <a:t>При </a:t>
            </a:r>
            <a:r>
              <a:rPr lang="ru-RU" dirty="0" smtClean="0"/>
              <a:t>наследовании обычно переопределяется ряд методов</a:t>
            </a:r>
          </a:p>
        </p:txBody>
      </p:sp>
    </p:spTree>
    <p:extLst>
      <p:ext uri="{BB962C8B-B14F-4D97-AF65-F5344CB8AC3E}">
        <p14:creationId xmlns:p14="http://schemas.microsoft.com/office/powerpoint/2010/main" val="304143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7A5A27-938E-418E-981B-26FBA65D168A}" type="slidenum">
              <a:rPr lang="ru-RU" smtClean="0"/>
              <a:pPr eaLnBrk="1" hangingPunct="1"/>
              <a:t>44</a:t>
            </a:fld>
            <a:endParaRPr lang="ru-RU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Скелетная структура апплета</a:t>
            </a:r>
          </a:p>
        </p:txBody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sz="2800" b="1" dirty="0" smtClean="0">
                <a:solidFill>
                  <a:schemeClr val="accent1"/>
                </a:solidFill>
                <a:latin typeface="Courier New" pitchFamily="49" charset="0"/>
              </a:rPr>
              <a:t>void </a:t>
            </a:r>
            <a:r>
              <a:rPr lang="en-US" sz="2800" b="1" dirty="0" err="1" smtClean="0">
                <a:solidFill>
                  <a:schemeClr val="accent1"/>
                </a:solidFill>
                <a:latin typeface="Courier New" pitchFamily="49" charset="0"/>
              </a:rPr>
              <a:t>init</a:t>
            </a:r>
            <a:r>
              <a:rPr lang="en-US" sz="2800" b="1" dirty="0" smtClean="0">
                <a:solidFill>
                  <a:schemeClr val="accent1"/>
                </a:solidFill>
                <a:latin typeface="Courier New" pitchFamily="49" charset="0"/>
              </a:rPr>
              <a:t>()</a:t>
            </a:r>
            <a:br>
              <a:rPr lang="en-US" sz="2800" b="1" dirty="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2800" dirty="0" smtClean="0"/>
              <a:t>Вызывается один раз при инициализации</a:t>
            </a:r>
            <a:endParaRPr lang="en-US" sz="2800" dirty="0" smtClean="0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sz="2800" b="1" dirty="0" smtClean="0">
                <a:solidFill>
                  <a:schemeClr val="accent1"/>
                </a:solidFill>
                <a:latin typeface="Courier New" pitchFamily="49" charset="0"/>
              </a:rPr>
              <a:t>void start()</a:t>
            </a:r>
            <a:r>
              <a:rPr 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ru-RU" sz="2800" b="1" dirty="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2800" dirty="0" smtClean="0"/>
              <a:t>Вызывается каждый раз при выводе документа, содержащего апплет, на экран</a:t>
            </a:r>
            <a:endParaRPr lang="en-US" sz="2800" dirty="0" smtClean="0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sz="2800" b="1" dirty="0" smtClean="0">
                <a:solidFill>
                  <a:schemeClr val="accent1"/>
                </a:solidFill>
                <a:latin typeface="Courier New" pitchFamily="49" charset="0"/>
              </a:rPr>
              <a:t>void stop()</a:t>
            </a:r>
            <a:r>
              <a:rPr lang="ru-RU" sz="2800" dirty="0" smtClean="0">
                <a:solidFill>
                  <a:schemeClr val="accent1"/>
                </a:solidFill>
              </a:rPr>
              <a:t/>
            </a:r>
            <a:br>
              <a:rPr lang="ru-RU" sz="2800" dirty="0" smtClean="0">
                <a:solidFill>
                  <a:schemeClr val="accent1"/>
                </a:solidFill>
              </a:rPr>
            </a:br>
            <a:r>
              <a:rPr lang="ru-RU" sz="2800" dirty="0" smtClean="0"/>
              <a:t>Вызывается каждый раз, когда браузер покидает документ, содержащий апплет</a:t>
            </a:r>
            <a:endParaRPr lang="en-US" sz="2800" dirty="0" smtClean="0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sz="2800" b="1" dirty="0" smtClean="0">
                <a:solidFill>
                  <a:schemeClr val="accent1"/>
                </a:solidFill>
                <a:latin typeface="Courier New" pitchFamily="49" charset="0"/>
              </a:rPr>
              <a:t>void destroy()</a:t>
            </a:r>
            <a:r>
              <a:rPr lang="ru-RU" sz="2800" dirty="0" smtClean="0">
                <a:solidFill>
                  <a:schemeClr val="accent1"/>
                </a:solidFill>
              </a:rPr>
              <a:t/>
            </a:r>
            <a:br>
              <a:rPr lang="ru-RU" sz="2800" dirty="0" smtClean="0">
                <a:solidFill>
                  <a:schemeClr val="accent1"/>
                </a:solidFill>
              </a:rPr>
            </a:br>
            <a:r>
              <a:rPr lang="ru-RU" sz="2800" dirty="0" smtClean="0"/>
              <a:t>Вызывается один раз, когда выполнение апплета заканчивается</a:t>
            </a:r>
          </a:p>
        </p:txBody>
      </p:sp>
    </p:spTree>
    <p:extLst>
      <p:ext uri="{BB962C8B-B14F-4D97-AF65-F5344CB8AC3E}">
        <p14:creationId xmlns:p14="http://schemas.microsoft.com/office/powerpoint/2010/main" val="321617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4F66104-C778-46CD-8297-37791A1CC19C}" type="slidenum">
              <a:rPr lang="ru-RU" smtClean="0"/>
              <a:pPr eaLnBrk="1" hangingPunct="1"/>
              <a:t>45</a:t>
            </a:fld>
            <a:endParaRPr lang="ru-RU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Апплеты в </a:t>
            </a:r>
            <a:r>
              <a:rPr lang="en-US" smtClean="0"/>
              <a:t>Swing</a:t>
            </a:r>
            <a:endParaRPr lang="ru-RU" smtClean="0"/>
          </a:p>
        </p:txBody>
      </p:sp>
      <p:sp>
        <p:nvSpPr>
          <p:cNvPr id="103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85925"/>
            <a:ext cx="8780462" cy="4479925"/>
          </a:xfrm>
        </p:spPr>
        <p:txBody>
          <a:bodyPr anchor="ctr"/>
          <a:lstStyle/>
          <a:p>
            <a:pPr eaLnBrk="1" hangingPunct="1">
              <a:lnSpc>
                <a:spcPct val="80000"/>
              </a:lnSpc>
              <a:spcBef>
                <a:spcPts val="2400"/>
              </a:spcBef>
            </a:pPr>
            <a:r>
              <a:rPr lang="ru-RU" dirty="0" smtClean="0"/>
              <a:t>Используется класс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</a:rPr>
              <a:t>javax.swing.JApplet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2400"/>
              </a:spcBef>
            </a:pPr>
            <a:r>
              <a:rPr lang="ru-RU" dirty="0" smtClean="0"/>
              <a:t>Содержимое </a:t>
            </a:r>
            <a:r>
              <a:rPr lang="ru-RU" dirty="0" err="1" smtClean="0"/>
              <a:t>аплета</a:t>
            </a:r>
            <a:r>
              <a:rPr lang="ru-RU" dirty="0" smtClean="0"/>
              <a:t> находится на панели, ссылку на которую можно получить вызовом метода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</a:rPr>
              <a:t>getContentPane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()</a:t>
            </a:r>
            <a:endParaRPr lang="ru-RU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2400"/>
              </a:spcBef>
            </a:pPr>
            <a:r>
              <a:rPr lang="ru-RU" dirty="0" smtClean="0"/>
              <a:t>Для добавление элементов используется её метод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add()</a:t>
            </a:r>
          </a:p>
          <a:p>
            <a:pPr eaLnBrk="1" hangingPunct="1">
              <a:lnSpc>
                <a:spcPct val="80000"/>
              </a:lnSpc>
              <a:spcBef>
                <a:spcPts val="2400"/>
              </a:spcBef>
            </a:pPr>
            <a:r>
              <a:rPr lang="ru-RU" dirty="0" smtClean="0"/>
              <a:t>Апплет может являться полноценным </a:t>
            </a:r>
            <a:r>
              <a:rPr lang="en-US" dirty="0" smtClean="0"/>
              <a:t>Swing-</a:t>
            </a:r>
            <a:r>
              <a:rPr lang="ru-RU" dirty="0" smtClean="0"/>
              <a:t>приложением</a:t>
            </a:r>
            <a:endParaRPr lang="ru-RU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5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DB478FF-4B5C-4B28-8A0C-4A9389EA8F2C}" type="slidenum">
              <a:rPr lang="ru-RU" smtClean="0"/>
              <a:pPr eaLnBrk="1" hangingPunct="1"/>
              <a:t>46</a:t>
            </a:fld>
            <a:endParaRPr lang="ru-RU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Пример апплета</a:t>
            </a:r>
            <a:br>
              <a:rPr lang="ru-RU" dirty="0" smtClean="0"/>
            </a:br>
            <a:r>
              <a:rPr lang="ru-RU" sz="3200" dirty="0" smtClean="0"/>
              <a:t>с использованием компонентов</a:t>
            </a:r>
            <a:endParaRPr lang="ru-RU" dirty="0" smtClean="0"/>
          </a:p>
        </p:txBody>
      </p:sp>
      <p:sp>
        <p:nvSpPr>
          <p:cNvPr id="103629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85225" cy="461010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ru-RU" sz="1400" b="1">
                <a:latin typeface="Courier New" pitchFamily="49" charset="0"/>
              </a:rPr>
              <a:t>import java.awt.*;</a:t>
            </a:r>
          </a:p>
          <a:p>
            <a:pPr eaLnBrk="1" hangingPunct="1"/>
            <a:r>
              <a:rPr kumimoji="1" lang="ru-RU" sz="1400" b="1">
                <a:latin typeface="Courier New" pitchFamily="49" charset="0"/>
              </a:rPr>
              <a:t>import java.awt.event.*;</a:t>
            </a:r>
          </a:p>
          <a:p>
            <a:pPr eaLnBrk="1" hangingPunct="1"/>
            <a:r>
              <a:rPr kumimoji="1" lang="ru-RU" sz="1400" b="1">
                <a:latin typeface="Courier New" pitchFamily="49" charset="0"/>
              </a:rPr>
              <a:t>import java.net.*;</a:t>
            </a:r>
          </a:p>
          <a:p>
            <a:pPr eaLnBrk="1" hangingPunct="1"/>
            <a:r>
              <a:rPr kumimoji="1" lang="ru-RU" sz="1400" b="1">
                <a:latin typeface="Courier New" pitchFamily="49" charset="0"/>
              </a:rPr>
              <a:t>import java.applet.*;</a:t>
            </a:r>
          </a:p>
          <a:p>
            <a:pPr eaLnBrk="1" hangingPunct="1"/>
            <a:r>
              <a:rPr kumimoji="1" lang="ru-RU" sz="1400" b="1">
                <a:latin typeface="Courier New" pitchFamily="49" charset="0"/>
              </a:rPr>
              <a:t>import javax.swing.*;</a:t>
            </a:r>
          </a:p>
          <a:p>
            <a:pPr eaLnBrk="1" hangingPunct="1"/>
            <a:r>
              <a:rPr kumimoji="1" lang="ru-RU" sz="1400" b="1">
                <a:latin typeface="Courier New" pitchFamily="49" charset="0"/>
              </a:rPr>
              <a:t>public class SwingApplet extends JApplet {</a:t>
            </a:r>
          </a:p>
          <a:p>
            <a:pPr eaLnBrk="1" hangingPunct="1"/>
            <a:r>
              <a:rPr kumimoji="1" lang="ru-RU" sz="1400" b="1">
                <a:latin typeface="Courier New" pitchFamily="49" charset="0"/>
              </a:rPr>
              <a:t>  JButton button;</a:t>
            </a:r>
          </a:p>
          <a:p>
            <a:pPr eaLnBrk="1" hangingPunct="1"/>
            <a:r>
              <a:rPr kumimoji="1" lang="ru-RU" sz="1400" b="1">
                <a:latin typeface="Courier New" pitchFamily="49" charset="0"/>
              </a:rPr>
              <a:t>  public void init() {</a:t>
            </a:r>
          </a:p>
          <a:p>
            <a:pPr eaLnBrk="1" hangingPunct="1"/>
            <a:r>
              <a:rPr kumimoji="1" lang="ru-RU" sz="1400" b="1">
                <a:latin typeface="Courier New" pitchFamily="49" charset="0"/>
              </a:rPr>
              <a:t>    String laf = UIManager.getSystemLookAndFeelClassName();</a:t>
            </a:r>
          </a:p>
          <a:p>
            <a:pPr eaLnBrk="1" hangingPunct="1"/>
            <a:r>
              <a:rPr kumimoji="1" lang="ru-RU" sz="1400" b="1">
                <a:latin typeface="Courier New" pitchFamily="49" charset="0"/>
              </a:rPr>
              <a:t>    try {</a:t>
            </a:r>
          </a:p>
          <a:p>
            <a:pPr eaLnBrk="1" hangingPunct="1"/>
            <a:r>
              <a:rPr kumimoji="1" lang="ru-RU" sz="1400" b="1">
                <a:latin typeface="Courier New" pitchFamily="49" charset="0"/>
              </a:rPr>
              <a:t>      UIManager.setLookAndFeel(laf);</a:t>
            </a:r>
          </a:p>
          <a:p>
            <a:pPr eaLnBrk="1" hangingPunct="1"/>
            <a:r>
              <a:rPr kumimoji="1" lang="ru-RU" sz="1400" b="1">
                <a:latin typeface="Courier New" pitchFamily="49" charset="0"/>
              </a:rPr>
              <a:t>    } catch (UnsupportedLookAndFeelException exc) {</a:t>
            </a:r>
          </a:p>
          <a:p>
            <a:pPr eaLnBrk="1" hangingPunct="1"/>
            <a:r>
              <a:rPr kumimoji="1" lang="ru-RU" sz="1400" b="1">
                <a:latin typeface="Courier New" pitchFamily="49" charset="0"/>
              </a:rPr>
              <a:t>      System.err.println("Warning: UnsupportedLookAndFeel: " + laf);</a:t>
            </a:r>
          </a:p>
          <a:p>
            <a:pPr eaLnBrk="1" hangingPunct="1"/>
            <a:r>
              <a:rPr kumimoji="1" lang="ru-RU" sz="1400" b="1">
                <a:latin typeface="Courier New" pitchFamily="49" charset="0"/>
              </a:rPr>
              <a:t>    } catch (Exception exc) {</a:t>
            </a:r>
          </a:p>
          <a:p>
            <a:pPr eaLnBrk="1" hangingPunct="1"/>
            <a:r>
              <a:rPr kumimoji="1" lang="ru-RU" sz="1400" b="1">
                <a:latin typeface="Courier New" pitchFamily="49" charset="0"/>
              </a:rPr>
              <a:t>      System.err.println("Error loading " + laf + ": " + exc);</a:t>
            </a:r>
          </a:p>
          <a:p>
            <a:pPr eaLnBrk="1" hangingPunct="1"/>
            <a:r>
              <a:rPr kumimoji="1" lang="ru-RU" sz="1400" b="1">
                <a:latin typeface="Courier New" pitchFamily="49" charset="0"/>
              </a:rPr>
              <a:t>    }</a:t>
            </a:r>
          </a:p>
          <a:p>
            <a:pPr eaLnBrk="1" hangingPunct="1"/>
            <a:r>
              <a:rPr kumimoji="1" lang="ru-RU" sz="1400" b="1">
                <a:latin typeface="Courier New" pitchFamily="49" charset="0"/>
              </a:rPr>
              <a:t>    getContentPane().setLayout(new FlowLayout());</a:t>
            </a:r>
          </a:p>
          <a:p>
            <a:pPr eaLnBrk="1" hangingPunct="1"/>
            <a:r>
              <a:rPr kumimoji="1" lang="ru-RU" sz="1400" b="1">
                <a:latin typeface="Courier New" pitchFamily="49" charset="0"/>
              </a:rPr>
              <a:t>    button = new JButton("Hello, I'm a Swing Button!");</a:t>
            </a:r>
          </a:p>
          <a:p>
            <a:pPr eaLnBrk="1" hangingPunct="1"/>
            <a:r>
              <a:rPr kumimoji="1" lang="ru-RU" sz="1400" b="1">
                <a:latin typeface="Courier New" pitchFamily="49" charset="0"/>
              </a:rPr>
              <a:t>    </a:t>
            </a:r>
            <a:r>
              <a:rPr kumimoji="1" lang="ru-RU" sz="1400" b="1">
                <a:solidFill>
                  <a:schemeClr val="accent2"/>
                </a:solidFill>
                <a:latin typeface="Courier New" pitchFamily="49" charset="0"/>
              </a:rPr>
              <a:t>getContentPane().add(button);</a:t>
            </a:r>
          </a:p>
          <a:p>
            <a:pPr eaLnBrk="1" hangingPunct="1"/>
            <a:r>
              <a:rPr kumimoji="1" lang="ru-RU" sz="1400" b="1">
                <a:latin typeface="Courier New" pitchFamily="49" charset="0"/>
              </a:rPr>
              <a:t>  }</a:t>
            </a:r>
          </a:p>
          <a:p>
            <a:pPr eaLnBrk="1" hangingPunct="1"/>
            <a:r>
              <a:rPr kumimoji="1" lang="ru-RU" sz="1400" b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836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5F19679-2F4B-40EA-892F-4BCA092D38E3}" type="slidenum">
              <a:rPr lang="ru-RU" smtClean="0"/>
              <a:pPr eaLnBrk="1" hangingPunct="1"/>
              <a:t>47</a:t>
            </a:fld>
            <a:endParaRPr lang="ru-RU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Пример апплета </a:t>
            </a:r>
            <a:br>
              <a:rPr lang="ru-RU" dirty="0" smtClean="0"/>
            </a:br>
            <a:r>
              <a:rPr lang="ru-RU" sz="3200" dirty="0" smtClean="0"/>
              <a:t>с обработкой событий</a:t>
            </a:r>
          </a:p>
        </p:txBody>
      </p:sp>
      <p:sp>
        <p:nvSpPr>
          <p:cNvPr id="974852" name="Text Box 4"/>
          <p:cNvSpPr txBox="1">
            <a:spLocks noChangeArrowheads="1"/>
          </p:cNvSpPr>
          <p:nvPr/>
        </p:nvSpPr>
        <p:spPr bwMode="auto">
          <a:xfrm>
            <a:off x="179388" y="1593850"/>
            <a:ext cx="8785225" cy="454183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ru-RU" sz="1700" b="1" dirty="0">
                <a:latin typeface="Courier New" pitchFamily="49" charset="0"/>
              </a:rPr>
              <a:t>/* &lt;</a:t>
            </a:r>
            <a:r>
              <a:rPr kumimoji="1" lang="ru-RU" sz="1700" b="1" dirty="0" err="1">
                <a:latin typeface="Courier New" pitchFamily="49" charset="0"/>
              </a:rPr>
              <a:t>applet</a:t>
            </a:r>
            <a:r>
              <a:rPr kumimoji="1" lang="ru-RU" sz="1700" b="1" dirty="0">
                <a:latin typeface="Courier New" pitchFamily="49" charset="0"/>
              </a:rPr>
              <a:t> </a:t>
            </a:r>
            <a:r>
              <a:rPr kumimoji="1" lang="ru-RU" sz="1700" b="1" dirty="0" err="1">
                <a:latin typeface="Courier New" pitchFamily="49" charset="0"/>
              </a:rPr>
              <a:t>code</a:t>
            </a:r>
            <a:r>
              <a:rPr kumimoji="1" lang="ru-RU" sz="1700" b="1" dirty="0">
                <a:latin typeface="Courier New" pitchFamily="49" charset="0"/>
              </a:rPr>
              <a:t> = "Scribble2" </a:t>
            </a:r>
            <a:r>
              <a:rPr kumimoji="1" lang="ru-RU" sz="1700" b="1" dirty="0" err="1">
                <a:latin typeface="Courier New" pitchFamily="49" charset="0"/>
              </a:rPr>
              <a:t>width</a:t>
            </a:r>
            <a:r>
              <a:rPr kumimoji="1" lang="ru-RU" sz="1700" b="1" dirty="0">
                <a:latin typeface="Courier New" pitchFamily="49" charset="0"/>
              </a:rPr>
              <a:t>=640 </a:t>
            </a:r>
            <a:r>
              <a:rPr kumimoji="1" lang="ru-RU" sz="1700" b="1" dirty="0" err="1">
                <a:latin typeface="Courier New" pitchFamily="49" charset="0"/>
              </a:rPr>
              <a:t>height</a:t>
            </a:r>
            <a:r>
              <a:rPr kumimoji="1" lang="ru-RU" sz="1700" b="1" dirty="0">
                <a:latin typeface="Courier New" pitchFamily="49" charset="0"/>
              </a:rPr>
              <a:t>=480&gt; &lt;/</a:t>
            </a:r>
            <a:r>
              <a:rPr kumimoji="1" lang="ru-RU" sz="1700" b="1" dirty="0" err="1">
                <a:latin typeface="Courier New" pitchFamily="49" charset="0"/>
              </a:rPr>
              <a:t>applet</a:t>
            </a:r>
            <a:r>
              <a:rPr kumimoji="1" lang="ru-RU" sz="1700" b="1" dirty="0">
                <a:latin typeface="Courier New" pitchFamily="49" charset="0"/>
              </a:rPr>
              <a:t>&gt; */</a:t>
            </a:r>
          </a:p>
          <a:p>
            <a:pPr eaLnBrk="1" hangingPunct="1"/>
            <a:r>
              <a:rPr kumimoji="1" lang="ru-RU" sz="1700" b="1" dirty="0" err="1">
                <a:latin typeface="Courier New" pitchFamily="49" charset="0"/>
              </a:rPr>
              <a:t>import</a:t>
            </a:r>
            <a:r>
              <a:rPr kumimoji="1" lang="ru-RU" sz="1700" b="1" dirty="0">
                <a:latin typeface="Courier New" pitchFamily="49" charset="0"/>
              </a:rPr>
              <a:t> </a:t>
            </a:r>
            <a:r>
              <a:rPr kumimoji="1" lang="ru-RU" sz="1700" b="1" dirty="0" err="1">
                <a:latin typeface="Courier New" pitchFamily="49" charset="0"/>
              </a:rPr>
              <a:t>java.applet</a:t>
            </a:r>
            <a:r>
              <a:rPr kumimoji="1" lang="ru-RU" sz="1700" b="1" dirty="0">
                <a:latin typeface="Courier New" pitchFamily="49" charset="0"/>
              </a:rPr>
              <a:t>.*;</a:t>
            </a:r>
          </a:p>
          <a:p>
            <a:pPr eaLnBrk="1" hangingPunct="1"/>
            <a:r>
              <a:rPr kumimoji="1" lang="ru-RU" sz="1700" b="1" dirty="0" err="1">
                <a:latin typeface="Courier New" pitchFamily="49" charset="0"/>
              </a:rPr>
              <a:t>import</a:t>
            </a:r>
            <a:r>
              <a:rPr kumimoji="1" lang="ru-RU" sz="1700" b="1" dirty="0">
                <a:latin typeface="Courier New" pitchFamily="49" charset="0"/>
              </a:rPr>
              <a:t> </a:t>
            </a:r>
            <a:r>
              <a:rPr kumimoji="1" lang="ru-RU" sz="1700" b="1" dirty="0" err="1">
                <a:latin typeface="Courier New" pitchFamily="49" charset="0"/>
              </a:rPr>
              <a:t>java.awt</a:t>
            </a:r>
            <a:r>
              <a:rPr kumimoji="1" lang="ru-RU" sz="1700" b="1" dirty="0">
                <a:latin typeface="Courier New" pitchFamily="49" charset="0"/>
              </a:rPr>
              <a:t>.*;</a:t>
            </a:r>
          </a:p>
          <a:p>
            <a:pPr eaLnBrk="1" hangingPunct="1"/>
            <a:r>
              <a:rPr kumimoji="1" lang="ru-RU" sz="1700" b="1" dirty="0" err="1">
                <a:latin typeface="Courier New" pitchFamily="49" charset="0"/>
              </a:rPr>
              <a:t>import</a:t>
            </a:r>
            <a:r>
              <a:rPr kumimoji="1" lang="ru-RU" sz="1700" b="1" dirty="0">
                <a:latin typeface="Courier New" pitchFamily="49" charset="0"/>
              </a:rPr>
              <a:t> </a:t>
            </a:r>
            <a:r>
              <a:rPr kumimoji="1" lang="ru-RU" sz="1700" b="1" dirty="0" err="1">
                <a:latin typeface="Courier New" pitchFamily="49" charset="0"/>
              </a:rPr>
              <a:t>java.awt.event</a:t>
            </a:r>
            <a:r>
              <a:rPr kumimoji="1" lang="ru-RU" sz="1700" b="1" dirty="0">
                <a:latin typeface="Courier New" pitchFamily="49" charset="0"/>
              </a:rPr>
              <a:t>.*;</a:t>
            </a:r>
          </a:p>
          <a:p>
            <a:pPr eaLnBrk="1" hangingPunct="1"/>
            <a:endParaRPr kumimoji="1" lang="ru-RU" sz="1700" b="1" dirty="0">
              <a:latin typeface="Courier New" pitchFamily="49" charset="0"/>
            </a:endParaRPr>
          </a:p>
          <a:p>
            <a:pPr eaLnBrk="1" hangingPunct="1"/>
            <a:r>
              <a:rPr kumimoji="1" lang="ru-RU" sz="1700" b="1" dirty="0" err="1">
                <a:latin typeface="Courier New" pitchFamily="49" charset="0"/>
              </a:rPr>
              <a:t>public</a:t>
            </a:r>
            <a:r>
              <a:rPr kumimoji="1" lang="ru-RU" sz="1700" b="1" dirty="0">
                <a:latin typeface="Courier New" pitchFamily="49" charset="0"/>
              </a:rPr>
              <a:t> </a:t>
            </a:r>
            <a:r>
              <a:rPr kumimoji="1" lang="ru-RU" sz="1700" b="1" dirty="0" err="1">
                <a:latin typeface="Courier New" pitchFamily="49" charset="0"/>
              </a:rPr>
              <a:t>class</a:t>
            </a:r>
            <a:r>
              <a:rPr kumimoji="1" lang="ru-RU" sz="1700" b="1" dirty="0">
                <a:latin typeface="Courier New" pitchFamily="49" charset="0"/>
              </a:rPr>
              <a:t> Scribble2 </a:t>
            </a:r>
            <a:r>
              <a:rPr kumimoji="1" lang="ru-RU" sz="1700" b="1" dirty="0" err="1">
                <a:latin typeface="Courier New" pitchFamily="49" charset="0"/>
              </a:rPr>
              <a:t>extends</a:t>
            </a:r>
            <a:r>
              <a:rPr kumimoji="1" lang="ru-RU" sz="1700" b="1" dirty="0">
                <a:latin typeface="Courier New" pitchFamily="49" charset="0"/>
              </a:rPr>
              <a:t> </a:t>
            </a:r>
            <a:r>
              <a:rPr kumimoji="1" lang="en-US" sz="1700" b="1" dirty="0" smtClean="0">
                <a:latin typeface="Courier New" pitchFamily="49" charset="0"/>
              </a:rPr>
              <a:t>J</a:t>
            </a:r>
            <a:r>
              <a:rPr kumimoji="1" lang="ru-RU" sz="1700" b="1" dirty="0" err="1" smtClean="0">
                <a:latin typeface="Courier New" pitchFamily="49" charset="0"/>
              </a:rPr>
              <a:t>Applet</a:t>
            </a:r>
            <a:r>
              <a:rPr kumimoji="1" lang="ru-RU" sz="1700" b="1" dirty="0" smtClean="0">
                <a:latin typeface="Courier New" pitchFamily="49" charset="0"/>
              </a:rPr>
              <a:t> </a:t>
            </a:r>
            <a:r>
              <a:rPr kumimoji="1" lang="ru-RU" sz="1700" b="1" dirty="0" err="1">
                <a:latin typeface="Courier New" pitchFamily="49" charset="0"/>
              </a:rPr>
              <a:t>implements</a:t>
            </a:r>
            <a:r>
              <a:rPr kumimoji="1" lang="ru-RU" sz="1700" b="1" dirty="0">
                <a:latin typeface="Courier New" pitchFamily="49" charset="0"/>
              </a:rPr>
              <a:t/>
            </a:r>
            <a:br>
              <a:rPr kumimoji="1" lang="ru-RU" sz="1700" b="1" dirty="0">
                <a:latin typeface="Courier New" pitchFamily="49" charset="0"/>
              </a:rPr>
            </a:br>
            <a:r>
              <a:rPr kumimoji="1" lang="ru-RU" sz="1700" b="1" dirty="0">
                <a:latin typeface="Courier New" pitchFamily="49" charset="0"/>
              </a:rPr>
              <a:t>                      </a:t>
            </a:r>
            <a:r>
              <a:rPr kumimoji="1" lang="ru-RU" sz="1700" b="1" dirty="0" err="1">
                <a:latin typeface="Courier New" pitchFamily="49" charset="0"/>
              </a:rPr>
              <a:t>MouseListener</a:t>
            </a:r>
            <a:r>
              <a:rPr kumimoji="1" lang="ru-RU" sz="1700" b="1" dirty="0">
                <a:latin typeface="Courier New" pitchFamily="49" charset="0"/>
              </a:rPr>
              <a:t>, </a:t>
            </a:r>
            <a:r>
              <a:rPr kumimoji="1" lang="ru-RU" sz="1700" b="1" dirty="0" err="1">
                <a:latin typeface="Courier New" pitchFamily="49" charset="0"/>
              </a:rPr>
              <a:t>MouseMotionListener</a:t>
            </a:r>
            <a:r>
              <a:rPr kumimoji="1" lang="ru-RU" sz="1700" b="1" dirty="0">
                <a:latin typeface="Courier New" pitchFamily="49" charset="0"/>
              </a:rPr>
              <a:t> {</a:t>
            </a:r>
          </a:p>
          <a:p>
            <a:pPr eaLnBrk="1" hangingPunct="1"/>
            <a:r>
              <a:rPr kumimoji="1" lang="ru-RU" sz="1700" b="1" dirty="0">
                <a:latin typeface="Courier New" pitchFamily="49" charset="0"/>
              </a:rPr>
              <a:t>  </a:t>
            </a:r>
            <a:r>
              <a:rPr kumimoji="1" lang="ru-RU" sz="1700" b="1" dirty="0" err="1">
                <a:latin typeface="Courier New" pitchFamily="49" charset="0"/>
              </a:rPr>
              <a:t>private</a:t>
            </a:r>
            <a:r>
              <a:rPr kumimoji="1" lang="ru-RU" sz="1700" b="1" dirty="0">
                <a:latin typeface="Courier New" pitchFamily="49" charset="0"/>
              </a:rPr>
              <a:t> </a:t>
            </a:r>
            <a:r>
              <a:rPr kumimoji="1" lang="ru-RU" sz="1700" b="1" dirty="0" err="1">
                <a:latin typeface="Courier New" pitchFamily="49" charset="0"/>
              </a:rPr>
              <a:t>int</a:t>
            </a:r>
            <a:r>
              <a:rPr kumimoji="1" lang="ru-RU" sz="1700" b="1" dirty="0">
                <a:latin typeface="Courier New" pitchFamily="49" charset="0"/>
              </a:rPr>
              <a:t> </a:t>
            </a:r>
            <a:r>
              <a:rPr kumimoji="1" lang="ru-RU" sz="1700" b="1" dirty="0" err="1" smtClean="0">
                <a:latin typeface="Courier New" pitchFamily="49" charset="0"/>
              </a:rPr>
              <a:t>last</a:t>
            </a:r>
            <a:r>
              <a:rPr kumimoji="1" lang="en-US" sz="1700" b="1" dirty="0" smtClean="0">
                <a:latin typeface="Courier New" pitchFamily="49" charset="0"/>
              </a:rPr>
              <a:t>X</a:t>
            </a:r>
            <a:r>
              <a:rPr kumimoji="1" lang="ru-RU" sz="1700" b="1" dirty="0" smtClean="0">
                <a:latin typeface="Courier New" pitchFamily="49" charset="0"/>
              </a:rPr>
              <a:t>, </a:t>
            </a:r>
            <a:r>
              <a:rPr kumimoji="1" lang="ru-RU" sz="1700" b="1" dirty="0" err="1" smtClean="0">
                <a:latin typeface="Courier New" pitchFamily="49" charset="0"/>
              </a:rPr>
              <a:t>last</a:t>
            </a:r>
            <a:r>
              <a:rPr kumimoji="1" lang="en-US" sz="1700" b="1" dirty="0" smtClean="0">
                <a:latin typeface="Courier New" pitchFamily="49" charset="0"/>
              </a:rPr>
              <a:t>Y</a:t>
            </a:r>
            <a:r>
              <a:rPr kumimoji="1" lang="ru-RU" sz="1700" b="1" dirty="0" smtClean="0">
                <a:latin typeface="Courier New" pitchFamily="49" charset="0"/>
              </a:rPr>
              <a:t>;</a:t>
            </a:r>
            <a:endParaRPr kumimoji="1" lang="ru-RU" sz="1700" b="1" dirty="0">
              <a:latin typeface="Courier New" pitchFamily="49" charset="0"/>
            </a:endParaRPr>
          </a:p>
          <a:p>
            <a:pPr eaLnBrk="1" hangingPunct="1"/>
            <a:r>
              <a:rPr kumimoji="1" lang="ru-RU" sz="1700" b="1" dirty="0">
                <a:latin typeface="Courier New" pitchFamily="49" charset="0"/>
              </a:rPr>
              <a:t>  </a:t>
            </a:r>
            <a:r>
              <a:rPr kumimoji="1" lang="ru-RU" sz="1700" b="1" dirty="0" err="1">
                <a:latin typeface="Courier New" pitchFamily="49" charset="0"/>
              </a:rPr>
              <a:t>public</a:t>
            </a:r>
            <a:r>
              <a:rPr kumimoji="1" lang="ru-RU" sz="1700" b="1" dirty="0">
                <a:latin typeface="Courier New" pitchFamily="49" charset="0"/>
              </a:rPr>
              <a:t> </a:t>
            </a:r>
            <a:r>
              <a:rPr kumimoji="1" lang="ru-RU" sz="1700" b="1" dirty="0" err="1">
                <a:latin typeface="Courier New" pitchFamily="49" charset="0"/>
              </a:rPr>
              <a:t>void</a:t>
            </a:r>
            <a:r>
              <a:rPr kumimoji="1" lang="ru-RU" sz="1700" b="1" dirty="0">
                <a:latin typeface="Courier New" pitchFamily="49" charset="0"/>
              </a:rPr>
              <a:t> </a:t>
            </a:r>
            <a:r>
              <a:rPr kumimoji="1" lang="ru-RU" sz="1700" b="1" dirty="0" err="1">
                <a:latin typeface="Courier New" pitchFamily="49" charset="0"/>
              </a:rPr>
              <a:t>init</a:t>
            </a:r>
            <a:r>
              <a:rPr kumimoji="1" lang="ru-RU" sz="1700" b="1" dirty="0">
                <a:latin typeface="Courier New" pitchFamily="49" charset="0"/>
              </a:rPr>
              <a:t>() {</a:t>
            </a:r>
          </a:p>
          <a:p>
            <a:pPr eaLnBrk="1" hangingPunct="1"/>
            <a:r>
              <a:rPr kumimoji="1" lang="ru-RU" sz="1700" b="1" dirty="0">
                <a:latin typeface="Courier New" pitchFamily="49" charset="0"/>
              </a:rPr>
              <a:t>    </a:t>
            </a:r>
            <a:r>
              <a:rPr kumimoji="1" lang="ru-RU" sz="1700" b="1" dirty="0" err="1">
                <a:latin typeface="Courier New" pitchFamily="49" charset="0"/>
              </a:rPr>
              <a:t>this.addMouseListener</a:t>
            </a:r>
            <a:r>
              <a:rPr kumimoji="1" lang="ru-RU" sz="1700" b="1" dirty="0">
                <a:latin typeface="Courier New" pitchFamily="49" charset="0"/>
              </a:rPr>
              <a:t>(</a:t>
            </a:r>
            <a:r>
              <a:rPr kumimoji="1" lang="ru-RU" sz="1700" b="1" dirty="0" err="1">
                <a:latin typeface="Courier New" pitchFamily="49" charset="0"/>
              </a:rPr>
              <a:t>this</a:t>
            </a:r>
            <a:r>
              <a:rPr kumimoji="1" lang="ru-RU" sz="1700" b="1" dirty="0">
                <a:latin typeface="Courier New" pitchFamily="49" charset="0"/>
              </a:rPr>
              <a:t>) ;</a:t>
            </a:r>
          </a:p>
          <a:p>
            <a:pPr eaLnBrk="1" hangingPunct="1"/>
            <a:r>
              <a:rPr kumimoji="1" lang="ru-RU" sz="1700" b="1" dirty="0">
                <a:latin typeface="Courier New" pitchFamily="49" charset="0"/>
              </a:rPr>
              <a:t>    </a:t>
            </a:r>
            <a:r>
              <a:rPr kumimoji="1" lang="ru-RU" sz="1700" b="1" dirty="0" err="1">
                <a:latin typeface="Courier New" pitchFamily="49" charset="0"/>
              </a:rPr>
              <a:t>this.addMouseMotionListener</a:t>
            </a:r>
            <a:r>
              <a:rPr kumimoji="1" lang="ru-RU" sz="1700" b="1" dirty="0">
                <a:latin typeface="Courier New" pitchFamily="49" charset="0"/>
              </a:rPr>
              <a:t>(</a:t>
            </a:r>
            <a:r>
              <a:rPr kumimoji="1" lang="ru-RU" sz="1700" b="1" dirty="0" err="1">
                <a:latin typeface="Courier New" pitchFamily="49" charset="0"/>
              </a:rPr>
              <a:t>this</a:t>
            </a:r>
            <a:r>
              <a:rPr kumimoji="1" lang="ru-RU" sz="1700" b="1" dirty="0">
                <a:latin typeface="Courier New" pitchFamily="49" charset="0"/>
              </a:rPr>
              <a:t>);</a:t>
            </a:r>
          </a:p>
          <a:p>
            <a:pPr eaLnBrk="1" hangingPunct="1"/>
            <a:r>
              <a:rPr kumimoji="1" lang="ru-RU" sz="1700" b="1" dirty="0">
                <a:latin typeface="Courier New" pitchFamily="49" charset="0"/>
              </a:rPr>
              <a:t>  }</a:t>
            </a:r>
          </a:p>
          <a:p>
            <a:pPr eaLnBrk="1" hangingPunct="1"/>
            <a:endParaRPr kumimoji="1" lang="ru-RU" sz="1700" b="1" dirty="0">
              <a:latin typeface="Courier New" pitchFamily="49" charset="0"/>
            </a:endParaRPr>
          </a:p>
          <a:p>
            <a:pPr eaLnBrk="1" hangingPunct="1"/>
            <a:r>
              <a:rPr kumimoji="1" lang="ru-RU" sz="1700" dirty="0">
                <a:latin typeface="Courier New" pitchFamily="49" charset="0"/>
              </a:rPr>
              <a:t>  </a:t>
            </a:r>
            <a:r>
              <a:rPr kumimoji="1" lang="ru-RU" sz="1700" b="1" dirty="0" err="1">
                <a:latin typeface="Courier New" pitchFamily="49" charset="0"/>
              </a:rPr>
              <a:t>public</a:t>
            </a:r>
            <a:r>
              <a:rPr kumimoji="1" lang="ru-RU" sz="1700" b="1" dirty="0">
                <a:latin typeface="Courier New" pitchFamily="49" charset="0"/>
              </a:rPr>
              <a:t> </a:t>
            </a:r>
            <a:r>
              <a:rPr kumimoji="1" lang="ru-RU" sz="1700" b="1" dirty="0" err="1">
                <a:latin typeface="Courier New" pitchFamily="49" charset="0"/>
              </a:rPr>
              <a:t>void</a:t>
            </a:r>
            <a:r>
              <a:rPr kumimoji="1" lang="ru-RU" sz="1700" b="1" dirty="0">
                <a:latin typeface="Courier New" pitchFamily="49" charset="0"/>
              </a:rPr>
              <a:t> </a:t>
            </a:r>
            <a:r>
              <a:rPr kumimoji="1" lang="ru-RU" sz="1700" b="1" dirty="0" err="1">
                <a:latin typeface="Courier New" pitchFamily="49" charset="0"/>
              </a:rPr>
              <a:t>mousePressed</a:t>
            </a:r>
            <a:r>
              <a:rPr kumimoji="1" lang="ru-RU" sz="1700" b="1" dirty="0">
                <a:latin typeface="Courier New" pitchFamily="49" charset="0"/>
              </a:rPr>
              <a:t>(</a:t>
            </a:r>
            <a:r>
              <a:rPr kumimoji="1" lang="ru-RU" sz="1700" b="1" dirty="0" err="1">
                <a:latin typeface="Courier New" pitchFamily="49" charset="0"/>
              </a:rPr>
              <a:t>MouseEvent</a:t>
            </a:r>
            <a:r>
              <a:rPr kumimoji="1" lang="ru-RU" sz="1700" b="1" dirty="0">
                <a:latin typeface="Courier New" pitchFamily="49" charset="0"/>
              </a:rPr>
              <a:t> e) {</a:t>
            </a:r>
          </a:p>
          <a:p>
            <a:pPr eaLnBrk="1" hangingPunct="1"/>
            <a:r>
              <a:rPr kumimoji="1" lang="ru-RU" sz="1700" b="1" dirty="0">
                <a:latin typeface="Courier New" pitchFamily="49" charset="0"/>
              </a:rPr>
              <a:t>    </a:t>
            </a:r>
            <a:r>
              <a:rPr kumimoji="1" lang="ru-RU" sz="1700" b="1" dirty="0" err="1" smtClean="0">
                <a:latin typeface="Courier New" pitchFamily="49" charset="0"/>
              </a:rPr>
              <a:t>last</a:t>
            </a:r>
            <a:r>
              <a:rPr kumimoji="1" lang="en-US" sz="1700" b="1" dirty="0" smtClean="0">
                <a:latin typeface="Courier New" pitchFamily="49" charset="0"/>
              </a:rPr>
              <a:t>X</a:t>
            </a:r>
            <a:r>
              <a:rPr kumimoji="1" lang="ru-RU" sz="1700" b="1" dirty="0" smtClean="0">
                <a:latin typeface="Courier New" pitchFamily="49" charset="0"/>
              </a:rPr>
              <a:t> </a:t>
            </a:r>
            <a:r>
              <a:rPr kumimoji="1" lang="ru-RU" sz="1700" b="1" dirty="0">
                <a:latin typeface="Courier New" pitchFamily="49" charset="0"/>
              </a:rPr>
              <a:t>= </a:t>
            </a:r>
            <a:r>
              <a:rPr kumimoji="1" lang="ru-RU" sz="1700" b="1" dirty="0" err="1">
                <a:latin typeface="Courier New" pitchFamily="49" charset="0"/>
              </a:rPr>
              <a:t>e.getX</a:t>
            </a:r>
            <a:r>
              <a:rPr kumimoji="1" lang="ru-RU" sz="1700" b="1" dirty="0">
                <a:latin typeface="Courier New" pitchFamily="49" charset="0"/>
              </a:rPr>
              <a:t>();</a:t>
            </a:r>
          </a:p>
          <a:p>
            <a:pPr eaLnBrk="1" hangingPunct="1"/>
            <a:r>
              <a:rPr kumimoji="1" lang="ru-RU" sz="1700" b="1" dirty="0">
                <a:latin typeface="Courier New" pitchFamily="49" charset="0"/>
              </a:rPr>
              <a:t>    </a:t>
            </a:r>
            <a:r>
              <a:rPr kumimoji="1" lang="ru-RU" sz="1700" b="1" dirty="0" err="1" smtClean="0">
                <a:latin typeface="Courier New" pitchFamily="49" charset="0"/>
              </a:rPr>
              <a:t>last</a:t>
            </a:r>
            <a:r>
              <a:rPr kumimoji="1" lang="en-US" sz="1700" b="1" dirty="0" smtClean="0">
                <a:latin typeface="Courier New" pitchFamily="49" charset="0"/>
              </a:rPr>
              <a:t>Y</a:t>
            </a:r>
            <a:r>
              <a:rPr kumimoji="1" lang="ru-RU" sz="1700" b="1" dirty="0" smtClean="0">
                <a:latin typeface="Courier New" pitchFamily="49" charset="0"/>
              </a:rPr>
              <a:t> </a:t>
            </a:r>
            <a:r>
              <a:rPr kumimoji="1" lang="ru-RU" sz="1700" b="1" dirty="0">
                <a:latin typeface="Courier New" pitchFamily="49" charset="0"/>
              </a:rPr>
              <a:t>= </a:t>
            </a:r>
            <a:r>
              <a:rPr kumimoji="1" lang="ru-RU" sz="1700" b="1" dirty="0" err="1">
                <a:latin typeface="Courier New" pitchFamily="49" charset="0"/>
              </a:rPr>
              <a:t>e.getY</a:t>
            </a:r>
            <a:r>
              <a:rPr kumimoji="1" lang="ru-RU" sz="1700" b="1" dirty="0">
                <a:latin typeface="Courier New" pitchFamily="49" charset="0"/>
              </a:rPr>
              <a:t>();</a:t>
            </a:r>
          </a:p>
          <a:p>
            <a:pPr eaLnBrk="1" hangingPunct="1"/>
            <a:r>
              <a:rPr kumimoji="1" lang="ru-RU" sz="1700" b="1" dirty="0">
                <a:latin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6245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0AF7ADC-EC20-459F-9F93-9C20ACAF1768}" type="slidenum">
              <a:rPr lang="ru-RU" smtClean="0"/>
              <a:pPr eaLnBrk="1" hangingPunct="1"/>
              <a:t>48</a:t>
            </a:fld>
            <a:endParaRPr lang="ru-RU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Пример апплета </a:t>
            </a:r>
            <a:br>
              <a:rPr lang="ru-RU" dirty="0" smtClean="0"/>
            </a:br>
            <a:r>
              <a:rPr lang="ru-RU" sz="3200" dirty="0" smtClean="0"/>
              <a:t>с обработкой событий</a:t>
            </a:r>
          </a:p>
        </p:txBody>
      </p:sp>
      <p:sp>
        <p:nvSpPr>
          <p:cNvPr id="976899" name="Text Box 3"/>
          <p:cNvSpPr txBox="1">
            <a:spLocks noChangeArrowheads="1"/>
          </p:cNvSpPr>
          <p:nvPr/>
        </p:nvSpPr>
        <p:spPr bwMode="auto">
          <a:xfrm>
            <a:off x="179388" y="1916113"/>
            <a:ext cx="8785225" cy="402431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kumimoji="1" lang="ru-RU" sz="1700" b="1" dirty="0">
              <a:latin typeface="Courier New" pitchFamily="49" charset="0"/>
            </a:endParaRPr>
          </a:p>
          <a:p>
            <a:pPr eaLnBrk="1" hangingPunct="1"/>
            <a:r>
              <a:rPr kumimoji="1" lang="ru-RU" sz="1700" b="1" dirty="0">
                <a:latin typeface="Courier New" pitchFamily="49" charset="0"/>
              </a:rPr>
              <a:t>  </a:t>
            </a:r>
            <a:r>
              <a:rPr kumimoji="1" lang="ru-RU" sz="1700" b="1" dirty="0" err="1">
                <a:latin typeface="Courier New" pitchFamily="49" charset="0"/>
              </a:rPr>
              <a:t>public</a:t>
            </a:r>
            <a:r>
              <a:rPr kumimoji="1" lang="ru-RU" sz="1700" b="1" dirty="0">
                <a:latin typeface="Courier New" pitchFamily="49" charset="0"/>
              </a:rPr>
              <a:t> </a:t>
            </a:r>
            <a:r>
              <a:rPr kumimoji="1" lang="ru-RU" sz="1700" b="1" dirty="0" err="1">
                <a:latin typeface="Courier New" pitchFamily="49" charset="0"/>
              </a:rPr>
              <a:t>void</a:t>
            </a:r>
            <a:r>
              <a:rPr kumimoji="1" lang="ru-RU" sz="1700" b="1" dirty="0">
                <a:latin typeface="Courier New" pitchFamily="49" charset="0"/>
              </a:rPr>
              <a:t> </a:t>
            </a:r>
            <a:r>
              <a:rPr kumimoji="1" lang="ru-RU" sz="1700" b="1" dirty="0" err="1">
                <a:latin typeface="Courier New" pitchFamily="49" charset="0"/>
              </a:rPr>
              <a:t>mouseDragged</a:t>
            </a:r>
            <a:r>
              <a:rPr kumimoji="1" lang="ru-RU" sz="1700" b="1" dirty="0">
                <a:latin typeface="Courier New" pitchFamily="49" charset="0"/>
              </a:rPr>
              <a:t>(</a:t>
            </a:r>
            <a:r>
              <a:rPr kumimoji="1" lang="ru-RU" sz="1700" b="1" dirty="0" err="1">
                <a:latin typeface="Courier New" pitchFamily="49" charset="0"/>
              </a:rPr>
              <a:t>MouseEvent</a:t>
            </a:r>
            <a:r>
              <a:rPr kumimoji="1" lang="ru-RU" sz="1700" b="1" dirty="0">
                <a:latin typeface="Courier New" pitchFamily="49" charset="0"/>
              </a:rPr>
              <a:t> e) {</a:t>
            </a:r>
          </a:p>
          <a:p>
            <a:pPr eaLnBrk="1" hangingPunct="1"/>
            <a:r>
              <a:rPr kumimoji="1" lang="ru-RU" sz="1700" b="1" dirty="0">
                <a:latin typeface="Courier New" pitchFamily="49" charset="0"/>
              </a:rPr>
              <a:t>    </a:t>
            </a:r>
            <a:r>
              <a:rPr kumimoji="1" lang="ru-RU" sz="1700" b="1" dirty="0" err="1">
                <a:latin typeface="Courier New" pitchFamily="49" charset="0"/>
              </a:rPr>
              <a:t>Graphics</a:t>
            </a:r>
            <a:r>
              <a:rPr kumimoji="1" lang="ru-RU" sz="1700" b="1" dirty="0">
                <a:latin typeface="Courier New" pitchFamily="49" charset="0"/>
              </a:rPr>
              <a:t> g = </a:t>
            </a:r>
            <a:r>
              <a:rPr kumimoji="1" lang="ru-RU" sz="1700" b="1" dirty="0" err="1">
                <a:latin typeface="Courier New" pitchFamily="49" charset="0"/>
              </a:rPr>
              <a:t>this.getGraphics</a:t>
            </a:r>
            <a:r>
              <a:rPr kumimoji="1" lang="ru-RU" sz="1700" b="1" dirty="0">
                <a:latin typeface="Courier New" pitchFamily="49" charset="0"/>
              </a:rPr>
              <a:t>();</a:t>
            </a:r>
          </a:p>
          <a:p>
            <a:pPr eaLnBrk="1" hangingPunct="1"/>
            <a:r>
              <a:rPr kumimoji="1" lang="ru-RU" sz="1700" b="1" dirty="0">
                <a:latin typeface="Courier New" pitchFamily="49" charset="0"/>
              </a:rPr>
              <a:t>    </a:t>
            </a:r>
            <a:r>
              <a:rPr kumimoji="1" lang="ru-RU" sz="1700" b="1" dirty="0" err="1">
                <a:latin typeface="Courier New" pitchFamily="49" charset="0"/>
              </a:rPr>
              <a:t>int</a:t>
            </a:r>
            <a:r>
              <a:rPr kumimoji="1" lang="ru-RU" sz="1700" b="1" dirty="0">
                <a:latin typeface="Courier New" pitchFamily="49" charset="0"/>
              </a:rPr>
              <a:t> x = </a:t>
            </a:r>
            <a:r>
              <a:rPr kumimoji="1" lang="ru-RU" sz="1700" b="1" dirty="0" err="1">
                <a:latin typeface="Courier New" pitchFamily="49" charset="0"/>
              </a:rPr>
              <a:t>e.getX</a:t>
            </a:r>
            <a:r>
              <a:rPr kumimoji="1" lang="ru-RU" sz="1700" b="1" dirty="0">
                <a:latin typeface="Courier New" pitchFamily="49" charset="0"/>
              </a:rPr>
              <a:t>(), y = </a:t>
            </a:r>
            <a:r>
              <a:rPr kumimoji="1" lang="ru-RU" sz="1700" b="1" dirty="0" err="1">
                <a:latin typeface="Courier New" pitchFamily="49" charset="0"/>
              </a:rPr>
              <a:t>e.getY</a:t>
            </a:r>
            <a:r>
              <a:rPr kumimoji="1" lang="ru-RU" sz="1700" b="1" dirty="0">
                <a:latin typeface="Courier New" pitchFamily="49" charset="0"/>
              </a:rPr>
              <a:t>();</a:t>
            </a:r>
          </a:p>
          <a:p>
            <a:pPr eaLnBrk="1" hangingPunct="1"/>
            <a:r>
              <a:rPr kumimoji="1" lang="ru-RU" sz="1700" b="1" dirty="0">
                <a:latin typeface="Courier New" pitchFamily="49" charset="0"/>
              </a:rPr>
              <a:t>    </a:t>
            </a:r>
            <a:r>
              <a:rPr kumimoji="1" lang="ru-RU" sz="1700" b="1" dirty="0" err="1" smtClean="0">
                <a:latin typeface="Courier New" pitchFamily="49" charset="0"/>
              </a:rPr>
              <a:t>g.drawLine</a:t>
            </a:r>
            <a:r>
              <a:rPr kumimoji="1" lang="ru-RU" sz="1700" b="1" dirty="0" smtClean="0">
                <a:latin typeface="Courier New" pitchFamily="49" charset="0"/>
              </a:rPr>
              <a:t>(</a:t>
            </a:r>
            <a:r>
              <a:rPr kumimoji="1" lang="ru-RU" sz="1700" b="1" dirty="0" err="1" smtClean="0">
                <a:latin typeface="Courier New" pitchFamily="49" charset="0"/>
              </a:rPr>
              <a:t>last</a:t>
            </a:r>
            <a:r>
              <a:rPr kumimoji="1" lang="en-US" sz="1700" b="1" dirty="0" smtClean="0">
                <a:latin typeface="Courier New" pitchFamily="49" charset="0"/>
              </a:rPr>
              <a:t>X</a:t>
            </a:r>
            <a:r>
              <a:rPr kumimoji="1" lang="ru-RU" sz="1700" b="1" dirty="0" smtClean="0">
                <a:latin typeface="Courier New" pitchFamily="49" charset="0"/>
              </a:rPr>
              <a:t>, </a:t>
            </a:r>
            <a:r>
              <a:rPr kumimoji="1" lang="ru-RU" sz="1700" b="1" dirty="0" err="1" smtClean="0">
                <a:latin typeface="Courier New" pitchFamily="49" charset="0"/>
              </a:rPr>
              <a:t>last</a:t>
            </a:r>
            <a:r>
              <a:rPr kumimoji="1" lang="en-US" sz="1700" b="1" dirty="0" smtClean="0">
                <a:latin typeface="Courier New" pitchFamily="49" charset="0"/>
              </a:rPr>
              <a:t>Y</a:t>
            </a:r>
            <a:r>
              <a:rPr kumimoji="1" lang="ru-RU" sz="1700" b="1" dirty="0" smtClean="0">
                <a:latin typeface="Courier New" pitchFamily="49" charset="0"/>
              </a:rPr>
              <a:t>, </a:t>
            </a:r>
            <a:r>
              <a:rPr kumimoji="1" lang="ru-RU" sz="1700" b="1" dirty="0">
                <a:latin typeface="Courier New" pitchFamily="49" charset="0"/>
              </a:rPr>
              <a:t>x, y);</a:t>
            </a:r>
          </a:p>
          <a:p>
            <a:pPr eaLnBrk="1" hangingPunct="1"/>
            <a:r>
              <a:rPr kumimoji="1" lang="ru-RU" sz="1700" b="1" dirty="0">
                <a:latin typeface="Courier New" pitchFamily="49" charset="0"/>
              </a:rPr>
              <a:t>    </a:t>
            </a:r>
            <a:r>
              <a:rPr kumimoji="1" lang="ru-RU" sz="1700" b="1" dirty="0" err="1" smtClean="0">
                <a:latin typeface="Courier New" pitchFamily="49" charset="0"/>
              </a:rPr>
              <a:t>last</a:t>
            </a:r>
            <a:r>
              <a:rPr kumimoji="1" lang="en-US" sz="1700" b="1" dirty="0" smtClean="0">
                <a:latin typeface="Courier New" pitchFamily="49" charset="0"/>
              </a:rPr>
              <a:t>X</a:t>
            </a:r>
            <a:r>
              <a:rPr kumimoji="1" lang="ru-RU" sz="1700" b="1" dirty="0" smtClean="0">
                <a:latin typeface="Courier New" pitchFamily="49" charset="0"/>
              </a:rPr>
              <a:t> </a:t>
            </a:r>
            <a:r>
              <a:rPr kumimoji="1" lang="ru-RU" sz="1700" b="1" dirty="0">
                <a:latin typeface="Courier New" pitchFamily="49" charset="0"/>
              </a:rPr>
              <a:t>= x; </a:t>
            </a:r>
            <a:r>
              <a:rPr kumimoji="1" lang="ru-RU" sz="1700" b="1" dirty="0" err="1" smtClean="0">
                <a:latin typeface="Courier New" pitchFamily="49" charset="0"/>
              </a:rPr>
              <a:t>last</a:t>
            </a:r>
            <a:r>
              <a:rPr kumimoji="1" lang="en-US" sz="1700" b="1" dirty="0" smtClean="0">
                <a:latin typeface="Courier New" pitchFamily="49" charset="0"/>
              </a:rPr>
              <a:t>Y</a:t>
            </a:r>
            <a:r>
              <a:rPr kumimoji="1" lang="ru-RU" sz="1700" b="1" dirty="0" smtClean="0">
                <a:latin typeface="Courier New" pitchFamily="49" charset="0"/>
              </a:rPr>
              <a:t> </a:t>
            </a:r>
            <a:r>
              <a:rPr kumimoji="1" lang="ru-RU" sz="1700" b="1" dirty="0">
                <a:latin typeface="Courier New" pitchFamily="49" charset="0"/>
              </a:rPr>
              <a:t>= y;</a:t>
            </a:r>
          </a:p>
          <a:p>
            <a:pPr eaLnBrk="1" hangingPunct="1"/>
            <a:r>
              <a:rPr kumimoji="1" lang="ru-RU" sz="1700" b="1" dirty="0">
                <a:latin typeface="Courier New" pitchFamily="49" charset="0"/>
              </a:rPr>
              <a:t>  }</a:t>
            </a:r>
          </a:p>
          <a:p>
            <a:pPr eaLnBrk="1" hangingPunct="1"/>
            <a:endParaRPr kumimoji="1" lang="ru-RU" sz="1700" b="1" dirty="0">
              <a:latin typeface="Courier New" pitchFamily="49" charset="0"/>
            </a:endParaRPr>
          </a:p>
          <a:p>
            <a:pPr eaLnBrk="1" hangingPunct="1"/>
            <a:r>
              <a:rPr kumimoji="1" lang="ru-RU" sz="1700" b="1" dirty="0">
                <a:latin typeface="Courier New" pitchFamily="49" charset="0"/>
              </a:rPr>
              <a:t>  </a:t>
            </a:r>
            <a:r>
              <a:rPr kumimoji="1" lang="ru-RU" sz="1700" b="1" dirty="0" err="1">
                <a:latin typeface="Courier New" pitchFamily="49" charset="0"/>
              </a:rPr>
              <a:t>public</a:t>
            </a:r>
            <a:r>
              <a:rPr kumimoji="1" lang="ru-RU" sz="1700" b="1" dirty="0">
                <a:latin typeface="Courier New" pitchFamily="49" charset="0"/>
              </a:rPr>
              <a:t> </a:t>
            </a:r>
            <a:r>
              <a:rPr kumimoji="1" lang="ru-RU" sz="1700" b="1" dirty="0" err="1">
                <a:latin typeface="Courier New" pitchFamily="49" charset="0"/>
              </a:rPr>
              <a:t>void</a:t>
            </a:r>
            <a:r>
              <a:rPr kumimoji="1" lang="ru-RU" sz="1700" b="1" dirty="0">
                <a:latin typeface="Courier New" pitchFamily="49" charset="0"/>
              </a:rPr>
              <a:t> </a:t>
            </a:r>
            <a:r>
              <a:rPr kumimoji="1" lang="ru-RU" sz="1700" b="1" dirty="0" err="1">
                <a:latin typeface="Courier New" pitchFamily="49" charset="0"/>
              </a:rPr>
              <a:t>mouseReleased</a:t>
            </a:r>
            <a:r>
              <a:rPr kumimoji="1" lang="ru-RU" sz="1700" b="1" dirty="0">
                <a:latin typeface="Courier New" pitchFamily="49" charset="0"/>
              </a:rPr>
              <a:t>(</a:t>
            </a:r>
            <a:r>
              <a:rPr kumimoji="1" lang="ru-RU" sz="1700" b="1" dirty="0" err="1">
                <a:latin typeface="Courier New" pitchFamily="49" charset="0"/>
              </a:rPr>
              <a:t>MouseEvent</a:t>
            </a:r>
            <a:r>
              <a:rPr kumimoji="1" lang="ru-RU" sz="1700" b="1" dirty="0">
                <a:latin typeface="Courier New" pitchFamily="49" charset="0"/>
              </a:rPr>
              <a:t> e) {}</a:t>
            </a:r>
          </a:p>
          <a:p>
            <a:pPr eaLnBrk="1" hangingPunct="1"/>
            <a:r>
              <a:rPr kumimoji="1" lang="ru-RU" sz="1700" b="1" dirty="0">
                <a:latin typeface="Courier New" pitchFamily="49" charset="0"/>
              </a:rPr>
              <a:t>  </a:t>
            </a:r>
            <a:r>
              <a:rPr kumimoji="1" lang="ru-RU" sz="1700" b="1" dirty="0" err="1">
                <a:latin typeface="Courier New" pitchFamily="49" charset="0"/>
              </a:rPr>
              <a:t>public</a:t>
            </a:r>
            <a:r>
              <a:rPr kumimoji="1" lang="ru-RU" sz="1700" b="1" dirty="0">
                <a:latin typeface="Courier New" pitchFamily="49" charset="0"/>
              </a:rPr>
              <a:t> </a:t>
            </a:r>
            <a:r>
              <a:rPr kumimoji="1" lang="ru-RU" sz="1700" b="1" dirty="0" err="1">
                <a:latin typeface="Courier New" pitchFamily="49" charset="0"/>
              </a:rPr>
              <a:t>void</a:t>
            </a:r>
            <a:r>
              <a:rPr kumimoji="1" lang="ru-RU" sz="1700" b="1" dirty="0">
                <a:latin typeface="Courier New" pitchFamily="49" charset="0"/>
              </a:rPr>
              <a:t> </a:t>
            </a:r>
            <a:r>
              <a:rPr kumimoji="1" lang="ru-RU" sz="1700" b="1" dirty="0" err="1">
                <a:latin typeface="Courier New" pitchFamily="49" charset="0"/>
              </a:rPr>
              <a:t>mouseClicked</a:t>
            </a:r>
            <a:r>
              <a:rPr kumimoji="1" lang="ru-RU" sz="1700" b="1" dirty="0">
                <a:latin typeface="Courier New" pitchFamily="49" charset="0"/>
              </a:rPr>
              <a:t>(</a:t>
            </a:r>
            <a:r>
              <a:rPr kumimoji="1" lang="ru-RU" sz="1700" b="1" dirty="0" err="1">
                <a:latin typeface="Courier New" pitchFamily="49" charset="0"/>
              </a:rPr>
              <a:t>MouseEvent</a:t>
            </a:r>
            <a:r>
              <a:rPr kumimoji="1" lang="ru-RU" sz="1700" b="1" dirty="0">
                <a:latin typeface="Courier New" pitchFamily="49" charset="0"/>
              </a:rPr>
              <a:t> e) {}</a:t>
            </a:r>
          </a:p>
          <a:p>
            <a:pPr eaLnBrk="1" hangingPunct="1"/>
            <a:r>
              <a:rPr kumimoji="1" lang="ru-RU" sz="1700" b="1" dirty="0">
                <a:latin typeface="Courier New" pitchFamily="49" charset="0"/>
              </a:rPr>
              <a:t>  </a:t>
            </a:r>
            <a:r>
              <a:rPr kumimoji="1" lang="ru-RU" sz="1700" b="1" dirty="0" err="1">
                <a:latin typeface="Courier New" pitchFamily="49" charset="0"/>
              </a:rPr>
              <a:t>public</a:t>
            </a:r>
            <a:r>
              <a:rPr kumimoji="1" lang="ru-RU" sz="1700" b="1" dirty="0">
                <a:latin typeface="Courier New" pitchFamily="49" charset="0"/>
              </a:rPr>
              <a:t> </a:t>
            </a:r>
            <a:r>
              <a:rPr kumimoji="1" lang="ru-RU" sz="1700" b="1" dirty="0" err="1">
                <a:latin typeface="Courier New" pitchFamily="49" charset="0"/>
              </a:rPr>
              <a:t>void</a:t>
            </a:r>
            <a:r>
              <a:rPr kumimoji="1" lang="ru-RU" sz="1700" b="1" dirty="0">
                <a:latin typeface="Courier New" pitchFamily="49" charset="0"/>
              </a:rPr>
              <a:t> </a:t>
            </a:r>
            <a:r>
              <a:rPr kumimoji="1" lang="ru-RU" sz="1700" b="1" dirty="0" err="1">
                <a:latin typeface="Courier New" pitchFamily="49" charset="0"/>
              </a:rPr>
              <a:t>mouseEntered</a:t>
            </a:r>
            <a:r>
              <a:rPr kumimoji="1" lang="ru-RU" sz="1700" b="1" dirty="0">
                <a:latin typeface="Courier New" pitchFamily="49" charset="0"/>
              </a:rPr>
              <a:t>(</a:t>
            </a:r>
            <a:r>
              <a:rPr kumimoji="1" lang="ru-RU" sz="1700" b="1" dirty="0" err="1">
                <a:latin typeface="Courier New" pitchFamily="49" charset="0"/>
              </a:rPr>
              <a:t>MouseEvent</a:t>
            </a:r>
            <a:r>
              <a:rPr kumimoji="1" lang="ru-RU" sz="1700" b="1" dirty="0">
                <a:latin typeface="Courier New" pitchFamily="49" charset="0"/>
              </a:rPr>
              <a:t> e) {}</a:t>
            </a:r>
          </a:p>
          <a:p>
            <a:pPr eaLnBrk="1" hangingPunct="1"/>
            <a:r>
              <a:rPr kumimoji="1" lang="ru-RU" sz="1700" b="1" dirty="0">
                <a:latin typeface="Courier New" pitchFamily="49" charset="0"/>
              </a:rPr>
              <a:t>  </a:t>
            </a:r>
            <a:r>
              <a:rPr kumimoji="1" lang="ru-RU" sz="1700" b="1" dirty="0" err="1">
                <a:latin typeface="Courier New" pitchFamily="49" charset="0"/>
              </a:rPr>
              <a:t>public</a:t>
            </a:r>
            <a:r>
              <a:rPr kumimoji="1" lang="ru-RU" sz="1700" b="1" dirty="0">
                <a:latin typeface="Courier New" pitchFamily="49" charset="0"/>
              </a:rPr>
              <a:t> </a:t>
            </a:r>
            <a:r>
              <a:rPr kumimoji="1" lang="ru-RU" sz="1700" b="1" dirty="0" err="1">
                <a:latin typeface="Courier New" pitchFamily="49" charset="0"/>
              </a:rPr>
              <a:t>void</a:t>
            </a:r>
            <a:r>
              <a:rPr kumimoji="1" lang="ru-RU" sz="1700" b="1" dirty="0">
                <a:latin typeface="Courier New" pitchFamily="49" charset="0"/>
              </a:rPr>
              <a:t> </a:t>
            </a:r>
            <a:r>
              <a:rPr kumimoji="1" lang="ru-RU" sz="1700" b="1" dirty="0" err="1">
                <a:latin typeface="Courier New" pitchFamily="49" charset="0"/>
              </a:rPr>
              <a:t>mouseExited</a:t>
            </a:r>
            <a:r>
              <a:rPr kumimoji="1" lang="ru-RU" sz="1700" b="1" dirty="0">
                <a:latin typeface="Courier New" pitchFamily="49" charset="0"/>
              </a:rPr>
              <a:t>(</a:t>
            </a:r>
            <a:r>
              <a:rPr kumimoji="1" lang="ru-RU" sz="1700" b="1" dirty="0" err="1">
                <a:latin typeface="Courier New" pitchFamily="49" charset="0"/>
              </a:rPr>
              <a:t>MouseEvent</a:t>
            </a:r>
            <a:r>
              <a:rPr kumimoji="1" lang="ru-RU" sz="1700" b="1" dirty="0">
                <a:latin typeface="Courier New" pitchFamily="49" charset="0"/>
              </a:rPr>
              <a:t> e) {}</a:t>
            </a:r>
          </a:p>
          <a:p>
            <a:pPr eaLnBrk="1" hangingPunct="1"/>
            <a:r>
              <a:rPr kumimoji="1" lang="ru-RU" sz="1700" b="1" dirty="0">
                <a:latin typeface="Courier New" pitchFamily="49" charset="0"/>
              </a:rPr>
              <a:t>  </a:t>
            </a:r>
            <a:r>
              <a:rPr kumimoji="1" lang="ru-RU" sz="1700" b="1" dirty="0" err="1">
                <a:latin typeface="Courier New" pitchFamily="49" charset="0"/>
              </a:rPr>
              <a:t>public</a:t>
            </a:r>
            <a:r>
              <a:rPr kumimoji="1" lang="ru-RU" sz="1700" b="1" dirty="0">
                <a:latin typeface="Courier New" pitchFamily="49" charset="0"/>
              </a:rPr>
              <a:t> </a:t>
            </a:r>
            <a:r>
              <a:rPr kumimoji="1" lang="ru-RU" sz="1700" b="1" dirty="0" err="1">
                <a:latin typeface="Courier New" pitchFamily="49" charset="0"/>
              </a:rPr>
              <a:t>void</a:t>
            </a:r>
            <a:r>
              <a:rPr kumimoji="1" lang="ru-RU" sz="1700" b="1" dirty="0">
                <a:latin typeface="Courier New" pitchFamily="49" charset="0"/>
              </a:rPr>
              <a:t> </a:t>
            </a:r>
            <a:r>
              <a:rPr kumimoji="1" lang="ru-RU" sz="1700" b="1" dirty="0" err="1">
                <a:latin typeface="Courier New" pitchFamily="49" charset="0"/>
              </a:rPr>
              <a:t>mouseMoved</a:t>
            </a:r>
            <a:r>
              <a:rPr kumimoji="1" lang="ru-RU" sz="1700" b="1" dirty="0">
                <a:latin typeface="Courier New" pitchFamily="49" charset="0"/>
              </a:rPr>
              <a:t>(</a:t>
            </a:r>
            <a:r>
              <a:rPr kumimoji="1" lang="ru-RU" sz="1700" b="1" dirty="0" err="1">
                <a:latin typeface="Courier New" pitchFamily="49" charset="0"/>
              </a:rPr>
              <a:t>MouseEvent</a:t>
            </a:r>
            <a:r>
              <a:rPr kumimoji="1" lang="ru-RU" sz="1700" b="1" dirty="0">
                <a:latin typeface="Courier New" pitchFamily="49" charset="0"/>
              </a:rPr>
              <a:t> e) {}</a:t>
            </a:r>
          </a:p>
          <a:p>
            <a:pPr eaLnBrk="1" hangingPunct="1"/>
            <a:endParaRPr kumimoji="1" lang="ru-RU" sz="1700" b="1" dirty="0">
              <a:latin typeface="Courier New" pitchFamily="49" charset="0"/>
            </a:endParaRPr>
          </a:p>
          <a:p>
            <a:pPr eaLnBrk="1" hangingPunct="1"/>
            <a:r>
              <a:rPr kumimoji="1" lang="ru-RU" sz="17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312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66C46FD-1C95-46DC-B6C2-D3E8ADB76EC0}" type="slidenum">
              <a:rPr lang="ru-RU" smtClean="0"/>
              <a:pPr eaLnBrk="1" hangingPunct="1"/>
              <a:t>4</a:t>
            </a:fld>
            <a:endParaRPr lang="ru-RU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Проблемы </a:t>
            </a:r>
            <a:r>
              <a:rPr lang="en-US" smtClean="0"/>
              <a:t>AWT</a:t>
            </a:r>
            <a:endParaRPr lang="ru-RU" smtClean="0"/>
          </a:p>
        </p:txBody>
      </p:sp>
      <p:sp>
        <p:nvSpPr>
          <p:cNvPr id="102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pPr eaLnBrk="1" hangingPunct="1">
              <a:lnSpc>
                <a:spcPct val="90000"/>
              </a:lnSpc>
              <a:spcBef>
                <a:spcPts val="2800"/>
              </a:spcBef>
            </a:pPr>
            <a:r>
              <a:rPr lang="ru-RU" dirty="0" smtClean="0"/>
              <a:t>Сходные элементы в различных ОС могут иметь некоторые различия</a:t>
            </a:r>
            <a:endParaRPr lang="en-US" dirty="0" smtClean="0"/>
          </a:p>
          <a:p>
            <a:pPr eaLnBrk="1" hangingPunct="1">
              <a:lnSpc>
                <a:spcPct val="90000"/>
              </a:lnSpc>
              <a:spcBef>
                <a:spcPts val="2800"/>
              </a:spcBef>
            </a:pPr>
            <a:r>
              <a:rPr lang="ru-RU" dirty="0" smtClean="0"/>
              <a:t>ОС </a:t>
            </a:r>
            <a:r>
              <a:rPr lang="ru-RU" dirty="0" smtClean="0"/>
              <a:t>часто имеют элементы </a:t>
            </a:r>
            <a:r>
              <a:rPr lang="en-US" dirty="0" smtClean="0"/>
              <a:t>GUI,</a:t>
            </a:r>
            <a:r>
              <a:rPr lang="ru-RU" dirty="0" smtClean="0"/>
              <a:t> отсутствующие в других ОС</a:t>
            </a:r>
            <a:endParaRPr lang="en-US" dirty="0" smtClean="0"/>
          </a:p>
          <a:p>
            <a:pPr eaLnBrk="1" hangingPunct="1">
              <a:lnSpc>
                <a:spcPct val="90000"/>
              </a:lnSpc>
              <a:spcBef>
                <a:spcPts val="2800"/>
              </a:spcBef>
            </a:pPr>
            <a:r>
              <a:rPr lang="ru-RU" dirty="0" smtClean="0"/>
              <a:t>Использование </a:t>
            </a:r>
            <a:r>
              <a:rPr lang="en-US" dirty="0" smtClean="0"/>
              <a:t>native-</a:t>
            </a:r>
            <a:r>
              <a:rPr lang="ru-RU" dirty="0" smtClean="0"/>
              <a:t>методов в </a:t>
            </a:r>
            <a:r>
              <a:rPr lang="en-US" dirty="0" smtClean="0"/>
              <a:t>AWT </a:t>
            </a:r>
            <a:r>
              <a:rPr lang="ru-RU" dirty="0" smtClean="0"/>
              <a:t>приводит к возникновению ошибок на конкретных платформах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48E212F-3F4A-4214-A9E8-707D72CAE54F}" type="slidenum">
              <a:rPr lang="ru-RU" smtClean="0"/>
              <a:pPr eaLnBrk="1" hangingPunct="1"/>
              <a:t>49</a:t>
            </a:fld>
            <a:endParaRPr lang="ru-RU" smtClean="0"/>
          </a:p>
        </p:txBody>
      </p:sp>
      <p:sp>
        <p:nvSpPr>
          <p:cNvPr id="542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Результат работы программы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473" y="1636713"/>
            <a:ext cx="5138292" cy="4479925"/>
          </a:xfrm>
        </p:spPr>
      </p:pic>
    </p:spTree>
    <p:extLst>
      <p:ext uri="{BB962C8B-B14F-4D97-AF65-F5344CB8AC3E}">
        <p14:creationId xmlns:p14="http://schemas.microsoft.com/office/powerpoint/2010/main" val="126057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Спасибо за внимание!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Дополнительные источники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>
              <a:spcBef>
                <a:spcPts val="1200"/>
              </a:spcBef>
            </a:pPr>
            <a:r>
              <a:rPr lang="ru-RU" sz="1600" dirty="0" err="1" smtClean="0"/>
              <a:t>Арнолд</a:t>
            </a:r>
            <a:r>
              <a:rPr lang="ru-RU" sz="1600" dirty="0" smtClean="0"/>
              <a:t>, К. Язык программирования </a:t>
            </a:r>
            <a:r>
              <a:rPr lang="en-US" sz="1600" dirty="0" smtClean="0"/>
              <a:t>Java</a:t>
            </a:r>
            <a:r>
              <a:rPr lang="ru-RU" sz="1600" dirty="0" smtClean="0"/>
              <a:t> </a:t>
            </a:r>
            <a:r>
              <a:rPr lang="en-US" sz="1600" dirty="0" smtClean="0"/>
              <a:t>[</a:t>
            </a:r>
            <a:r>
              <a:rPr lang="ru-RU" sz="1600" dirty="0" smtClean="0"/>
              <a:t>Текст</a:t>
            </a:r>
            <a:r>
              <a:rPr lang="en-US" sz="1600" dirty="0" smtClean="0"/>
              <a:t>]</a:t>
            </a:r>
            <a:r>
              <a:rPr lang="ru-RU" sz="1600" dirty="0" smtClean="0"/>
              <a:t> / Кен </a:t>
            </a:r>
            <a:r>
              <a:rPr lang="ru-RU" sz="1600" dirty="0" err="1" smtClean="0"/>
              <a:t>Арнолд</a:t>
            </a:r>
            <a:r>
              <a:rPr lang="ru-RU" sz="1600" dirty="0" smtClean="0"/>
              <a:t>, Джеймс </a:t>
            </a:r>
            <a:r>
              <a:rPr lang="ru-RU" sz="1600" dirty="0" err="1" smtClean="0"/>
              <a:t>Гослинг</a:t>
            </a:r>
            <a:r>
              <a:rPr lang="ru-RU" sz="1600" dirty="0" smtClean="0"/>
              <a:t>, Дэвид Холмс. – М. : Издательский дом «Вильямс», 2001. – 624 с.</a:t>
            </a:r>
            <a:endParaRPr lang="en-US" sz="1600" dirty="0" smtClean="0"/>
          </a:p>
          <a:p>
            <a:pPr>
              <a:spcBef>
                <a:spcPts val="1200"/>
              </a:spcBef>
            </a:pPr>
            <a:r>
              <a:rPr lang="ru-RU" sz="1600" dirty="0" err="1" smtClean="0"/>
              <a:t>Вязовик</a:t>
            </a:r>
            <a:r>
              <a:rPr lang="ru-RU" sz="1600" dirty="0" smtClean="0"/>
              <a:t>, Н.А. Программирование на </a:t>
            </a:r>
            <a:r>
              <a:rPr lang="en-US" sz="1600" dirty="0" smtClean="0"/>
              <a:t>Java. </a:t>
            </a:r>
            <a:r>
              <a:rPr lang="ru-RU" sz="1600" dirty="0" smtClean="0"/>
              <a:t>Курс лекций </a:t>
            </a:r>
            <a:r>
              <a:rPr lang="en-US" sz="1600" dirty="0" smtClean="0"/>
              <a:t>[</a:t>
            </a:r>
            <a:r>
              <a:rPr lang="ru-RU" sz="1600" dirty="0" smtClean="0"/>
              <a:t>Текст</a:t>
            </a:r>
            <a:r>
              <a:rPr lang="en-US" sz="1600" dirty="0" smtClean="0"/>
              <a:t>]</a:t>
            </a:r>
            <a:r>
              <a:rPr lang="ru-RU" sz="1600" dirty="0" smtClean="0"/>
              <a:t> </a:t>
            </a:r>
            <a:r>
              <a:rPr lang="en-US" sz="1600" dirty="0" smtClean="0"/>
              <a:t>/ </a:t>
            </a:r>
            <a:r>
              <a:rPr lang="ru-RU" sz="1600" dirty="0" smtClean="0"/>
              <a:t>Н.А. </a:t>
            </a:r>
            <a:r>
              <a:rPr lang="ru-RU" sz="1600" dirty="0" err="1" smtClean="0"/>
              <a:t>Вязовик</a:t>
            </a:r>
            <a:r>
              <a:rPr lang="ru-RU" sz="1600" dirty="0" smtClean="0"/>
              <a:t>. – М. : Интернет-университет информационных технологий, 2003. – 592 с.</a:t>
            </a:r>
          </a:p>
          <a:p>
            <a:pPr>
              <a:spcBef>
                <a:spcPts val="1200"/>
              </a:spcBef>
            </a:pPr>
            <a:r>
              <a:rPr lang="ru-RU" sz="1600" dirty="0" err="1" smtClean="0"/>
              <a:t>Хорстманн</a:t>
            </a:r>
            <a:r>
              <a:rPr lang="ru-RU" sz="1600" dirty="0" smtClean="0"/>
              <a:t>, К. </a:t>
            </a:r>
            <a:r>
              <a:rPr lang="en-US" sz="1600" dirty="0" smtClean="0"/>
              <a:t>Java 2. </a:t>
            </a:r>
            <a:r>
              <a:rPr lang="ru-RU" sz="1600" dirty="0" smtClean="0"/>
              <a:t>Библиотека профессионала. Том 1. Основы </a:t>
            </a:r>
            <a:r>
              <a:rPr lang="en-US" sz="1600" dirty="0" smtClean="0"/>
              <a:t>[</a:t>
            </a:r>
            <a:r>
              <a:rPr lang="ru-RU" sz="1600" dirty="0" smtClean="0"/>
              <a:t>Текст</a:t>
            </a:r>
            <a:r>
              <a:rPr lang="en-US" sz="1600" dirty="0" smtClean="0"/>
              <a:t>] / </a:t>
            </a:r>
            <a:r>
              <a:rPr lang="ru-RU" sz="1600" dirty="0" err="1" smtClean="0"/>
              <a:t>Кей</a:t>
            </a:r>
            <a:r>
              <a:rPr lang="ru-RU" sz="1600" dirty="0" smtClean="0"/>
              <a:t> </a:t>
            </a:r>
            <a:r>
              <a:rPr lang="ru-RU" sz="1600" dirty="0" err="1" smtClean="0"/>
              <a:t>Хорстманн</a:t>
            </a:r>
            <a:r>
              <a:rPr lang="ru-RU" sz="1600" dirty="0" smtClean="0"/>
              <a:t>, Гари </a:t>
            </a:r>
            <a:r>
              <a:rPr lang="ru-RU" sz="1600" dirty="0" err="1" smtClean="0"/>
              <a:t>Корнелл</a:t>
            </a:r>
            <a:r>
              <a:rPr lang="ru-RU" sz="1600" dirty="0" smtClean="0"/>
              <a:t>. – М. : Издательский дом «Вильямс», 2010 г. – 816 с.</a:t>
            </a:r>
          </a:p>
          <a:p>
            <a:pPr>
              <a:spcBef>
                <a:spcPts val="1200"/>
              </a:spcBef>
            </a:pPr>
            <a:r>
              <a:rPr lang="ru-RU" sz="1600" dirty="0" err="1" smtClean="0"/>
              <a:t>Хорстманн</a:t>
            </a:r>
            <a:r>
              <a:rPr lang="ru-RU" sz="1600" dirty="0" smtClean="0"/>
              <a:t>, К. </a:t>
            </a:r>
            <a:r>
              <a:rPr lang="en-US" sz="1600" dirty="0" smtClean="0"/>
              <a:t>Java 2. </a:t>
            </a:r>
            <a:r>
              <a:rPr lang="ru-RU" sz="1600" dirty="0" smtClean="0"/>
              <a:t>Библиотека профессионала. Том 2. Тонкости программирования </a:t>
            </a:r>
            <a:r>
              <a:rPr lang="en-US" sz="1600" dirty="0" smtClean="0"/>
              <a:t>[</a:t>
            </a:r>
            <a:r>
              <a:rPr lang="ru-RU" sz="1600" dirty="0" smtClean="0"/>
              <a:t>Текст</a:t>
            </a:r>
            <a:r>
              <a:rPr lang="en-US" sz="1600" dirty="0" smtClean="0"/>
              <a:t>] / </a:t>
            </a:r>
            <a:r>
              <a:rPr lang="ru-RU" sz="1600" dirty="0" err="1" smtClean="0"/>
              <a:t>Кей</a:t>
            </a:r>
            <a:r>
              <a:rPr lang="ru-RU" sz="1600" dirty="0" smtClean="0"/>
              <a:t> </a:t>
            </a:r>
            <a:r>
              <a:rPr lang="ru-RU" sz="1600" dirty="0" err="1" smtClean="0"/>
              <a:t>Хорстманн</a:t>
            </a:r>
            <a:r>
              <a:rPr lang="ru-RU" sz="1600" dirty="0" smtClean="0"/>
              <a:t>, Гари </a:t>
            </a:r>
            <a:r>
              <a:rPr lang="ru-RU" sz="1600" dirty="0" err="1" smtClean="0"/>
              <a:t>Корнелл</a:t>
            </a:r>
            <a:r>
              <a:rPr lang="ru-RU" sz="1600" dirty="0" smtClean="0"/>
              <a:t>. – М. : Издательский дом «Вильямс», 2010 г. – 992 с.</a:t>
            </a:r>
          </a:p>
          <a:p>
            <a:pPr>
              <a:spcBef>
                <a:spcPts val="1200"/>
              </a:spcBef>
            </a:pPr>
            <a:r>
              <a:rPr lang="en-US" sz="1600" dirty="0" err="1" smtClean="0"/>
              <a:t>JavaSE</a:t>
            </a:r>
            <a:r>
              <a:rPr lang="en-US" sz="1600" dirty="0" smtClean="0"/>
              <a:t> APIs &amp; </a:t>
            </a:r>
            <a:r>
              <a:rPr lang="en-US" sz="1600" smtClean="0"/>
              <a:t>Documentation [</a:t>
            </a:r>
            <a:r>
              <a:rPr lang="ru-RU" sz="1600" dirty="0" smtClean="0"/>
              <a:t>Электронный ресурс</a:t>
            </a:r>
            <a:r>
              <a:rPr lang="en-US" sz="1600" dirty="0" smtClean="0"/>
              <a:t>]</a:t>
            </a:r>
            <a:r>
              <a:rPr lang="ru-RU" sz="1600" dirty="0" smtClean="0"/>
              <a:t>. – Режим доступа: </a:t>
            </a:r>
            <a:r>
              <a:rPr lang="en-US" sz="1600" dirty="0" smtClean="0">
                <a:hlinkClick r:id="rId2"/>
              </a:rPr>
              <a:t>http://www.oracle.com/technetwork/java/javase/documentation/api-jsp-136079.html</a:t>
            </a:r>
            <a:r>
              <a:rPr lang="ru-RU" sz="1600" dirty="0" smtClean="0"/>
              <a:t>, дата доступа: 21.10.2011.</a:t>
            </a:r>
          </a:p>
          <a:p>
            <a:pPr>
              <a:spcBef>
                <a:spcPts val="1200"/>
              </a:spcBef>
            </a:pPr>
            <a:r>
              <a:rPr lang="en-US" sz="1600" dirty="0" smtClean="0"/>
              <a:t>Java Media APIs [</a:t>
            </a:r>
            <a:r>
              <a:rPr lang="ru-RU" sz="1600" dirty="0" smtClean="0"/>
              <a:t>Электронный ресурс</a:t>
            </a:r>
            <a:r>
              <a:rPr lang="en-US" sz="1600" dirty="0" smtClean="0"/>
              <a:t>]</a:t>
            </a:r>
            <a:r>
              <a:rPr lang="ru-RU" sz="1600" dirty="0" smtClean="0"/>
              <a:t>. – Режим доступа: </a:t>
            </a:r>
            <a:r>
              <a:rPr lang="en-US" sz="1600" dirty="0" smtClean="0">
                <a:hlinkClick r:id="rId3"/>
              </a:rPr>
              <a:t>http://java.sun.com/javase/technologies/desktop/media/</a:t>
            </a:r>
            <a:r>
              <a:rPr lang="ru-RU" sz="1600" dirty="0" smtClean="0"/>
              <a:t>, дата доступа: 21.10.2011.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68862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8DDA418-B1BC-469C-9B75-831B82101A84}" type="slidenum">
              <a:rPr lang="ru-RU" smtClean="0"/>
              <a:pPr eaLnBrk="1" hangingPunct="1"/>
              <a:t>5</a:t>
            </a:fld>
            <a:endParaRPr lang="ru-RU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Технология </a:t>
            </a:r>
            <a:r>
              <a:rPr lang="en-US" smtClean="0"/>
              <a:t>Swing</a:t>
            </a:r>
            <a:endParaRPr lang="ru-RU" smtClean="0"/>
          </a:p>
        </p:txBody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pPr eaLnBrk="1" hangingPunct="1">
              <a:spcBef>
                <a:spcPts val="2100"/>
              </a:spcBef>
            </a:pPr>
            <a:r>
              <a:rPr lang="ru-RU" sz="2400" dirty="0" smtClean="0"/>
              <a:t>Элементы </a:t>
            </a:r>
            <a:r>
              <a:rPr lang="en-US" sz="2400" dirty="0" smtClean="0"/>
              <a:t>GUI </a:t>
            </a:r>
            <a:r>
              <a:rPr lang="ru-RU" sz="2400" dirty="0" err="1" smtClean="0">
                <a:solidFill>
                  <a:schemeClr val="accent1"/>
                </a:solidFill>
              </a:rPr>
              <a:t>отрисовываются</a:t>
            </a:r>
            <a:r>
              <a:rPr lang="ru-RU" sz="2400" dirty="0" smtClean="0"/>
              <a:t> в пустых окнах</a:t>
            </a:r>
          </a:p>
          <a:p>
            <a:pPr eaLnBrk="1" hangingPunct="1">
              <a:spcBef>
                <a:spcPts val="2100"/>
              </a:spcBef>
            </a:pPr>
            <a:r>
              <a:rPr lang="ru-RU" sz="2400" dirty="0" smtClean="0"/>
              <a:t>«</a:t>
            </a:r>
            <a:r>
              <a:rPr lang="ru-RU" sz="2400" dirty="0" err="1" smtClean="0"/>
              <a:t>Нативные</a:t>
            </a:r>
            <a:r>
              <a:rPr lang="ru-RU" sz="2400" dirty="0" smtClean="0"/>
              <a:t>» функции используются только для вывода окна, </a:t>
            </a:r>
            <a:r>
              <a:rPr lang="ru-RU" sz="2400" dirty="0" err="1" smtClean="0"/>
              <a:t>отрисовки</a:t>
            </a:r>
            <a:r>
              <a:rPr lang="ru-RU" sz="2400" dirty="0" smtClean="0"/>
              <a:t> и получения информации о действиях пользователя</a:t>
            </a:r>
            <a:endParaRPr lang="en-US" sz="2400" dirty="0" smtClean="0"/>
          </a:p>
          <a:p>
            <a:pPr eaLnBrk="1" hangingPunct="1">
              <a:spcBef>
                <a:spcPts val="2100"/>
              </a:spcBef>
            </a:pPr>
            <a:r>
              <a:rPr lang="ru-RU" sz="2400" dirty="0" smtClean="0"/>
              <a:t>Набор элементов </a:t>
            </a:r>
            <a:r>
              <a:rPr lang="en-US" sz="2400" dirty="0" smtClean="0"/>
              <a:t>GUI </a:t>
            </a:r>
            <a:r>
              <a:rPr lang="ru-RU" sz="2400" dirty="0" smtClean="0"/>
              <a:t>более широк, чем в </a:t>
            </a:r>
            <a:r>
              <a:rPr lang="en-US" sz="2400" dirty="0" smtClean="0"/>
              <a:t>AWT</a:t>
            </a:r>
            <a:r>
              <a:rPr lang="ru-RU" sz="2400" dirty="0" smtClean="0"/>
              <a:t>, и может быть еще расширен</a:t>
            </a:r>
          </a:p>
          <a:p>
            <a:pPr eaLnBrk="1" hangingPunct="1">
              <a:spcBef>
                <a:spcPts val="2100"/>
              </a:spcBef>
            </a:pPr>
            <a:r>
              <a:rPr lang="ru-RU" sz="2400" dirty="0" smtClean="0"/>
              <a:t>Сильная привязка к «</a:t>
            </a:r>
            <a:r>
              <a:rPr lang="ru-RU" sz="2400" dirty="0" err="1" smtClean="0"/>
              <a:t>нативным</a:t>
            </a:r>
            <a:r>
              <a:rPr lang="ru-RU" sz="2400" dirty="0" smtClean="0"/>
              <a:t>» методам отсутствует, что снижает вероятность возникновения ошибок</a:t>
            </a:r>
            <a:endParaRPr lang="en-US" sz="2400" dirty="0" smtClean="0"/>
          </a:p>
          <a:p>
            <a:pPr eaLnBrk="1" hangingPunct="1">
              <a:spcBef>
                <a:spcPts val="2100"/>
              </a:spcBef>
            </a:pPr>
            <a:r>
              <a:rPr lang="ru-RU" sz="2400" dirty="0" smtClean="0"/>
              <a:t>Отображение на различных платформах единообразно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751D80C-D837-4390-878E-B34BD26D4DB6}" type="slidenum">
              <a:rPr lang="ru-RU" smtClean="0"/>
              <a:pPr eaLnBrk="1" hangingPunct="1"/>
              <a:t>6</a:t>
            </a:fld>
            <a:endParaRPr lang="ru-RU" smtClean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Иерархия классов</a:t>
            </a:r>
          </a:p>
        </p:txBody>
      </p:sp>
      <p:graphicFrame>
        <p:nvGraphicFramePr>
          <p:cNvPr id="103321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50825" y="1676400"/>
          <a:ext cx="8626475" cy="441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Visio" r:id="rId3" imgW="8809101" imgH="4508373" progId="Visio.Drawing.11">
                  <p:embed/>
                </p:oleObj>
              </mc:Choice>
              <mc:Fallback>
                <p:oleObj name="Visio" r:id="rId3" imgW="8809101" imgH="4508373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676400"/>
                        <a:ext cx="8626475" cy="441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8CFF43E-6712-4006-855C-8963C54823E4}" type="slidenum">
              <a:rPr lang="ru-RU" smtClean="0"/>
              <a:pPr eaLnBrk="1" hangingPunct="1"/>
              <a:t>7</a:t>
            </a:fld>
            <a:endParaRPr lang="ru-RU" smtClean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smtClean="0"/>
              <a:t>Иерархия классов</a:t>
            </a:r>
            <a:r>
              <a:rPr lang="en-US" sz="4000" smtClean="0"/>
              <a:t>. </a:t>
            </a:r>
            <a:br>
              <a:rPr lang="en-US" sz="4000" smtClean="0"/>
            </a:br>
            <a:r>
              <a:rPr lang="ru-RU" sz="4000" smtClean="0"/>
              <a:t>Пакет </a:t>
            </a:r>
            <a:r>
              <a:rPr lang="en-US" sz="4000" smtClean="0"/>
              <a:t>javax.swing</a:t>
            </a:r>
            <a:endParaRPr lang="ru-RU" sz="4000" smtClean="0"/>
          </a:p>
        </p:txBody>
      </p:sp>
      <p:graphicFrame>
        <p:nvGraphicFramePr>
          <p:cNvPr id="103424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50825" y="1676400"/>
          <a:ext cx="8626475" cy="441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Visio" r:id="rId3" imgW="8809101" imgH="4508373" progId="Visio.Drawing.11">
                  <p:embed/>
                </p:oleObj>
              </mc:Choice>
              <mc:Fallback>
                <p:oleObj name="Visio" r:id="rId3" imgW="8809101" imgH="4508373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676400"/>
                        <a:ext cx="8626475" cy="441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0D25BED-033B-41E4-A27B-F981F4548972}" type="slidenum">
              <a:rPr lang="ru-RU" smtClean="0"/>
              <a:pPr eaLnBrk="1" hangingPunct="1"/>
              <a:t>8</a:t>
            </a:fld>
            <a:endParaRPr lang="ru-RU" smtClean="0"/>
          </a:p>
        </p:txBody>
      </p:sp>
      <p:sp>
        <p:nvSpPr>
          <p:cNvPr id="1039366" name="Text Box 6"/>
          <p:cNvSpPr txBox="1">
            <a:spLocks noChangeArrowheads="1"/>
          </p:cNvSpPr>
          <p:nvPr/>
        </p:nvSpPr>
        <p:spPr bwMode="auto">
          <a:xfrm>
            <a:off x="179388" y="4077090"/>
            <a:ext cx="8785225" cy="2033506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ru-RU" sz="1400" b="1" dirty="0" err="1">
                <a:latin typeface="Courier New" pitchFamily="49" charset="0"/>
              </a:rPr>
              <a:t>class</a:t>
            </a:r>
            <a:r>
              <a:rPr kumimoji="1" lang="ru-RU" sz="1400" b="1" dirty="0">
                <a:latin typeface="Courier New" pitchFamily="49" charset="0"/>
              </a:rPr>
              <a:t> </a:t>
            </a:r>
            <a:r>
              <a:rPr kumimoji="1" lang="ru-RU" sz="1400" b="1" dirty="0" err="1">
                <a:latin typeface="Courier New" pitchFamily="49" charset="0"/>
              </a:rPr>
              <a:t>NotHelloWorldPanel</a:t>
            </a:r>
            <a:r>
              <a:rPr kumimoji="1" lang="ru-RU" sz="1400" b="1" dirty="0">
                <a:latin typeface="Courier New" pitchFamily="49" charset="0"/>
              </a:rPr>
              <a:t> </a:t>
            </a:r>
            <a:r>
              <a:rPr kumimoji="1" lang="ru-RU" sz="1400" b="1" dirty="0" err="1">
                <a:latin typeface="Courier New" pitchFamily="49" charset="0"/>
              </a:rPr>
              <a:t>extends</a:t>
            </a:r>
            <a:r>
              <a:rPr kumimoji="1" lang="ru-RU" sz="1400" b="1" dirty="0">
                <a:latin typeface="Courier New" pitchFamily="49" charset="0"/>
              </a:rPr>
              <a:t> </a:t>
            </a:r>
            <a:r>
              <a:rPr kumimoji="1" lang="ru-RU" sz="1400" b="1" dirty="0" err="1">
                <a:latin typeface="Courier New" pitchFamily="49" charset="0"/>
              </a:rPr>
              <a:t>JPanel</a:t>
            </a:r>
            <a:r>
              <a:rPr kumimoji="1" lang="ru-RU" sz="1400" b="1" dirty="0">
                <a:latin typeface="Courier New" pitchFamily="49" charset="0"/>
              </a:rPr>
              <a:t> {</a:t>
            </a:r>
          </a:p>
          <a:p>
            <a:pPr eaLnBrk="1" hangingPunct="1"/>
            <a:r>
              <a:rPr kumimoji="1" lang="ru-RU" sz="1400" b="1" dirty="0">
                <a:latin typeface="Courier New" pitchFamily="49" charset="0"/>
              </a:rPr>
              <a:t>  </a:t>
            </a:r>
            <a:r>
              <a:rPr kumimoji="1" lang="ru-RU" sz="1400" b="1" dirty="0" err="1">
                <a:latin typeface="Courier New" pitchFamily="49" charset="0"/>
              </a:rPr>
              <a:t>public</a:t>
            </a:r>
            <a:r>
              <a:rPr kumimoji="1" lang="ru-RU" sz="1400" b="1" dirty="0">
                <a:latin typeface="Courier New" pitchFamily="49" charset="0"/>
              </a:rPr>
              <a:t> </a:t>
            </a:r>
            <a:r>
              <a:rPr kumimoji="1" lang="ru-RU" sz="1400" b="1" dirty="0" err="1">
                <a:latin typeface="Courier New" pitchFamily="49" charset="0"/>
              </a:rPr>
              <a:t>void</a:t>
            </a:r>
            <a:r>
              <a:rPr kumimoji="1" lang="ru-RU" sz="1400" b="1" dirty="0">
                <a:latin typeface="Courier New" pitchFamily="49" charset="0"/>
              </a:rPr>
              <a:t> </a:t>
            </a:r>
            <a:r>
              <a:rPr kumimoji="1" lang="ru-RU" sz="1400" b="1" dirty="0" err="1">
                <a:latin typeface="Courier New" pitchFamily="49" charset="0"/>
              </a:rPr>
              <a:t>paintComponent</a:t>
            </a:r>
            <a:r>
              <a:rPr kumimoji="1" lang="ru-RU" sz="1400" b="1" dirty="0">
                <a:latin typeface="Courier New" pitchFamily="49" charset="0"/>
              </a:rPr>
              <a:t>(</a:t>
            </a:r>
            <a:r>
              <a:rPr kumimoji="1" lang="ru-RU" sz="1400" b="1" dirty="0" err="1">
                <a:latin typeface="Courier New" pitchFamily="49" charset="0"/>
              </a:rPr>
              <a:t>Graphics</a:t>
            </a:r>
            <a:r>
              <a:rPr kumimoji="1" lang="ru-RU" sz="1400" b="1" dirty="0">
                <a:latin typeface="Courier New" pitchFamily="49" charset="0"/>
              </a:rPr>
              <a:t> g) {</a:t>
            </a:r>
          </a:p>
          <a:p>
            <a:pPr eaLnBrk="1" hangingPunct="1"/>
            <a:r>
              <a:rPr kumimoji="1" lang="ru-RU" sz="1400" b="1" dirty="0">
                <a:latin typeface="Courier New" pitchFamily="49" charset="0"/>
              </a:rPr>
              <a:t>    </a:t>
            </a:r>
            <a:r>
              <a:rPr kumimoji="1" lang="ru-RU" sz="1400" b="1" dirty="0" err="1">
                <a:latin typeface="Courier New" pitchFamily="49" charset="0"/>
              </a:rPr>
              <a:t>super.paintComponent</a:t>
            </a:r>
            <a:r>
              <a:rPr kumimoji="1" lang="ru-RU" sz="1400" b="1" dirty="0">
                <a:latin typeface="Courier New" pitchFamily="49" charset="0"/>
              </a:rPr>
              <a:t>(g);</a:t>
            </a:r>
          </a:p>
          <a:p>
            <a:pPr eaLnBrk="1" hangingPunct="1"/>
            <a:r>
              <a:rPr kumimoji="1" lang="ru-RU" sz="1400" b="1" dirty="0">
                <a:latin typeface="Courier New" pitchFamily="49" charset="0"/>
              </a:rPr>
              <a:t>    </a:t>
            </a:r>
            <a:r>
              <a:rPr kumimoji="1" lang="ru-RU" sz="1400" b="1" dirty="0" err="1">
                <a:latin typeface="Courier New" pitchFamily="49" charset="0"/>
              </a:rPr>
              <a:t>g.drawString</a:t>
            </a:r>
            <a:r>
              <a:rPr kumimoji="1" lang="ru-RU" sz="1400" b="1" dirty="0">
                <a:latin typeface="Courier New" pitchFamily="49" charset="0"/>
              </a:rPr>
              <a:t>("</a:t>
            </a:r>
            <a:r>
              <a:rPr kumimoji="1" lang="ru-RU" sz="1400" b="1" dirty="0" err="1">
                <a:latin typeface="Courier New" pitchFamily="49" charset="0"/>
              </a:rPr>
              <a:t>Not</a:t>
            </a:r>
            <a:r>
              <a:rPr kumimoji="1" lang="ru-RU" sz="1400" b="1" dirty="0">
                <a:latin typeface="Courier New" pitchFamily="49" charset="0"/>
              </a:rPr>
              <a:t> a </a:t>
            </a:r>
            <a:r>
              <a:rPr kumimoji="1" lang="ru-RU" sz="1400" b="1" dirty="0" err="1">
                <a:latin typeface="Courier New" pitchFamily="49" charset="0"/>
              </a:rPr>
              <a:t>Hello</a:t>
            </a:r>
            <a:r>
              <a:rPr kumimoji="1" lang="ru-RU" sz="1400" b="1" dirty="0">
                <a:latin typeface="Courier New" pitchFamily="49" charset="0"/>
              </a:rPr>
              <a:t>, </a:t>
            </a:r>
            <a:r>
              <a:rPr kumimoji="1" lang="ru-RU" sz="1400" b="1" dirty="0" err="1">
                <a:latin typeface="Courier New" pitchFamily="49" charset="0"/>
              </a:rPr>
              <a:t>World</a:t>
            </a:r>
            <a:r>
              <a:rPr kumimoji="1" lang="ru-RU" sz="1400" b="1" dirty="0">
                <a:latin typeface="Courier New" pitchFamily="49" charset="0"/>
              </a:rPr>
              <a:t> </a:t>
            </a:r>
            <a:r>
              <a:rPr kumimoji="1" lang="ru-RU" sz="1400" b="1" dirty="0" err="1">
                <a:latin typeface="Courier New" pitchFamily="49" charset="0"/>
              </a:rPr>
              <a:t>program</a:t>
            </a:r>
            <a:r>
              <a:rPr kumimoji="1" lang="ru-RU" sz="1400" b="1" dirty="0">
                <a:latin typeface="Courier New" pitchFamily="49" charset="0"/>
              </a:rPr>
              <a:t>",</a:t>
            </a:r>
          </a:p>
          <a:p>
            <a:pPr eaLnBrk="1" hangingPunct="1"/>
            <a:r>
              <a:rPr kumimoji="1" lang="ru-RU" sz="1400" b="1" dirty="0">
                <a:latin typeface="Courier New" pitchFamily="49" charset="0"/>
              </a:rPr>
              <a:t>    MESSAGE_X, MESSAGE_Y);</a:t>
            </a:r>
          </a:p>
          <a:p>
            <a:pPr eaLnBrk="1" hangingPunct="1"/>
            <a:r>
              <a:rPr kumimoji="1" lang="ru-RU" sz="1400" b="1" dirty="0">
                <a:latin typeface="Courier New" pitchFamily="49" charset="0"/>
              </a:rPr>
              <a:t>  }</a:t>
            </a:r>
          </a:p>
          <a:p>
            <a:pPr eaLnBrk="1" hangingPunct="1"/>
            <a:r>
              <a:rPr kumimoji="1" lang="ru-RU" sz="1400" b="1" dirty="0">
                <a:latin typeface="Courier New" pitchFamily="49" charset="0"/>
              </a:rPr>
              <a:t>  </a:t>
            </a:r>
            <a:r>
              <a:rPr kumimoji="1" lang="ru-RU" sz="1400" b="1" dirty="0" err="1">
                <a:latin typeface="Courier New" pitchFamily="49" charset="0"/>
              </a:rPr>
              <a:t>public</a:t>
            </a:r>
            <a:r>
              <a:rPr kumimoji="1" lang="ru-RU" sz="1400" b="1" dirty="0">
                <a:latin typeface="Courier New" pitchFamily="49" charset="0"/>
              </a:rPr>
              <a:t> </a:t>
            </a:r>
            <a:r>
              <a:rPr kumimoji="1" lang="ru-RU" sz="1400" b="1" dirty="0" err="1">
                <a:latin typeface="Courier New" pitchFamily="49" charset="0"/>
              </a:rPr>
              <a:t>static</a:t>
            </a:r>
            <a:r>
              <a:rPr kumimoji="1" lang="ru-RU" sz="1400" b="1" dirty="0">
                <a:latin typeface="Courier New" pitchFamily="49" charset="0"/>
              </a:rPr>
              <a:t> </a:t>
            </a:r>
            <a:r>
              <a:rPr kumimoji="1" lang="ru-RU" sz="1400" b="1" dirty="0" err="1">
                <a:latin typeface="Courier New" pitchFamily="49" charset="0"/>
              </a:rPr>
              <a:t>final</a:t>
            </a:r>
            <a:r>
              <a:rPr kumimoji="1" lang="ru-RU" sz="1400" b="1" dirty="0">
                <a:latin typeface="Courier New" pitchFamily="49" charset="0"/>
              </a:rPr>
              <a:t> </a:t>
            </a:r>
            <a:r>
              <a:rPr kumimoji="1" lang="ru-RU" sz="1400" b="1" dirty="0" err="1">
                <a:latin typeface="Courier New" pitchFamily="49" charset="0"/>
              </a:rPr>
              <a:t>int</a:t>
            </a:r>
            <a:r>
              <a:rPr kumimoji="1" lang="ru-RU" sz="1400" b="1" dirty="0">
                <a:latin typeface="Courier New" pitchFamily="49" charset="0"/>
              </a:rPr>
              <a:t> MESSAGE_X = 75;</a:t>
            </a:r>
          </a:p>
          <a:p>
            <a:pPr eaLnBrk="1" hangingPunct="1"/>
            <a:r>
              <a:rPr kumimoji="1" lang="ru-RU" sz="1400" b="1" dirty="0">
                <a:latin typeface="Courier New" pitchFamily="49" charset="0"/>
              </a:rPr>
              <a:t>  </a:t>
            </a:r>
            <a:r>
              <a:rPr kumimoji="1" lang="ru-RU" sz="1400" b="1" dirty="0" err="1">
                <a:latin typeface="Courier New" pitchFamily="49" charset="0"/>
              </a:rPr>
              <a:t>public</a:t>
            </a:r>
            <a:r>
              <a:rPr kumimoji="1" lang="ru-RU" sz="1400" b="1" dirty="0">
                <a:latin typeface="Courier New" pitchFamily="49" charset="0"/>
              </a:rPr>
              <a:t> </a:t>
            </a:r>
            <a:r>
              <a:rPr kumimoji="1" lang="ru-RU" sz="1400" b="1" dirty="0" err="1">
                <a:latin typeface="Courier New" pitchFamily="49" charset="0"/>
              </a:rPr>
              <a:t>static</a:t>
            </a:r>
            <a:r>
              <a:rPr kumimoji="1" lang="ru-RU" sz="1400" b="1" dirty="0">
                <a:latin typeface="Courier New" pitchFamily="49" charset="0"/>
              </a:rPr>
              <a:t> </a:t>
            </a:r>
            <a:r>
              <a:rPr kumimoji="1" lang="ru-RU" sz="1400" b="1" dirty="0" err="1">
                <a:latin typeface="Courier New" pitchFamily="49" charset="0"/>
              </a:rPr>
              <a:t>final</a:t>
            </a:r>
            <a:r>
              <a:rPr kumimoji="1" lang="ru-RU" sz="1400" b="1" dirty="0">
                <a:latin typeface="Courier New" pitchFamily="49" charset="0"/>
              </a:rPr>
              <a:t> </a:t>
            </a:r>
            <a:r>
              <a:rPr kumimoji="1" lang="ru-RU" sz="1400" b="1" dirty="0" err="1">
                <a:latin typeface="Courier New" pitchFamily="49" charset="0"/>
              </a:rPr>
              <a:t>int</a:t>
            </a:r>
            <a:r>
              <a:rPr kumimoji="1" lang="ru-RU" sz="1400" b="1" dirty="0">
                <a:latin typeface="Courier New" pitchFamily="49" charset="0"/>
              </a:rPr>
              <a:t> MESSAGE_Y = 100;</a:t>
            </a:r>
          </a:p>
          <a:p>
            <a:pPr eaLnBrk="1" hangingPunct="1"/>
            <a:r>
              <a:rPr kumimoji="1" lang="ru-RU" sz="1400" b="1" dirty="0">
                <a:latin typeface="Courier New" pitchFamily="49" charset="0"/>
              </a:rPr>
              <a:t>}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Отрисовка компонентов</a:t>
            </a:r>
          </a:p>
        </p:txBody>
      </p:sp>
      <p:sp>
        <p:nvSpPr>
          <p:cNvPr id="103936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636713"/>
            <a:ext cx="8780462" cy="2008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000" dirty="0" err="1" smtClean="0"/>
              <a:t>Отрисовка</a:t>
            </a:r>
            <a:r>
              <a:rPr lang="ru-RU" sz="2000" dirty="0" smtClean="0"/>
              <a:t> производится в методе </a:t>
            </a: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</a:rPr>
              <a:t>paintComponent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ru-RU" sz="2000" dirty="0" smtClean="0"/>
              <a:t>Запрос на перерисовку</a:t>
            </a:r>
            <a:endParaRPr lang="ru-RU" sz="20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public</a:t>
            </a:r>
            <a:r>
              <a:rPr 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void</a:t>
            </a:r>
            <a:r>
              <a:rPr 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repaint</a:t>
            </a:r>
            <a:r>
              <a:rPr 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()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public</a:t>
            </a:r>
            <a:r>
              <a:rPr 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void</a:t>
            </a:r>
            <a:r>
              <a:rPr 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repaint</a:t>
            </a:r>
            <a:r>
              <a:rPr 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long</a:t>
            </a:r>
            <a:r>
              <a:rPr 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 </a:t>
            </a:r>
            <a:r>
              <a:rPr 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tm</a:t>
            </a:r>
            <a:r>
              <a:rPr 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public</a:t>
            </a:r>
            <a:r>
              <a:rPr 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void</a:t>
            </a:r>
            <a:r>
              <a:rPr 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repaint</a:t>
            </a:r>
            <a:r>
              <a:rPr 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 x, </a:t>
            </a:r>
            <a:r>
              <a:rPr 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 y,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 </a:t>
            </a:r>
            <a:r>
              <a:rPr 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width</a:t>
            </a:r>
            <a:r>
              <a:rPr 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, </a:t>
            </a:r>
            <a:r>
              <a:rPr 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 </a:t>
            </a:r>
            <a:r>
              <a:rPr 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height</a:t>
            </a:r>
            <a:r>
              <a:rPr 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public</a:t>
            </a:r>
            <a:r>
              <a:rPr 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void</a:t>
            </a:r>
            <a:r>
              <a:rPr 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repaint</a:t>
            </a:r>
            <a:r>
              <a:rPr 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long</a:t>
            </a:r>
            <a:r>
              <a:rPr 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 </a:t>
            </a:r>
            <a:r>
              <a:rPr 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tm</a:t>
            </a:r>
            <a:r>
              <a:rPr 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,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 x, </a:t>
            </a:r>
            <a:r>
              <a:rPr 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 y,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           </a:t>
            </a:r>
            <a:r>
              <a:rPr 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        </a:t>
            </a:r>
            <a:r>
              <a:rPr 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 </a:t>
            </a:r>
            <a:r>
              <a:rPr 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width</a:t>
            </a:r>
            <a:r>
              <a:rPr 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, </a:t>
            </a:r>
            <a:r>
              <a:rPr 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 </a:t>
            </a:r>
            <a:r>
              <a:rPr 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height</a:t>
            </a:r>
            <a:r>
              <a:rPr 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endParaRPr lang="en-US" sz="2400" b="1" dirty="0" smtClean="0">
              <a:solidFill>
                <a:schemeClr val="accent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3">
      <a:dk1>
        <a:srgbClr val="000000"/>
      </a:dk1>
      <a:lt1>
        <a:srgbClr val="FFFFFF"/>
      </a:lt1>
      <a:dk2>
        <a:srgbClr val="000000"/>
      </a:dk2>
      <a:lt2>
        <a:srgbClr val="005D96"/>
      </a:lt2>
      <a:accent1>
        <a:srgbClr val="0078C3"/>
      </a:accent1>
      <a:accent2>
        <a:srgbClr val="649600"/>
      </a:accent2>
      <a:accent3>
        <a:srgbClr val="FFFFFF"/>
      </a:accent3>
      <a:accent4>
        <a:srgbClr val="000000"/>
      </a:accent4>
      <a:accent5>
        <a:srgbClr val="AABEDE"/>
      </a:accent5>
      <a:accent6>
        <a:srgbClr val="5A8700"/>
      </a:accent6>
      <a:hlink>
        <a:srgbClr val="0078C3"/>
      </a:hlink>
      <a:folHlink>
        <a:srgbClr val="005D9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005D96"/>
        </a:lt2>
        <a:accent1>
          <a:srgbClr val="0078C3"/>
        </a:accent1>
        <a:accent2>
          <a:srgbClr val="649600"/>
        </a:accent2>
        <a:accent3>
          <a:srgbClr val="FFFFFF"/>
        </a:accent3>
        <a:accent4>
          <a:srgbClr val="000000"/>
        </a:accent4>
        <a:accent5>
          <a:srgbClr val="AABEDE"/>
        </a:accent5>
        <a:accent6>
          <a:srgbClr val="5A8700"/>
        </a:accent6>
        <a:hlink>
          <a:srgbClr val="0078C3"/>
        </a:hlink>
        <a:folHlink>
          <a:srgbClr val="005D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27423</TotalTime>
  <Words>2175</Words>
  <Application>Microsoft Office PowerPoint</Application>
  <PresentationFormat>On-screen Show (4:3)</PresentationFormat>
  <Paragraphs>547</Paragraphs>
  <Slides>52</Slides>
  <Notes>1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  <vt:variant>
        <vt:lpstr>Custom Shows</vt:lpstr>
      </vt:variant>
      <vt:variant>
        <vt:i4>1</vt:i4>
      </vt:variant>
    </vt:vector>
  </HeadingPairs>
  <TitlesOfParts>
    <vt:vector size="55" baseType="lpstr">
      <vt:lpstr>Pixel</vt:lpstr>
      <vt:lpstr>Visio</vt:lpstr>
      <vt:lpstr>Swing</vt:lpstr>
      <vt:lpstr>План лекции</vt:lpstr>
      <vt:lpstr>Графические приложения  на Java</vt:lpstr>
      <vt:lpstr>Иерархия классов AWT</vt:lpstr>
      <vt:lpstr>Проблемы AWT</vt:lpstr>
      <vt:lpstr>Технология Swing</vt:lpstr>
      <vt:lpstr>Иерархия классов</vt:lpstr>
      <vt:lpstr>Иерархия классов.  Пакет javax.swing</vt:lpstr>
      <vt:lpstr>Отрисовка компонентов</vt:lpstr>
      <vt:lpstr>Работа с графикой</vt:lpstr>
      <vt:lpstr>Работа с цветом</vt:lpstr>
      <vt:lpstr>Работа со шрифтами</vt:lpstr>
      <vt:lpstr>Двойная буферизация</vt:lpstr>
      <vt:lpstr>Двойная буферизация</vt:lpstr>
      <vt:lpstr>Pluggable Look And Feel</vt:lpstr>
      <vt:lpstr>Windows</vt:lpstr>
      <vt:lpstr>Motif</vt:lpstr>
      <vt:lpstr>Java (Metal)</vt:lpstr>
      <vt:lpstr>Оконные приложения в Swing</vt:lpstr>
      <vt:lpstr>Пример оконного приложения</vt:lpstr>
      <vt:lpstr>Работа с меню</vt:lpstr>
      <vt:lpstr>Менеджеры компоновки</vt:lpstr>
      <vt:lpstr>Примеры размещения компонентов</vt:lpstr>
      <vt:lpstr>Обработка событий</vt:lpstr>
      <vt:lpstr>Некоторые типы  и порождаемые события</vt:lpstr>
      <vt:lpstr>Некоторые типы  и порождаемые события</vt:lpstr>
      <vt:lpstr>Пример приложения Часть 1</vt:lpstr>
      <vt:lpstr>Пример приложения Часть 2</vt:lpstr>
      <vt:lpstr>Пример приложения Часть 3</vt:lpstr>
      <vt:lpstr>Пример приложения Часть 4</vt:lpstr>
      <vt:lpstr>Пример приложения Часть 5</vt:lpstr>
      <vt:lpstr>Общий вид окна  программы-примера</vt:lpstr>
      <vt:lpstr>События, слушатели и методы</vt:lpstr>
      <vt:lpstr>События, слушатели и методы</vt:lpstr>
      <vt:lpstr>События, слушатели и методы</vt:lpstr>
      <vt:lpstr>Классы-адаптеры</vt:lpstr>
      <vt:lpstr>Нерассмотренные возможности</vt:lpstr>
      <vt:lpstr>Понятие апплета</vt:lpstr>
      <vt:lpstr>Простейший апплет</vt:lpstr>
      <vt:lpstr>Тэг &lt;applet&gt;</vt:lpstr>
      <vt:lpstr>Тэг &lt;applet&gt;</vt:lpstr>
      <vt:lpstr>Тэг &lt;object&gt;</vt:lpstr>
      <vt:lpstr>Отладочная печать</vt:lpstr>
      <vt:lpstr>Класс Applet</vt:lpstr>
      <vt:lpstr>Скелетная структура апплета</vt:lpstr>
      <vt:lpstr>Апплеты в Swing</vt:lpstr>
      <vt:lpstr>Пример апплета с использованием компонентов</vt:lpstr>
      <vt:lpstr>Пример апплета  с обработкой событий</vt:lpstr>
      <vt:lpstr>Пример апплета  с обработкой событий</vt:lpstr>
      <vt:lpstr>Результат работы программы</vt:lpstr>
      <vt:lpstr>PowerPoint Presentation</vt:lpstr>
      <vt:lpstr>Дополнительные источники</vt:lpstr>
      <vt:lpstr>Произвольный показ 1</vt:lpstr>
    </vt:vector>
  </TitlesOfParts>
  <Company>УНЦ "Инфоком"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Swing</dc:title>
  <dc:creator>Гаврилов А.В.</dc:creator>
  <cp:lastModifiedBy>Andrey Gavrilov</cp:lastModifiedBy>
  <cp:revision>265</cp:revision>
  <cp:lastPrinted>1601-01-01T00:00:00Z</cp:lastPrinted>
  <dcterms:created xsi:type="dcterms:W3CDTF">2005-08-25T08:18:30Z</dcterms:created>
  <dcterms:modified xsi:type="dcterms:W3CDTF">2013-11-11T13:53:17Z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  <property fmtid="{D5CDD505-2E9C-101B-9397-08002B2CF9AE}" pid="3" name="LCID">
    <vt:i4>1049</vt:i4>
  </property>
</Properties>
</file>