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Glacial Indifference Bold" charset="1" panose="00000800000000000000"/>
      <p:regular r:id="rId45"/>
    </p:embeddedFont>
    <p:embeddedFont>
      <p:font typeface="Glacial Indifference" charset="1" panose="00000000000000000000"/>
      <p:regular r:id="rId46"/>
    </p:embeddedFont>
    <p:embeddedFont>
      <p:font typeface="Georgia Pro" charset="1" panose="02040502050405020303"/>
      <p:regular r:id="rId50"/>
    </p:embeddedFont>
    <p:embeddedFont>
      <p:font typeface="Canva Sans Bold" charset="1" panose="020B0803030501040103"/>
      <p:regular r:id="rId59"/>
    </p:embeddedFont>
    <p:embeddedFont>
      <p:font typeface="Canva Sans" charset="1" panose="020B0503030501040103"/>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notesMasters/notesMaster1.xml" Type="http://schemas.openxmlformats.org/officeDocument/2006/relationships/notesMaster"/><Relationship Id="rId48" Target="theme/theme2.xml" Type="http://schemas.openxmlformats.org/officeDocument/2006/relationships/theme"/><Relationship Id="rId49" Target="notesSlides/notesSlide1.xml" Type="http://schemas.openxmlformats.org/officeDocument/2006/relationships/notesSlide"/><Relationship Id="rId5" Target="tableStyles.xml" Type="http://schemas.openxmlformats.org/officeDocument/2006/relationships/tableStyles"/><Relationship Id="rId50" Target="fonts/font50.fntdata" Type="http://schemas.openxmlformats.org/officeDocument/2006/relationships/font"/><Relationship Id="rId51" Target="notesSlides/notesSlide2.xml" Type="http://schemas.openxmlformats.org/officeDocument/2006/relationships/notesSlide"/><Relationship Id="rId52" Target="notesSlides/notesSlide3.xml" Type="http://schemas.openxmlformats.org/officeDocument/2006/relationships/notesSlide"/><Relationship Id="rId53" Target="notesSlides/notesSlide4.xml" Type="http://schemas.openxmlformats.org/officeDocument/2006/relationships/notesSlide"/><Relationship Id="rId54" Target="notesSlides/notesSlide5.xml" Type="http://schemas.openxmlformats.org/officeDocument/2006/relationships/notesSlide"/><Relationship Id="rId55" Target="notesSlides/notesSlide6.xml" Type="http://schemas.openxmlformats.org/officeDocument/2006/relationships/notesSlide"/><Relationship Id="rId56" Target="notesSlides/notesSlide7.xml" Type="http://schemas.openxmlformats.org/officeDocument/2006/relationships/notesSlide"/><Relationship Id="rId57" Target="notesSlides/notesSlide8.xml" Type="http://schemas.openxmlformats.org/officeDocument/2006/relationships/notesSlide"/><Relationship Id="rId58" Target="notesSlides/notesSlide9.xml" Type="http://schemas.openxmlformats.org/officeDocument/2006/relationships/notesSlide"/><Relationship Id="rId59" Target="fonts/font59.fntdata" Type="http://schemas.openxmlformats.org/officeDocument/2006/relationships/font"/><Relationship Id="rId6" Target="slides/slide1.xml" Type="http://schemas.openxmlformats.org/officeDocument/2006/relationships/slide"/><Relationship Id="rId60" Target="notesSlides/notesSlide10.xml" Type="http://schemas.openxmlformats.org/officeDocument/2006/relationships/notesSlide"/><Relationship Id="rId61" Target="fonts/font61.fntdata" Type="http://schemas.openxmlformats.org/officeDocument/2006/relationships/font"/><Relationship Id="rId62" Target="notesSlides/notesSlide11.xml" Type="http://schemas.openxmlformats.org/officeDocument/2006/relationships/notesSlide"/><Relationship Id="rId63" Target="notesSlides/notesSlide12.xml" Type="http://schemas.openxmlformats.org/officeDocument/2006/relationships/notesSlide"/><Relationship Id="rId64" Target="notesSlides/notesSlide13.xml" Type="http://schemas.openxmlformats.org/officeDocument/2006/relationships/notesSlide"/><Relationship Id="rId65" Target="notesSlides/notesSlide14.xml" Type="http://schemas.openxmlformats.org/officeDocument/2006/relationships/notesSlide"/><Relationship Id="rId66" Target="notesSlides/notesSlide15.xml" Type="http://schemas.openxmlformats.org/officeDocument/2006/relationships/notesSlide"/><Relationship Id="rId67" Target="notesSlides/notesSlide16.xml" Type="http://schemas.openxmlformats.org/officeDocument/2006/relationships/notesSlide"/><Relationship Id="rId68" Target="notesSlides/notesSlide17.xml" Type="http://schemas.openxmlformats.org/officeDocument/2006/relationships/notesSlide"/><Relationship Id="rId69" Target="notesSlides/notesSlide18.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the United States, 33 of 51 jurisdictions, including Washington D.C., have enacted Castle Doctrine laws. These laws grant individuals the right to use reasonable, and sometimes lethal, force to defend themselves against intruders in their homes, vehicles, or other legally occupied spaces from the intruders, without a duty to retreat. Originally, the intent of these laws was to empower citizens to protect themselves and their property, and to avoid legal prosecution for the outcomes of the use of force.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However, despite these intentions, Castle Doctrine laws have become increasingly controversial following incidents where innocent people were killed. 1992, Japanese exchange student Yoshihiro Hattori was killed in Louisiana, for mistakenly going to the wrong house for a Halloween party. More recently in 2023, Kaylin Gilllis was shot to death by the homeowner after she allegedly turned around in his driveway. Critics argue that Castle Doctrine laws inadvertently escalate violence, encouraging citizens to use lethal force prematurely. Some critics also point out that Castle Doctrine laws benefit racism for using lethal forces against colored people more recklessly with a reason to defend themselves.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 research by Cheng and Hoekstra (2013) explored the effects of Castle Doctrine laws using a difference-in-differences (DiD) framework. They observed a statistically significant 8% increase in reported murders and nonnegligent manslaughters following the implementation of Castle Doctrine laws, suggesting a possible escalation of violence rather than a deterrent effect.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29.png" Type="http://schemas.openxmlformats.org/officeDocument/2006/relationships/image"/><Relationship Id="rId31"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42.png" Type="http://schemas.openxmlformats.org/officeDocument/2006/relationships/image"/><Relationship Id="rId14" Target="../media/image43.png" Type="http://schemas.openxmlformats.org/officeDocument/2006/relationships/image"/><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44.png" Type="http://schemas.openxmlformats.org/officeDocument/2006/relationships/image"/><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45.png" Type="http://schemas.openxmlformats.org/officeDocument/2006/relationships/image"/><Relationship Id="rId14" Target="../media/image46.png" Type="http://schemas.openxmlformats.org/officeDocument/2006/relationships/image"/><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1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1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notesSlides/notesSlide1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9.png" Type="http://schemas.openxmlformats.org/officeDocument/2006/relationships/image"/><Relationship Id="rId5" Target="../media/image5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56.png" Type="http://schemas.openxmlformats.org/officeDocument/2006/relationships/image"/><Relationship Id="rId9" Target="../media/image57.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15" Target="../media/image11.png" Type="http://schemas.openxmlformats.org/officeDocument/2006/relationships/image"/><Relationship Id="rId16" Target="../media/image12.svg" Type="http://schemas.openxmlformats.org/officeDocument/2006/relationships/image"/><Relationship Id="rId17" Target="../media/image5.png" Type="http://schemas.openxmlformats.org/officeDocument/2006/relationships/image"/><Relationship Id="rId18" Target="../media/image6.svg" Type="http://schemas.openxmlformats.org/officeDocument/2006/relationships/image"/><Relationship Id="rId19" Target="../media/image9.png" Type="http://schemas.openxmlformats.org/officeDocument/2006/relationships/image"/><Relationship Id="rId2" Target="../notesSlides/notesSlide2.xml" Type="http://schemas.openxmlformats.org/officeDocument/2006/relationships/notesSlide"/><Relationship Id="rId20" Target="../media/image10.svg" Type="http://schemas.openxmlformats.org/officeDocument/2006/relationships/image"/><Relationship Id="rId21" Target="../media/image23.png" Type="http://schemas.openxmlformats.org/officeDocument/2006/relationships/image"/><Relationship Id="rId22" Target="../media/image24.svg" Type="http://schemas.openxmlformats.org/officeDocument/2006/relationships/image"/><Relationship Id="rId23" Target="../media/image3.png" Type="http://schemas.openxmlformats.org/officeDocument/2006/relationships/image"/><Relationship Id="rId24" Target="../media/image4.svg" Type="http://schemas.openxmlformats.org/officeDocument/2006/relationships/image"/><Relationship Id="rId25" Target="../media/image33.png" Type="http://schemas.openxmlformats.org/officeDocument/2006/relationships/image"/><Relationship Id="rId26" Target="../media/image34.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3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29.png" Type="http://schemas.openxmlformats.org/officeDocument/2006/relationships/image"/><Relationship Id="rId31"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5.png" Type="http://schemas.openxmlformats.org/officeDocument/2006/relationships/image"/><Relationship Id="rId17" Target="../media/image6.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1.png" Type="http://schemas.openxmlformats.org/officeDocument/2006/relationships/image"/><Relationship Id="rId20" Target="../media/image23.png" Type="http://schemas.openxmlformats.org/officeDocument/2006/relationships/image"/><Relationship Id="rId21" Target="../media/image24.svg" Type="http://schemas.openxmlformats.org/officeDocument/2006/relationships/image"/><Relationship Id="rId22" Target="../media/image3.png" Type="http://schemas.openxmlformats.org/officeDocument/2006/relationships/image"/><Relationship Id="rId23" Target="../media/image4.svg" Type="http://schemas.openxmlformats.org/officeDocument/2006/relationships/image"/><Relationship Id="rId24" Target="../media/image33.png" Type="http://schemas.openxmlformats.org/officeDocument/2006/relationships/image"/><Relationship Id="rId25" Target="../media/image34.sv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5.png" Type="http://schemas.openxmlformats.org/officeDocument/2006/relationships/image"/><Relationship Id="rId17" Target="../media/image6.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1.png" Type="http://schemas.openxmlformats.org/officeDocument/2006/relationships/image"/><Relationship Id="rId20" Target="../media/image23.png" Type="http://schemas.openxmlformats.org/officeDocument/2006/relationships/image"/><Relationship Id="rId21" Target="../media/image24.svg" Type="http://schemas.openxmlformats.org/officeDocument/2006/relationships/image"/><Relationship Id="rId22" Target="../media/image3.png" Type="http://schemas.openxmlformats.org/officeDocument/2006/relationships/image"/><Relationship Id="rId23" Target="../media/image4.svg" Type="http://schemas.openxmlformats.org/officeDocument/2006/relationships/image"/><Relationship Id="rId24" Target="../media/image33.png" Type="http://schemas.openxmlformats.org/officeDocument/2006/relationships/image"/><Relationship Id="rId25" Target="../media/image34.sv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5.png" Type="http://schemas.openxmlformats.org/officeDocument/2006/relationships/image"/><Relationship Id="rId17" Target="../media/image6.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1.png" Type="http://schemas.openxmlformats.org/officeDocument/2006/relationships/image"/><Relationship Id="rId20" Target="../media/image23.png" Type="http://schemas.openxmlformats.org/officeDocument/2006/relationships/image"/><Relationship Id="rId21" Target="../media/image24.svg" Type="http://schemas.openxmlformats.org/officeDocument/2006/relationships/image"/><Relationship Id="rId22" Target="../media/image3.png" Type="http://schemas.openxmlformats.org/officeDocument/2006/relationships/image"/><Relationship Id="rId23" Target="../media/image4.svg" Type="http://schemas.openxmlformats.org/officeDocument/2006/relationships/image"/><Relationship Id="rId24" Target="../media/image33.png" Type="http://schemas.openxmlformats.org/officeDocument/2006/relationships/image"/><Relationship Id="rId25" Target="../media/image34.sv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nber.org/papers/w18134" TargetMode="External" Type="http://schemas.openxmlformats.org/officeDocument/2006/relationships/hyperlink"/><Relationship Id="rId3" Target="https://jhr.uwpress.org/content/52/3/621.short" TargetMode="External" Type="http://schemas.openxmlformats.org/officeDocument/2006/relationships/hyperlink"/><Relationship Id="rId4" Target="https://www.rand.org/research/gun-policy/methodology.html#quality-assessment-"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15" Target="../media/image11.png" Type="http://schemas.openxmlformats.org/officeDocument/2006/relationships/image"/><Relationship Id="rId16" Target="../media/image12.svg" Type="http://schemas.openxmlformats.org/officeDocument/2006/relationships/image"/><Relationship Id="rId17" Target="../media/image5.png" Type="http://schemas.openxmlformats.org/officeDocument/2006/relationships/image"/><Relationship Id="rId18" Target="../media/image6.svg" Type="http://schemas.openxmlformats.org/officeDocument/2006/relationships/image"/><Relationship Id="rId19" Target="../media/image9.png" Type="http://schemas.openxmlformats.org/officeDocument/2006/relationships/image"/><Relationship Id="rId2" Target="../notesSlides/notesSlide3.xml" Type="http://schemas.openxmlformats.org/officeDocument/2006/relationships/notesSlide"/><Relationship Id="rId20" Target="../media/image10.svg" Type="http://schemas.openxmlformats.org/officeDocument/2006/relationships/image"/><Relationship Id="rId21" Target="../media/image23.png" Type="http://schemas.openxmlformats.org/officeDocument/2006/relationships/image"/><Relationship Id="rId22" Target="../media/image24.svg" Type="http://schemas.openxmlformats.org/officeDocument/2006/relationships/image"/><Relationship Id="rId23" Target="../media/image3.png" Type="http://schemas.openxmlformats.org/officeDocument/2006/relationships/image"/><Relationship Id="rId24" Target="../media/image4.svg" Type="http://schemas.openxmlformats.org/officeDocument/2006/relationships/image"/><Relationship Id="rId25" Target="../media/image33.png" Type="http://schemas.openxmlformats.org/officeDocument/2006/relationships/image"/><Relationship Id="rId26" Target="../media/image34.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3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5.png" Type="http://schemas.openxmlformats.org/officeDocument/2006/relationships/image"/><Relationship Id="rId17" Target="../media/image6.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1.png" Type="http://schemas.openxmlformats.org/officeDocument/2006/relationships/image"/><Relationship Id="rId20" Target="../media/image23.png" Type="http://schemas.openxmlformats.org/officeDocument/2006/relationships/image"/><Relationship Id="rId21" Target="../media/image24.svg" Type="http://schemas.openxmlformats.org/officeDocument/2006/relationships/image"/><Relationship Id="rId22" Target="../media/image3.png" Type="http://schemas.openxmlformats.org/officeDocument/2006/relationships/image"/><Relationship Id="rId23" Target="../media/image4.svg" Type="http://schemas.openxmlformats.org/officeDocument/2006/relationships/image"/><Relationship Id="rId24" Target="../media/image33.png" Type="http://schemas.openxmlformats.org/officeDocument/2006/relationships/image"/><Relationship Id="rId25" Target="../media/image34.sv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15" Target="../media/image11.png" Type="http://schemas.openxmlformats.org/officeDocument/2006/relationships/image"/><Relationship Id="rId16" Target="../media/image12.svg" Type="http://schemas.openxmlformats.org/officeDocument/2006/relationships/image"/><Relationship Id="rId17" Target="../media/image5.png" Type="http://schemas.openxmlformats.org/officeDocument/2006/relationships/image"/><Relationship Id="rId18" Target="../media/image6.svg" Type="http://schemas.openxmlformats.org/officeDocument/2006/relationships/image"/><Relationship Id="rId19" Target="../media/image9.png" Type="http://schemas.openxmlformats.org/officeDocument/2006/relationships/image"/><Relationship Id="rId2" Target="../notesSlides/notesSlide4.xml" Type="http://schemas.openxmlformats.org/officeDocument/2006/relationships/notesSlide"/><Relationship Id="rId20" Target="../media/image10.svg" Type="http://schemas.openxmlformats.org/officeDocument/2006/relationships/image"/><Relationship Id="rId21" Target="../media/image23.png" Type="http://schemas.openxmlformats.org/officeDocument/2006/relationships/image"/><Relationship Id="rId22" Target="../media/image24.svg" Type="http://schemas.openxmlformats.org/officeDocument/2006/relationships/image"/><Relationship Id="rId23" Target="../media/image3.png" Type="http://schemas.openxmlformats.org/officeDocument/2006/relationships/image"/><Relationship Id="rId24" Target="../media/image4.svg" Type="http://schemas.openxmlformats.org/officeDocument/2006/relationships/image"/><Relationship Id="rId25" Target="../media/image33.png" Type="http://schemas.openxmlformats.org/officeDocument/2006/relationships/image"/><Relationship Id="rId26" Target="../media/image34.sv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3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39.png" Type="http://schemas.openxmlformats.org/officeDocument/2006/relationships/image"/><Relationship Id="rId14" Target="../media/image40.png" Type="http://schemas.openxmlformats.org/officeDocument/2006/relationships/image"/><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41.png" Type="http://schemas.openxmlformats.org/officeDocument/2006/relationships/image"/><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138784" y="3497065"/>
            <a:ext cx="6866939" cy="3601402"/>
          </a:xfrm>
          <a:prstGeom prst="rect">
            <a:avLst/>
          </a:prstGeom>
        </p:spPr>
        <p:txBody>
          <a:bodyPr anchor="t" rtlCol="false" tIns="0" lIns="0" bIns="0" rIns="0">
            <a:spAutoFit/>
          </a:bodyPr>
          <a:lstStyle/>
          <a:p>
            <a:pPr algn="l">
              <a:lnSpc>
                <a:spcPts val="5354"/>
              </a:lnSpc>
            </a:pPr>
            <a:r>
              <a:rPr lang="en-US" sz="5099" b="true">
                <a:solidFill>
                  <a:srgbClr val="333333"/>
                </a:solidFill>
                <a:latin typeface="Glacial Indifference Bold"/>
                <a:ea typeface="Glacial Indifference Bold"/>
                <a:cs typeface="Glacial Indifference Bold"/>
                <a:sym typeface="Glacial Indifference Bold"/>
              </a:rPr>
              <a:t>The Impact of Castle Doctrine Laws on Homicide Rate: </a:t>
            </a:r>
          </a:p>
          <a:p>
            <a:pPr algn="l">
              <a:lnSpc>
                <a:spcPts val="3149"/>
              </a:lnSpc>
            </a:pPr>
          </a:p>
          <a:p>
            <a:pPr algn="l">
              <a:lnSpc>
                <a:spcPts val="3149"/>
              </a:lnSpc>
            </a:pPr>
            <a:r>
              <a:rPr lang="en-US" sz="2999">
                <a:solidFill>
                  <a:srgbClr val="333333"/>
                </a:solidFill>
                <a:latin typeface="Glacial Indifference"/>
                <a:ea typeface="Glacial Indifference"/>
                <a:cs typeface="Glacial Indifference"/>
                <a:sym typeface="Glacial Indifference"/>
              </a:rPr>
              <a:t>A Causal Analysis Using Synthetic DiD, Meta Learners, Causal Random Forest, and Instrumental Variables</a:t>
            </a:r>
          </a:p>
        </p:txBody>
      </p:sp>
      <p:grpSp>
        <p:nvGrpSpPr>
          <p:cNvPr name="Group 6" id="6"/>
          <p:cNvGrpSpPr/>
          <p:nvPr/>
        </p:nvGrpSpPr>
        <p:grpSpPr>
          <a:xfrm rot="0">
            <a:off x="1138784" y="7615288"/>
            <a:ext cx="6646771" cy="1370977"/>
            <a:chOff x="0" y="0"/>
            <a:chExt cx="8862361" cy="1827969"/>
          </a:xfrm>
        </p:grpSpPr>
        <p:grpSp>
          <p:nvGrpSpPr>
            <p:cNvPr name="Group 7" id="7"/>
            <p:cNvGrpSpPr/>
            <p:nvPr/>
          </p:nvGrpSpPr>
          <p:grpSpPr>
            <a:xfrm rot="0">
              <a:off x="0" y="0"/>
              <a:ext cx="8862361" cy="1827969"/>
              <a:chOff x="0" y="0"/>
              <a:chExt cx="2100030" cy="433156"/>
            </a:xfrm>
          </p:grpSpPr>
          <p:sp>
            <p:nvSpPr>
              <p:cNvPr name="Freeform 8" id="8"/>
              <p:cNvSpPr/>
              <p:nvPr/>
            </p:nvSpPr>
            <p:spPr>
              <a:xfrm flipH="false" flipV="false" rot="0">
                <a:off x="0" y="0"/>
                <a:ext cx="2100030" cy="433156"/>
              </a:xfrm>
              <a:custGeom>
                <a:avLst/>
                <a:gdLst/>
                <a:ahLst/>
                <a:cxnLst/>
                <a:rect r="r" b="b" t="t" l="l"/>
                <a:pathLst>
                  <a:path h="433156" w="2100030">
                    <a:moveTo>
                      <a:pt x="41932" y="0"/>
                    </a:moveTo>
                    <a:lnTo>
                      <a:pt x="2058098" y="0"/>
                    </a:lnTo>
                    <a:cubicBezTo>
                      <a:pt x="2069219" y="0"/>
                      <a:pt x="2079884" y="4418"/>
                      <a:pt x="2087748" y="12281"/>
                    </a:cubicBezTo>
                    <a:cubicBezTo>
                      <a:pt x="2095612" y="20145"/>
                      <a:pt x="2100030" y="30811"/>
                      <a:pt x="2100030" y="41932"/>
                    </a:cubicBezTo>
                    <a:lnTo>
                      <a:pt x="2100030" y="391225"/>
                    </a:lnTo>
                    <a:cubicBezTo>
                      <a:pt x="2100030" y="402346"/>
                      <a:pt x="2095612" y="413011"/>
                      <a:pt x="2087748" y="420875"/>
                    </a:cubicBezTo>
                    <a:cubicBezTo>
                      <a:pt x="2079884" y="428739"/>
                      <a:pt x="2069219" y="433156"/>
                      <a:pt x="2058098" y="433156"/>
                    </a:cubicBezTo>
                    <a:lnTo>
                      <a:pt x="41932" y="433156"/>
                    </a:lnTo>
                    <a:cubicBezTo>
                      <a:pt x="30811" y="433156"/>
                      <a:pt x="20145" y="428739"/>
                      <a:pt x="12281" y="420875"/>
                    </a:cubicBezTo>
                    <a:cubicBezTo>
                      <a:pt x="4418" y="413011"/>
                      <a:pt x="0" y="402346"/>
                      <a:pt x="0" y="391225"/>
                    </a:cubicBezTo>
                    <a:lnTo>
                      <a:pt x="0" y="41932"/>
                    </a:lnTo>
                    <a:cubicBezTo>
                      <a:pt x="0" y="30811"/>
                      <a:pt x="4418" y="20145"/>
                      <a:pt x="12281" y="12281"/>
                    </a:cubicBezTo>
                    <a:cubicBezTo>
                      <a:pt x="20145" y="4418"/>
                      <a:pt x="30811" y="0"/>
                      <a:pt x="41932" y="0"/>
                    </a:cubicBezTo>
                    <a:close/>
                  </a:path>
                </a:pathLst>
              </a:custGeom>
              <a:solidFill>
                <a:srgbClr val="F3F3F3"/>
              </a:solidFill>
            </p:spPr>
          </p:sp>
          <p:sp>
            <p:nvSpPr>
              <p:cNvPr name="TextBox 9" id="9"/>
              <p:cNvSpPr txBox="true"/>
              <p:nvPr/>
            </p:nvSpPr>
            <p:spPr>
              <a:xfrm>
                <a:off x="0" y="-38100"/>
                <a:ext cx="2100030" cy="471256"/>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91007" y="95456"/>
              <a:ext cx="8480348" cy="1637056"/>
              <a:chOff x="0" y="0"/>
              <a:chExt cx="2009508" cy="387918"/>
            </a:xfrm>
          </p:grpSpPr>
          <p:sp>
            <p:nvSpPr>
              <p:cNvPr name="Freeform 11" id="11"/>
              <p:cNvSpPr/>
              <p:nvPr/>
            </p:nvSpPr>
            <p:spPr>
              <a:xfrm flipH="false" flipV="false" rot="0">
                <a:off x="0" y="0"/>
                <a:ext cx="2009508" cy="387918"/>
              </a:xfrm>
              <a:custGeom>
                <a:avLst/>
                <a:gdLst/>
                <a:ahLst/>
                <a:cxnLst/>
                <a:rect r="r" b="b" t="t" l="l"/>
                <a:pathLst>
                  <a:path h="387918" w="2009508">
                    <a:moveTo>
                      <a:pt x="43820" y="0"/>
                    </a:moveTo>
                    <a:lnTo>
                      <a:pt x="1965687" y="0"/>
                    </a:lnTo>
                    <a:cubicBezTo>
                      <a:pt x="1989889" y="0"/>
                      <a:pt x="2009508" y="19619"/>
                      <a:pt x="2009508" y="43820"/>
                    </a:cubicBezTo>
                    <a:lnTo>
                      <a:pt x="2009508" y="344097"/>
                    </a:lnTo>
                    <a:cubicBezTo>
                      <a:pt x="2009508" y="355719"/>
                      <a:pt x="2004891" y="366865"/>
                      <a:pt x="1996673" y="375083"/>
                    </a:cubicBezTo>
                    <a:cubicBezTo>
                      <a:pt x="1988455" y="383301"/>
                      <a:pt x="1977309" y="387918"/>
                      <a:pt x="1965687" y="387918"/>
                    </a:cubicBezTo>
                    <a:lnTo>
                      <a:pt x="43820" y="387918"/>
                    </a:lnTo>
                    <a:cubicBezTo>
                      <a:pt x="19619" y="387918"/>
                      <a:pt x="0" y="368299"/>
                      <a:pt x="0" y="344097"/>
                    </a:cubicBezTo>
                    <a:lnTo>
                      <a:pt x="0" y="43820"/>
                    </a:lnTo>
                    <a:cubicBezTo>
                      <a:pt x="0" y="19619"/>
                      <a:pt x="19619" y="0"/>
                      <a:pt x="43820" y="0"/>
                    </a:cubicBezTo>
                    <a:close/>
                  </a:path>
                </a:pathLst>
              </a:custGeom>
              <a:solidFill>
                <a:srgbClr val="000000">
                  <a:alpha val="0"/>
                </a:srgbClr>
              </a:solidFill>
              <a:ln w="19050" cap="rnd">
                <a:solidFill>
                  <a:srgbClr val="000000"/>
                </a:solidFill>
                <a:prstDash val="solid"/>
                <a:round/>
              </a:ln>
            </p:spPr>
          </p:sp>
          <p:sp>
            <p:nvSpPr>
              <p:cNvPr name="TextBox 12" id="12"/>
              <p:cNvSpPr txBox="true"/>
              <p:nvPr/>
            </p:nvSpPr>
            <p:spPr>
              <a:xfrm>
                <a:off x="0" y="-38100"/>
                <a:ext cx="2009508" cy="426018"/>
              </a:xfrm>
              <a:prstGeom prst="rect">
                <a:avLst/>
              </a:prstGeom>
            </p:spPr>
            <p:txBody>
              <a:bodyPr anchor="ctr" rtlCol="false" tIns="50800" lIns="50800" bIns="50800" rIns="50800"/>
              <a:lstStyle/>
              <a:p>
                <a:pPr algn="ctr">
                  <a:lnSpc>
                    <a:spcPts val="2659"/>
                  </a:lnSpc>
                  <a:spcBef>
                    <a:spcPct val="0"/>
                  </a:spcBef>
                </a:pPr>
              </a:p>
            </p:txBody>
          </p:sp>
        </p:grpSp>
      </p:grpSp>
      <p:sp>
        <p:nvSpPr>
          <p:cNvPr name="TextBox 13" id="13"/>
          <p:cNvSpPr txBox="true"/>
          <p:nvPr/>
        </p:nvSpPr>
        <p:spPr>
          <a:xfrm rot="0">
            <a:off x="1497272" y="7825479"/>
            <a:ext cx="5929796" cy="969645"/>
          </a:xfrm>
          <a:prstGeom prst="rect">
            <a:avLst/>
          </a:prstGeom>
        </p:spPr>
        <p:txBody>
          <a:bodyPr anchor="t" rtlCol="false" tIns="0" lIns="0" bIns="0" rIns="0">
            <a:spAutoFit/>
          </a:bodyPr>
          <a:lstStyle/>
          <a:p>
            <a:pPr algn="ctr">
              <a:lnSpc>
                <a:spcPts val="2520"/>
              </a:lnSpc>
            </a:pPr>
            <a:r>
              <a:rPr lang="en-US" sz="2400">
                <a:solidFill>
                  <a:srgbClr val="333333"/>
                </a:solidFill>
                <a:latin typeface="Glacial Indifference"/>
                <a:ea typeface="Glacial Indifference"/>
                <a:cs typeface="Glacial Indifference"/>
                <a:sym typeface="Glacial Indifference"/>
              </a:rPr>
              <a:t>TEAM12 SECTION C</a:t>
            </a:r>
          </a:p>
          <a:p>
            <a:pPr algn="ctr">
              <a:lnSpc>
                <a:spcPts val="2520"/>
              </a:lnSpc>
            </a:pPr>
            <a:r>
              <a:rPr lang="en-US" sz="2400">
                <a:solidFill>
                  <a:srgbClr val="333333"/>
                </a:solidFill>
                <a:latin typeface="Glacial Indifference"/>
                <a:ea typeface="Glacial Indifference"/>
                <a:cs typeface="Glacial Indifference"/>
                <a:sym typeface="Glacial Indifference"/>
              </a:rPr>
              <a:t>Tim Gong, Kavya Gupta, Tiantian Huang,</a:t>
            </a:r>
          </a:p>
          <a:p>
            <a:pPr algn="ctr">
              <a:lnSpc>
                <a:spcPts val="2520"/>
              </a:lnSpc>
            </a:pPr>
            <a:r>
              <a:rPr lang="en-US" sz="2400">
                <a:solidFill>
                  <a:srgbClr val="333333"/>
                </a:solidFill>
                <a:latin typeface="Glacial Indifference"/>
                <a:ea typeface="Glacial Indifference"/>
                <a:cs typeface="Glacial Indifference"/>
                <a:sym typeface="Glacial Indifference"/>
              </a:rPr>
              <a:t>Vidhi Jain, Boqing Zheng</a:t>
            </a:r>
          </a:p>
        </p:txBody>
      </p:sp>
      <p:sp>
        <p:nvSpPr>
          <p:cNvPr name="Freeform 14" id="14"/>
          <p:cNvSpPr/>
          <p:nvPr/>
        </p:nvSpPr>
        <p:spPr>
          <a:xfrm flipH="false" flipV="false" rot="-1691600">
            <a:off x="13711891" y="-3135227"/>
            <a:ext cx="4121203" cy="5616631"/>
          </a:xfrm>
          <a:custGeom>
            <a:avLst/>
            <a:gdLst/>
            <a:ahLst/>
            <a:cxnLst/>
            <a:rect r="r" b="b" t="t" l="l"/>
            <a:pathLst>
              <a:path h="5616631" w="4121203">
                <a:moveTo>
                  <a:pt x="0" y="0"/>
                </a:moveTo>
                <a:lnTo>
                  <a:pt x="4121203" y="0"/>
                </a:lnTo>
                <a:lnTo>
                  <a:pt x="4121203" y="5616631"/>
                </a:lnTo>
                <a:lnTo>
                  <a:pt x="0" y="56166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2040196">
            <a:off x="7967893" y="7264724"/>
            <a:ext cx="4699935" cy="4464938"/>
          </a:xfrm>
          <a:custGeom>
            <a:avLst/>
            <a:gdLst/>
            <a:ahLst/>
            <a:cxnLst/>
            <a:rect r="r" b="b" t="t" l="l"/>
            <a:pathLst>
              <a:path h="4464938" w="4699935">
                <a:moveTo>
                  <a:pt x="0" y="0"/>
                </a:moveTo>
                <a:lnTo>
                  <a:pt x="4699935" y="0"/>
                </a:lnTo>
                <a:lnTo>
                  <a:pt x="4699935" y="4464938"/>
                </a:lnTo>
                <a:lnTo>
                  <a:pt x="0" y="44649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666084">
            <a:off x="9771045" y="5338667"/>
            <a:ext cx="3277857" cy="1987201"/>
          </a:xfrm>
          <a:custGeom>
            <a:avLst/>
            <a:gdLst/>
            <a:ahLst/>
            <a:cxnLst/>
            <a:rect r="r" b="b" t="t" l="l"/>
            <a:pathLst>
              <a:path h="1987201" w="3277857">
                <a:moveTo>
                  <a:pt x="0" y="0"/>
                </a:moveTo>
                <a:lnTo>
                  <a:pt x="3277857" y="0"/>
                </a:lnTo>
                <a:lnTo>
                  <a:pt x="3277857" y="1987200"/>
                </a:lnTo>
                <a:lnTo>
                  <a:pt x="0" y="19872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2322429">
            <a:off x="7451359" y="-363241"/>
            <a:ext cx="2025633" cy="2760659"/>
          </a:xfrm>
          <a:custGeom>
            <a:avLst/>
            <a:gdLst/>
            <a:ahLst/>
            <a:cxnLst/>
            <a:rect r="r" b="b" t="t" l="l"/>
            <a:pathLst>
              <a:path h="2760659" w="2025633">
                <a:moveTo>
                  <a:pt x="0" y="0"/>
                </a:moveTo>
                <a:lnTo>
                  <a:pt x="2025634" y="0"/>
                </a:lnTo>
                <a:lnTo>
                  <a:pt x="2025634" y="2760659"/>
                </a:lnTo>
                <a:lnTo>
                  <a:pt x="0" y="27606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676385">
            <a:off x="13762362" y="8492412"/>
            <a:ext cx="1485508" cy="2682634"/>
          </a:xfrm>
          <a:custGeom>
            <a:avLst/>
            <a:gdLst/>
            <a:ahLst/>
            <a:cxnLst/>
            <a:rect r="r" b="b" t="t" l="l"/>
            <a:pathLst>
              <a:path h="2682634" w="1485508">
                <a:moveTo>
                  <a:pt x="0" y="0"/>
                </a:moveTo>
                <a:lnTo>
                  <a:pt x="1485508" y="0"/>
                </a:lnTo>
                <a:lnTo>
                  <a:pt x="1485508" y="2682634"/>
                </a:lnTo>
                <a:lnTo>
                  <a:pt x="0" y="268263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778458">
            <a:off x="9114600" y="2028662"/>
            <a:ext cx="2966269" cy="2940314"/>
          </a:xfrm>
          <a:custGeom>
            <a:avLst/>
            <a:gdLst/>
            <a:ahLst/>
            <a:cxnLst/>
            <a:rect r="r" b="b" t="t" l="l"/>
            <a:pathLst>
              <a:path h="2940314" w="2966269">
                <a:moveTo>
                  <a:pt x="0" y="0"/>
                </a:moveTo>
                <a:lnTo>
                  <a:pt x="2966269" y="0"/>
                </a:lnTo>
                <a:lnTo>
                  <a:pt x="2966269" y="2940314"/>
                </a:lnTo>
                <a:lnTo>
                  <a:pt x="0" y="294031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4286304">
            <a:off x="10294133" y="-1096726"/>
            <a:ext cx="3323973" cy="4227629"/>
          </a:xfrm>
          <a:custGeom>
            <a:avLst/>
            <a:gdLst/>
            <a:ahLst/>
            <a:cxnLst/>
            <a:rect r="r" b="b" t="t" l="l"/>
            <a:pathLst>
              <a:path h="4227629" w="3323973">
                <a:moveTo>
                  <a:pt x="0" y="0"/>
                </a:moveTo>
                <a:lnTo>
                  <a:pt x="3323974" y="0"/>
                </a:lnTo>
                <a:lnTo>
                  <a:pt x="3323974" y="4227629"/>
                </a:lnTo>
                <a:lnTo>
                  <a:pt x="0" y="422762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1" id="21"/>
          <p:cNvSpPr/>
          <p:nvPr/>
        </p:nvSpPr>
        <p:spPr>
          <a:xfrm flipH="false" flipV="false" rot="74291">
            <a:off x="13034065" y="7291538"/>
            <a:ext cx="2454974" cy="647499"/>
          </a:xfrm>
          <a:custGeom>
            <a:avLst/>
            <a:gdLst/>
            <a:ahLst/>
            <a:cxnLst/>
            <a:rect r="r" b="b" t="t" l="l"/>
            <a:pathLst>
              <a:path h="647499" w="2454974">
                <a:moveTo>
                  <a:pt x="0" y="0"/>
                </a:moveTo>
                <a:lnTo>
                  <a:pt x="2454974" y="0"/>
                </a:lnTo>
                <a:lnTo>
                  <a:pt x="2454974" y="647500"/>
                </a:lnTo>
                <a:lnTo>
                  <a:pt x="0" y="6475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2" id="22"/>
          <p:cNvSpPr/>
          <p:nvPr/>
        </p:nvSpPr>
        <p:spPr>
          <a:xfrm flipH="false" flipV="false" rot="0">
            <a:off x="12748276" y="3673343"/>
            <a:ext cx="2649158" cy="3182171"/>
          </a:xfrm>
          <a:custGeom>
            <a:avLst/>
            <a:gdLst/>
            <a:ahLst/>
            <a:cxnLst/>
            <a:rect r="r" b="b" t="t" l="l"/>
            <a:pathLst>
              <a:path h="3182171" w="2649158">
                <a:moveTo>
                  <a:pt x="0" y="0"/>
                </a:moveTo>
                <a:lnTo>
                  <a:pt x="2649157" y="0"/>
                </a:lnTo>
                <a:lnTo>
                  <a:pt x="2649157" y="3182171"/>
                </a:lnTo>
                <a:lnTo>
                  <a:pt x="0" y="318217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3" id="23"/>
          <p:cNvSpPr/>
          <p:nvPr/>
        </p:nvSpPr>
        <p:spPr>
          <a:xfrm flipH="false" flipV="false" rot="0">
            <a:off x="15458412" y="1948242"/>
            <a:ext cx="3409367" cy="2731755"/>
          </a:xfrm>
          <a:custGeom>
            <a:avLst/>
            <a:gdLst/>
            <a:ahLst/>
            <a:cxnLst/>
            <a:rect r="r" b="b" t="t" l="l"/>
            <a:pathLst>
              <a:path h="2731755" w="3409367">
                <a:moveTo>
                  <a:pt x="0" y="0"/>
                </a:moveTo>
                <a:lnTo>
                  <a:pt x="3409367" y="0"/>
                </a:lnTo>
                <a:lnTo>
                  <a:pt x="3409367" y="2731755"/>
                </a:lnTo>
                <a:lnTo>
                  <a:pt x="0" y="273175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4" id="24"/>
          <p:cNvSpPr/>
          <p:nvPr/>
        </p:nvSpPr>
        <p:spPr>
          <a:xfrm flipH="true" flipV="false" rot="7661971">
            <a:off x="16797081" y="3404262"/>
            <a:ext cx="3286919" cy="2551471"/>
          </a:xfrm>
          <a:custGeom>
            <a:avLst/>
            <a:gdLst/>
            <a:ahLst/>
            <a:cxnLst/>
            <a:rect r="r" b="b" t="t" l="l"/>
            <a:pathLst>
              <a:path h="2551471" w="3286919">
                <a:moveTo>
                  <a:pt x="3286920" y="0"/>
                </a:moveTo>
                <a:lnTo>
                  <a:pt x="0" y="0"/>
                </a:lnTo>
                <a:lnTo>
                  <a:pt x="0" y="2551471"/>
                </a:lnTo>
                <a:lnTo>
                  <a:pt x="3286920" y="2551471"/>
                </a:lnTo>
                <a:lnTo>
                  <a:pt x="328692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5" id="25"/>
          <p:cNvSpPr/>
          <p:nvPr/>
        </p:nvSpPr>
        <p:spPr>
          <a:xfrm flipH="false" flipV="true" rot="357275">
            <a:off x="12084799" y="-865846"/>
            <a:ext cx="3413953" cy="4536815"/>
          </a:xfrm>
          <a:custGeom>
            <a:avLst/>
            <a:gdLst/>
            <a:ahLst/>
            <a:cxnLst/>
            <a:rect r="r" b="b" t="t" l="l"/>
            <a:pathLst>
              <a:path h="4536815" w="3413953">
                <a:moveTo>
                  <a:pt x="0" y="4536815"/>
                </a:moveTo>
                <a:lnTo>
                  <a:pt x="3413953" y="4536815"/>
                </a:lnTo>
                <a:lnTo>
                  <a:pt x="3413953" y="0"/>
                </a:lnTo>
                <a:lnTo>
                  <a:pt x="0" y="0"/>
                </a:lnTo>
                <a:lnTo>
                  <a:pt x="0" y="4536815"/>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6" id="26"/>
          <p:cNvSpPr/>
          <p:nvPr/>
        </p:nvSpPr>
        <p:spPr>
          <a:xfrm flipH="false" flipV="false" rot="-1003791">
            <a:off x="15960837" y="6004901"/>
            <a:ext cx="2747588" cy="1511174"/>
          </a:xfrm>
          <a:custGeom>
            <a:avLst/>
            <a:gdLst/>
            <a:ahLst/>
            <a:cxnLst/>
            <a:rect r="r" b="b" t="t" l="l"/>
            <a:pathLst>
              <a:path h="1511174" w="2747588">
                <a:moveTo>
                  <a:pt x="0" y="0"/>
                </a:moveTo>
                <a:lnTo>
                  <a:pt x="2747588" y="0"/>
                </a:lnTo>
                <a:lnTo>
                  <a:pt x="2747588" y="1511174"/>
                </a:lnTo>
                <a:lnTo>
                  <a:pt x="0" y="1511174"/>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7" id="27"/>
          <p:cNvSpPr/>
          <p:nvPr/>
        </p:nvSpPr>
        <p:spPr>
          <a:xfrm flipH="false" flipV="false" rot="5960819">
            <a:off x="15249845" y="8045719"/>
            <a:ext cx="4923429" cy="4277229"/>
          </a:xfrm>
          <a:custGeom>
            <a:avLst/>
            <a:gdLst/>
            <a:ahLst/>
            <a:cxnLst/>
            <a:rect r="r" b="b" t="t" l="l"/>
            <a:pathLst>
              <a:path h="4277229" w="4923429">
                <a:moveTo>
                  <a:pt x="0" y="0"/>
                </a:moveTo>
                <a:lnTo>
                  <a:pt x="4923429" y="0"/>
                </a:lnTo>
                <a:lnTo>
                  <a:pt x="4923429" y="4277229"/>
                </a:lnTo>
                <a:lnTo>
                  <a:pt x="0" y="4277229"/>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656288"/>
            <a:ext cx="12371485" cy="113728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HOMICIDE RATES BEFORE AND AFTER</a:t>
            </a:r>
          </a:p>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LOG TRANSFORMATION</a:t>
            </a:r>
          </a:p>
        </p:txBody>
      </p:sp>
      <p:sp>
        <p:nvSpPr>
          <p:cNvPr name="Freeform 6" id="6"/>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407282" y="2872674"/>
            <a:ext cx="7359157" cy="4541651"/>
          </a:xfrm>
          <a:custGeom>
            <a:avLst/>
            <a:gdLst/>
            <a:ahLst/>
            <a:cxnLst/>
            <a:rect r="r" b="b" t="t" l="l"/>
            <a:pathLst>
              <a:path h="4541651" w="7359157">
                <a:moveTo>
                  <a:pt x="0" y="0"/>
                </a:moveTo>
                <a:lnTo>
                  <a:pt x="7359158" y="0"/>
                </a:lnTo>
                <a:lnTo>
                  <a:pt x="7359158" y="4541652"/>
                </a:lnTo>
                <a:lnTo>
                  <a:pt x="0" y="4541652"/>
                </a:lnTo>
                <a:lnTo>
                  <a:pt x="0" y="0"/>
                </a:lnTo>
                <a:close/>
              </a:path>
            </a:pathLst>
          </a:custGeom>
          <a:blipFill>
            <a:blip r:embed="rId13"/>
            <a:stretch>
              <a:fillRect l="0" t="0" r="0" b="0"/>
            </a:stretch>
          </a:blipFill>
        </p:spPr>
      </p:sp>
      <p:sp>
        <p:nvSpPr>
          <p:cNvPr name="Freeform 11" id="11"/>
          <p:cNvSpPr/>
          <p:nvPr/>
        </p:nvSpPr>
        <p:spPr>
          <a:xfrm flipH="false" flipV="false" rot="0">
            <a:off x="9522782" y="2873429"/>
            <a:ext cx="7357935" cy="4540897"/>
          </a:xfrm>
          <a:custGeom>
            <a:avLst/>
            <a:gdLst/>
            <a:ahLst/>
            <a:cxnLst/>
            <a:rect r="r" b="b" t="t" l="l"/>
            <a:pathLst>
              <a:path h="4540897" w="7357935">
                <a:moveTo>
                  <a:pt x="0" y="0"/>
                </a:moveTo>
                <a:lnTo>
                  <a:pt x="7357936" y="0"/>
                </a:lnTo>
                <a:lnTo>
                  <a:pt x="7357936" y="4540897"/>
                </a:lnTo>
                <a:lnTo>
                  <a:pt x="0" y="4540897"/>
                </a:lnTo>
                <a:lnTo>
                  <a:pt x="0" y="0"/>
                </a:lnTo>
                <a:close/>
              </a:path>
            </a:pathLst>
          </a:custGeom>
          <a:blipFill>
            <a:blip r:embed="rId14"/>
            <a:stretch>
              <a:fillRect l="0" t="0" r="0" b="0"/>
            </a:stretch>
          </a:blipFill>
        </p:spPr>
      </p:sp>
      <p:sp>
        <p:nvSpPr>
          <p:cNvPr name="TextBox 12" id="12"/>
          <p:cNvSpPr txBox="true"/>
          <p:nvPr/>
        </p:nvSpPr>
        <p:spPr>
          <a:xfrm rot="0">
            <a:off x="0" y="7614351"/>
            <a:ext cx="18354462" cy="2427323"/>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Treated group homicide rates show minor upward trend after 2005</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Histogram on previous slide shows a clear </a:t>
            </a:r>
            <a:r>
              <a:rPr lang="en-US" b="true" sz="3436">
                <a:solidFill>
                  <a:srgbClr val="333333"/>
                </a:solidFill>
                <a:latin typeface="Glacial Indifference Bold"/>
                <a:ea typeface="Glacial Indifference Bold"/>
                <a:cs typeface="Glacial Indifference Bold"/>
                <a:sym typeface="Glacial Indifference Bold"/>
              </a:rPr>
              <a:t>right-skewed distribution</a:t>
            </a:r>
            <a:r>
              <a:rPr lang="en-US" sz="3436">
                <a:solidFill>
                  <a:srgbClr val="333333"/>
                </a:solidFill>
                <a:latin typeface="Glacial Indifference"/>
                <a:ea typeface="Glacial Indifference"/>
                <a:cs typeface="Glacial Indifference"/>
                <a:sym typeface="Glacial Indifference"/>
              </a:rPr>
              <a:t> of homicide rates in control states. There are several extreme values in both control and treated states.</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Log transformation reduces skewness and the impact of outliers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3644600" y="1688978"/>
            <a:ext cx="10998801" cy="113728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EFFECT OF LOG TRANSFORMATION ON HOMICIDE RATES</a:t>
            </a:r>
          </a:p>
        </p:txBody>
      </p:sp>
      <p:sp>
        <p:nvSpPr>
          <p:cNvPr name="Freeform 6" id="6"/>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028700" y="3422661"/>
            <a:ext cx="9056686" cy="5589269"/>
          </a:xfrm>
          <a:custGeom>
            <a:avLst/>
            <a:gdLst/>
            <a:ahLst/>
            <a:cxnLst/>
            <a:rect r="r" b="b" t="t" l="l"/>
            <a:pathLst>
              <a:path h="5589269" w="9056686">
                <a:moveTo>
                  <a:pt x="0" y="0"/>
                </a:moveTo>
                <a:lnTo>
                  <a:pt x="9056686" y="0"/>
                </a:lnTo>
                <a:lnTo>
                  <a:pt x="9056686" y="5589269"/>
                </a:lnTo>
                <a:lnTo>
                  <a:pt x="0" y="5589269"/>
                </a:lnTo>
                <a:lnTo>
                  <a:pt x="0" y="0"/>
                </a:lnTo>
                <a:close/>
              </a:path>
            </a:pathLst>
          </a:custGeom>
          <a:blipFill>
            <a:blip r:embed="rId13"/>
            <a:stretch>
              <a:fillRect l="0" t="0" r="0" b="0"/>
            </a:stretch>
          </a:blipFill>
        </p:spPr>
      </p:sp>
      <p:sp>
        <p:nvSpPr>
          <p:cNvPr name="TextBox 11" id="11"/>
          <p:cNvSpPr txBox="true"/>
          <p:nvPr/>
        </p:nvSpPr>
        <p:spPr>
          <a:xfrm rot="0">
            <a:off x="10557781" y="4051134"/>
            <a:ext cx="6602414" cy="4256123"/>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The original homicide rate distribution is right-skewed with extreme values</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Log transformation </a:t>
            </a:r>
            <a:r>
              <a:rPr lang="en-US" sz="3436" u="sng">
                <a:solidFill>
                  <a:srgbClr val="333333"/>
                </a:solidFill>
                <a:latin typeface="Glacial Indifference"/>
                <a:ea typeface="Glacial Indifference"/>
                <a:cs typeface="Glacial Indifference"/>
                <a:sym typeface="Glacial Indifference"/>
              </a:rPr>
              <a:t>normalizes the distribution</a:t>
            </a:r>
            <a:r>
              <a:rPr lang="en-US" sz="3436">
                <a:solidFill>
                  <a:srgbClr val="333333"/>
                </a:solidFill>
                <a:latin typeface="Glacial Indifference"/>
                <a:ea typeface="Glacial Indifference"/>
                <a:cs typeface="Glacial Indifference"/>
                <a:sym typeface="Glacial Indifference"/>
              </a:rPr>
              <a:t>, making it more symmetric and suitable for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TRADITIONAL DID/TWO-WAY FE EXPLORATION</a:t>
            </a:r>
          </a:p>
        </p:txBody>
      </p:sp>
      <p:sp>
        <p:nvSpPr>
          <p:cNvPr name="Freeform 6" id="6"/>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028700" y="3592054"/>
            <a:ext cx="7570119" cy="4029089"/>
          </a:xfrm>
          <a:custGeom>
            <a:avLst/>
            <a:gdLst/>
            <a:ahLst/>
            <a:cxnLst/>
            <a:rect r="r" b="b" t="t" l="l"/>
            <a:pathLst>
              <a:path h="4029089" w="7570119">
                <a:moveTo>
                  <a:pt x="0" y="0"/>
                </a:moveTo>
                <a:lnTo>
                  <a:pt x="7570119" y="0"/>
                </a:lnTo>
                <a:lnTo>
                  <a:pt x="7570119" y="4029089"/>
                </a:lnTo>
                <a:lnTo>
                  <a:pt x="0" y="4029089"/>
                </a:lnTo>
                <a:lnTo>
                  <a:pt x="0" y="0"/>
                </a:lnTo>
                <a:close/>
              </a:path>
            </a:pathLst>
          </a:custGeom>
          <a:blipFill>
            <a:blip r:embed="rId13"/>
            <a:stretch>
              <a:fillRect l="0" t="0" r="0" b="0"/>
            </a:stretch>
          </a:blipFill>
        </p:spPr>
      </p:sp>
      <p:sp>
        <p:nvSpPr>
          <p:cNvPr name="Freeform 11" id="11"/>
          <p:cNvSpPr/>
          <p:nvPr/>
        </p:nvSpPr>
        <p:spPr>
          <a:xfrm flipH="false" flipV="false" rot="0">
            <a:off x="9582155" y="3596702"/>
            <a:ext cx="7677145" cy="4019793"/>
          </a:xfrm>
          <a:custGeom>
            <a:avLst/>
            <a:gdLst/>
            <a:ahLst/>
            <a:cxnLst/>
            <a:rect r="r" b="b" t="t" l="l"/>
            <a:pathLst>
              <a:path h="4019793" w="7677145">
                <a:moveTo>
                  <a:pt x="0" y="0"/>
                </a:moveTo>
                <a:lnTo>
                  <a:pt x="7677145" y="0"/>
                </a:lnTo>
                <a:lnTo>
                  <a:pt x="7677145" y="4019793"/>
                </a:lnTo>
                <a:lnTo>
                  <a:pt x="0" y="4019793"/>
                </a:lnTo>
                <a:lnTo>
                  <a:pt x="0" y="0"/>
                </a:lnTo>
                <a:close/>
              </a:path>
            </a:pathLst>
          </a:custGeom>
          <a:blipFill>
            <a:blip r:embed="rId14"/>
            <a:stretch>
              <a:fillRect l="0" t="0" r="0" b="0"/>
            </a:stretch>
          </a:blipFill>
        </p:spPr>
      </p:sp>
      <p:sp>
        <p:nvSpPr>
          <p:cNvPr name="TextBox 12" id="12"/>
          <p:cNvSpPr txBox="true"/>
          <p:nvPr/>
        </p:nvSpPr>
        <p:spPr>
          <a:xfrm rot="0">
            <a:off x="2820126" y="2769693"/>
            <a:ext cx="12647748" cy="598523"/>
          </a:xfrm>
          <a:prstGeom prst="rect">
            <a:avLst/>
          </a:prstGeom>
        </p:spPr>
        <p:txBody>
          <a:bodyPr anchor="t" rtlCol="false" tIns="0" lIns="0" bIns="0" rIns="0">
            <a:spAutoFit/>
          </a:bodyPr>
          <a:lstStyle/>
          <a:p>
            <a:pPr algn="ctr"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Balanced panel data: 50 states, 11 years, 550 data.</a:t>
            </a:r>
          </a:p>
        </p:txBody>
      </p:sp>
      <p:sp>
        <p:nvSpPr>
          <p:cNvPr name="TextBox 13" id="13"/>
          <p:cNvSpPr txBox="true"/>
          <p:nvPr/>
        </p:nvSpPr>
        <p:spPr>
          <a:xfrm rot="0">
            <a:off x="142658" y="8083776"/>
            <a:ext cx="18354462" cy="1817723"/>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Heterogeneity of states was found, demonstrating the necessity of fixed effects models.</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Policies implemented in each state in different years were found, demonstrating the possibility of using two-way fixed effects for DiD.</a:t>
            </a:r>
          </a:p>
        </p:txBody>
      </p:sp>
      <p:sp>
        <p:nvSpPr>
          <p:cNvPr name="TextBox 14" id="14"/>
          <p:cNvSpPr txBox="true"/>
          <p:nvPr/>
        </p:nvSpPr>
        <p:spPr>
          <a:xfrm rot="0">
            <a:off x="1943949" y="7583043"/>
            <a:ext cx="5739620" cy="348332"/>
          </a:xfrm>
          <a:prstGeom prst="rect">
            <a:avLst/>
          </a:prstGeom>
        </p:spPr>
        <p:txBody>
          <a:bodyPr anchor="t" rtlCol="false" tIns="0" lIns="0" bIns="0" rIns="0">
            <a:spAutoFit/>
          </a:bodyPr>
          <a:lstStyle/>
          <a:p>
            <a:pPr algn="ctr">
              <a:lnSpc>
                <a:spcPts val="2850"/>
              </a:lnSpc>
            </a:pPr>
            <a:r>
              <a:rPr lang="en-US" sz="2036" b="true">
                <a:solidFill>
                  <a:srgbClr val="333333"/>
                </a:solidFill>
                <a:latin typeface="Glacial Indifference Bold"/>
                <a:ea typeface="Glacial Indifference Bold"/>
                <a:cs typeface="Glacial Indifference Bold"/>
                <a:sym typeface="Glacial Indifference Bold"/>
              </a:rPr>
              <a:t>State homicide comparisons</a:t>
            </a:r>
          </a:p>
        </p:txBody>
      </p:sp>
      <p:sp>
        <p:nvSpPr>
          <p:cNvPr name="TextBox 15" id="15"/>
          <p:cNvSpPr txBox="true"/>
          <p:nvPr/>
        </p:nvSpPr>
        <p:spPr>
          <a:xfrm rot="0">
            <a:off x="11653244" y="7608161"/>
            <a:ext cx="3534966"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333333"/>
                </a:solidFill>
                <a:latin typeface="Canva Sans Bold"/>
                <a:ea typeface="Canva Sans Bold"/>
                <a:cs typeface="Canva Sans Bold"/>
                <a:sym typeface="Canva Sans Bold"/>
              </a:rPr>
              <a:t>Year-level policy comparisons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TRADITIONAL DID/TWO-WAY FE EXPLORATION</a:t>
            </a:r>
          </a:p>
        </p:txBody>
      </p:sp>
      <p:sp>
        <p:nvSpPr>
          <p:cNvPr name="Freeform 6" id="6"/>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aphicFrame>
        <p:nvGraphicFramePr>
          <p:cNvPr name="Table 10" id="10"/>
          <p:cNvGraphicFramePr>
            <a:graphicFrameLocks noGrp="true"/>
          </p:cNvGraphicFramePr>
          <p:nvPr/>
        </p:nvGraphicFramePr>
        <p:xfrm>
          <a:off x="3322875" y="5560353"/>
          <a:ext cx="10108486" cy="3510885"/>
        </p:xfrm>
        <a:graphic>
          <a:graphicData uri="http://schemas.openxmlformats.org/drawingml/2006/table">
            <a:tbl>
              <a:tblPr/>
              <a:tblGrid>
                <a:gridCol w="3040899"/>
                <a:gridCol w="2591638"/>
                <a:gridCol w="4475949"/>
              </a:tblGrid>
              <a:tr h="808878">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p-value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Interpretations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r>
              <a:tr h="1474270">
                <a:tc>
                  <a:txBody>
                    <a:bodyPr anchor="t" rtlCol="false"/>
                    <a:lstStyle/>
                    <a:p>
                      <a:pPr algn="ctr">
                        <a:lnSpc>
                          <a:spcPts val="2659"/>
                        </a:lnSpc>
                        <a:defRPr/>
                      </a:pPr>
                      <a:r>
                        <a:rPr lang="en-US" sz="1899">
                          <a:solidFill>
                            <a:srgbClr val="000000"/>
                          </a:solidFill>
                          <a:latin typeface="Canva Sans"/>
                          <a:ea typeface="Canva Sans"/>
                          <a:cs typeface="Canva Sans"/>
                          <a:sym typeface="Canva Sans"/>
                        </a:rPr>
                        <a:t>Pooled vs State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&lt; 2.2e-16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Significant difference, state FE necessary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27738">
                <a:tc>
                  <a:txBody>
                    <a:bodyPr anchor="t" rtlCol="false"/>
                    <a:lstStyle/>
                    <a:p>
                      <a:pPr algn="ctr">
                        <a:lnSpc>
                          <a:spcPts val="2659"/>
                        </a:lnSpc>
                        <a:defRPr/>
                      </a:pPr>
                      <a:r>
                        <a:rPr lang="en-US" sz="1899">
                          <a:solidFill>
                            <a:srgbClr val="000000"/>
                          </a:solidFill>
                          <a:latin typeface="Canva Sans"/>
                          <a:ea typeface="Canva Sans"/>
                          <a:cs typeface="Canva Sans"/>
                          <a:sym typeface="Canva Sans"/>
                        </a:rPr>
                        <a:t>State-year vs State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1.892e-07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Significant difference, Year FE necessary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613643" y="2806005"/>
            <a:ext cx="18534674" cy="2754348"/>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Trying out different fixed effects scenarios:</a:t>
            </a:r>
          </a:p>
          <a:p>
            <a:pPr algn="l" marL="525958" indent="-262979" lvl="1">
              <a:lnSpc>
                <a:spcPts val="3410"/>
              </a:lnSpc>
              <a:buAutoNum type="arabicPeriod" startAt="1"/>
            </a:pPr>
            <a:r>
              <a:rPr lang="en-US" b="true" sz="2436">
                <a:solidFill>
                  <a:srgbClr val="333333"/>
                </a:solidFill>
                <a:latin typeface="Glacial Indifference Bold"/>
                <a:ea typeface="Glacial Indifference Bold"/>
                <a:cs typeface="Glacial Indifference Bold"/>
                <a:sym typeface="Glacial Indifference Bold"/>
              </a:rPr>
              <a:t>No FE (Pooled)</a:t>
            </a:r>
            <a:r>
              <a:rPr lang="en-US" sz="2436">
                <a:solidFill>
                  <a:srgbClr val="333333"/>
                </a:solidFill>
                <a:latin typeface="Glacial Indifference"/>
                <a:ea typeface="Glacial Indifference"/>
                <a:cs typeface="Glacial Indifference"/>
                <a:sym typeface="Glacial Indifference"/>
              </a:rPr>
              <a:t>: lm(log_homicide ~ cdl, data = merged_data)</a:t>
            </a:r>
          </a:p>
          <a:p>
            <a:pPr algn="l" marL="525958" indent="-262979" lvl="1">
              <a:lnSpc>
                <a:spcPts val="3410"/>
              </a:lnSpc>
              <a:buAutoNum type="arabicPeriod" startAt="1"/>
            </a:pPr>
            <a:r>
              <a:rPr lang="en-US" b="true" sz="2436">
                <a:solidFill>
                  <a:srgbClr val="333333"/>
                </a:solidFill>
                <a:latin typeface="Glacial Indifference Bold"/>
                <a:ea typeface="Glacial Indifference Bold"/>
                <a:cs typeface="Glacial Indifference Bold"/>
                <a:sym typeface="Glacial Indifference Bold"/>
              </a:rPr>
              <a:t>Only State FE</a:t>
            </a:r>
            <a:r>
              <a:rPr lang="en-US" sz="2436">
                <a:solidFill>
                  <a:srgbClr val="333333"/>
                </a:solidFill>
                <a:latin typeface="Glacial Indifference"/>
                <a:ea typeface="Glacial Indifference"/>
                <a:cs typeface="Glacial Indifference"/>
                <a:sym typeface="Glacial Indifference"/>
              </a:rPr>
              <a:t>: plm(log_homicide ~ cdl, data=data.panel,model="within")</a:t>
            </a:r>
          </a:p>
          <a:p>
            <a:pPr algn="l" marL="525958" indent="-262979" lvl="1">
              <a:lnSpc>
                <a:spcPts val="3410"/>
              </a:lnSpc>
              <a:buAutoNum type="arabicPeriod" startAt="1"/>
            </a:pPr>
            <a:r>
              <a:rPr lang="en-US" b="true" sz="2436">
                <a:solidFill>
                  <a:srgbClr val="333333"/>
                </a:solidFill>
                <a:latin typeface="Glacial Indifference Bold"/>
                <a:ea typeface="Glacial Indifference Bold"/>
                <a:cs typeface="Glacial Indifference Bold"/>
                <a:sym typeface="Glacial Indifference Bold"/>
              </a:rPr>
              <a:t>State and Year FE</a:t>
            </a:r>
            <a:r>
              <a:rPr lang="en-US" sz="2436">
                <a:solidFill>
                  <a:srgbClr val="333333"/>
                </a:solidFill>
                <a:latin typeface="Glacial Indifference"/>
                <a:ea typeface="Glacial Indifference"/>
                <a:cs typeface="Glacial Indifference"/>
                <a:sym typeface="Glacial Indifference"/>
              </a:rPr>
              <a:t>: plm( log_homicide ~ cdl, data  = data.panel, model = "within",  effect = "twoways")</a:t>
            </a:r>
          </a:p>
          <a:p>
            <a:pPr algn="l">
              <a:lnSpc>
                <a:spcPts val="3410"/>
              </a:lnSpc>
            </a:pPr>
          </a:p>
          <a:p>
            <a:pPr algn="l">
              <a:lnSpc>
                <a:spcPts val="3410"/>
              </a:lnSpc>
            </a:pPr>
          </a:p>
        </p:txBody>
      </p:sp>
      <p:sp>
        <p:nvSpPr>
          <p:cNvPr name="TextBox 12" id="12"/>
          <p:cNvSpPr txBox="true"/>
          <p:nvPr/>
        </p:nvSpPr>
        <p:spPr>
          <a:xfrm rot="0">
            <a:off x="613643" y="4806138"/>
            <a:ext cx="18354462" cy="598523"/>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F-tests are taken for different combinations of situations:</a:t>
            </a:r>
          </a:p>
        </p:txBody>
      </p:sp>
      <p:sp>
        <p:nvSpPr>
          <p:cNvPr name="TextBox 13" id="13"/>
          <p:cNvSpPr txBox="true"/>
          <p:nvPr/>
        </p:nvSpPr>
        <p:spPr>
          <a:xfrm rot="0">
            <a:off x="853925" y="8995038"/>
            <a:ext cx="14975486" cy="1208123"/>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We demonstrate the necessity of state and year fixed effects and therefore adopt a two-way fixed effects model.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1584352"/>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TRADITIONAL DID/TWO-WAY FE EXPLORATION</a:t>
            </a:r>
          </a:p>
        </p:txBody>
      </p:sp>
      <p:sp>
        <p:nvSpPr>
          <p:cNvPr name="Freeform 6" id="6"/>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613643" y="2992882"/>
            <a:ext cx="16882730" cy="2259048"/>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In their study, Cheng &amp; Hoekstra (2013) identified Socioeconomic and demographic factors as potential confounding variables that affect both policy implementation and crime.</a:t>
            </a:r>
          </a:p>
          <a:p>
            <a:pPr algn="l">
              <a:lnSpc>
                <a:spcPts val="3410"/>
              </a:lnSpc>
            </a:pPr>
          </a:p>
        </p:txBody>
      </p:sp>
      <p:sp>
        <p:nvSpPr>
          <p:cNvPr name="TextBox 11" id="11"/>
          <p:cNvSpPr txBox="true"/>
          <p:nvPr/>
        </p:nvSpPr>
        <p:spPr>
          <a:xfrm rot="0">
            <a:off x="613643" y="4868712"/>
            <a:ext cx="18354462" cy="598523"/>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Ran two-way FE models with different control variables.</a:t>
            </a:r>
          </a:p>
        </p:txBody>
      </p:sp>
      <p:sp>
        <p:nvSpPr>
          <p:cNvPr name="TextBox 12" id="12"/>
          <p:cNvSpPr txBox="true"/>
          <p:nvPr/>
        </p:nvSpPr>
        <p:spPr>
          <a:xfrm rot="0">
            <a:off x="1409007" y="4868712"/>
            <a:ext cx="14573123" cy="4865723"/>
          </a:xfrm>
          <a:prstGeom prst="rect">
            <a:avLst/>
          </a:prstGeom>
        </p:spPr>
        <p:txBody>
          <a:bodyPr anchor="t" rtlCol="false" tIns="0" lIns="0" bIns="0" rIns="0">
            <a:spAutoFit/>
          </a:bodyPr>
          <a:lstStyle/>
          <a:p>
            <a:pPr algn="l">
              <a:lnSpc>
                <a:spcPts val="4810"/>
              </a:lnSpc>
              <a:spcBef>
                <a:spcPct val="0"/>
              </a:spcBef>
            </a:pPr>
          </a:p>
          <a:p>
            <a:pPr algn="l" marL="741853" indent="-370926" lvl="1">
              <a:lnSpc>
                <a:spcPts val="4810"/>
              </a:lnSpc>
              <a:spcBef>
                <a:spcPct val="0"/>
              </a:spcBef>
              <a:buFont typeface="Arial"/>
              <a:buChar char="•"/>
            </a:pPr>
            <a:r>
              <a:rPr lang="en-US" b="true" sz="3436" strike="noStrike" u="none">
                <a:solidFill>
                  <a:srgbClr val="333333"/>
                </a:solidFill>
                <a:latin typeface="Glacial Indifference Bold"/>
                <a:ea typeface="Glacial Indifference Bold"/>
                <a:cs typeface="Glacial Indifference Bold"/>
                <a:sym typeface="Glacial Indifference Bold"/>
              </a:rPr>
              <a:t>Baseline Model</a:t>
            </a:r>
            <a:r>
              <a:rPr lang="en-US" sz="3436" strike="noStrike" u="none">
                <a:solidFill>
                  <a:srgbClr val="333333"/>
                </a:solidFill>
                <a:latin typeface="Glacial Indifference"/>
                <a:ea typeface="Glacial Indifference"/>
                <a:cs typeface="Glacial Indifference"/>
                <a:sym typeface="Glacial Indifference"/>
              </a:rPr>
              <a:t>: Castle Law + state &amp; year fixed effects.</a:t>
            </a:r>
          </a:p>
          <a:p>
            <a:pPr algn="l" marL="741853" indent="-370926" lvl="1">
              <a:lnSpc>
                <a:spcPts val="4810"/>
              </a:lnSpc>
              <a:spcBef>
                <a:spcPct val="0"/>
              </a:spcBef>
              <a:buFont typeface="Arial"/>
              <a:buChar char="•"/>
            </a:pPr>
            <a:r>
              <a:rPr lang="en-US" b="true" sz="3436" strike="noStrike" u="none">
                <a:solidFill>
                  <a:srgbClr val="333333"/>
                </a:solidFill>
                <a:latin typeface="Glacial Indifference Bold"/>
                <a:ea typeface="Glacial Indifference Bold"/>
                <a:cs typeface="Glacial Indifference Bold"/>
                <a:sym typeface="Glacial Indifference Bold"/>
              </a:rPr>
              <a:t>Economic Model</a:t>
            </a:r>
            <a:r>
              <a:rPr lang="en-US" sz="3436" strike="noStrike" u="none">
                <a:solidFill>
                  <a:srgbClr val="333333"/>
                </a:solidFill>
                <a:latin typeface="Glacial Indifference"/>
                <a:ea typeface="Glacial Indifference"/>
                <a:cs typeface="Glacial Indifference"/>
                <a:sym typeface="Glacial Indifference"/>
              </a:rPr>
              <a:t>: Adds unemployment, income, and poverty.</a:t>
            </a:r>
          </a:p>
          <a:p>
            <a:pPr algn="l" marL="741853" indent="-370926" lvl="1">
              <a:lnSpc>
                <a:spcPts val="4810"/>
              </a:lnSpc>
              <a:spcBef>
                <a:spcPct val="0"/>
              </a:spcBef>
              <a:buFont typeface="Arial"/>
              <a:buChar char="•"/>
            </a:pPr>
            <a:r>
              <a:rPr lang="en-US" b="true" sz="3436" strike="noStrike" u="none">
                <a:solidFill>
                  <a:srgbClr val="333333"/>
                </a:solidFill>
                <a:latin typeface="Glacial Indifference Bold"/>
                <a:ea typeface="Glacial Indifference Bold"/>
                <a:cs typeface="Glacial Indifference Bold"/>
                <a:sym typeface="Glacial Indifference Bold"/>
              </a:rPr>
              <a:t>Demographics Model</a:t>
            </a:r>
            <a:r>
              <a:rPr lang="en-US" sz="3436" strike="noStrike" u="none">
                <a:solidFill>
                  <a:srgbClr val="333333"/>
                </a:solidFill>
                <a:latin typeface="Glacial Indifference"/>
                <a:ea typeface="Glacial Indifference"/>
                <a:cs typeface="Glacial Indifference"/>
                <a:sym typeface="Glacial Indifference"/>
              </a:rPr>
              <a:t>: Adds racial composition.</a:t>
            </a:r>
          </a:p>
          <a:p>
            <a:pPr algn="l" marL="741853" indent="-370926" lvl="1">
              <a:lnSpc>
                <a:spcPts val="4810"/>
              </a:lnSpc>
              <a:spcBef>
                <a:spcPct val="0"/>
              </a:spcBef>
              <a:buFont typeface="Arial"/>
              <a:buChar char="•"/>
            </a:pPr>
            <a:r>
              <a:rPr lang="en-US" b="true" sz="3436" strike="noStrike" u="none">
                <a:solidFill>
                  <a:srgbClr val="333333"/>
                </a:solidFill>
                <a:latin typeface="Glacial Indifference Bold"/>
                <a:ea typeface="Glacial Indifference Bold"/>
                <a:cs typeface="Glacial Indifference Bold"/>
                <a:sym typeface="Glacial Indifference Bold"/>
              </a:rPr>
              <a:t>Criminal Model</a:t>
            </a:r>
            <a:r>
              <a:rPr lang="en-US" sz="3436" strike="noStrike" u="none">
                <a:solidFill>
                  <a:srgbClr val="333333"/>
                </a:solidFill>
                <a:latin typeface="Glacial Indifference"/>
                <a:ea typeface="Glacial Indifference"/>
                <a:cs typeface="Glacial Indifference"/>
                <a:sym typeface="Glacial Indifference"/>
              </a:rPr>
              <a:t>: Includes incarceration rates.</a:t>
            </a:r>
          </a:p>
          <a:p>
            <a:pPr algn="l" marL="741853" indent="-370926" lvl="1">
              <a:lnSpc>
                <a:spcPts val="4810"/>
              </a:lnSpc>
              <a:spcBef>
                <a:spcPct val="0"/>
              </a:spcBef>
              <a:buFont typeface="Arial"/>
              <a:buChar char="•"/>
            </a:pPr>
            <a:r>
              <a:rPr lang="en-US" b="true" sz="3436" strike="noStrike" u="none">
                <a:solidFill>
                  <a:srgbClr val="333333"/>
                </a:solidFill>
                <a:latin typeface="Glacial Indifference Bold"/>
                <a:ea typeface="Glacial Indifference Bold"/>
                <a:cs typeface="Glacial Indifference Bold"/>
                <a:sym typeface="Glacial Indifference Bold"/>
              </a:rPr>
              <a:t>Welfare Model</a:t>
            </a:r>
            <a:r>
              <a:rPr lang="en-US" sz="3436" strike="noStrike" u="none">
                <a:solidFill>
                  <a:srgbClr val="333333"/>
                </a:solidFill>
                <a:latin typeface="Glacial Indifference"/>
                <a:ea typeface="Glacial Indifference"/>
                <a:cs typeface="Glacial Indifference"/>
                <a:sym typeface="Glacial Indifference"/>
              </a:rPr>
              <a:t>: Includes government spending on welfare.</a:t>
            </a:r>
          </a:p>
          <a:p>
            <a:pPr algn="l" marL="741853" indent="-370926" lvl="1">
              <a:lnSpc>
                <a:spcPts val="4810"/>
              </a:lnSpc>
              <a:spcBef>
                <a:spcPct val="0"/>
              </a:spcBef>
              <a:buFont typeface="Arial"/>
              <a:buChar char="•"/>
            </a:pPr>
            <a:r>
              <a:rPr lang="en-US" b="true" sz="3436" strike="noStrike" u="none">
                <a:solidFill>
                  <a:srgbClr val="333333"/>
                </a:solidFill>
                <a:latin typeface="Glacial Indifference Bold"/>
                <a:ea typeface="Glacial Indifference Bold"/>
                <a:cs typeface="Glacial Indifference Bold"/>
                <a:sym typeface="Glacial Indifference Bold"/>
              </a:rPr>
              <a:t>Police Model</a:t>
            </a:r>
            <a:r>
              <a:rPr lang="en-US" sz="3436" strike="noStrike" u="none">
                <a:solidFill>
                  <a:srgbClr val="333333"/>
                </a:solidFill>
                <a:latin typeface="Glacial Indifference"/>
                <a:ea typeface="Glacial Indifference"/>
                <a:cs typeface="Glacial Indifference"/>
                <a:sym typeface="Glacial Indifference"/>
              </a:rPr>
              <a:t>: Controls for law enforcement levels.</a:t>
            </a:r>
          </a:p>
          <a:p>
            <a:pPr algn="l" marL="741853" indent="-370926" lvl="1">
              <a:lnSpc>
                <a:spcPts val="4810"/>
              </a:lnSpc>
              <a:spcBef>
                <a:spcPct val="0"/>
              </a:spcBef>
              <a:buFont typeface="Arial"/>
              <a:buChar char="•"/>
            </a:pPr>
            <a:r>
              <a:rPr lang="en-US" b="true" sz="3436" strike="noStrike" u="none">
                <a:solidFill>
                  <a:srgbClr val="333333"/>
                </a:solidFill>
                <a:latin typeface="Glacial Indifference Bold"/>
                <a:ea typeface="Glacial Indifference Bold"/>
                <a:cs typeface="Glacial Indifference Bold"/>
                <a:sym typeface="Glacial Indifference Bold"/>
              </a:rPr>
              <a:t>Full Model</a:t>
            </a:r>
            <a:r>
              <a:rPr lang="en-US" sz="3436" strike="noStrike" u="none">
                <a:solidFill>
                  <a:srgbClr val="333333"/>
                </a:solidFill>
                <a:latin typeface="Glacial Indifference"/>
                <a:ea typeface="Glacial Indifference"/>
                <a:cs typeface="Glacial Indifference"/>
                <a:sym typeface="Glacial Indifference"/>
              </a:rPr>
              <a:t>: Includes all controls.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1584352"/>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TRADITIONAL DID/TWO-WAY FE EXPLORATION</a:t>
            </a:r>
          </a:p>
        </p:txBody>
      </p:sp>
      <p:sp>
        <p:nvSpPr>
          <p:cNvPr name="Freeform 6" id="6"/>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aphicFrame>
        <p:nvGraphicFramePr>
          <p:cNvPr name="Table 10" id="10"/>
          <p:cNvGraphicFramePr>
            <a:graphicFrameLocks noGrp="true"/>
          </p:cNvGraphicFramePr>
          <p:nvPr/>
        </p:nvGraphicFramePr>
        <p:xfrm>
          <a:off x="853925" y="3191214"/>
          <a:ext cx="9012196" cy="6438900"/>
        </p:xfrm>
        <a:graphic>
          <a:graphicData uri="http://schemas.openxmlformats.org/drawingml/2006/table">
            <a:tbl>
              <a:tblPr/>
              <a:tblGrid>
                <a:gridCol w="2711106"/>
                <a:gridCol w="2310569"/>
                <a:gridCol w="3990522"/>
              </a:tblGrid>
              <a:tr h="804862">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cdl_Coefficient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p-value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r>
              <a:tr h="804862">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Baseline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33.11300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1.066356e-04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4862">
                <a:tc>
                  <a:txBody>
                    <a:bodyPr anchor="t" rtlCol="false"/>
                    <a:lstStyle/>
                    <a:p>
                      <a:pPr algn="ctr">
                        <a:lnSpc>
                          <a:spcPts val="2659"/>
                        </a:lnSpc>
                        <a:defRPr/>
                      </a:pPr>
                      <a:r>
                        <a:rPr lang="en-US" sz="1899">
                          <a:solidFill>
                            <a:srgbClr val="000000"/>
                          </a:solidFill>
                          <a:latin typeface="Canva Sans"/>
                          <a:ea typeface="Canva Sans"/>
                          <a:cs typeface="Canva Sans"/>
                          <a:sym typeface="Canva Sans"/>
                        </a:rPr>
                        <a:t>Economic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33.63502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7.686324e-05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4862">
                <a:tc>
                  <a:txBody>
                    <a:bodyPr anchor="t" rtlCol="false"/>
                    <a:lstStyle/>
                    <a:p>
                      <a:pPr algn="ctr">
                        <a:lnSpc>
                          <a:spcPts val="2659"/>
                        </a:lnSpc>
                        <a:defRPr/>
                      </a:pPr>
                      <a:r>
                        <a:rPr lang="en-US" sz="1899">
                          <a:solidFill>
                            <a:srgbClr val="000000"/>
                          </a:solidFill>
                          <a:latin typeface="Canva Sans"/>
                          <a:ea typeface="Canva Sans"/>
                          <a:cs typeface="Canva Sans"/>
                          <a:sym typeface="Canva Sans"/>
                        </a:rPr>
                        <a:t>Demographics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32.78777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1.943924e-04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4862">
                <a:tc>
                  <a:txBody>
                    <a:bodyPr anchor="t" rtlCol="false"/>
                    <a:lstStyle/>
                    <a:p>
                      <a:pPr algn="ctr">
                        <a:lnSpc>
                          <a:spcPts val="2659"/>
                        </a:lnSpc>
                        <a:defRPr/>
                      </a:pPr>
                      <a:r>
                        <a:rPr lang="en-US" sz="1899">
                          <a:solidFill>
                            <a:srgbClr val="000000"/>
                          </a:solidFill>
                          <a:latin typeface="Canva Sans"/>
                          <a:ea typeface="Canva Sans"/>
                          <a:cs typeface="Canva Sans"/>
                          <a:sym typeface="Canva Sans"/>
                        </a:rPr>
                        <a:t>Criminal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32.05390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2.210152e-04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4862">
                <a:tc>
                  <a:txBody>
                    <a:bodyPr anchor="t" rtlCol="false"/>
                    <a:lstStyle/>
                    <a:p>
                      <a:pPr algn="ctr">
                        <a:lnSpc>
                          <a:spcPts val="2659"/>
                        </a:lnSpc>
                        <a:defRPr/>
                      </a:pPr>
                      <a:r>
                        <a:rPr lang="en-US" sz="1899">
                          <a:solidFill>
                            <a:srgbClr val="000000"/>
                          </a:solidFill>
                          <a:latin typeface="Canva Sans"/>
                          <a:ea typeface="Canva Sans"/>
                          <a:cs typeface="Canva Sans"/>
                          <a:sym typeface="Canva Sans"/>
                        </a:rPr>
                        <a:t>Welfare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34.09709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7.791680e-05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4862">
                <a:tc>
                  <a:txBody>
                    <a:bodyPr anchor="t" rtlCol="false"/>
                    <a:lstStyle/>
                    <a:p>
                      <a:pPr algn="ctr">
                        <a:lnSpc>
                          <a:spcPts val="2659"/>
                        </a:lnSpc>
                        <a:defRPr/>
                      </a:pPr>
                      <a:r>
                        <a:rPr lang="en-US" sz="1899">
                          <a:solidFill>
                            <a:srgbClr val="000000"/>
                          </a:solidFill>
                          <a:latin typeface="Canva Sans"/>
                          <a:ea typeface="Canva Sans"/>
                          <a:cs typeface="Canva Sans"/>
                          <a:sym typeface="Canva Sans"/>
                        </a:rPr>
                        <a:t>Police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34.55231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5.722536e-05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4862">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Full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34.26402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1.364808e-04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10414428" y="3346816"/>
            <a:ext cx="6844872" cy="5127978"/>
          </a:xfrm>
          <a:prstGeom prst="rect">
            <a:avLst/>
          </a:prstGeom>
        </p:spPr>
        <p:txBody>
          <a:bodyPr anchor="t" rtlCol="false" tIns="0" lIns="0" bIns="0" rIns="0">
            <a:spAutoFit/>
          </a:bodyPr>
          <a:lstStyle/>
          <a:p>
            <a:pPr algn="l">
              <a:lnSpc>
                <a:spcPts val="4530"/>
              </a:lnSpc>
              <a:spcBef>
                <a:spcPct val="0"/>
              </a:spcBef>
            </a:pPr>
            <a:r>
              <a:rPr lang="en-US" b="true" sz="3236" strike="noStrike" u="none">
                <a:solidFill>
                  <a:srgbClr val="333333"/>
                </a:solidFill>
                <a:latin typeface="Glacial Indifference Bold"/>
                <a:ea typeface="Glacial Indifference Bold"/>
                <a:cs typeface="Glacial Indifference Bold"/>
                <a:sym typeface="Glacial Indifference Bold"/>
              </a:rPr>
              <a:t>Findings:</a:t>
            </a:r>
          </a:p>
          <a:p>
            <a:pPr algn="l" marL="698674" indent="-349337" lvl="1">
              <a:lnSpc>
                <a:spcPts val="4530"/>
              </a:lnSpc>
              <a:spcBef>
                <a:spcPct val="0"/>
              </a:spcBef>
              <a:buFont typeface="Arial"/>
              <a:buChar char="•"/>
            </a:pPr>
            <a:r>
              <a:rPr lang="en-US" sz="3236" strike="noStrike" u="none">
                <a:solidFill>
                  <a:srgbClr val="333333"/>
                </a:solidFill>
                <a:latin typeface="Glacial Indifference"/>
                <a:ea typeface="Glacial Indifference"/>
                <a:cs typeface="Glacial Indifference"/>
                <a:sym typeface="Glacial Indifference"/>
              </a:rPr>
              <a:t>Castle Law implementation is consistently significant across all models.</a:t>
            </a:r>
          </a:p>
          <a:p>
            <a:pPr algn="l" marL="698674" indent="-349337" lvl="1">
              <a:lnSpc>
                <a:spcPts val="4530"/>
              </a:lnSpc>
              <a:spcBef>
                <a:spcPct val="0"/>
              </a:spcBef>
              <a:buFont typeface="Arial"/>
              <a:buChar char="•"/>
            </a:pPr>
            <a:r>
              <a:rPr lang="en-US" sz="3236" strike="noStrike" u="none">
                <a:solidFill>
                  <a:srgbClr val="333333"/>
                </a:solidFill>
                <a:latin typeface="Glacial Indifference"/>
                <a:ea typeface="Glacial Indifference"/>
                <a:cs typeface="Glacial Indifference"/>
                <a:sym typeface="Glacial Indifference"/>
              </a:rPr>
              <a:t>Coefficient estimates are stable, indicating robustness.</a:t>
            </a:r>
          </a:p>
          <a:p>
            <a:pPr algn="l" marL="698674" indent="-349337" lvl="1">
              <a:lnSpc>
                <a:spcPts val="4530"/>
              </a:lnSpc>
              <a:spcBef>
                <a:spcPct val="0"/>
              </a:spcBef>
              <a:buFont typeface="Arial"/>
              <a:buChar char="•"/>
            </a:pPr>
            <a:r>
              <a:rPr lang="en-US" sz="3236" strike="noStrike" u="none">
                <a:solidFill>
                  <a:srgbClr val="333333"/>
                </a:solidFill>
                <a:latin typeface="Glacial Indifference"/>
                <a:ea typeface="Glacial Indifference"/>
                <a:cs typeface="Glacial Indifference"/>
                <a:sym typeface="Glacial Indifference"/>
              </a:rPr>
              <a:t>ATE is that passing the law would increase the number of homicides by an average of 32-33.</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1584352"/>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TRADITIONAL DID/TWO-WAY FE EXPLORATION</a:t>
            </a:r>
          </a:p>
        </p:txBody>
      </p:sp>
      <p:sp>
        <p:nvSpPr>
          <p:cNvPr name="Freeform 6" id="6"/>
          <p:cNvSpPr/>
          <p:nvPr/>
        </p:nvSpPr>
        <p:spPr>
          <a:xfrm flipH="false" flipV="false" rot="0">
            <a:off x="16169956" y="-1115537"/>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aphicFrame>
        <p:nvGraphicFramePr>
          <p:cNvPr name="Table 10" id="10"/>
          <p:cNvGraphicFramePr>
            <a:graphicFrameLocks noGrp="true"/>
          </p:cNvGraphicFramePr>
          <p:nvPr/>
        </p:nvGraphicFramePr>
        <p:xfrm>
          <a:off x="1028700" y="3599484"/>
          <a:ext cx="7775002" cy="6450026"/>
        </p:xfrm>
        <a:graphic>
          <a:graphicData uri="http://schemas.openxmlformats.org/drawingml/2006/table">
            <a:tbl>
              <a:tblPr/>
              <a:tblGrid>
                <a:gridCol w="3711498"/>
                <a:gridCol w="4063504"/>
              </a:tblGrid>
              <a:tr h="806253">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Robustness Value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r>
              <a:tr h="806253">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Baseline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0.162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6253">
                <a:tc>
                  <a:txBody>
                    <a:bodyPr anchor="t" rtlCol="false"/>
                    <a:lstStyle/>
                    <a:p>
                      <a:pPr algn="ctr">
                        <a:lnSpc>
                          <a:spcPts val="2659"/>
                        </a:lnSpc>
                        <a:defRPr/>
                      </a:pPr>
                      <a:r>
                        <a:rPr lang="en-US" sz="1899">
                          <a:solidFill>
                            <a:srgbClr val="000000"/>
                          </a:solidFill>
                          <a:latin typeface="Canva Sans"/>
                          <a:ea typeface="Canva Sans"/>
                          <a:cs typeface="Canva Sans"/>
                          <a:sym typeface="Canva Sans"/>
                        </a:rPr>
                        <a:t>Economic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0.165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6253">
                <a:tc>
                  <a:txBody>
                    <a:bodyPr anchor="t" rtlCol="false"/>
                    <a:lstStyle/>
                    <a:p>
                      <a:pPr algn="ctr">
                        <a:lnSpc>
                          <a:spcPts val="2659"/>
                        </a:lnSpc>
                        <a:defRPr/>
                      </a:pPr>
                      <a:r>
                        <a:rPr lang="en-US" sz="1899">
                          <a:solidFill>
                            <a:srgbClr val="000000"/>
                          </a:solidFill>
                          <a:latin typeface="Canva Sans"/>
                          <a:ea typeface="Canva Sans"/>
                          <a:cs typeface="Canva Sans"/>
                          <a:sym typeface="Canva Sans"/>
                        </a:rPr>
                        <a:t>Demographics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0.157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6253">
                <a:tc>
                  <a:txBody>
                    <a:bodyPr anchor="t" rtlCol="false"/>
                    <a:lstStyle/>
                    <a:p>
                      <a:pPr algn="ctr">
                        <a:lnSpc>
                          <a:spcPts val="2659"/>
                        </a:lnSpc>
                        <a:defRPr/>
                      </a:pPr>
                      <a:r>
                        <a:rPr lang="en-US" sz="1899">
                          <a:solidFill>
                            <a:srgbClr val="000000"/>
                          </a:solidFill>
                          <a:latin typeface="Canva Sans"/>
                          <a:ea typeface="Canva Sans"/>
                          <a:cs typeface="Canva Sans"/>
                          <a:sym typeface="Canva Sans"/>
                        </a:rPr>
                        <a:t>Criminal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0.155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6253">
                <a:tc>
                  <a:txBody>
                    <a:bodyPr anchor="t" rtlCol="false"/>
                    <a:lstStyle/>
                    <a:p>
                      <a:pPr algn="ctr">
                        <a:lnSpc>
                          <a:spcPts val="2659"/>
                        </a:lnSpc>
                        <a:defRPr/>
                      </a:pPr>
                      <a:r>
                        <a:rPr lang="en-US" sz="1899">
                          <a:solidFill>
                            <a:srgbClr val="000000"/>
                          </a:solidFill>
                          <a:latin typeface="Canva Sans"/>
                          <a:ea typeface="Canva Sans"/>
                          <a:cs typeface="Canva Sans"/>
                          <a:sym typeface="Canva Sans"/>
                        </a:rPr>
                        <a:t>Welfare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0.165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6253">
                <a:tc>
                  <a:txBody>
                    <a:bodyPr anchor="t" rtlCol="false"/>
                    <a:lstStyle/>
                    <a:p>
                      <a:pPr algn="ctr">
                        <a:lnSpc>
                          <a:spcPts val="2659"/>
                        </a:lnSpc>
                        <a:defRPr/>
                      </a:pPr>
                      <a:r>
                        <a:rPr lang="en-US" sz="1899">
                          <a:solidFill>
                            <a:srgbClr val="000000"/>
                          </a:solidFill>
                          <a:latin typeface="Canva Sans"/>
                          <a:ea typeface="Canva Sans"/>
                          <a:cs typeface="Canva Sans"/>
                          <a:sym typeface="Canva Sans"/>
                        </a:rPr>
                        <a:t>Police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0.168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6253">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Full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u="sng">
                          <a:solidFill>
                            <a:srgbClr val="000000"/>
                          </a:solidFill>
                          <a:latin typeface="Canva Sans"/>
                          <a:ea typeface="Canva Sans"/>
                          <a:cs typeface="Canva Sans"/>
                          <a:sym typeface="Canva Sans"/>
                        </a:rPr>
                        <a:t>0.161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9361599" y="3760774"/>
            <a:ext cx="8659376" cy="5929286"/>
          </a:xfrm>
          <a:prstGeom prst="rect">
            <a:avLst/>
          </a:prstGeom>
        </p:spPr>
        <p:txBody>
          <a:bodyPr anchor="t" rtlCol="false" tIns="0" lIns="0" bIns="0" rIns="0">
            <a:spAutoFit/>
          </a:bodyPr>
          <a:lstStyle/>
          <a:p>
            <a:pPr algn="l">
              <a:lnSpc>
                <a:spcPts val="4707"/>
              </a:lnSpc>
              <a:spcBef>
                <a:spcPct val="0"/>
              </a:spcBef>
            </a:pPr>
            <a:r>
              <a:rPr lang="en-US" b="true" sz="3362" strike="noStrike" u="none">
                <a:solidFill>
                  <a:srgbClr val="333333"/>
                </a:solidFill>
                <a:latin typeface="Glacial Indifference Bold"/>
                <a:ea typeface="Glacial Indifference Bold"/>
                <a:cs typeface="Glacial Indifference Bold"/>
                <a:sym typeface="Glacial Indifference Bold"/>
              </a:rPr>
              <a:t>Findings:</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Compared to the benchmark, the full model robustness decreased, indicating that not all factors are to be controlled.</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Robust values suggest that demographic and criminal controls reduce robustness.</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Therefore, we need to remove demographic and criminal variables to increase robustness.</a:t>
            </a:r>
          </a:p>
          <a:p>
            <a:pPr algn="l">
              <a:lnSpc>
                <a:spcPts val="4707"/>
              </a:lnSpc>
              <a:spcBef>
                <a:spcPct val="0"/>
              </a:spcBef>
            </a:pPr>
          </a:p>
        </p:txBody>
      </p:sp>
      <p:sp>
        <p:nvSpPr>
          <p:cNvPr name="TextBox 12" id="12"/>
          <p:cNvSpPr txBox="true"/>
          <p:nvPr/>
        </p:nvSpPr>
        <p:spPr>
          <a:xfrm rot="0">
            <a:off x="1554003" y="2358330"/>
            <a:ext cx="15615191" cy="1127478"/>
          </a:xfrm>
          <a:prstGeom prst="rect">
            <a:avLst/>
          </a:prstGeom>
        </p:spPr>
        <p:txBody>
          <a:bodyPr anchor="t" rtlCol="false" tIns="0" lIns="0" bIns="0" rIns="0">
            <a:spAutoFit/>
          </a:bodyPr>
          <a:lstStyle/>
          <a:p>
            <a:pPr algn="l">
              <a:lnSpc>
                <a:spcPts val="4530"/>
              </a:lnSpc>
              <a:spcBef>
                <a:spcPct val="0"/>
              </a:spcBef>
            </a:pPr>
            <a:r>
              <a:rPr lang="en-US" sz="3236">
                <a:solidFill>
                  <a:srgbClr val="333333"/>
                </a:solidFill>
                <a:latin typeface="Glacial Indifference"/>
                <a:ea typeface="Glacial Indifference"/>
                <a:cs typeface="Glacial Indifference"/>
                <a:sym typeface="Glacial Indifference"/>
              </a:rPr>
              <a:t>Next, we perform OVB sensitivity analysis for different models to see the effect of different confounding variables on the robustness of the models.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1584352"/>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TRADITIONAL DID/TWO-WAY FE EXPLORATION</a:t>
            </a:r>
          </a:p>
        </p:txBody>
      </p:sp>
      <p:sp>
        <p:nvSpPr>
          <p:cNvPr name="Freeform 6" id="6"/>
          <p:cNvSpPr/>
          <p:nvPr/>
        </p:nvSpPr>
        <p:spPr>
          <a:xfrm flipH="false" flipV="false" rot="0">
            <a:off x="16169956" y="-1115537"/>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853925" y="2591563"/>
            <a:ext cx="16887612" cy="8258489"/>
          </a:xfrm>
          <a:prstGeom prst="rect">
            <a:avLst/>
          </a:prstGeom>
        </p:spPr>
        <p:txBody>
          <a:bodyPr anchor="t" rtlCol="false" tIns="0" lIns="0" bIns="0" rIns="0">
            <a:spAutoFit/>
          </a:bodyPr>
          <a:lstStyle/>
          <a:p>
            <a:pPr algn="l">
              <a:lnSpc>
                <a:spcPts val="4707"/>
              </a:lnSpc>
              <a:spcBef>
                <a:spcPct val="0"/>
              </a:spcBef>
            </a:pPr>
            <a:r>
              <a:rPr lang="en-US" sz="3362" strike="noStrike" u="none">
                <a:solidFill>
                  <a:srgbClr val="333333"/>
                </a:solidFill>
                <a:latin typeface="Glacial Indifference"/>
                <a:ea typeface="Glacial Indifference"/>
                <a:cs typeface="Glacial Indifference"/>
                <a:sym typeface="Glacial Indifference"/>
              </a:rPr>
              <a:t>Based on the previous explorations and inferences, our formal model is as follows</a:t>
            </a:r>
          </a:p>
          <a:p>
            <a:pPr algn="ctr">
              <a:lnSpc>
                <a:spcPts val="4707"/>
              </a:lnSpc>
              <a:spcBef>
                <a:spcPct val="0"/>
              </a:spcBef>
            </a:pPr>
            <a:r>
              <a:rPr lang="en-US" b="true" sz="3362" strike="noStrike" u="none">
                <a:solidFill>
                  <a:srgbClr val="333333"/>
                </a:solidFill>
                <a:latin typeface="Glacial Indifference Bold"/>
                <a:ea typeface="Glacial Indifference Bold"/>
                <a:cs typeface="Glacial Indifference Bold"/>
                <a:sym typeface="Glacial Indifference Bold"/>
              </a:rPr>
              <a:t>lm(formula = homicide_c ~ cdl + unemployrt + income + poverty + exp_subsidy + exp_pubwelfare + police + factor(state) + factor(year), data = merged_data)</a:t>
            </a:r>
          </a:p>
          <a:p>
            <a:pPr algn="l">
              <a:lnSpc>
                <a:spcPts val="4707"/>
              </a:lnSpc>
              <a:spcBef>
                <a:spcPct val="0"/>
              </a:spcBef>
            </a:pPr>
            <a:r>
              <a:rPr lang="en-US" sz="3362" strike="noStrike" u="none">
                <a:solidFill>
                  <a:srgbClr val="333333"/>
                </a:solidFill>
                <a:latin typeface="Glacial Indifference"/>
                <a:ea typeface="Glacial Indifference"/>
                <a:cs typeface="Glacial Indifference"/>
                <a:sym typeface="Glacial Indifference"/>
              </a:rPr>
              <a:t>The results shows:</a:t>
            </a:r>
          </a:p>
          <a:p>
            <a:pPr algn="l" marL="725997" indent="-362999" lvl="1">
              <a:lnSpc>
                <a:spcPts val="4707"/>
              </a:lnSpc>
              <a:buFont typeface="Arial"/>
              <a:buChar char="•"/>
            </a:pPr>
            <a:r>
              <a:rPr lang="en-US" sz="3362" strike="noStrike" u="none">
                <a:solidFill>
                  <a:srgbClr val="333333"/>
                </a:solidFill>
                <a:latin typeface="Glacial Indifference"/>
                <a:ea typeface="Glacial Indifference"/>
                <a:cs typeface="Glacial Indifference"/>
                <a:sym typeface="Glacial Indifference"/>
              </a:rPr>
              <a:t>ATE: 35.68, with p-value: 3.56e-05 </a:t>
            </a:r>
          </a:p>
          <a:p>
            <a:pPr algn="l" marL="725997" indent="-362999" lvl="1">
              <a:lnSpc>
                <a:spcPts val="4707"/>
              </a:lnSpc>
              <a:buFont typeface="Arial"/>
              <a:buChar char="•"/>
            </a:pPr>
            <a:r>
              <a:rPr lang="en-US" sz="3362" strike="noStrike" u="none">
                <a:solidFill>
                  <a:srgbClr val="333333"/>
                </a:solidFill>
                <a:latin typeface="Glacial Indifference"/>
                <a:ea typeface="Glacial Indifference"/>
                <a:cs typeface="Glacial Indifference"/>
                <a:sym typeface="Glacial Indifference"/>
              </a:rPr>
              <a:t>Robustness value: 0.1727</a:t>
            </a:r>
          </a:p>
          <a:p>
            <a:pPr algn="l">
              <a:lnSpc>
                <a:spcPts val="4707"/>
              </a:lnSpc>
            </a:pPr>
          </a:p>
          <a:p>
            <a:pPr algn="l">
              <a:lnSpc>
                <a:spcPts val="4707"/>
              </a:lnSpc>
              <a:spcBef>
                <a:spcPct val="0"/>
              </a:spcBef>
            </a:pPr>
            <a:r>
              <a:rPr lang="en-US" sz="3362" strike="noStrike" u="none">
                <a:solidFill>
                  <a:srgbClr val="333333"/>
                </a:solidFill>
                <a:latin typeface="Glacial Indifference"/>
                <a:ea typeface="Glacial Indifference"/>
                <a:cs typeface="Glacial Indifference"/>
                <a:sym typeface="Glacial Indifference"/>
              </a:rPr>
              <a:t>Our traditional two-way fixed-effects model shows that the implementation of castle laws is significantly associated with approximately </a:t>
            </a:r>
            <a:r>
              <a:rPr lang="en-US" b="true" sz="3362" strike="noStrike" u="none">
                <a:solidFill>
                  <a:srgbClr val="333333"/>
                </a:solidFill>
                <a:latin typeface="Glacial Indifference Bold"/>
                <a:ea typeface="Glacial Indifference Bold"/>
                <a:cs typeface="Glacial Indifference Bold"/>
                <a:sym typeface="Glacial Indifference Bold"/>
              </a:rPr>
              <a:t>36 additional</a:t>
            </a:r>
            <a:r>
              <a:rPr lang="en-US" sz="3362" strike="noStrike" u="none">
                <a:solidFill>
                  <a:srgbClr val="333333"/>
                </a:solidFill>
                <a:latin typeface="Glacial Indifference"/>
                <a:ea typeface="Glacial Indifference"/>
                <a:cs typeface="Glacial Indifference"/>
                <a:sym typeface="Glacial Indifference"/>
              </a:rPr>
              <a:t> homicides per state per year.</a:t>
            </a:r>
          </a:p>
          <a:p>
            <a:pPr algn="l">
              <a:lnSpc>
                <a:spcPts val="4707"/>
              </a:lnSpc>
              <a:spcBef>
                <a:spcPct val="0"/>
              </a:spcBef>
            </a:pPr>
          </a:p>
          <a:p>
            <a:pPr algn="l">
              <a:lnSpc>
                <a:spcPts val="4707"/>
              </a:lnSpc>
              <a:spcBef>
                <a:spcPct val="0"/>
              </a:spcBef>
            </a:pPr>
            <a:r>
              <a:rPr lang="en-US" sz="3362" strike="noStrike" u="none">
                <a:solidFill>
                  <a:srgbClr val="333333"/>
                </a:solidFill>
                <a:latin typeface="Glacial Indifference"/>
                <a:ea typeface="Glacial Indifference"/>
                <a:cs typeface="Glacial Indifference"/>
                <a:sym typeface="Glacial Indifference"/>
              </a:rPr>
              <a:t>For our findings to be invalid, </a:t>
            </a:r>
            <a:r>
              <a:rPr lang="en-US" b="true" sz="3362" strike="noStrike" u="none">
                <a:solidFill>
                  <a:srgbClr val="333333"/>
                </a:solidFill>
                <a:latin typeface="Glacial Indifference Bold"/>
                <a:ea typeface="Glacial Indifference Bold"/>
                <a:cs typeface="Glacial Indifference Bold"/>
                <a:sym typeface="Glacial Indifference Bold"/>
              </a:rPr>
              <a:t>at least 17.27% of </a:t>
            </a:r>
            <a:r>
              <a:rPr lang="en-US" sz="3362" strike="noStrike" u="none">
                <a:solidFill>
                  <a:srgbClr val="333333"/>
                </a:solidFill>
                <a:latin typeface="Glacial Indifference"/>
                <a:ea typeface="Glacial Indifference"/>
                <a:cs typeface="Glacial Indifference"/>
                <a:sym typeface="Glacial Indifference"/>
              </a:rPr>
              <a:t>the change in treatment and outcomes would need to be due to unobserved confounders.</a:t>
            </a:r>
          </a:p>
          <a:p>
            <a:pPr algn="l">
              <a:lnSpc>
                <a:spcPts val="4707"/>
              </a:lnSpc>
              <a:spcBef>
                <a:spcPct val="0"/>
              </a:spcBef>
            </a:pPr>
          </a:p>
          <a:p>
            <a:pPr algn="l">
              <a:lnSpc>
                <a:spcPts val="4707"/>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1584352"/>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DID/TWO-WAY FE WITH IV EXPLORATION</a:t>
            </a:r>
          </a:p>
        </p:txBody>
      </p:sp>
      <p:sp>
        <p:nvSpPr>
          <p:cNvPr name="Freeform 6" id="6"/>
          <p:cNvSpPr/>
          <p:nvPr/>
        </p:nvSpPr>
        <p:spPr>
          <a:xfrm flipH="false" flipV="false" rot="0">
            <a:off x="16169956" y="-1115537"/>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853925" y="2591563"/>
            <a:ext cx="16887612" cy="8258489"/>
          </a:xfrm>
          <a:prstGeom prst="rect">
            <a:avLst/>
          </a:prstGeom>
        </p:spPr>
        <p:txBody>
          <a:bodyPr anchor="t" rtlCol="false" tIns="0" lIns="0" bIns="0" rIns="0">
            <a:spAutoFit/>
          </a:bodyPr>
          <a:lstStyle/>
          <a:p>
            <a:pPr algn="l">
              <a:lnSpc>
                <a:spcPts val="4707"/>
              </a:lnSpc>
              <a:spcBef>
                <a:spcPct val="0"/>
              </a:spcBef>
            </a:pPr>
            <a:r>
              <a:rPr lang="en-US" b="true" sz="3362">
                <a:solidFill>
                  <a:srgbClr val="333333"/>
                </a:solidFill>
                <a:latin typeface="Glacial Indifference Bold"/>
                <a:ea typeface="Glacial Indifference Bold"/>
                <a:cs typeface="Glacial Indifference Bold"/>
                <a:sym typeface="Glacial Indifference Bold"/>
              </a:rPr>
              <a:t>WH</a:t>
            </a:r>
            <a:r>
              <a:rPr lang="en-US" b="true" sz="3362" strike="noStrike" u="none">
                <a:solidFill>
                  <a:srgbClr val="333333"/>
                </a:solidFill>
                <a:latin typeface="Glacial Indifference Bold"/>
                <a:ea typeface="Glacial Indifference Bold"/>
                <a:cs typeface="Glacial Indifference Bold"/>
                <a:sym typeface="Glacial Indifference Bold"/>
              </a:rPr>
              <a:t>AT WE DID:</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Implemented an IV (Instrumental Variables) appro</a:t>
            </a:r>
            <a:r>
              <a:rPr lang="en-US" sz="3362" strike="noStrike" u="none">
                <a:solidFill>
                  <a:srgbClr val="333333"/>
                </a:solidFill>
                <a:latin typeface="Glacial Indifference"/>
                <a:ea typeface="Glacial Indifference"/>
                <a:cs typeface="Glacial Indifference"/>
                <a:sym typeface="Glacial Indifference"/>
              </a:rPr>
              <a:t>a</a:t>
            </a:r>
            <a:r>
              <a:rPr lang="en-US" sz="3362" strike="noStrike" u="none">
                <a:solidFill>
                  <a:srgbClr val="333333"/>
                </a:solidFill>
                <a:latin typeface="Glacial Indifference"/>
                <a:ea typeface="Glacial Indifference"/>
                <a:cs typeface="Glacial Indifference"/>
                <a:sym typeface="Glacial Indifference"/>
              </a:rPr>
              <a:t>ch</a:t>
            </a:r>
            <a:r>
              <a:rPr lang="en-US" sz="3362" strike="noStrike" u="none">
                <a:solidFill>
                  <a:srgbClr val="333333"/>
                </a:solidFill>
                <a:latin typeface="Glacial Indifference"/>
                <a:ea typeface="Glacial Indifference"/>
                <a:cs typeface="Glacial Indifference"/>
                <a:sym typeface="Glacial Indifference"/>
              </a:rPr>
              <a:t> </a:t>
            </a:r>
            <a:r>
              <a:rPr lang="en-US" sz="3362" strike="noStrike" u="none">
                <a:solidFill>
                  <a:srgbClr val="333333"/>
                </a:solidFill>
                <a:latin typeface="Glacial Indifference"/>
                <a:ea typeface="Glacial Indifference"/>
                <a:cs typeface="Glacial Indifference"/>
                <a:sym typeface="Glacial Indifference"/>
              </a:rPr>
              <a:t>c</a:t>
            </a:r>
            <a:r>
              <a:rPr lang="en-US" sz="3362" strike="noStrike" u="none">
                <a:solidFill>
                  <a:srgbClr val="333333"/>
                </a:solidFill>
                <a:latin typeface="Glacial Indifference"/>
                <a:ea typeface="Glacial Indifference"/>
                <a:cs typeface="Glacial Indifference"/>
                <a:sym typeface="Glacial Indifference"/>
              </a:rPr>
              <a:t>om</a:t>
            </a:r>
            <a:r>
              <a:rPr lang="en-US" sz="3362" strike="noStrike" u="none">
                <a:solidFill>
                  <a:srgbClr val="333333"/>
                </a:solidFill>
                <a:latin typeface="Glacial Indifference"/>
                <a:ea typeface="Glacial Indifference"/>
                <a:cs typeface="Glacial Indifference"/>
                <a:sym typeface="Glacial Indifference"/>
              </a:rPr>
              <a:t>b</a:t>
            </a:r>
            <a:r>
              <a:rPr lang="en-US" sz="3362" strike="noStrike" u="none">
                <a:solidFill>
                  <a:srgbClr val="333333"/>
                </a:solidFill>
                <a:latin typeface="Glacial Indifference"/>
                <a:ea typeface="Glacial Indifference"/>
                <a:cs typeface="Glacial Indifference"/>
                <a:sym typeface="Glacial Indifference"/>
              </a:rPr>
              <a:t>i</a:t>
            </a:r>
            <a:r>
              <a:rPr lang="en-US" sz="3362" strike="noStrike" u="none">
                <a:solidFill>
                  <a:srgbClr val="333333"/>
                </a:solidFill>
                <a:latin typeface="Glacial Indifference"/>
                <a:ea typeface="Glacial Indifference"/>
                <a:cs typeface="Glacial Indifference"/>
                <a:sym typeface="Glacial Indifference"/>
              </a:rPr>
              <a:t>n</a:t>
            </a:r>
            <a:r>
              <a:rPr lang="en-US" sz="3362" strike="noStrike" u="none">
                <a:solidFill>
                  <a:srgbClr val="333333"/>
                </a:solidFill>
                <a:latin typeface="Glacial Indifference"/>
                <a:ea typeface="Glacial Indifference"/>
                <a:cs typeface="Glacial Indifference"/>
                <a:sym typeface="Glacial Indifference"/>
              </a:rPr>
              <a:t>ed </a:t>
            </a:r>
            <a:r>
              <a:rPr lang="en-US" sz="3362" strike="noStrike" u="none">
                <a:solidFill>
                  <a:srgbClr val="333333"/>
                </a:solidFill>
                <a:latin typeface="Glacial Indifference"/>
                <a:ea typeface="Glacial Indifference"/>
                <a:cs typeface="Glacial Indifference"/>
                <a:sym typeface="Glacial Indifference"/>
              </a:rPr>
              <a:t>with</a:t>
            </a:r>
            <a:r>
              <a:rPr lang="en-US" sz="3362" strike="noStrike" u="none">
                <a:solidFill>
                  <a:srgbClr val="333333"/>
                </a:solidFill>
                <a:latin typeface="Glacial Indifference"/>
                <a:ea typeface="Glacial Indifference"/>
                <a:cs typeface="Glacial Indifference"/>
                <a:sym typeface="Glacial Indifference"/>
              </a:rPr>
              <a:t> </a:t>
            </a:r>
            <a:r>
              <a:rPr lang="en-US" sz="3362" strike="noStrike" u="none">
                <a:solidFill>
                  <a:srgbClr val="333333"/>
                </a:solidFill>
                <a:latin typeface="Glacial Indifference"/>
                <a:ea typeface="Glacial Indifference"/>
                <a:cs typeface="Glacial Indifference"/>
                <a:sym typeface="Glacial Indifference"/>
              </a:rPr>
              <a:t>Diff</a:t>
            </a:r>
            <a:r>
              <a:rPr lang="en-US" sz="3362" strike="noStrike" u="none">
                <a:solidFill>
                  <a:srgbClr val="333333"/>
                </a:solidFill>
                <a:latin typeface="Glacial Indifference"/>
                <a:ea typeface="Glacial Indifference"/>
                <a:cs typeface="Glacial Indifference"/>
                <a:sym typeface="Glacial Indifference"/>
              </a:rPr>
              <a:t>er</a:t>
            </a:r>
            <a:r>
              <a:rPr lang="en-US" sz="3362" strike="noStrike" u="none">
                <a:solidFill>
                  <a:srgbClr val="333333"/>
                </a:solidFill>
                <a:latin typeface="Glacial Indifference"/>
                <a:ea typeface="Glacial Indifference"/>
                <a:cs typeface="Glacial Indifference"/>
                <a:sym typeface="Glacial Indifference"/>
              </a:rPr>
              <a:t>e</a:t>
            </a:r>
            <a:r>
              <a:rPr lang="en-US" sz="3362" strike="noStrike" u="none">
                <a:solidFill>
                  <a:srgbClr val="333333"/>
                </a:solidFill>
                <a:latin typeface="Glacial Indifference"/>
                <a:ea typeface="Glacial Indifference"/>
                <a:cs typeface="Glacial Indifference"/>
                <a:sym typeface="Glacial Indifference"/>
              </a:rPr>
              <a:t>nce</a:t>
            </a:r>
            <a:r>
              <a:rPr lang="en-US" sz="3362" strike="noStrike" u="none">
                <a:solidFill>
                  <a:srgbClr val="333333"/>
                </a:solidFill>
                <a:latin typeface="Glacial Indifference"/>
                <a:ea typeface="Glacial Indifference"/>
                <a:cs typeface="Glacial Indifference"/>
                <a:sym typeface="Glacial Indifference"/>
              </a:rPr>
              <a:t>-in-Diff</a:t>
            </a:r>
            <a:r>
              <a:rPr lang="en-US" sz="3362" strike="noStrike" u="none">
                <a:solidFill>
                  <a:srgbClr val="333333"/>
                </a:solidFill>
                <a:latin typeface="Glacial Indifference"/>
                <a:ea typeface="Glacial Indifference"/>
                <a:cs typeface="Glacial Indifference"/>
                <a:sym typeface="Glacial Indifference"/>
              </a:rPr>
              <a:t>er</a:t>
            </a:r>
            <a:r>
              <a:rPr lang="en-US" sz="3362" strike="noStrike" u="none">
                <a:solidFill>
                  <a:srgbClr val="333333"/>
                </a:solidFill>
                <a:latin typeface="Glacial Indifference"/>
                <a:ea typeface="Glacial Indifference"/>
                <a:cs typeface="Glacial Indifference"/>
                <a:sym typeface="Glacial Indifference"/>
              </a:rPr>
              <a:t>enc</a:t>
            </a:r>
            <a:r>
              <a:rPr lang="en-US" sz="3362" strike="noStrike" u="none">
                <a:solidFill>
                  <a:srgbClr val="333333"/>
                </a:solidFill>
                <a:latin typeface="Glacial Indifference"/>
                <a:ea typeface="Glacial Indifference"/>
                <a:cs typeface="Glacial Indifference"/>
                <a:sym typeface="Glacial Indifference"/>
              </a:rPr>
              <a:t>es</a:t>
            </a:r>
            <a:r>
              <a:rPr lang="en-US" sz="3362" strike="noStrike" u="none">
                <a:solidFill>
                  <a:srgbClr val="333333"/>
                </a:solidFill>
                <a:latin typeface="Glacial Indifference"/>
                <a:ea typeface="Glacial Indifference"/>
                <a:cs typeface="Glacial Indifference"/>
                <a:sym typeface="Glacial Indifference"/>
              </a:rPr>
              <a:t> (D</a:t>
            </a:r>
            <a:r>
              <a:rPr lang="en-US" sz="3362" strike="noStrike" u="none">
                <a:solidFill>
                  <a:srgbClr val="333333"/>
                </a:solidFill>
                <a:latin typeface="Glacial Indifference"/>
                <a:ea typeface="Glacial Indifference"/>
                <a:cs typeface="Glacial Indifference"/>
                <a:sym typeface="Glacial Indifference"/>
              </a:rPr>
              <a:t>i</a:t>
            </a:r>
            <a:r>
              <a:rPr lang="en-US" sz="3362" strike="noStrike" u="none">
                <a:solidFill>
                  <a:srgbClr val="333333"/>
                </a:solidFill>
                <a:latin typeface="Glacial Indifference"/>
                <a:ea typeface="Glacial Indifference"/>
                <a:cs typeface="Glacial Indifference"/>
                <a:sym typeface="Glacial Indifference"/>
              </a:rPr>
              <a:t>D)</a:t>
            </a:r>
            <a:r>
              <a:rPr lang="en-US" sz="3362" strike="noStrike" u="none">
                <a:solidFill>
                  <a:srgbClr val="333333"/>
                </a:solidFill>
                <a:latin typeface="Glacial Indifference"/>
                <a:ea typeface="Glacial Indifference"/>
                <a:cs typeface="Glacial Indifference"/>
                <a:sym typeface="Glacial Indifference"/>
              </a:rPr>
              <a:t> by </a:t>
            </a:r>
            <a:r>
              <a:rPr lang="en-US" sz="3362" strike="noStrike" u="none">
                <a:solidFill>
                  <a:srgbClr val="333333"/>
                </a:solidFill>
                <a:latin typeface="Glacial Indifference"/>
                <a:ea typeface="Glacial Indifference"/>
                <a:cs typeface="Glacial Indifference"/>
                <a:sym typeface="Glacial Indifference"/>
              </a:rPr>
              <a:t>F</a:t>
            </a:r>
            <a:r>
              <a:rPr lang="en-US" sz="3362" strike="noStrike" u="none">
                <a:solidFill>
                  <a:srgbClr val="333333"/>
                </a:solidFill>
                <a:latin typeface="Glacial Indifference"/>
                <a:ea typeface="Glacial Indifference"/>
                <a:cs typeface="Glacial Indifference"/>
                <a:sym typeface="Glacial Indifference"/>
              </a:rPr>
              <a:t>i</a:t>
            </a:r>
            <a:r>
              <a:rPr lang="en-US" sz="3362" strike="noStrike" u="none">
                <a:solidFill>
                  <a:srgbClr val="333333"/>
                </a:solidFill>
                <a:latin typeface="Glacial Indifference"/>
                <a:ea typeface="Glacial Indifference"/>
                <a:cs typeface="Glacial Indifference"/>
                <a:sym typeface="Glacial Indifference"/>
              </a:rPr>
              <a:t>x</a:t>
            </a:r>
            <a:r>
              <a:rPr lang="en-US" sz="3362" strike="noStrike" u="none">
                <a:solidFill>
                  <a:srgbClr val="333333"/>
                </a:solidFill>
                <a:latin typeface="Glacial Indifference"/>
                <a:ea typeface="Glacial Indifference"/>
                <a:cs typeface="Glacial Indifference"/>
                <a:sym typeface="Glacial Indifference"/>
              </a:rPr>
              <a:t>e</a:t>
            </a:r>
            <a:r>
              <a:rPr lang="en-US" sz="3362" strike="noStrike" u="none">
                <a:solidFill>
                  <a:srgbClr val="333333"/>
                </a:solidFill>
                <a:latin typeface="Glacial Indifference"/>
                <a:ea typeface="Glacial Indifference"/>
                <a:cs typeface="Glacial Indifference"/>
                <a:sym typeface="Glacial Indifference"/>
              </a:rPr>
              <a:t>d</a:t>
            </a:r>
            <a:r>
              <a:rPr lang="en-US" sz="3362" strike="noStrike" u="none">
                <a:solidFill>
                  <a:srgbClr val="333333"/>
                </a:solidFill>
                <a:latin typeface="Glacial Indifference"/>
                <a:ea typeface="Glacial Indifference"/>
                <a:cs typeface="Glacial Indifference"/>
                <a:sym typeface="Glacial Indifference"/>
              </a:rPr>
              <a:t> </a:t>
            </a:r>
            <a:r>
              <a:rPr lang="en-US" sz="3362" strike="noStrike" u="none">
                <a:solidFill>
                  <a:srgbClr val="333333"/>
                </a:solidFill>
                <a:latin typeface="Glacial Indifference"/>
                <a:ea typeface="Glacial Indifference"/>
                <a:cs typeface="Glacial Indifference"/>
                <a:sym typeface="Glacial Indifference"/>
              </a:rPr>
              <a:t>Ef</a:t>
            </a:r>
            <a:r>
              <a:rPr lang="en-US" sz="3362" strike="noStrike" u="none">
                <a:solidFill>
                  <a:srgbClr val="333333"/>
                </a:solidFill>
                <a:latin typeface="Glacial Indifference"/>
                <a:ea typeface="Glacial Indifference"/>
                <a:cs typeface="Glacial Indifference"/>
                <a:sym typeface="Glacial Indifference"/>
              </a:rPr>
              <a:t>f</a:t>
            </a:r>
            <a:r>
              <a:rPr lang="en-US" sz="3362" strike="noStrike" u="none">
                <a:solidFill>
                  <a:srgbClr val="333333"/>
                </a:solidFill>
                <a:latin typeface="Glacial Indifference"/>
                <a:ea typeface="Glacial Indifference"/>
                <a:cs typeface="Glacial Indifference"/>
                <a:sym typeface="Glacial Indifference"/>
              </a:rPr>
              <a:t>e</a:t>
            </a:r>
            <a:r>
              <a:rPr lang="en-US" sz="3362" strike="noStrike" u="none">
                <a:solidFill>
                  <a:srgbClr val="333333"/>
                </a:solidFill>
                <a:latin typeface="Glacial Indifference"/>
                <a:ea typeface="Glacial Indifference"/>
                <a:cs typeface="Glacial Indifference"/>
                <a:sym typeface="Glacial Indifference"/>
              </a:rPr>
              <a:t>cts (</a:t>
            </a:r>
            <a:r>
              <a:rPr lang="en-US" sz="3362" strike="noStrike" u="none">
                <a:solidFill>
                  <a:srgbClr val="333333"/>
                </a:solidFill>
                <a:latin typeface="Glacial Indifference"/>
                <a:ea typeface="Glacial Indifference"/>
                <a:cs typeface="Glacial Indifference"/>
                <a:sym typeface="Glacial Indifference"/>
              </a:rPr>
              <a:t>FE</a:t>
            </a:r>
            <a:r>
              <a:rPr lang="en-US" sz="3362" strike="noStrike" u="none">
                <a:solidFill>
                  <a:srgbClr val="333333"/>
                </a:solidFill>
                <a:latin typeface="Glacial Indifference"/>
                <a:ea typeface="Glacial Indifference"/>
                <a:cs typeface="Glacial Indifference"/>
                <a:sym typeface="Glacial Indifference"/>
              </a:rPr>
              <a:t>)</a:t>
            </a:r>
            <a:r>
              <a:rPr lang="en-US" sz="3362" strike="noStrike" u="none">
                <a:solidFill>
                  <a:srgbClr val="333333"/>
                </a:solidFill>
                <a:latin typeface="Glacial Indifference"/>
                <a:ea typeface="Glacial Indifference"/>
                <a:cs typeface="Glacial Indifference"/>
                <a:sym typeface="Glacial Indifference"/>
              </a:rPr>
              <a:t>.</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Use</a:t>
            </a:r>
            <a:r>
              <a:rPr lang="en-US" sz="3362" strike="noStrike" u="none">
                <a:solidFill>
                  <a:srgbClr val="333333"/>
                </a:solidFill>
                <a:latin typeface="Glacial Indifference"/>
                <a:ea typeface="Glacial Indifference"/>
                <a:cs typeface="Glacial Indifference"/>
                <a:sym typeface="Glacial Indifference"/>
              </a:rPr>
              <a:t>d “</a:t>
            </a:r>
            <a:r>
              <a:rPr lang="en-US" sz="3362" strike="noStrike" u="none">
                <a:solidFill>
                  <a:srgbClr val="333333"/>
                </a:solidFill>
                <a:latin typeface="Glacial Indifference"/>
                <a:ea typeface="Glacial Indifference"/>
                <a:cs typeface="Glacial Indifference"/>
                <a:sym typeface="Glacial Indifference"/>
              </a:rPr>
              <a:t>Guns</a:t>
            </a:r>
            <a:r>
              <a:rPr lang="en-US" sz="3362" strike="noStrike" u="none">
                <a:solidFill>
                  <a:srgbClr val="333333"/>
                </a:solidFill>
                <a:latin typeface="Glacial Indifference"/>
                <a:ea typeface="Glacial Indifference"/>
                <a:cs typeface="Glacial Indifference"/>
                <a:sym typeface="Glacial Indifference"/>
              </a:rPr>
              <a:t> </a:t>
            </a:r>
            <a:r>
              <a:rPr lang="en-US" sz="3362" strike="noStrike" u="none">
                <a:solidFill>
                  <a:srgbClr val="333333"/>
                </a:solidFill>
                <a:latin typeface="Glacial Indifference"/>
                <a:ea typeface="Glacial Indifference"/>
                <a:cs typeface="Glacial Indifference"/>
                <a:sym typeface="Glacial Indifference"/>
              </a:rPr>
              <a:t>&amp; A</a:t>
            </a:r>
            <a:r>
              <a:rPr lang="en-US" sz="3362" strike="noStrike" u="none">
                <a:solidFill>
                  <a:srgbClr val="333333"/>
                </a:solidFill>
                <a:latin typeface="Glacial Indifference"/>
                <a:ea typeface="Glacial Indifference"/>
                <a:cs typeface="Glacial Indifference"/>
                <a:sym typeface="Glacial Indifference"/>
              </a:rPr>
              <a:t>m</a:t>
            </a:r>
            <a:r>
              <a:rPr lang="en-US" sz="3362" strike="noStrike" u="none">
                <a:solidFill>
                  <a:srgbClr val="333333"/>
                </a:solidFill>
                <a:latin typeface="Glacial Indifference"/>
                <a:ea typeface="Glacial Indifference"/>
                <a:cs typeface="Glacial Indifference"/>
                <a:sym typeface="Glacial Indifference"/>
              </a:rPr>
              <a:t>mo”</a:t>
            </a:r>
            <a:r>
              <a:rPr lang="en-US" sz="3362" strike="noStrike" u="none">
                <a:solidFill>
                  <a:srgbClr val="333333"/>
                </a:solidFill>
                <a:latin typeface="Glacial Indifference"/>
                <a:ea typeface="Glacial Indifference"/>
                <a:cs typeface="Glacial Indifference"/>
                <a:sym typeface="Glacial Indifference"/>
              </a:rPr>
              <a:t> subscriptions</a:t>
            </a:r>
            <a:r>
              <a:rPr lang="en-US" sz="3362" strike="noStrike" u="none">
                <a:solidFill>
                  <a:srgbClr val="333333"/>
                </a:solidFill>
                <a:latin typeface="Glacial Indifference"/>
                <a:ea typeface="Glacial Indifference"/>
                <a:cs typeface="Glacial Indifference"/>
                <a:sym typeface="Glacial Indifference"/>
              </a:rPr>
              <a:t> and hunting license </a:t>
            </a:r>
            <a:r>
              <a:rPr lang="en-US" sz="3362" strike="noStrike" u="none">
                <a:solidFill>
                  <a:srgbClr val="333333"/>
                </a:solidFill>
                <a:latin typeface="Glacial Indifference"/>
                <a:ea typeface="Glacial Indifference"/>
                <a:cs typeface="Glacial Indifference"/>
                <a:sym typeface="Glacial Indifference"/>
              </a:rPr>
              <a:t>registrations as instruments for Castle Law implementation to address endogeneity concerns.</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C</a:t>
            </a:r>
            <a:r>
              <a:rPr lang="en-US" sz="3362" strike="noStrike" u="none">
                <a:solidFill>
                  <a:srgbClr val="333333"/>
                </a:solidFill>
                <a:latin typeface="Glacial Indifference"/>
                <a:ea typeface="Glacial Indifference"/>
                <a:cs typeface="Glacial Indifference"/>
                <a:sym typeface="Glacial Indifference"/>
              </a:rPr>
              <a:t>ontrolled for economic, demographic, a</a:t>
            </a:r>
            <a:r>
              <a:rPr lang="en-US" sz="3362" strike="noStrike" u="none">
                <a:solidFill>
                  <a:srgbClr val="333333"/>
                </a:solidFill>
                <a:latin typeface="Glacial Indifference"/>
                <a:ea typeface="Glacial Indifference"/>
                <a:cs typeface="Glacial Indifference"/>
                <a:sym typeface="Glacial Indifference"/>
              </a:rPr>
              <a:t>nd</a:t>
            </a:r>
            <a:r>
              <a:rPr lang="en-US" sz="3362" strike="noStrike" u="none">
                <a:solidFill>
                  <a:srgbClr val="333333"/>
                </a:solidFill>
                <a:latin typeface="Glacial Indifference"/>
                <a:ea typeface="Glacial Indifference"/>
                <a:cs typeface="Glacial Indifference"/>
                <a:sym typeface="Glacial Indifference"/>
              </a:rPr>
              <a:t> la</a:t>
            </a:r>
            <a:r>
              <a:rPr lang="en-US" sz="3362" strike="noStrike" u="none">
                <a:solidFill>
                  <a:srgbClr val="333333"/>
                </a:solidFill>
                <a:latin typeface="Glacial Indifference"/>
                <a:ea typeface="Glacial Indifference"/>
                <a:cs typeface="Glacial Indifference"/>
                <a:sym typeface="Glacial Indifference"/>
              </a:rPr>
              <a:t>w</a:t>
            </a:r>
            <a:r>
              <a:rPr lang="en-US" sz="3362" strike="noStrike" u="none">
                <a:solidFill>
                  <a:srgbClr val="333333"/>
                </a:solidFill>
                <a:latin typeface="Glacial Indifference"/>
                <a:ea typeface="Glacial Indifference"/>
                <a:cs typeface="Glacial Indifference"/>
                <a:sym typeface="Glacial Indifference"/>
              </a:rPr>
              <a:t> enforcement factors while accounting for state and year fixed effects.</a:t>
            </a:r>
          </a:p>
          <a:p>
            <a:pPr algn="l">
              <a:lnSpc>
                <a:spcPts val="4707"/>
              </a:lnSpc>
              <a:spcBef>
                <a:spcPct val="0"/>
              </a:spcBef>
            </a:pPr>
            <a:r>
              <a:rPr lang="en-US" b="true" sz="3362" strike="noStrike" u="none">
                <a:solidFill>
                  <a:srgbClr val="333333"/>
                </a:solidFill>
                <a:latin typeface="Glacial Indifference Bold"/>
                <a:ea typeface="Glacial Indifference Bold"/>
                <a:cs typeface="Glacial Indifference Bold"/>
                <a:sym typeface="Glacial Indifference Bold"/>
              </a:rPr>
              <a:t>MODEL:</a:t>
            </a:r>
          </a:p>
          <a:p>
            <a:pPr algn="ctr">
              <a:lnSpc>
                <a:spcPts val="4707"/>
              </a:lnSpc>
              <a:spcBef>
                <a:spcPct val="0"/>
              </a:spcBef>
            </a:pPr>
            <a:r>
              <a:rPr lang="en-US" sz="3362" strike="noStrike" u="none">
                <a:solidFill>
                  <a:srgbClr val="333333"/>
                </a:solidFill>
                <a:latin typeface="Glacial Indifference"/>
                <a:ea typeface="Glacial Indifference"/>
                <a:cs typeface="Glacial Indifference"/>
                <a:sym typeface="Glacial Indifference"/>
              </a:rPr>
              <a:t>ivreg( </a:t>
            </a:r>
            <a:r>
              <a:rPr lang="en-US" b="true" sz="3362" strike="noStrike" u="none">
                <a:solidFill>
                  <a:srgbClr val="333333"/>
                </a:solidFill>
                <a:latin typeface="Glacial Indifference Bold"/>
                <a:ea typeface="Glacial Indifference Bold"/>
                <a:cs typeface="Glacial Indifference Bold"/>
                <a:sym typeface="Glacial Indifference Bold"/>
              </a:rPr>
              <a:t>homicide_c</a:t>
            </a:r>
            <a:r>
              <a:rPr lang="en-US" sz="3362" strike="noStrike" u="none">
                <a:solidFill>
                  <a:srgbClr val="333333"/>
                </a:solidFill>
                <a:latin typeface="Glacial Indifference"/>
                <a:ea typeface="Glacial Indifference"/>
                <a:cs typeface="Glacial Indifference"/>
                <a:sym typeface="Glacial Indifference"/>
              </a:rPr>
              <a:t> ~ </a:t>
            </a:r>
            <a:r>
              <a:rPr lang="en-US" b="true" sz="3362" strike="noStrike" u="none">
                <a:solidFill>
                  <a:srgbClr val="333333"/>
                </a:solidFill>
                <a:latin typeface="Glacial Indifference Bold"/>
                <a:ea typeface="Glacial Indifference Bold"/>
                <a:cs typeface="Glacial Indifference Bold"/>
                <a:sym typeface="Glacial Indifference Bold"/>
              </a:rPr>
              <a:t>cdl</a:t>
            </a:r>
            <a:r>
              <a:rPr lang="en-US" sz="3362" strike="noStrike" u="none">
                <a:solidFill>
                  <a:srgbClr val="333333"/>
                </a:solidFill>
                <a:latin typeface="Glacial Indifference"/>
                <a:ea typeface="Glacial Indifference"/>
                <a:cs typeface="Glacial Indifference"/>
                <a:sym typeface="Glacial Indifference"/>
              </a:rPr>
              <a:t> + unemployrt + income + poverty + exp_subsidy + exp_pubwelfare + police + factor(state) + factor(year)</a:t>
            </a:r>
          </a:p>
          <a:p>
            <a:pPr algn="ctr">
              <a:lnSpc>
                <a:spcPts val="4707"/>
              </a:lnSpc>
              <a:spcBef>
                <a:spcPct val="0"/>
              </a:spcBef>
            </a:pPr>
            <a:r>
              <a:rPr lang="en-US" sz="3362" strike="noStrike" u="none">
                <a:solidFill>
                  <a:srgbClr val="333333"/>
                </a:solidFill>
                <a:latin typeface="Glacial Indifference"/>
                <a:ea typeface="Glacial Indifference"/>
                <a:cs typeface="Glacial Indifference"/>
                <a:sym typeface="Glacial Indifference"/>
              </a:rPr>
              <a:t> | unemployrt + income + poverty + exp_subsidy + exp_pubwelfare + police + factor(state) + factor(year) + </a:t>
            </a:r>
            <a:r>
              <a:rPr lang="en-US" b="true" sz="3362" strike="noStrike" u="none">
                <a:solidFill>
                  <a:srgbClr val="333333"/>
                </a:solidFill>
                <a:latin typeface="Glacial Indifference Bold"/>
                <a:ea typeface="Glacial Indifference Bold"/>
                <a:cs typeface="Glacial Indifference Bold"/>
                <a:sym typeface="Glacial Indifference Bold"/>
              </a:rPr>
              <a:t>GunsAmmo</a:t>
            </a:r>
            <a:r>
              <a:rPr lang="en-US" sz="3362" strike="noStrike" u="none">
                <a:solidFill>
                  <a:srgbClr val="333333"/>
                </a:solidFill>
                <a:latin typeface="Glacial Indifference"/>
                <a:ea typeface="Glacial Indifference"/>
                <a:cs typeface="Glacial Indifference"/>
                <a:sym typeface="Glacial Indifference"/>
              </a:rPr>
              <a:t> + </a:t>
            </a:r>
            <a:r>
              <a:rPr lang="en-US" b="true" sz="3362" strike="noStrike" u="none">
                <a:solidFill>
                  <a:srgbClr val="333333"/>
                </a:solidFill>
                <a:latin typeface="Glacial Indifference Bold"/>
                <a:ea typeface="Glacial Indifference Bold"/>
                <a:cs typeface="Glacial Indifference Bold"/>
                <a:sym typeface="Glacial Indifference Bold"/>
              </a:rPr>
              <a:t>HuntLic</a:t>
            </a:r>
            <a:r>
              <a:rPr lang="en-US" sz="3362" strike="noStrike" u="none">
                <a:solidFill>
                  <a:srgbClr val="333333"/>
                </a:solidFill>
                <a:latin typeface="Glacial Indifference"/>
                <a:ea typeface="Glacial Indifference"/>
                <a:cs typeface="Glacial Indifference"/>
                <a:sym typeface="Glacial Indifference"/>
              </a:rPr>
              <a:t> , data = merged_data)</a:t>
            </a:r>
          </a:p>
          <a:p>
            <a:pPr algn="l">
              <a:lnSpc>
                <a:spcPts val="4707"/>
              </a:lnSpc>
              <a:spcBef>
                <a:spcPct val="0"/>
              </a:spcBef>
            </a:pPr>
          </a:p>
          <a:p>
            <a:pPr algn="l">
              <a:lnSpc>
                <a:spcPts val="4707"/>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1584352"/>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DID/TWO-WAY FE WITH IV EXPLORATION</a:t>
            </a:r>
          </a:p>
        </p:txBody>
      </p:sp>
      <p:sp>
        <p:nvSpPr>
          <p:cNvPr name="Freeform 6" id="6"/>
          <p:cNvSpPr/>
          <p:nvPr/>
        </p:nvSpPr>
        <p:spPr>
          <a:xfrm flipH="false" flipV="false" rot="0">
            <a:off x="16169956" y="-1115537"/>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853925" y="2591563"/>
            <a:ext cx="16887612" cy="7667939"/>
          </a:xfrm>
          <a:prstGeom prst="rect">
            <a:avLst/>
          </a:prstGeom>
        </p:spPr>
        <p:txBody>
          <a:bodyPr anchor="t" rtlCol="false" tIns="0" lIns="0" bIns="0" rIns="0">
            <a:spAutoFit/>
          </a:bodyPr>
          <a:lstStyle/>
          <a:p>
            <a:pPr algn="l">
              <a:lnSpc>
                <a:spcPts val="4707"/>
              </a:lnSpc>
              <a:spcBef>
                <a:spcPct val="0"/>
              </a:spcBef>
            </a:pPr>
            <a:r>
              <a:rPr lang="en-US" b="true" sz="3362">
                <a:solidFill>
                  <a:srgbClr val="333333"/>
                </a:solidFill>
                <a:latin typeface="Glacial Indifference Bold"/>
                <a:ea typeface="Glacial Indifference Bold"/>
                <a:cs typeface="Glacial Indifference Bold"/>
                <a:sym typeface="Glacial Indifference Bold"/>
              </a:rPr>
              <a:t>RESULTS:</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CASTLE LAW HAS A SIGNIFICANT POSITIVE EFFECT ON HOMICIDES (COEFFICIENT = 166, P = 0.0093), REINFORCING PREVIOUS FINDINGS.</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The implementation of Castle Laws is associated with an </a:t>
            </a:r>
            <a:r>
              <a:rPr lang="en-US" b="true" sz="3362" strike="noStrike" u="none">
                <a:solidFill>
                  <a:srgbClr val="333333"/>
                </a:solidFill>
                <a:latin typeface="Glacial Indifference Bold"/>
                <a:ea typeface="Glacial Indifference Bold"/>
                <a:cs typeface="Glacial Indifference Bold"/>
                <a:sym typeface="Glacial Indifference Bold"/>
              </a:rPr>
              <a:t>increase</a:t>
            </a:r>
            <a:r>
              <a:rPr lang="en-US" sz="3362" strike="noStrike" u="none">
                <a:solidFill>
                  <a:srgbClr val="333333"/>
                </a:solidFill>
                <a:latin typeface="Glacial Indifference"/>
                <a:ea typeface="Glacial Indifference"/>
                <a:cs typeface="Glacial Indifference"/>
                <a:sym typeface="Glacial Indifference"/>
              </a:rPr>
              <a:t> of approximately </a:t>
            </a:r>
            <a:r>
              <a:rPr lang="en-US" b="true" sz="3362" strike="noStrike" u="none">
                <a:solidFill>
                  <a:srgbClr val="333333"/>
                </a:solidFill>
                <a:latin typeface="Glacial Indifference Bold"/>
                <a:ea typeface="Glacial Indifference Bold"/>
                <a:cs typeface="Glacial Indifference Bold"/>
                <a:sym typeface="Glacial Indifference Bold"/>
              </a:rPr>
              <a:t>166</a:t>
            </a:r>
            <a:r>
              <a:rPr lang="en-US" sz="3362" strike="noStrike" u="none">
                <a:solidFill>
                  <a:srgbClr val="333333"/>
                </a:solidFill>
                <a:latin typeface="Glacial Indifference"/>
                <a:ea typeface="Glacial Indifference"/>
                <a:cs typeface="Glacial Indifference"/>
                <a:sym typeface="Glacial Indifference"/>
              </a:rPr>
              <a:t> </a:t>
            </a:r>
            <a:r>
              <a:rPr lang="en-US" b="true" sz="3362" strike="noStrike" u="none">
                <a:solidFill>
                  <a:srgbClr val="333333"/>
                </a:solidFill>
                <a:latin typeface="Glacial Indifference Bold"/>
                <a:ea typeface="Glacial Indifference Bold"/>
                <a:cs typeface="Glacial Indifference Bold"/>
                <a:sym typeface="Glacial Indifference Bold"/>
              </a:rPr>
              <a:t>homicides</a:t>
            </a:r>
            <a:r>
              <a:rPr lang="en-US" sz="3362" strike="noStrike" u="none">
                <a:solidFill>
                  <a:srgbClr val="333333"/>
                </a:solidFill>
                <a:latin typeface="Glacial Indifference"/>
                <a:ea typeface="Glacial Indifference"/>
                <a:cs typeface="Glacial Indifference"/>
                <a:sym typeface="Glacial Indifference"/>
              </a:rPr>
              <a:t> per state per year on average. This number is even bigger than the previous.</a:t>
            </a:r>
          </a:p>
          <a:p>
            <a:pPr algn="l">
              <a:lnSpc>
                <a:spcPts val="4707"/>
              </a:lnSpc>
              <a:spcBef>
                <a:spcPct val="0"/>
              </a:spcBef>
            </a:pPr>
          </a:p>
          <a:p>
            <a:pPr algn="l">
              <a:lnSpc>
                <a:spcPts val="4707"/>
              </a:lnSpc>
              <a:spcBef>
                <a:spcPct val="0"/>
              </a:spcBef>
            </a:pPr>
            <a:r>
              <a:rPr lang="en-US" b="true" sz="3362" strike="noStrike" u="none">
                <a:solidFill>
                  <a:srgbClr val="333333"/>
                </a:solidFill>
                <a:latin typeface="Glacial Indifference Bold"/>
                <a:ea typeface="Glacial Indifference Bold"/>
                <a:cs typeface="Glacial Indifference Bold"/>
                <a:sym typeface="Glacial Indifference Bold"/>
              </a:rPr>
              <a:t>DIAGNOSTIC TESTS:</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WEAK INSTRUMENT TEST (F-STAT = 6.628, P = 0.00145) → INSTRUMENTS ARE RELEVANT.</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WU-HAUSMAN TEST (P = 0.01133) → IV ESTIMATION IS PREFERABLE OVER OLS DUE TO ENDOGENEITY CONCERNS.</a:t>
            </a:r>
          </a:p>
          <a:p>
            <a:pPr algn="l" marL="725997" indent="-362999" lvl="1">
              <a:lnSpc>
                <a:spcPts val="4707"/>
              </a:lnSpc>
              <a:spcBef>
                <a:spcPct val="0"/>
              </a:spcBef>
              <a:buFont typeface="Arial"/>
              <a:buChar char="•"/>
            </a:pPr>
            <a:r>
              <a:rPr lang="en-US" sz="3362" strike="noStrike" u="none">
                <a:solidFill>
                  <a:srgbClr val="333333"/>
                </a:solidFill>
                <a:latin typeface="Glacial Indifference"/>
                <a:ea typeface="Glacial Indifference"/>
                <a:cs typeface="Glacial Indifference"/>
                <a:sym typeface="Glacial Indifference"/>
              </a:rPr>
              <a:t>SARGAN TEST (P = 0.43299) → INSTRUMENTS SATISFY EXOGENEITY.</a:t>
            </a:r>
          </a:p>
          <a:p>
            <a:pPr algn="l">
              <a:lnSpc>
                <a:spcPts val="4707"/>
              </a:lnSpc>
              <a:spcBef>
                <a:spcPct val="0"/>
              </a:spcBef>
            </a:pPr>
          </a:p>
          <a:p>
            <a:pPr algn="l">
              <a:lnSpc>
                <a:spcPts val="4707"/>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1529918" y="1104900"/>
            <a:ext cx="15228165" cy="794754"/>
          </a:xfrm>
          <a:prstGeom prst="rect">
            <a:avLst/>
          </a:prstGeom>
        </p:spPr>
        <p:txBody>
          <a:bodyPr anchor="t" rtlCol="false" tIns="0" lIns="0" bIns="0" rIns="0">
            <a:spAutoFit/>
          </a:bodyPr>
          <a:lstStyle/>
          <a:p>
            <a:pPr algn="ctr">
              <a:lnSpc>
                <a:spcPts val="6005"/>
              </a:lnSpc>
            </a:pPr>
            <a:r>
              <a:rPr lang="en-US" b="true" sz="5719">
                <a:solidFill>
                  <a:srgbClr val="333333"/>
                </a:solidFill>
                <a:latin typeface="Glacial Indifference Bold"/>
                <a:ea typeface="Glacial Indifference Bold"/>
                <a:cs typeface="Glacial Indifference Bold"/>
                <a:sym typeface="Glacial Indifference Bold"/>
              </a:rPr>
              <a:t>INTRODUCTION TO CASTLE DOCTRINE LAWS</a:t>
            </a:r>
          </a:p>
        </p:txBody>
      </p:sp>
      <p:grpSp>
        <p:nvGrpSpPr>
          <p:cNvPr name="Group 6" id="6"/>
          <p:cNvGrpSpPr/>
          <p:nvPr/>
        </p:nvGrpSpPr>
        <p:grpSpPr>
          <a:xfrm rot="0">
            <a:off x="2639742" y="4265235"/>
            <a:ext cx="5030118" cy="1301457"/>
            <a:chOff x="0" y="0"/>
            <a:chExt cx="6706824" cy="1735277"/>
          </a:xfrm>
        </p:grpSpPr>
        <p:grpSp>
          <p:nvGrpSpPr>
            <p:cNvPr name="Group 7" id="7"/>
            <p:cNvGrpSpPr/>
            <p:nvPr/>
          </p:nvGrpSpPr>
          <p:grpSpPr>
            <a:xfrm rot="0">
              <a:off x="0" y="0"/>
              <a:ext cx="6706824" cy="1735277"/>
              <a:chOff x="0" y="0"/>
              <a:chExt cx="2300956" cy="595333"/>
            </a:xfrm>
          </p:grpSpPr>
          <p:sp>
            <p:nvSpPr>
              <p:cNvPr name="Freeform 8" id="8"/>
              <p:cNvSpPr/>
              <p:nvPr/>
            </p:nvSpPr>
            <p:spPr>
              <a:xfrm flipH="false" flipV="false" rot="0">
                <a:off x="0" y="0"/>
                <a:ext cx="2300956" cy="595333"/>
              </a:xfrm>
              <a:custGeom>
                <a:avLst/>
                <a:gdLst/>
                <a:ahLst/>
                <a:cxnLst/>
                <a:rect r="r" b="b" t="t" l="l"/>
                <a:pathLst>
                  <a:path h="595333" w="2300956">
                    <a:moveTo>
                      <a:pt x="55408" y="0"/>
                    </a:moveTo>
                    <a:lnTo>
                      <a:pt x="2245548" y="0"/>
                    </a:lnTo>
                    <a:cubicBezTo>
                      <a:pt x="2276149" y="0"/>
                      <a:pt x="2300956" y="24807"/>
                      <a:pt x="2300956" y="55408"/>
                    </a:cubicBezTo>
                    <a:lnTo>
                      <a:pt x="2300956" y="539925"/>
                    </a:lnTo>
                    <a:cubicBezTo>
                      <a:pt x="2300956" y="570526"/>
                      <a:pt x="2276149" y="595333"/>
                      <a:pt x="2245548" y="595333"/>
                    </a:cubicBezTo>
                    <a:lnTo>
                      <a:pt x="55408" y="595333"/>
                    </a:lnTo>
                    <a:cubicBezTo>
                      <a:pt x="24807" y="595333"/>
                      <a:pt x="0" y="570526"/>
                      <a:pt x="0" y="539925"/>
                    </a:cubicBezTo>
                    <a:lnTo>
                      <a:pt x="0" y="55408"/>
                    </a:lnTo>
                    <a:cubicBezTo>
                      <a:pt x="0" y="24807"/>
                      <a:pt x="24807" y="0"/>
                      <a:pt x="55408" y="0"/>
                    </a:cubicBezTo>
                    <a:close/>
                  </a:path>
                </a:pathLst>
              </a:custGeom>
              <a:solidFill>
                <a:srgbClr val="F3F3F3"/>
              </a:solidFill>
            </p:spPr>
          </p:sp>
          <p:sp>
            <p:nvSpPr>
              <p:cNvPr name="TextBox 9" id="9"/>
              <p:cNvSpPr txBox="true"/>
              <p:nvPr/>
            </p:nvSpPr>
            <p:spPr>
              <a:xfrm>
                <a:off x="0" y="-38100"/>
                <a:ext cx="2300956" cy="633433"/>
              </a:xfrm>
              <a:prstGeom prst="rect">
                <a:avLst/>
              </a:prstGeom>
            </p:spPr>
            <p:txBody>
              <a:bodyPr anchor="ctr" rtlCol="false" tIns="35087" lIns="35087" bIns="35087" rIns="35087"/>
              <a:lstStyle/>
              <a:p>
                <a:pPr algn="ctr">
                  <a:lnSpc>
                    <a:spcPts val="2659"/>
                  </a:lnSpc>
                  <a:spcBef>
                    <a:spcPct val="0"/>
                  </a:spcBef>
                </a:pPr>
              </a:p>
            </p:txBody>
          </p:sp>
        </p:grpSp>
        <p:sp>
          <p:nvSpPr>
            <p:cNvPr name="TextBox 10" id="10"/>
            <p:cNvSpPr txBox="true"/>
            <p:nvPr/>
          </p:nvSpPr>
          <p:spPr>
            <a:xfrm rot="0">
              <a:off x="773443" y="315823"/>
              <a:ext cx="5159938" cy="1151255"/>
            </a:xfrm>
            <a:prstGeom prst="rect">
              <a:avLst/>
            </a:prstGeom>
          </p:spPr>
          <p:txBody>
            <a:bodyPr anchor="t" rtlCol="false" tIns="0" lIns="0" bIns="0" rIns="0">
              <a:spAutoFit/>
            </a:bodyPr>
            <a:lstStyle/>
            <a:p>
              <a:pPr algn="ctr">
                <a:lnSpc>
                  <a:spcPts val="3360"/>
                </a:lnSpc>
              </a:pPr>
              <a:r>
                <a:rPr lang="en-US" sz="3200">
                  <a:solidFill>
                    <a:srgbClr val="333333"/>
                  </a:solidFill>
                  <a:latin typeface="Georgia Pro"/>
                  <a:ea typeface="Georgia Pro"/>
                  <a:cs typeface="Georgia Pro"/>
                  <a:sym typeface="Georgia Pro"/>
                </a:rPr>
                <a:t>WHAT ARE CASTLE DOCTRINE LAWS?</a:t>
              </a:r>
            </a:p>
          </p:txBody>
        </p:sp>
      </p:grpSp>
      <p:sp>
        <p:nvSpPr>
          <p:cNvPr name="TextBox 11" id="11"/>
          <p:cNvSpPr txBox="true"/>
          <p:nvPr/>
        </p:nvSpPr>
        <p:spPr>
          <a:xfrm rot="0">
            <a:off x="1257889" y="5902860"/>
            <a:ext cx="7793823" cy="3245486"/>
          </a:xfrm>
          <a:prstGeom prst="rect">
            <a:avLst/>
          </a:prstGeom>
        </p:spPr>
        <p:txBody>
          <a:bodyPr anchor="t" rtlCol="false" tIns="0" lIns="0" bIns="0" rIns="0">
            <a:spAutoFit/>
          </a:bodyPr>
          <a:lstStyle/>
          <a:p>
            <a:pPr algn="l" marL="669283" indent="-334641" lvl="1">
              <a:lnSpc>
                <a:spcPts val="4339"/>
              </a:lnSpc>
              <a:buFont typeface="Arial"/>
              <a:buChar char="•"/>
            </a:pPr>
            <a:r>
              <a:rPr lang="en-US" sz="3099">
                <a:solidFill>
                  <a:srgbClr val="333333"/>
                </a:solidFill>
                <a:latin typeface="Glacial Indifference"/>
                <a:ea typeface="Glacial Indifference"/>
                <a:cs typeface="Glacial Indifference"/>
                <a:sym typeface="Glacial Indifference"/>
              </a:rPr>
              <a:t>Enacted in 33 of 51 U.S. jurisdictions (including Washington D.C.)</a:t>
            </a:r>
          </a:p>
          <a:p>
            <a:pPr algn="l" marL="669283" indent="-334641" lvl="1">
              <a:lnSpc>
                <a:spcPts val="4339"/>
              </a:lnSpc>
              <a:buFont typeface="Arial"/>
              <a:buChar char="•"/>
            </a:pPr>
            <a:r>
              <a:rPr lang="en-US" sz="3099">
                <a:solidFill>
                  <a:srgbClr val="333333"/>
                </a:solidFill>
                <a:latin typeface="Glacial Indifference"/>
                <a:ea typeface="Glacial Indifference"/>
                <a:cs typeface="Glacial Indifference"/>
                <a:sym typeface="Glacial Indifference"/>
              </a:rPr>
              <a:t>Grants the right to use force (sometimes lethal) against intruders</a:t>
            </a:r>
          </a:p>
          <a:p>
            <a:pPr algn="l" marL="669283" indent="-334641" lvl="1">
              <a:lnSpc>
                <a:spcPts val="4339"/>
              </a:lnSpc>
              <a:buFont typeface="Arial"/>
              <a:buChar char="•"/>
            </a:pPr>
            <a:r>
              <a:rPr lang="en-US" sz="3099">
                <a:solidFill>
                  <a:srgbClr val="333333"/>
                </a:solidFill>
                <a:latin typeface="Glacial Indifference"/>
                <a:ea typeface="Glacial Indifference"/>
                <a:cs typeface="Glacial Indifference"/>
                <a:sym typeface="Glacial Indifference"/>
              </a:rPr>
              <a:t>No duty to retreat when inside one's home, vehicle, or legally occupied space</a:t>
            </a:r>
          </a:p>
        </p:txBody>
      </p:sp>
      <p:sp>
        <p:nvSpPr>
          <p:cNvPr name="TextBox 12" id="12"/>
          <p:cNvSpPr txBox="true"/>
          <p:nvPr/>
        </p:nvSpPr>
        <p:spPr>
          <a:xfrm rot="0">
            <a:off x="10182121" y="5902860"/>
            <a:ext cx="6847990" cy="2159635"/>
          </a:xfrm>
          <a:prstGeom prst="rect">
            <a:avLst/>
          </a:prstGeom>
        </p:spPr>
        <p:txBody>
          <a:bodyPr anchor="t" rtlCol="false" tIns="0" lIns="0" bIns="0" rIns="0">
            <a:spAutoFit/>
          </a:bodyPr>
          <a:lstStyle/>
          <a:p>
            <a:pPr algn="l" marL="669289" indent="-334645" lvl="1">
              <a:lnSpc>
                <a:spcPts val="4339"/>
              </a:lnSpc>
              <a:buFont typeface="Arial"/>
              <a:buChar char="•"/>
            </a:pPr>
            <a:r>
              <a:rPr lang="en-US" sz="3099">
                <a:solidFill>
                  <a:srgbClr val="333333"/>
                </a:solidFill>
                <a:latin typeface="Glacial Indifference"/>
                <a:ea typeface="Glacial Indifference"/>
                <a:cs typeface="Glacial Indifference"/>
                <a:sym typeface="Glacial Indifference"/>
              </a:rPr>
              <a:t>Empower citizens to protect themselves and their property</a:t>
            </a:r>
          </a:p>
          <a:p>
            <a:pPr algn="l" marL="669289" indent="-334645" lvl="1">
              <a:lnSpc>
                <a:spcPts val="4339"/>
              </a:lnSpc>
              <a:buFont typeface="Arial"/>
              <a:buChar char="•"/>
            </a:pPr>
            <a:r>
              <a:rPr lang="en-US" sz="3099">
                <a:solidFill>
                  <a:srgbClr val="333333"/>
                </a:solidFill>
                <a:latin typeface="Glacial Indifference"/>
                <a:ea typeface="Glacial Indifference"/>
                <a:cs typeface="Glacial Indifference"/>
                <a:sym typeface="Glacial Indifference"/>
              </a:rPr>
              <a:t>Prevent legal prosecution for use of force in self-defense</a:t>
            </a:r>
          </a:p>
        </p:txBody>
      </p:sp>
      <p:sp>
        <p:nvSpPr>
          <p:cNvPr name="Freeform 13" id="13"/>
          <p:cNvSpPr/>
          <p:nvPr/>
        </p:nvSpPr>
        <p:spPr>
          <a:xfrm flipH="false" flipV="false" rot="2188524">
            <a:off x="3707648" y="1951975"/>
            <a:ext cx="2894306" cy="2319063"/>
          </a:xfrm>
          <a:custGeom>
            <a:avLst/>
            <a:gdLst/>
            <a:ahLst/>
            <a:cxnLst/>
            <a:rect r="r" b="b" t="t" l="l"/>
            <a:pathLst>
              <a:path h="2319063" w="2894306">
                <a:moveTo>
                  <a:pt x="0" y="0"/>
                </a:moveTo>
                <a:lnTo>
                  <a:pt x="2894306" y="0"/>
                </a:lnTo>
                <a:lnTo>
                  <a:pt x="2894306" y="2319063"/>
                </a:lnTo>
                <a:lnTo>
                  <a:pt x="0" y="23190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2137029">
            <a:off x="12138505" y="1960380"/>
            <a:ext cx="2935223" cy="2278467"/>
          </a:xfrm>
          <a:custGeom>
            <a:avLst/>
            <a:gdLst/>
            <a:ahLst/>
            <a:cxnLst/>
            <a:rect r="r" b="b" t="t" l="l"/>
            <a:pathLst>
              <a:path h="2278467" w="2935223">
                <a:moveTo>
                  <a:pt x="0" y="0"/>
                </a:moveTo>
                <a:lnTo>
                  <a:pt x="2935223" y="0"/>
                </a:lnTo>
                <a:lnTo>
                  <a:pt x="2935223" y="2278467"/>
                </a:lnTo>
                <a:lnTo>
                  <a:pt x="0" y="227846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1091057" y="4265235"/>
            <a:ext cx="5030118" cy="1301457"/>
            <a:chOff x="0" y="0"/>
            <a:chExt cx="6706824" cy="1735277"/>
          </a:xfrm>
        </p:grpSpPr>
        <p:grpSp>
          <p:nvGrpSpPr>
            <p:cNvPr name="Group 16" id="16"/>
            <p:cNvGrpSpPr/>
            <p:nvPr/>
          </p:nvGrpSpPr>
          <p:grpSpPr>
            <a:xfrm rot="0">
              <a:off x="0" y="0"/>
              <a:ext cx="6706824" cy="1735277"/>
              <a:chOff x="0" y="0"/>
              <a:chExt cx="2300956" cy="595333"/>
            </a:xfrm>
          </p:grpSpPr>
          <p:sp>
            <p:nvSpPr>
              <p:cNvPr name="Freeform 17" id="17"/>
              <p:cNvSpPr/>
              <p:nvPr/>
            </p:nvSpPr>
            <p:spPr>
              <a:xfrm flipH="false" flipV="false" rot="0">
                <a:off x="0" y="0"/>
                <a:ext cx="2300956" cy="595333"/>
              </a:xfrm>
              <a:custGeom>
                <a:avLst/>
                <a:gdLst/>
                <a:ahLst/>
                <a:cxnLst/>
                <a:rect r="r" b="b" t="t" l="l"/>
                <a:pathLst>
                  <a:path h="595333" w="2300956">
                    <a:moveTo>
                      <a:pt x="55408" y="0"/>
                    </a:moveTo>
                    <a:lnTo>
                      <a:pt x="2245548" y="0"/>
                    </a:lnTo>
                    <a:cubicBezTo>
                      <a:pt x="2276149" y="0"/>
                      <a:pt x="2300956" y="24807"/>
                      <a:pt x="2300956" y="55408"/>
                    </a:cubicBezTo>
                    <a:lnTo>
                      <a:pt x="2300956" y="539925"/>
                    </a:lnTo>
                    <a:cubicBezTo>
                      <a:pt x="2300956" y="570526"/>
                      <a:pt x="2276149" y="595333"/>
                      <a:pt x="2245548" y="595333"/>
                    </a:cubicBezTo>
                    <a:lnTo>
                      <a:pt x="55408" y="595333"/>
                    </a:lnTo>
                    <a:cubicBezTo>
                      <a:pt x="24807" y="595333"/>
                      <a:pt x="0" y="570526"/>
                      <a:pt x="0" y="539925"/>
                    </a:cubicBezTo>
                    <a:lnTo>
                      <a:pt x="0" y="55408"/>
                    </a:lnTo>
                    <a:cubicBezTo>
                      <a:pt x="0" y="24807"/>
                      <a:pt x="24807" y="0"/>
                      <a:pt x="55408" y="0"/>
                    </a:cubicBezTo>
                    <a:close/>
                  </a:path>
                </a:pathLst>
              </a:custGeom>
              <a:solidFill>
                <a:srgbClr val="F3F3F3"/>
              </a:solidFill>
            </p:spPr>
          </p:sp>
          <p:sp>
            <p:nvSpPr>
              <p:cNvPr name="TextBox 18" id="18"/>
              <p:cNvSpPr txBox="true"/>
              <p:nvPr/>
            </p:nvSpPr>
            <p:spPr>
              <a:xfrm>
                <a:off x="0" y="-38100"/>
                <a:ext cx="2300956" cy="633433"/>
              </a:xfrm>
              <a:prstGeom prst="rect">
                <a:avLst/>
              </a:prstGeom>
            </p:spPr>
            <p:txBody>
              <a:bodyPr anchor="ctr" rtlCol="false" tIns="35087" lIns="35087" bIns="35087" rIns="35087"/>
              <a:lstStyle/>
              <a:p>
                <a:pPr algn="ctr">
                  <a:lnSpc>
                    <a:spcPts val="2659"/>
                  </a:lnSpc>
                  <a:spcBef>
                    <a:spcPct val="0"/>
                  </a:spcBef>
                </a:pPr>
              </a:p>
            </p:txBody>
          </p:sp>
        </p:grpSp>
        <p:sp>
          <p:nvSpPr>
            <p:cNvPr name="TextBox 19" id="19"/>
            <p:cNvSpPr txBox="true"/>
            <p:nvPr/>
          </p:nvSpPr>
          <p:spPr>
            <a:xfrm rot="0">
              <a:off x="773443" y="595223"/>
              <a:ext cx="5159938" cy="592455"/>
            </a:xfrm>
            <a:prstGeom prst="rect">
              <a:avLst/>
            </a:prstGeom>
          </p:spPr>
          <p:txBody>
            <a:bodyPr anchor="t" rtlCol="false" tIns="0" lIns="0" bIns="0" rIns="0">
              <a:spAutoFit/>
            </a:bodyPr>
            <a:lstStyle/>
            <a:p>
              <a:pPr algn="ctr">
                <a:lnSpc>
                  <a:spcPts val="3360"/>
                </a:lnSpc>
              </a:pPr>
              <a:r>
                <a:rPr lang="en-US" sz="3200">
                  <a:solidFill>
                    <a:srgbClr val="333333"/>
                  </a:solidFill>
                  <a:latin typeface="Georgia Pro"/>
                  <a:ea typeface="Georgia Pro"/>
                  <a:cs typeface="Georgia Pro"/>
                  <a:sym typeface="Georgia Pro"/>
                </a:rPr>
                <a:t>ORIGINAL INTENT</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1584352"/>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735046"/>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DID/TWO-WAY FE WITH IV EXPLORATION</a:t>
            </a:r>
          </a:p>
        </p:txBody>
      </p:sp>
      <p:sp>
        <p:nvSpPr>
          <p:cNvPr name="Freeform 6" id="6"/>
          <p:cNvSpPr/>
          <p:nvPr/>
        </p:nvSpPr>
        <p:spPr>
          <a:xfrm flipH="false" flipV="false" rot="0">
            <a:off x="16169956" y="-1115537"/>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505462" y="-1319228"/>
            <a:ext cx="2598634" cy="3541579"/>
          </a:xfrm>
          <a:custGeom>
            <a:avLst/>
            <a:gdLst/>
            <a:ahLst/>
            <a:cxnLst/>
            <a:rect r="r" b="b" t="t" l="l"/>
            <a:pathLst>
              <a:path h="3541579" w="2598634">
                <a:moveTo>
                  <a:pt x="0" y="0"/>
                </a:moveTo>
                <a:lnTo>
                  <a:pt x="2598634" y="0"/>
                </a:lnTo>
                <a:lnTo>
                  <a:pt x="2598634" y="3541579"/>
                </a:lnTo>
                <a:lnTo>
                  <a:pt x="0" y="3541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1732569" y="2420800"/>
            <a:ext cx="14437386" cy="10143496"/>
          </a:xfrm>
          <a:prstGeom prst="rect">
            <a:avLst/>
          </a:prstGeom>
        </p:spPr>
        <p:txBody>
          <a:bodyPr anchor="t" rtlCol="false" tIns="0" lIns="0" bIns="0" rIns="0">
            <a:spAutoFit/>
          </a:bodyPr>
          <a:lstStyle/>
          <a:p>
            <a:pPr algn="l">
              <a:lnSpc>
                <a:spcPts val="4444"/>
              </a:lnSpc>
            </a:pPr>
            <a:r>
              <a:rPr lang="en-US" sz="3174" b="true">
                <a:solidFill>
                  <a:srgbClr val="333333"/>
                </a:solidFill>
                <a:latin typeface="Glacial Indifference Bold"/>
                <a:ea typeface="Glacial Indifference Bold"/>
                <a:cs typeface="Glacial Indifference Bold"/>
                <a:sym typeface="Glacial Indifference Bold"/>
              </a:rPr>
              <a:t>IV VALIDITY EVALUATION</a:t>
            </a:r>
          </a:p>
          <a:p>
            <a:pPr algn="l">
              <a:lnSpc>
                <a:spcPts val="4024"/>
              </a:lnSpc>
              <a:spcBef>
                <a:spcPct val="0"/>
              </a:spcBef>
            </a:pPr>
            <a:r>
              <a:rPr lang="en-US" b="true" sz="2874" strike="noStrike" u="none">
                <a:solidFill>
                  <a:srgbClr val="333333"/>
                </a:solidFill>
                <a:latin typeface="Glacial Indifference Bold"/>
                <a:ea typeface="Glacial Indifference Bold"/>
                <a:cs typeface="Glacial Indifference Bold"/>
                <a:sym typeface="Glacial Indifference Bold"/>
              </a:rPr>
              <a:t>Relevance Restriction</a:t>
            </a:r>
            <a:r>
              <a:rPr lang="en-US" sz="2874" strike="noStrike" u="none">
                <a:solidFill>
                  <a:srgbClr val="333333"/>
                </a:solidFill>
                <a:latin typeface="Glacial Indifference"/>
                <a:ea typeface="Glacial Indifference"/>
                <a:cs typeface="Glacial Indifference"/>
                <a:sym typeface="Glacial Indifference"/>
              </a:rPr>
              <a:t> ✅</a:t>
            </a:r>
          </a:p>
          <a:p>
            <a:pPr algn="l" marL="620662" indent="-310331" lvl="1">
              <a:lnSpc>
                <a:spcPts val="4024"/>
              </a:lnSpc>
              <a:spcBef>
                <a:spcPct val="0"/>
              </a:spcBef>
              <a:buFont typeface="Arial"/>
              <a:buChar char="•"/>
            </a:pPr>
            <a:r>
              <a:rPr lang="en-US" sz="2874" strike="noStrike" u="none">
                <a:solidFill>
                  <a:srgbClr val="333333"/>
                </a:solidFill>
                <a:latin typeface="Glacial Indifference"/>
                <a:ea typeface="Glacial Indifference"/>
                <a:cs typeface="Glacial Indifference"/>
                <a:sym typeface="Glacial Indifference"/>
              </a:rPr>
              <a:t>Hunting licenses and ammunition purchases are strong proxies for gun availability.</a:t>
            </a:r>
          </a:p>
          <a:p>
            <a:pPr algn="l" marL="620662" indent="-310331" lvl="1">
              <a:lnSpc>
                <a:spcPts val="4024"/>
              </a:lnSpc>
              <a:spcBef>
                <a:spcPct val="0"/>
              </a:spcBef>
              <a:buFont typeface="Arial"/>
              <a:buChar char="•"/>
            </a:pPr>
            <a:r>
              <a:rPr lang="en-US" sz="2874" strike="noStrike" u="none">
                <a:solidFill>
                  <a:srgbClr val="333333"/>
                </a:solidFill>
                <a:latin typeface="Glacial Indifference"/>
                <a:ea typeface="Glacial Indifference"/>
                <a:cs typeface="Glacial Indifference"/>
                <a:sym typeface="Glacial Indifference"/>
              </a:rPr>
              <a:t>States with higher gun availability are more likely to support pro-gun legislation, including Castle Laws.</a:t>
            </a:r>
          </a:p>
          <a:p>
            <a:pPr algn="l" marL="620662" indent="-310331" lvl="1">
              <a:lnSpc>
                <a:spcPts val="4024"/>
              </a:lnSpc>
              <a:spcBef>
                <a:spcPct val="0"/>
              </a:spcBef>
              <a:buFont typeface="Arial"/>
              <a:buChar char="•"/>
            </a:pPr>
            <a:r>
              <a:rPr lang="en-US" sz="2874" strike="noStrike" u="none">
                <a:solidFill>
                  <a:srgbClr val="333333"/>
                </a:solidFill>
                <a:latin typeface="Glacial Indifference"/>
                <a:ea typeface="Glacial Indifference"/>
                <a:cs typeface="Glacial Indifference"/>
                <a:sym typeface="Glacial Indifference"/>
              </a:rPr>
              <a:t>Weak instrument test confirms relevance, validating our IV selection.</a:t>
            </a:r>
          </a:p>
          <a:p>
            <a:pPr algn="l">
              <a:lnSpc>
                <a:spcPts val="4024"/>
              </a:lnSpc>
              <a:spcBef>
                <a:spcPct val="0"/>
              </a:spcBef>
            </a:pPr>
            <a:r>
              <a:rPr lang="en-US" b="true" sz="2874" strike="noStrike" u="none">
                <a:solidFill>
                  <a:srgbClr val="333333"/>
                </a:solidFill>
                <a:latin typeface="Glacial Indifference Bold"/>
                <a:ea typeface="Glacial Indifference Bold"/>
                <a:cs typeface="Glacial Indifference Bold"/>
                <a:sym typeface="Glacial Indifference Bold"/>
              </a:rPr>
              <a:t>Exclusion Restriction</a:t>
            </a:r>
            <a:r>
              <a:rPr lang="en-US" sz="2874" strike="noStrike" u="none">
                <a:solidFill>
                  <a:srgbClr val="333333"/>
                </a:solidFill>
                <a:latin typeface="Glacial Indifference"/>
                <a:ea typeface="Glacial Indifference"/>
                <a:cs typeface="Glacial Indifference"/>
                <a:sym typeface="Glacial Indifference"/>
              </a:rPr>
              <a:t> ✅</a:t>
            </a:r>
          </a:p>
          <a:p>
            <a:pPr algn="l" marL="620662" indent="-310331" lvl="1">
              <a:lnSpc>
                <a:spcPts val="4024"/>
              </a:lnSpc>
              <a:spcBef>
                <a:spcPct val="0"/>
              </a:spcBef>
              <a:buFont typeface="Arial"/>
              <a:buChar char="•"/>
            </a:pPr>
            <a:r>
              <a:rPr lang="en-US" sz="2874" strike="noStrike" u="none">
                <a:solidFill>
                  <a:srgbClr val="333333"/>
                </a:solidFill>
                <a:latin typeface="Glacial Indifference"/>
                <a:ea typeface="Glacial Indifference"/>
                <a:cs typeface="Glacial Indifference"/>
                <a:sym typeface="Glacial Indifference"/>
              </a:rPr>
              <a:t>Gun culture (hunting, shooting activities) does not directly impact homicide rates (Lemieux, 2014).</a:t>
            </a:r>
          </a:p>
          <a:p>
            <a:pPr algn="l" marL="620662" indent="-310331" lvl="1">
              <a:lnSpc>
                <a:spcPts val="4024"/>
              </a:lnSpc>
              <a:spcBef>
                <a:spcPct val="0"/>
              </a:spcBef>
              <a:buFont typeface="Arial"/>
              <a:buChar char="•"/>
            </a:pPr>
            <a:r>
              <a:rPr lang="en-US" sz="2874" strike="noStrike" u="none">
                <a:solidFill>
                  <a:srgbClr val="333333"/>
                </a:solidFill>
                <a:latin typeface="Glacial Indifference"/>
                <a:ea typeface="Glacial Indifference"/>
                <a:cs typeface="Glacial Indifference"/>
                <a:sym typeface="Glacial Indifference"/>
              </a:rPr>
              <a:t>Gun laws, not gun culture, drive gun violence.</a:t>
            </a:r>
          </a:p>
          <a:p>
            <a:pPr algn="l" marL="620662" indent="-310331" lvl="1">
              <a:lnSpc>
                <a:spcPts val="4024"/>
              </a:lnSpc>
              <a:spcBef>
                <a:spcPct val="0"/>
              </a:spcBef>
              <a:buFont typeface="Arial"/>
              <a:buChar char="•"/>
            </a:pPr>
            <a:r>
              <a:rPr lang="en-US" sz="2874" strike="noStrike" u="none">
                <a:solidFill>
                  <a:srgbClr val="333333"/>
                </a:solidFill>
                <a:latin typeface="Glacial Indifference"/>
                <a:ea typeface="Glacial Indifference"/>
                <a:cs typeface="Glacial Indifference"/>
                <a:sym typeface="Glacial Indifference"/>
              </a:rPr>
              <a:t>Legal hunting and ammunition ownership influence homicides only through legislation, satisfying exclusion criteria.</a:t>
            </a:r>
          </a:p>
          <a:p>
            <a:pPr algn="l">
              <a:lnSpc>
                <a:spcPts val="4024"/>
              </a:lnSpc>
              <a:spcBef>
                <a:spcPct val="0"/>
              </a:spcBef>
            </a:pPr>
            <a:r>
              <a:rPr lang="en-US" b="true" sz="2874" strike="noStrike" u="none">
                <a:solidFill>
                  <a:srgbClr val="333333"/>
                </a:solidFill>
                <a:latin typeface="Glacial Indifference Bold"/>
                <a:ea typeface="Glacial Indifference Bold"/>
                <a:cs typeface="Glacial Indifference Bold"/>
                <a:sym typeface="Glacial Indifference Bold"/>
              </a:rPr>
              <a:t>Independence Restriction</a:t>
            </a:r>
            <a:r>
              <a:rPr lang="en-US" sz="2874" strike="noStrike" u="none">
                <a:solidFill>
                  <a:srgbClr val="333333"/>
                </a:solidFill>
                <a:latin typeface="Glacial Indifference"/>
                <a:ea typeface="Glacial Indifference"/>
                <a:cs typeface="Glacial Indifference"/>
                <a:sym typeface="Glacial Indifference"/>
              </a:rPr>
              <a:t> ✅</a:t>
            </a:r>
          </a:p>
          <a:p>
            <a:pPr algn="l" marL="620662" indent="-310331" lvl="1">
              <a:lnSpc>
                <a:spcPts val="4024"/>
              </a:lnSpc>
              <a:spcBef>
                <a:spcPct val="0"/>
              </a:spcBef>
              <a:buFont typeface="Arial"/>
              <a:buChar char="•"/>
            </a:pPr>
            <a:r>
              <a:rPr lang="en-US" sz="2874" strike="noStrike" u="none">
                <a:solidFill>
                  <a:srgbClr val="333333"/>
                </a:solidFill>
                <a:latin typeface="Glacial Indifference"/>
                <a:ea typeface="Glacial Indifference"/>
                <a:cs typeface="Glacial Indifference"/>
                <a:sym typeface="Glacial Indifference"/>
              </a:rPr>
              <a:t>Sargan test confirms that our IVs are not correlated with omitted variables, ensuring valid identification.</a:t>
            </a:r>
          </a:p>
          <a:p>
            <a:pPr algn="l">
              <a:lnSpc>
                <a:spcPts val="4024"/>
              </a:lnSpc>
              <a:spcBef>
                <a:spcPct val="0"/>
              </a:spcBef>
            </a:pPr>
          </a:p>
          <a:p>
            <a:pPr algn="l">
              <a:lnSpc>
                <a:spcPts val="4024"/>
              </a:lnSpc>
              <a:spcBef>
                <a:spcPct val="0"/>
              </a:spcBef>
            </a:pPr>
          </a:p>
          <a:p>
            <a:pPr algn="l">
              <a:lnSpc>
                <a:spcPts val="4024"/>
              </a:lnSpc>
              <a:spcBef>
                <a:spcPct val="0"/>
              </a:spcBef>
            </a:pPr>
          </a:p>
          <a:p>
            <a:pPr algn="l">
              <a:lnSpc>
                <a:spcPts val="4024"/>
              </a:lnSpc>
              <a:spcBef>
                <a:spcPct val="0"/>
              </a:spcBef>
            </a:pPr>
          </a:p>
          <a:p>
            <a:pPr algn="l">
              <a:lnSpc>
                <a:spcPts val="4024"/>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1584352"/>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735046"/>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DID/TWO-WAY FE WITH IV EXPLORATION</a:t>
            </a:r>
          </a:p>
        </p:txBody>
      </p:sp>
      <p:sp>
        <p:nvSpPr>
          <p:cNvPr name="Freeform 6" id="6"/>
          <p:cNvSpPr/>
          <p:nvPr/>
        </p:nvSpPr>
        <p:spPr>
          <a:xfrm flipH="false" flipV="false" rot="0">
            <a:off x="16169956" y="-1115537"/>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505462" y="-1319228"/>
            <a:ext cx="2598634" cy="3541579"/>
          </a:xfrm>
          <a:custGeom>
            <a:avLst/>
            <a:gdLst/>
            <a:ahLst/>
            <a:cxnLst/>
            <a:rect r="r" b="b" t="t" l="l"/>
            <a:pathLst>
              <a:path h="3541579" w="2598634">
                <a:moveTo>
                  <a:pt x="0" y="0"/>
                </a:moveTo>
                <a:lnTo>
                  <a:pt x="2598634" y="0"/>
                </a:lnTo>
                <a:lnTo>
                  <a:pt x="2598634" y="3541579"/>
                </a:lnTo>
                <a:lnTo>
                  <a:pt x="0" y="3541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1925307" y="3529601"/>
            <a:ext cx="14437386" cy="3898271"/>
          </a:xfrm>
          <a:prstGeom prst="rect">
            <a:avLst/>
          </a:prstGeom>
        </p:spPr>
        <p:txBody>
          <a:bodyPr anchor="t" rtlCol="false" tIns="0" lIns="0" bIns="0" rIns="0">
            <a:spAutoFit/>
          </a:bodyPr>
          <a:lstStyle/>
          <a:p>
            <a:pPr algn="l">
              <a:lnSpc>
                <a:spcPts val="5144"/>
              </a:lnSpc>
            </a:pPr>
            <a:r>
              <a:rPr lang="en-US" sz="3674" b="true">
                <a:solidFill>
                  <a:srgbClr val="333333"/>
                </a:solidFill>
                <a:latin typeface="Glacial Indifference Bold"/>
                <a:ea typeface="Glacial Indifference Bold"/>
                <a:cs typeface="Glacial Indifference Bold"/>
                <a:sym typeface="Glacial Indifference Bold"/>
              </a:rPr>
              <a:t>CONCLUSION</a:t>
            </a:r>
          </a:p>
          <a:p>
            <a:pPr algn="l" marL="685430" indent="-342715" lvl="1">
              <a:lnSpc>
                <a:spcPts val="4444"/>
              </a:lnSpc>
              <a:buFont typeface="Arial"/>
              <a:buChar char="•"/>
            </a:pPr>
            <a:r>
              <a:rPr lang="en-US" b="true" sz="3174">
                <a:solidFill>
                  <a:srgbClr val="333333"/>
                </a:solidFill>
                <a:latin typeface="Glacial Indifference Bold"/>
                <a:ea typeface="Glacial Indifference Bold"/>
                <a:cs typeface="Glacial Indifference Bold"/>
                <a:sym typeface="Glacial Indifference Bold"/>
              </a:rPr>
              <a:t>DiD &amp; FE without IV</a:t>
            </a:r>
            <a:r>
              <a:rPr lang="en-US" sz="3174">
                <a:solidFill>
                  <a:srgbClr val="333333"/>
                </a:solidFill>
                <a:latin typeface="Glacial Indifference"/>
                <a:ea typeface="Glacial Indifference"/>
                <a:cs typeface="Glacial Indifference"/>
                <a:sym typeface="Glacial Indifference"/>
              </a:rPr>
              <a:t> → ATE ≈ 36 (Castle Law increases homicide counts per year by 35 on average).</a:t>
            </a:r>
          </a:p>
          <a:p>
            <a:pPr algn="l" marL="685430" indent="-342715" lvl="1">
              <a:lnSpc>
                <a:spcPts val="4444"/>
              </a:lnSpc>
              <a:buFont typeface="Arial"/>
              <a:buChar char="•"/>
            </a:pPr>
            <a:r>
              <a:rPr lang="en-US" b="true" sz="3174">
                <a:solidFill>
                  <a:srgbClr val="333333"/>
                </a:solidFill>
                <a:latin typeface="Glacial Indifference Bold"/>
                <a:ea typeface="Glacial Indifference Bold"/>
                <a:cs typeface="Glacial Indifference Bold"/>
                <a:sym typeface="Glacial Indifference Bold"/>
              </a:rPr>
              <a:t>DiD &amp; FE with IV</a:t>
            </a:r>
            <a:r>
              <a:rPr lang="en-US" sz="3174">
                <a:solidFill>
                  <a:srgbClr val="333333"/>
                </a:solidFill>
                <a:latin typeface="Glacial Indifference"/>
                <a:ea typeface="Glacial Indifference"/>
                <a:cs typeface="Glacial Indifference"/>
                <a:sym typeface="Glacial Indifference"/>
              </a:rPr>
              <a:t> → ATE ≈ 166 (Castle Law impact is stronger when addressing endogeneity).</a:t>
            </a:r>
          </a:p>
          <a:p>
            <a:pPr algn="l" marL="620662" indent="-310331" lvl="1">
              <a:lnSpc>
                <a:spcPts val="4024"/>
              </a:lnSpc>
              <a:buFont typeface="Arial"/>
              <a:buChar char="•"/>
            </a:pPr>
            <a:r>
              <a:rPr lang="en-US" b="true" sz="2874">
                <a:solidFill>
                  <a:srgbClr val="333333"/>
                </a:solidFill>
                <a:latin typeface="Glacial Indifference Bold"/>
                <a:ea typeface="Glacial Indifference Bold"/>
                <a:cs typeface="Glacial Indifference Bold"/>
                <a:sym typeface="Glacial Indifference Bold"/>
              </a:rPr>
              <a:t>Policy Implication</a:t>
            </a:r>
            <a:r>
              <a:rPr lang="en-US" sz="2874">
                <a:solidFill>
                  <a:srgbClr val="333333"/>
                </a:solidFill>
                <a:latin typeface="Glacial Indifference"/>
                <a:ea typeface="Glacial Indifference"/>
                <a:cs typeface="Glacial Indifference"/>
                <a:sym typeface="Glacial Indifference"/>
              </a:rPr>
              <a:t>: Castle Laws substantially increase homicides, challenging their effectiveness in crime deterrence.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723990" y="914100"/>
            <a:ext cx="12575940" cy="1343014"/>
          </a:xfrm>
          <a:prstGeom prst="rect">
            <a:avLst/>
          </a:prstGeom>
        </p:spPr>
        <p:txBody>
          <a:bodyPr anchor="t" rtlCol="false" tIns="0" lIns="0" bIns="0" rIns="0">
            <a:spAutoFit/>
          </a:bodyPr>
          <a:lstStyle/>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SYNTHETIC DIFFERENCE-IN-DIFFERENCES (SYNTHETIC DID)</a:t>
            </a:r>
          </a:p>
        </p:txBody>
      </p:sp>
      <p:sp>
        <p:nvSpPr>
          <p:cNvPr name="TextBox 6" id="6"/>
          <p:cNvSpPr txBox="true"/>
          <p:nvPr/>
        </p:nvSpPr>
        <p:spPr>
          <a:xfrm rot="0">
            <a:off x="439605" y="2686558"/>
            <a:ext cx="13144710" cy="6924303"/>
          </a:xfrm>
          <a:prstGeom prst="rect">
            <a:avLst/>
          </a:prstGeom>
        </p:spPr>
        <p:txBody>
          <a:bodyPr anchor="t" rtlCol="false" tIns="0" lIns="0" bIns="0" rIns="0">
            <a:spAutoFit/>
          </a:bodyPr>
          <a:lstStyle/>
          <a:p>
            <a:pPr algn="l">
              <a:lnSpc>
                <a:spcPts val="4220"/>
              </a:lnSpc>
            </a:pPr>
            <a:r>
              <a:rPr lang="en-US" sz="3014" b="true">
                <a:solidFill>
                  <a:srgbClr val="333333"/>
                </a:solidFill>
                <a:latin typeface="Glacial Indifference Bold"/>
                <a:ea typeface="Glacial Indifference Bold"/>
                <a:cs typeface="Glacial Indifference Bold"/>
                <a:sym typeface="Glacial Indifference Bold"/>
              </a:rPr>
              <a:t>Why Synthetic DiD?</a:t>
            </a:r>
          </a:p>
          <a:p>
            <a:pPr algn="l" marL="650866" indent="-325433" lvl="1">
              <a:lnSpc>
                <a:spcPts val="4220"/>
              </a:lnSpc>
              <a:buFont typeface="Arial"/>
              <a:buChar char="•"/>
            </a:pPr>
            <a:r>
              <a:rPr lang="en-US" sz="3014">
                <a:solidFill>
                  <a:srgbClr val="333333"/>
                </a:solidFill>
                <a:latin typeface="Glacial Indifference"/>
                <a:ea typeface="Glacial Indifference"/>
                <a:cs typeface="Glacial Indifference"/>
                <a:sym typeface="Glacial Indifference"/>
              </a:rPr>
              <a:t>Traditional DiD assumes parallel trends, which may not hold in this case. Each state varies and we cannot see. For example, we cannot see Florida without CDL after 2005.</a:t>
            </a:r>
          </a:p>
          <a:p>
            <a:pPr algn="l" marL="650866" indent="-325433" lvl="1">
              <a:lnSpc>
                <a:spcPts val="4220"/>
              </a:lnSpc>
              <a:buFont typeface="Arial"/>
              <a:buChar char="•"/>
            </a:pPr>
            <a:r>
              <a:rPr lang="en-US" sz="3014">
                <a:solidFill>
                  <a:srgbClr val="333333"/>
                </a:solidFill>
                <a:latin typeface="Glacial Indifference"/>
                <a:ea typeface="Glacial Indifference"/>
                <a:cs typeface="Glacial Indifference"/>
                <a:sym typeface="Glacial Indifference"/>
              </a:rPr>
              <a:t>Synthetic DiD constructs a synthetic control group using a weighted combination of untreated states</a:t>
            </a:r>
          </a:p>
          <a:p>
            <a:pPr algn="l">
              <a:lnSpc>
                <a:spcPts val="4220"/>
              </a:lnSpc>
            </a:pPr>
          </a:p>
          <a:p>
            <a:pPr algn="l">
              <a:lnSpc>
                <a:spcPts val="4220"/>
              </a:lnSpc>
            </a:pPr>
            <a:r>
              <a:rPr lang="en-US" sz="3014" b="true">
                <a:solidFill>
                  <a:srgbClr val="333333"/>
                </a:solidFill>
                <a:latin typeface="Glacial Indifference Bold"/>
                <a:ea typeface="Glacial Indifference Bold"/>
                <a:cs typeface="Glacial Indifference Bold"/>
                <a:sym typeface="Glacial Indifference Bold"/>
              </a:rPr>
              <a:t> Implementation Steps:</a:t>
            </a:r>
          </a:p>
          <a:p>
            <a:pPr algn="l" marL="650866" indent="-325433" lvl="1">
              <a:lnSpc>
                <a:spcPts val="4220"/>
              </a:lnSpc>
              <a:buAutoNum type="arabicPeriod" startAt="1"/>
            </a:pPr>
            <a:r>
              <a:rPr lang="en-US" sz="3014">
                <a:solidFill>
                  <a:srgbClr val="333333"/>
                </a:solidFill>
                <a:latin typeface="Glacial Indifference"/>
                <a:ea typeface="Glacial Indifference"/>
                <a:cs typeface="Glacial Indifference"/>
                <a:sym typeface="Glacial Indifference"/>
              </a:rPr>
              <a:t>Selected only states that passed CDL in 2006 for comparability (synthdid package in R cannot use data where treatment is not simultaneous)</a:t>
            </a:r>
          </a:p>
          <a:p>
            <a:pPr algn="l" marL="650866" indent="-325433" lvl="1">
              <a:lnSpc>
                <a:spcPts val="4220"/>
              </a:lnSpc>
              <a:buAutoNum type="arabicPeriod" startAt="1"/>
            </a:pPr>
            <a:r>
              <a:rPr lang="en-US" sz="3014">
                <a:solidFill>
                  <a:srgbClr val="333333"/>
                </a:solidFill>
                <a:latin typeface="Glacial Indifference"/>
                <a:ea typeface="Glacial Indifference"/>
                <a:cs typeface="Glacial Indifference"/>
                <a:sym typeface="Glacial Indifference"/>
              </a:rPr>
              <a:t>Constructed a synthetic control group by weighting untreated states</a:t>
            </a:r>
          </a:p>
          <a:p>
            <a:pPr algn="l" marL="650866" indent="-325433" lvl="1">
              <a:lnSpc>
                <a:spcPts val="4220"/>
              </a:lnSpc>
              <a:buAutoNum type="arabicPeriod" startAt="1"/>
            </a:pPr>
            <a:r>
              <a:rPr lang="en-US" sz="3014">
                <a:solidFill>
                  <a:srgbClr val="333333"/>
                </a:solidFill>
                <a:latin typeface="Glacial Indifference"/>
                <a:ea typeface="Glacial Indifference"/>
                <a:cs typeface="Glacial Indifference"/>
                <a:sym typeface="Glacial Indifference"/>
              </a:rPr>
              <a:t>Estimated Average Treatment Effect on the Treated (ATT)</a:t>
            </a:r>
          </a:p>
          <a:p>
            <a:pPr algn="l">
              <a:lnSpc>
                <a:spcPts val="4220"/>
              </a:lnSpc>
            </a:pPr>
          </a:p>
        </p:txBody>
      </p:sp>
      <p:sp>
        <p:nvSpPr>
          <p:cNvPr name="Freeform 7" id="7"/>
          <p:cNvSpPr/>
          <p:nvPr/>
        </p:nvSpPr>
        <p:spPr>
          <a:xfrm flipH="false" flipV="false" rot="0">
            <a:off x="13299930" y="1203522"/>
            <a:ext cx="5781918" cy="7879957"/>
          </a:xfrm>
          <a:custGeom>
            <a:avLst/>
            <a:gdLst/>
            <a:ahLst/>
            <a:cxnLst/>
            <a:rect r="r" b="b" t="t" l="l"/>
            <a:pathLst>
              <a:path h="7879957" w="5781918">
                <a:moveTo>
                  <a:pt x="0" y="0"/>
                </a:moveTo>
                <a:lnTo>
                  <a:pt x="5781918" y="0"/>
                </a:lnTo>
                <a:lnTo>
                  <a:pt x="5781918" y="7879956"/>
                </a:lnTo>
                <a:lnTo>
                  <a:pt x="0" y="7879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723990" y="3041957"/>
            <a:ext cx="8399653" cy="5183786"/>
          </a:xfrm>
          <a:custGeom>
            <a:avLst/>
            <a:gdLst/>
            <a:ahLst/>
            <a:cxnLst/>
            <a:rect r="r" b="b" t="t" l="l"/>
            <a:pathLst>
              <a:path h="5183786" w="8399653">
                <a:moveTo>
                  <a:pt x="0" y="0"/>
                </a:moveTo>
                <a:lnTo>
                  <a:pt x="8399653" y="0"/>
                </a:lnTo>
                <a:lnTo>
                  <a:pt x="8399653" y="5183786"/>
                </a:lnTo>
                <a:lnTo>
                  <a:pt x="0" y="5183786"/>
                </a:lnTo>
                <a:lnTo>
                  <a:pt x="0" y="0"/>
                </a:lnTo>
                <a:close/>
              </a:path>
            </a:pathLst>
          </a:custGeom>
          <a:blipFill>
            <a:blip r:embed="rId4"/>
            <a:stretch>
              <a:fillRect l="0" t="0" r="0" b="0"/>
            </a:stretch>
          </a:blipFill>
        </p:spPr>
      </p:sp>
      <p:sp>
        <p:nvSpPr>
          <p:cNvPr name="TextBox 6" id="6"/>
          <p:cNvSpPr txBox="true"/>
          <p:nvPr/>
        </p:nvSpPr>
        <p:spPr>
          <a:xfrm rot="0">
            <a:off x="723990" y="914100"/>
            <a:ext cx="8420010" cy="1343014"/>
          </a:xfrm>
          <a:prstGeom prst="rect">
            <a:avLst/>
          </a:prstGeom>
        </p:spPr>
        <p:txBody>
          <a:bodyPr anchor="t" rtlCol="false" tIns="0" lIns="0" bIns="0" rIns="0">
            <a:spAutoFit/>
          </a:bodyPr>
          <a:lstStyle/>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SYNTHETIC DID </a:t>
            </a:r>
          </a:p>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STATES ADOPTED CDL 2006</a:t>
            </a:r>
          </a:p>
        </p:txBody>
      </p:sp>
      <p:sp>
        <p:nvSpPr>
          <p:cNvPr name="TextBox 7" id="7"/>
          <p:cNvSpPr txBox="true"/>
          <p:nvPr/>
        </p:nvSpPr>
        <p:spPr>
          <a:xfrm rot="0">
            <a:off x="9698060" y="1114611"/>
            <a:ext cx="8061418" cy="7991103"/>
          </a:xfrm>
          <a:prstGeom prst="rect">
            <a:avLst/>
          </a:prstGeom>
        </p:spPr>
        <p:txBody>
          <a:bodyPr anchor="t" rtlCol="false" tIns="0" lIns="0" bIns="0" rIns="0">
            <a:spAutoFit/>
          </a:bodyPr>
          <a:lstStyle/>
          <a:p>
            <a:pPr algn="l">
              <a:lnSpc>
                <a:spcPts val="4220"/>
              </a:lnSpc>
            </a:pPr>
            <a:r>
              <a:rPr lang="en-US" sz="3014" b="true">
                <a:solidFill>
                  <a:srgbClr val="333333"/>
                </a:solidFill>
                <a:latin typeface="Glacial Indifference Bold"/>
                <a:ea typeface="Glacial Indifference Bold"/>
                <a:cs typeface="Glacial Indifference Bold"/>
                <a:sym typeface="Glacial Indifference Bold"/>
              </a:rPr>
              <a:t>Setup:</a:t>
            </a:r>
          </a:p>
          <a:p>
            <a:pPr algn="l" marL="650866" indent="-325433" lvl="1">
              <a:lnSpc>
                <a:spcPts val="4220"/>
              </a:lnSpc>
              <a:buFont typeface="Arial"/>
              <a:buChar char="•"/>
            </a:pPr>
            <a:r>
              <a:rPr lang="en-US" sz="3014">
                <a:solidFill>
                  <a:srgbClr val="333333"/>
                </a:solidFill>
                <a:latin typeface="Glacial Indifference"/>
                <a:ea typeface="Glacial Indifference"/>
                <a:cs typeface="Glacial Indifference"/>
                <a:sym typeface="Glacial Indifference"/>
              </a:rPr>
              <a:t>Use all states adopted CDL in </a:t>
            </a:r>
            <a:r>
              <a:rPr lang="en-US" b="true" sz="3014">
                <a:solidFill>
                  <a:srgbClr val="333333"/>
                </a:solidFill>
                <a:latin typeface="Glacial Indifference Bold"/>
                <a:ea typeface="Glacial Indifference Bold"/>
                <a:cs typeface="Glacial Indifference Bold"/>
                <a:sym typeface="Glacial Indifference Bold"/>
              </a:rPr>
              <a:t>2006</a:t>
            </a:r>
            <a:r>
              <a:rPr lang="en-US" sz="3014">
                <a:solidFill>
                  <a:srgbClr val="333333"/>
                </a:solidFill>
                <a:latin typeface="Glacial Indifference"/>
                <a:ea typeface="Glacial Indifference"/>
                <a:cs typeface="Glacial Indifference"/>
                <a:sym typeface="Glacial Indifference"/>
              </a:rPr>
              <a:t> as the treated group</a:t>
            </a:r>
          </a:p>
          <a:p>
            <a:pPr algn="l" marL="650866" indent="-325433" lvl="1">
              <a:lnSpc>
                <a:spcPts val="4220"/>
              </a:lnSpc>
              <a:buFont typeface="Arial"/>
              <a:buChar char="•"/>
            </a:pPr>
            <a:r>
              <a:rPr lang="en-US" b="true" sz="3014">
                <a:solidFill>
                  <a:srgbClr val="333333"/>
                </a:solidFill>
                <a:latin typeface="Glacial Indifference Bold"/>
                <a:ea typeface="Glacial Indifference Bold"/>
                <a:cs typeface="Glacial Indifference Bold"/>
                <a:sym typeface="Glacial Indifference Bold"/>
              </a:rPr>
              <a:t>Log-transformed homicide rate</a:t>
            </a:r>
            <a:r>
              <a:rPr lang="en-US" sz="3014">
                <a:solidFill>
                  <a:srgbClr val="333333"/>
                </a:solidFill>
                <a:latin typeface="Glacial Indifference"/>
                <a:ea typeface="Glacial Indifference"/>
                <a:cs typeface="Glacial Indifference"/>
                <a:sym typeface="Glacial Indifference"/>
              </a:rPr>
              <a:t> as the outcome variable</a:t>
            </a:r>
          </a:p>
          <a:p>
            <a:pPr algn="l">
              <a:lnSpc>
                <a:spcPts val="4220"/>
              </a:lnSpc>
            </a:pPr>
          </a:p>
          <a:p>
            <a:pPr algn="l">
              <a:lnSpc>
                <a:spcPts val="4220"/>
              </a:lnSpc>
            </a:pPr>
            <a:r>
              <a:rPr lang="en-US" sz="3014" b="true">
                <a:solidFill>
                  <a:srgbClr val="333333"/>
                </a:solidFill>
                <a:latin typeface="Glacial Indifference Bold"/>
                <a:ea typeface="Glacial Indifference Bold"/>
                <a:cs typeface="Glacial Indifference Bold"/>
                <a:sym typeface="Glacial Indifference Bold"/>
              </a:rPr>
              <a:t>Result:</a:t>
            </a:r>
          </a:p>
          <a:p>
            <a:pPr algn="l" marL="650866" indent="-325433" lvl="1">
              <a:lnSpc>
                <a:spcPts val="4220"/>
              </a:lnSpc>
              <a:buFont typeface="Arial"/>
              <a:buChar char="•"/>
            </a:pPr>
            <a:r>
              <a:rPr lang="en-US" sz="3014">
                <a:solidFill>
                  <a:srgbClr val="333333"/>
                </a:solidFill>
                <a:latin typeface="Glacial Indifference"/>
                <a:ea typeface="Glacial Indifference"/>
                <a:cs typeface="Glacial Indifference"/>
                <a:sym typeface="Glacial Indifference"/>
              </a:rPr>
              <a:t>The estimated Average Treatment Effect on the Treated (ATT) is </a:t>
            </a:r>
            <a:r>
              <a:rPr lang="en-US" b="true" sz="3014">
                <a:solidFill>
                  <a:srgbClr val="333333"/>
                </a:solidFill>
                <a:latin typeface="Glacial Indifference Bold"/>
                <a:ea typeface="Glacial Indifference Bold"/>
                <a:cs typeface="Glacial Indifference Bold"/>
                <a:sym typeface="Glacial Indifference Bold"/>
              </a:rPr>
              <a:t>0.0613</a:t>
            </a:r>
            <a:r>
              <a:rPr lang="en-US" sz="3014">
                <a:solidFill>
                  <a:srgbClr val="333333"/>
                </a:solidFill>
                <a:latin typeface="Glacial Indifference"/>
                <a:ea typeface="Glacial Indifference"/>
                <a:cs typeface="Glacial Indifference"/>
                <a:sym typeface="Glacial Indifference"/>
              </a:rPr>
              <a:t>, indicating that the adoption of CDL is associated with a </a:t>
            </a:r>
            <a:r>
              <a:rPr lang="en-US" b="true" sz="3014">
                <a:solidFill>
                  <a:srgbClr val="333333"/>
                </a:solidFill>
                <a:latin typeface="Glacial Indifference Bold"/>
                <a:ea typeface="Glacial Indifference Bold"/>
                <a:cs typeface="Glacial Indifference Bold"/>
                <a:sym typeface="Glacial Indifference Bold"/>
              </a:rPr>
              <a:t>6.3%</a:t>
            </a:r>
            <a:r>
              <a:rPr lang="en-US" sz="3014">
                <a:solidFill>
                  <a:srgbClr val="333333"/>
                </a:solidFill>
                <a:latin typeface="Glacial Indifference"/>
                <a:ea typeface="Glacial Indifference"/>
                <a:cs typeface="Glacial Indifference"/>
                <a:sym typeface="Glacial Indifference"/>
              </a:rPr>
              <a:t> </a:t>
            </a:r>
            <a:r>
              <a:rPr lang="en-US" b="true" sz="3014">
                <a:solidFill>
                  <a:srgbClr val="333333"/>
                </a:solidFill>
                <a:latin typeface="Glacial Indifference Bold"/>
                <a:ea typeface="Glacial Indifference Bold"/>
                <a:cs typeface="Glacial Indifference Bold"/>
                <a:sym typeface="Glacial Indifference Bold"/>
              </a:rPr>
              <a:t>increase </a:t>
            </a:r>
            <a:r>
              <a:rPr lang="en-US" sz="3014">
                <a:solidFill>
                  <a:srgbClr val="333333"/>
                </a:solidFill>
                <a:latin typeface="Glacial Indifference"/>
                <a:ea typeface="Glacial Indifference"/>
                <a:cs typeface="Glacial Indifference"/>
                <a:sym typeface="Glacial Indifference"/>
              </a:rPr>
              <a:t>in homicide rates when converted back to the original scale.</a:t>
            </a:r>
          </a:p>
          <a:p>
            <a:pPr algn="l" marL="650866" indent="-325433" lvl="1">
              <a:lnSpc>
                <a:spcPts val="4220"/>
              </a:lnSpc>
              <a:buFont typeface="Arial"/>
              <a:buChar char="•"/>
            </a:pPr>
            <a:r>
              <a:rPr lang="en-US" sz="3014">
                <a:solidFill>
                  <a:srgbClr val="333333"/>
                </a:solidFill>
                <a:latin typeface="Glacial Indifference"/>
                <a:ea typeface="Glacial Indifference"/>
                <a:cs typeface="Glacial Indifference"/>
                <a:sym typeface="Glacial Indifference"/>
              </a:rPr>
              <a:t>However, 95% confidence interval (-0.02, 0.15) spans 0. The ATT is not statistically significant.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822060" y="2954536"/>
            <a:ext cx="9044447" cy="5581716"/>
          </a:xfrm>
          <a:custGeom>
            <a:avLst/>
            <a:gdLst/>
            <a:ahLst/>
            <a:cxnLst/>
            <a:rect r="r" b="b" t="t" l="l"/>
            <a:pathLst>
              <a:path h="5581716" w="9044447">
                <a:moveTo>
                  <a:pt x="0" y="0"/>
                </a:moveTo>
                <a:lnTo>
                  <a:pt x="9044447" y="0"/>
                </a:lnTo>
                <a:lnTo>
                  <a:pt x="9044447" y="5581716"/>
                </a:lnTo>
                <a:lnTo>
                  <a:pt x="0" y="5581716"/>
                </a:lnTo>
                <a:lnTo>
                  <a:pt x="0" y="0"/>
                </a:lnTo>
                <a:close/>
              </a:path>
            </a:pathLst>
          </a:custGeom>
          <a:blipFill>
            <a:blip r:embed="rId4"/>
            <a:stretch>
              <a:fillRect l="0" t="0" r="0" b="0"/>
            </a:stretch>
          </a:blipFill>
        </p:spPr>
      </p:sp>
      <p:sp>
        <p:nvSpPr>
          <p:cNvPr name="TextBox 6" id="6"/>
          <p:cNvSpPr txBox="true"/>
          <p:nvPr/>
        </p:nvSpPr>
        <p:spPr>
          <a:xfrm rot="0">
            <a:off x="822060" y="565352"/>
            <a:ext cx="11567223" cy="1343014"/>
          </a:xfrm>
          <a:prstGeom prst="rect">
            <a:avLst/>
          </a:prstGeom>
        </p:spPr>
        <p:txBody>
          <a:bodyPr anchor="t" rtlCol="false" tIns="0" lIns="0" bIns="0" rIns="0">
            <a:spAutoFit/>
          </a:bodyPr>
          <a:lstStyle/>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HETEROGENEITY IN HOMICIDE RATE TRENDS AMONG CDL STATES (2006)</a:t>
            </a:r>
          </a:p>
        </p:txBody>
      </p:sp>
      <p:sp>
        <p:nvSpPr>
          <p:cNvPr name="TextBox 7" id="7"/>
          <p:cNvSpPr txBox="true"/>
          <p:nvPr/>
        </p:nvSpPr>
        <p:spPr>
          <a:xfrm rot="0">
            <a:off x="10329814" y="2189077"/>
            <a:ext cx="7352590" cy="7045960"/>
          </a:xfrm>
          <a:prstGeom prst="rect">
            <a:avLst/>
          </a:prstGeom>
        </p:spPr>
        <p:txBody>
          <a:bodyPr anchor="t" rtlCol="false" tIns="0" lIns="0" bIns="0" rIns="0">
            <a:spAutoFit/>
          </a:bodyPr>
          <a:lstStyle/>
          <a:p>
            <a:pPr algn="l">
              <a:lnSpc>
                <a:spcPts val="4340"/>
              </a:lnSpc>
            </a:pPr>
            <a:r>
              <a:rPr lang="en-US" sz="3100" b="true">
                <a:solidFill>
                  <a:srgbClr val="333333"/>
                </a:solidFill>
                <a:latin typeface="Glacial Indifference Bold"/>
                <a:ea typeface="Glacial Indifference Bold"/>
                <a:cs typeface="Glacial Indifference Bold"/>
                <a:sym typeface="Glacial Indifference Bold"/>
              </a:rPr>
              <a:t>Insights:</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States that adopted CDL in 2006 exhibit divergent trends in log homicide rates over time.</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Heterogeneity suggests that a single Synthetic DiD estimate may not fully capture the treatment effects across all states.</a:t>
            </a:r>
          </a:p>
          <a:p>
            <a:pPr algn="l">
              <a:lnSpc>
                <a:spcPts val="4340"/>
              </a:lnSpc>
            </a:pPr>
            <a:r>
              <a:rPr lang="en-US" sz="3100" b="true">
                <a:solidFill>
                  <a:srgbClr val="333333"/>
                </a:solidFill>
                <a:latin typeface="Glacial Indifference Bold"/>
                <a:ea typeface="Glacial Indifference Bold"/>
                <a:cs typeface="Glacial Indifference Bold"/>
                <a:sym typeface="Glacial Indifference Bold"/>
              </a:rPr>
              <a:t>Next Step:</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Apply Synthetic DiD to selected states individually in attempt to isolate treatment effects.</a:t>
            </a:r>
          </a:p>
          <a:p>
            <a:pPr algn="l">
              <a:lnSpc>
                <a:spcPts val="434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6249" y="2094461"/>
            <a:ext cx="15375501" cy="4827635"/>
            <a:chOff x="0" y="0"/>
            <a:chExt cx="20500669" cy="6436846"/>
          </a:xfrm>
        </p:grpSpPr>
        <p:sp>
          <p:nvSpPr>
            <p:cNvPr name="Freeform 6" id="6"/>
            <p:cNvSpPr/>
            <p:nvPr/>
          </p:nvSpPr>
          <p:spPr>
            <a:xfrm flipH="false" flipV="false" rot="0">
              <a:off x="0" y="0"/>
              <a:ext cx="9828169" cy="6065385"/>
            </a:xfrm>
            <a:custGeom>
              <a:avLst/>
              <a:gdLst/>
              <a:ahLst/>
              <a:cxnLst/>
              <a:rect r="r" b="b" t="t" l="l"/>
              <a:pathLst>
                <a:path h="6065385" w="9828169">
                  <a:moveTo>
                    <a:pt x="0" y="0"/>
                  </a:moveTo>
                  <a:lnTo>
                    <a:pt x="9828169" y="0"/>
                  </a:lnTo>
                  <a:lnTo>
                    <a:pt x="9828169" y="6065385"/>
                  </a:lnTo>
                  <a:lnTo>
                    <a:pt x="0" y="6065385"/>
                  </a:lnTo>
                  <a:lnTo>
                    <a:pt x="0" y="0"/>
                  </a:lnTo>
                  <a:close/>
                </a:path>
              </a:pathLst>
            </a:custGeom>
            <a:blipFill>
              <a:blip r:embed="rId4"/>
              <a:stretch>
                <a:fillRect l="0" t="0" r="0" b="0"/>
              </a:stretch>
            </a:blipFill>
          </p:spPr>
        </p:sp>
        <p:sp>
          <p:nvSpPr>
            <p:cNvPr name="TextBox 7" id="7"/>
            <p:cNvSpPr txBox="true"/>
            <p:nvPr/>
          </p:nvSpPr>
          <p:spPr>
            <a:xfrm rot="0">
              <a:off x="1477872" y="6027285"/>
              <a:ext cx="6872426" cy="409562"/>
            </a:xfrm>
            <a:prstGeom prst="rect">
              <a:avLst/>
            </a:prstGeom>
          </p:spPr>
          <p:txBody>
            <a:bodyPr anchor="t" rtlCol="false" tIns="0" lIns="0" bIns="0" rIns="0">
              <a:spAutoFit/>
            </a:bodyPr>
            <a:lstStyle/>
            <a:p>
              <a:pPr algn="ctr">
                <a:lnSpc>
                  <a:spcPts val="2559"/>
                </a:lnSpc>
              </a:pPr>
              <a:r>
                <a:rPr lang="en-US" sz="1828" b="true">
                  <a:solidFill>
                    <a:srgbClr val="333333"/>
                  </a:solidFill>
                  <a:latin typeface="Glacial Indifference Bold"/>
                  <a:ea typeface="Glacial Indifference Bold"/>
                  <a:cs typeface="Glacial Indifference Bold"/>
                  <a:sym typeface="Glacial Indifference Bold"/>
                </a:rPr>
                <a:t>Alabama</a:t>
              </a:r>
            </a:p>
          </p:txBody>
        </p:sp>
        <p:sp>
          <p:nvSpPr>
            <p:cNvPr name="Freeform 8" id="8"/>
            <p:cNvSpPr/>
            <p:nvPr/>
          </p:nvSpPr>
          <p:spPr>
            <a:xfrm flipH="false" flipV="false" rot="0">
              <a:off x="10672499" y="0"/>
              <a:ext cx="9828169" cy="6065385"/>
            </a:xfrm>
            <a:custGeom>
              <a:avLst/>
              <a:gdLst/>
              <a:ahLst/>
              <a:cxnLst/>
              <a:rect r="r" b="b" t="t" l="l"/>
              <a:pathLst>
                <a:path h="6065385" w="9828169">
                  <a:moveTo>
                    <a:pt x="0" y="0"/>
                  </a:moveTo>
                  <a:lnTo>
                    <a:pt x="9828170" y="0"/>
                  </a:lnTo>
                  <a:lnTo>
                    <a:pt x="9828170" y="6065385"/>
                  </a:lnTo>
                  <a:lnTo>
                    <a:pt x="0" y="6065385"/>
                  </a:lnTo>
                  <a:lnTo>
                    <a:pt x="0" y="0"/>
                  </a:lnTo>
                  <a:close/>
                </a:path>
              </a:pathLst>
            </a:custGeom>
            <a:blipFill>
              <a:blip r:embed="rId5"/>
              <a:stretch>
                <a:fillRect l="0" t="0" r="0" b="0"/>
              </a:stretch>
            </a:blipFill>
          </p:spPr>
        </p:sp>
        <p:sp>
          <p:nvSpPr>
            <p:cNvPr name="TextBox 9" id="9"/>
            <p:cNvSpPr txBox="true"/>
            <p:nvPr/>
          </p:nvSpPr>
          <p:spPr>
            <a:xfrm rot="0">
              <a:off x="12150371" y="6027285"/>
              <a:ext cx="6872426" cy="409562"/>
            </a:xfrm>
            <a:prstGeom prst="rect">
              <a:avLst/>
            </a:prstGeom>
          </p:spPr>
          <p:txBody>
            <a:bodyPr anchor="t" rtlCol="false" tIns="0" lIns="0" bIns="0" rIns="0">
              <a:spAutoFit/>
            </a:bodyPr>
            <a:lstStyle/>
            <a:p>
              <a:pPr algn="ctr">
                <a:lnSpc>
                  <a:spcPts val="2559"/>
                </a:lnSpc>
              </a:pPr>
              <a:r>
                <a:rPr lang="en-US" sz="1828" b="true">
                  <a:solidFill>
                    <a:srgbClr val="333333"/>
                  </a:solidFill>
                  <a:latin typeface="Glacial Indifference Bold"/>
                  <a:ea typeface="Glacial Indifference Bold"/>
                  <a:cs typeface="Glacial Indifference Bold"/>
                  <a:sym typeface="Glacial Indifference Bold"/>
                </a:rPr>
                <a:t>Louisana</a:t>
              </a:r>
            </a:p>
          </p:txBody>
        </p:sp>
      </p:grpSp>
      <p:sp>
        <p:nvSpPr>
          <p:cNvPr name="TextBox 10" id="10"/>
          <p:cNvSpPr txBox="true"/>
          <p:nvPr/>
        </p:nvSpPr>
        <p:spPr>
          <a:xfrm rot="0">
            <a:off x="822060" y="565352"/>
            <a:ext cx="11567223" cy="1343014"/>
          </a:xfrm>
          <a:prstGeom prst="rect">
            <a:avLst/>
          </a:prstGeom>
        </p:spPr>
        <p:txBody>
          <a:bodyPr anchor="t" rtlCol="false" tIns="0" lIns="0" bIns="0" rIns="0">
            <a:spAutoFit/>
          </a:bodyPr>
          <a:lstStyle/>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STATE-LEVEL SYNTHETIC DID: ALABAMA &amp; LOUISIANA</a:t>
            </a:r>
          </a:p>
        </p:txBody>
      </p:sp>
      <p:sp>
        <p:nvSpPr>
          <p:cNvPr name="TextBox 11" id="11"/>
          <p:cNvSpPr txBox="true"/>
          <p:nvPr/>
        </p:nvSpPr>
        <p:spPr>
          <a:xfrm rot="0">
            <a:off x="2672712" y="6855420"/>
            <a:ext cx="12942576" cy="3245485"/>
          </a:xfrm>
          <a:prstGeom prst="rect">
            <a:avLst/>
          </a:prstGeom>
        </p:spPr>
        <p:txBody>
          <a:bodyPr anchor="t" rtlCol="false" tIns="0" lIns="0" bIns="0" rIns="0">
            <a:spAutoFit/>
          </a:bodyPr>
          <a:lstStyle/>
          <a:p>
            <a:pPr algn="l">
              <a:lnSpc>
                <a:spcPts val="4340"/>
              </a:lnSpc>
            </a:pPr>
            <a:r>
              <a:rPr lang="en-US" sz="3100" b="true">
                <a:solidFill>
                  <a:srgbClr val="333333"/>
                </a:solidFill>
                <a:latin typeface="Glacial Indifference Bold"/>
                <a:ea typeface="Glacial Indifference Bold"/>
                <a:cs typeface="Glacial Indifference Bold"/>
                <a:sym typeface="Glacial Indifference Bold"/>
              </a:rPr>
              <a:t>Alabama: </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Point Estimate: 0.08 → </a:t>
            </a:r>
            <a:r>
              <a:rPr lang="en-US" b="true" sz="3100">
                <a:solidFill>
                  <a:srgbClr val="333333"/>
                </a:solidFill>
                <a:latin typeface="Glacial Indifference Bold"/>
                <a:ea typeface="Glacial Indifference Bold"/>
                <a:cs typeface="Glacial Indifference Bold"/>
                <a:sym typeface="Glacial Indifference Bold"/>
              </a:rPr>
              <a:t>8.4%</a:t>
            </a:r>
            <a:r>
              <a:rPr lang="en-US" sz="3100">
                <a:solidFill>
                  <a:srgbClr val="333333"/>
                </a:solidFill>
                <a:latin typeface="Glacial Indifference"/>
                <a:ea typeface="Glacial Indifference"/>
                <a:cs typeface="Glacial Indifference"/>
                <a:sym typeface="Glacial Indifference"/>
              </a:rPr>
              <a:t> increase in homicide rates post-CDL</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95% Confidence Interval (-0.15, 0.31) → </a:t>
            </a:r>
            <a:r>
              <a:rPr lang="en-US" b="true" sz="3100">
                <a:solidFill>
                  <a:srgbClr val="333333"/>
                </a:solidFill>
                <a:latin typeface="Glacial Indifference Bold"/>
                <a:ea typeface="Glacial Indifference Bold"/>
                <a:cs typeface="Glacial Indifference Bold"/>
                <a:sym typeface="Glacial Indifference Bold"/>
              </a:rPr>
              <a:t>Not statistically significant</a:t>
            </a:r>
          </a:p>
          <a:p>
            <a:pPr algn="l">
              <a:lnSpc>
                <a:spcPts val="4340"/>
              </a:lnSpc>
            </a:pPr>
            <a:r>
              <a:rPr lang="en-US" sz="3100" b="true">
                <a:solidFill>
                  <a:srgbClr val="333333"/>
                </a:solidFill>
                <a:latin typeface="Glacial Indifference Bold"/>
                <a:ea typeface="Glacial Indifference Bold"/>
                <a:cs typeface="Glacial Indifference Bold"/>
                <a:sym typeface="Glacial Indifference Bold"/>
              </a:rPr>
              <a:t>Louisana: </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Point Estimate: 0.13 → </a:t>
            </a:r>
            <a:r>
              <a:rPr lang="en-US" b="true" sz="3100">
                <a:solidFill>
                  <a:srgbClr val="333333"/>
                </a:solidFill>
                <a:latin typeface="Glacial Indifference Bold"/>
                <a:ea typeface="Glacial Indifference Bold"/>
                <a:cs typeface="Glacial Indifference Bold"/>
                <a:sym typeface="Glacial Indifference Bold"/>
              </a:rPr>
              <a:t>13.6%</a:t>
            </a:r>
            <a:r>
              <a:rPr lang="en-US" sz="3100">
                <a:solidFill>
                  <a:srgbClr val="333333"/>
                </a:solidFill>
                <a:latin typeface="Glacial Indifference"/>
                <a:ea typeface="Glacial Indifference"/>
                <a:cs typeface="Glacial Indifference"/>
                <a:sym typeface="Glacial Indifference"/>
              </a:rPr>
              <a:t> increase in homicide rates post-CDL</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95% Confidence Interval (-0.15, 0.40) → </a:t>
            </a:r>
            <a:r>
              <a:rPr lang="en-US" b="true" sz="3100">
                <a:solidFill>
                  <a:srgbClr val="333333"/>
                </a:solidFill>
                <a:latin typeface="Glacial Indifference Bold"/>
                <a:ea typeface="Glacial Indifference Bold"/>
                <a:cs typeface="Glacial Indifference Bold"/>
                <a:sym typeface="Glacial Indifference Bold"/>
              </a:rPr>
              <a:t>Not statistically significant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822060" y="2348866"/>
            <a:ext cx="8865268" cy="5471137"/>
          </a:xfrm>
          <a:custGeom>
            <a:avLst/>
            <a:gdLst/>
            <a:ahLst/>
            <a:cxnLst/>
            <a:rect r="r" b="b" t="t" l="l"/>
            <a:pathLst>
              <a:path h="5471137" w="8865268">
                <a:moveTo>
                  <a:pt x="0" y="0"/>
                </a:moveTo>
                <a:lnTo>
                  <a:pt x="8865268" y="0"/>
                </a:lnTo>
                <a:lnTo>
                  <a:pt x="8865268" y="5471137"/>
                </a:lnTo>
                <a:lnTo>
                  <a:pt x="0" y="5471137"/>
                </a:lnTo>
                <a:lnTo>
                  <a:pt x="0" y="0"/>
                </a:lnTo>
                <a:close/>
              </a:path>
            </a:pathLst>
          </a:custGeom>
          <a:blipFill>
            <a:blip r:embed="rId4"/>
            <a:stretch>
              <a:fillRect l="0" t="0" r="0" b="0"/>
            </a:stretch>
          </a:blipFill>
        </p:spPr>
      </p:sp>
      <p:sp>
        <p:nvSpPr>
          <p:cNvPr name="TextBox 6" id="6"/>
          <p:cNvSpPr txBox="true"/>
          <p:nvPr/>
        </p:nvSpPr>
        <p:spPr>
          <a:xfrm rot="0">
            <a:off x="822060" y="565352"/>
            <a:ext cx="11567223" cy="1343014"/>
          </a:xfrm>
          <a:prstGeom prst="rect">
            <a:avLst/>
          </a:prstGeom>
        </p:spPr>
        <p:txBody>
          <a:bodyPr anchor="t" rtlCol="false" tIns="0" lIns="0" bIns="0" rIns="0">
            <a:spAutoFit/>
          </a:bodyPr>
          <a:lstStyle/>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STATE-LEVEL SYNTHETIC DID: </a:t>
            </a:r>
          </a:p>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SOUTH DAKOTA</a:t>
            </a:r>
          </a:p>
        </p:txBody>
      </p:sp>
      <p:sp>
        <p:nvSpPr>
          <p:cNvPr name="TextBox 7" id="7"/>
          <p:cNvSpPr txBox="true"/>
          <p:nvPr/>
        </p:nvSpPr>
        <p:spPr>
          <a:xfrm rot="0">
            <a:off x="9872986" y="772795"/>
            <a:ext cx="7826595" cy="8674735"/>
          </a:xfrm>
          <a:prstGeom prst="rect">
            <a:avLst/>
          </a:prstGeom>
        </p:spPr>
        <p:txBody>
          <a:bodyPr anchor="t" rtlCol="false" tIns="0" lIns="0" bIns="0" rIns="0">
            <a:spAutoFit/>
          </a:bodyPr>
          <a:lstStyle/>
          <a:p>
            <a:pPr algn="l">
              <a:lnSpc>
                <a:spcPts val="4340"/>
              </a:lnSpc>
            </a:pPr>
            <a:r>
              <a:rPr lang="en-US" sz="3100" b="true">
                <a:solidFill>
                  <a:srgbClr val="333333"/>
                </a:solidFill>
                <a:latin typeface="Glacial Indifference Bold"/>
                <a:ea typeface="Glacial Indifference Bold"/>
                <a:cs typeface="Glacial Indifference Bold"/>
                <a:sym typeface="Glacial Indifference Bold"/>
              </a:rPr>
              <a:t>Figures:</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Point Estimate: 0.38 → Translates to a </a:t>
            </a:r>
            <a:r>
              <a:rPr lang="en-US" b="true" sz="3100">
                <a:solidFill>
                  <a:srgbClr val="333333"/>
                </a:solidFill>
                <a:latin typeface="Glacial Indifference Bold"/>
                <a:ea typeface="Glacial Indifference Bold"/>
                <a:cs typeface="Glacial Indifference Bold"/>
                <a:sym typeface="Glacial Indifference Bold"/>
              </a:rPr>
              <a:t>46.2%</a:t>
            </a:r>
            <a:r>
              <a:rPr lang="en-US" sz="3100">
                <a:solidFill>
                  <a:srgbClr val="333333"/>
                </a:solidFill>
                <a:latin typeface="Glacial Indifference"/>
                <a:ea typeface="Glacial Indifference"/>
                <a:cs typeface="Glacial Indifference"/>
                <a:sym typeface="Glacial Indifference"/>
              </a:rPr>
              <a:t> increase in homicide rates post-CDL.</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95% Confidence Interval (0.14, 0.62) → </a:t>
            </a:r>
            <a:r>
              <a:rPr lang="en-US" b="true" sz="3100">
                <a:solidFill>
                  <a:srgbClr val="333333"/>
                </a:solidFill>
                <a:latin typeface="Glacial Indifference Bold"/>
                <a:ea typeface="Glacial Indifference Bold"/>
                <a:cs typeface="Glacial Indifference Bold"/>
                <a:sym typeface="Glacial Indifference Bold"/>
              </a:rPr>
              <a:t>statistically significant</a:t>
            </a:r>
            <a:r>
              <a:rPr lang="en-US" sz="3100">
                <a:solidFill>
                  <a:srgbClr val="333333"/>
                </a:solidFill>
                <a:latin typeface="Glacial Indifference"/>
                <a:ea typeface="Glacial Indifference"/>
                <a:cs typeface="Glacial Indifference"/>
                <a:sym typeface="Glacial Indifference"/>
              </a:rPr>
              <a:t> at the 5% level.</a:t>
            </a:r>
          </a:p>
          <a:p>
            <a:pPr algn="l">
              <a:lnSpc>
                <a:spcPts val="4340"/>
              </a:lnSpc>
            </a:pPr>
            <a:r>
              <a:rPr lang="en-US" sz="3100" b="true">
                <a:solidFill>
                  <a:srgbClr val="333333"/>
                </a:solidFill>
                <a:latin typeface="Glacial Indifference Bold"/>
                <a:ea typeface="Glacial Indifference Bold"/>
                <a:cs typeface="Glacial Indifference Bold"/>
                <a:sym typeface="Glacial Indifference Bold"/>
              </a:rPr>
              <a:t>Insights:</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Unlike Alabama and Louisiana, South Dakota shows a clear and significant rise in homicides compared to its synthetic control after the CDL implementation.</a:t>
            </a:r>
          </a:p>
          <a:p>
            <a:pPr algn="l" marL="669291" indent="-334646" lvl="1">
              <a:lnSpc>
                <a:spcPts val="4340"/>
              </a:lnSpc>
              <a:buFont typeface="Arial"/>
              <a:buChar char="•"/>
            </a:pPr>
            <a:r>
              <a:rPr lang="en-US" b="true" sz="3100">
                <a:solidFill>
                  <a:srgbClr val="333333"/>
                </a:solidFill>
                <a:latin typeface="Glacial Indifference Bold"/>
                <a:ea typeface="Glacial Indifference Bold"/>
                <a:cs typeface="Glacial Indifference Bold"/>
                <a:sym typeface="Glacial Indifference Bold"/>
              </a:rPr>
              <a:t>State-specific factors</a:t>
            </a:r>
            <a:r>
              <a:rPr lang="en-US" sz="3100">
                <a:solidFill>
                  <a:srgbClr val="333333"/>
                </a:solidFill>
                <a:latin typeface="Glacial Indifference"/>
                <a:ea typeface="Glacial Indifference"/>
                <a:cs typeface="Glacial Indifference"/>
                <a:sym typeface="Glacial Indifference"/>
              </a:rPr>
              <a:t> may influence CDL's effect on homicides.</a:t>
            </a:r>
          </a:p>
          <a:p>
            <a:pPr algn="l" marL="669291" indent="-334646" lvl="1">
              <a:lnSpc>
                <a:spcPts val="4340"/>
              </a:lnSpc>
              <a:buFont typeface="Arial"/>
              <a:buChar char="•"/>
            </a:pPr>
            <a:r>
              <a:rPr lang="en-US" sz="3100">
                <a:solidFill>
                  <a:srgbClr val="333333"/>
                </a:solidFill>
                <a:latin typeface="Glacial Indifference"/>
                <a:ea typeface="Glacial Indifference"/>
                <a:cs typeface="Glacial Indifference"/>
                <a:sym typeface="Glacial Indifference"/>
              </a:rPr>
              <a:t>Further analysis is needed to identify </a:t>
            </a:r>
            <a:r>
              <a:rPr lang="en-US" b="true" sz="3100">
                <a:solidFill>
                  <a:srgbClr val="333333"/>
                </a:solidFill>
                <a:latin typeface="Glacial Indifference Bold"/>
                <a:ea typeface="Glacial Indifference Bold"/>
                <a:cs typeface="Glacial Indifference Bold"/>
                <a:sym typeface="Glacial Indifference Bold"/>
              </a:rPr>
              <a:t>why some states see a stronger impact than others</a:t>
            </a:r>
            <a:r>
              <a:rPr lang="en-US" sz="3100">
                <a:solidFill>
                  <a:srgbClr val="333333"/>
                </a:solidFill>
                <a:latin typeface="Glacial Indifference"/>
                <a:ea typeface="Glacial Indifference"/>
                <a:cs typeface="Glacial Indifference"/>
                <a:sym typeface="Glacial Indifference"/>
              </a:rPr>
              <a:t>.</a:t>
            </a:r>
          </a:p>
        </p:txBody>
      </p:sp>
      <p:sp>
        <p:nvSpPr>
          <p:cNvPr name="TextBox 8" id="8"/>
          <p:cNvSpPr txBox="true"/>
          <p:nvPr/>
        </p:nvSpPr>
        <p:spPr>
          <a:xfrm rot="0">
            <a:off x="2384884" y="7781903"/>
            <a:ext cx="5739620" cy="348332"/>
          </a:xfrm>
          <a:prstGeom prst="rect">
            <a:avLst/>
          </a:prstGeom>
        </p:spPr>
        <p:txBody>
          <a:bodyPr anchor="t" rtlCol="false" tIns="0" lIns="0" bIns="0" rIns="0">
            <a:spAutoFit/>
          </a:bodyPr>
          <a:lstStyle/>
          <a:p>
            <a:pPr algn="ctr">
              <a:lnSpc>
                <a:spcPts val="2850"/>
              </a:lnSpc>
            </a:pPr>
            <a:r>
              <a:rPr lang="en-US" sz="2036" b="true">
                <a:solidFill>
                  <a:srgbClr val="333333"/>
                </a:solidFill>
                <a:latin typeface="Glacial Indifference Bold"/>
                <a:ea typeface="Glacial Indifference Bold"/>
                <a:cs typeface="Glacial Indifference Bold"/>
                <a:sym typeface="Glacial Indifference Bold"/>
              </a:rPr>
              <a:t>South Dakota</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854750" y="685270"/>
            <a:ext cx="15987740" cy="685789"/>
          </a:xfrm>
          <a:prstGeom prst="rect">
            <a:avLst/>
          </a:prstGeom>
        </p:spPr>
        <p:txBody>
          <a:bodyPr anchor="t" rtlCol="false" tIns="0" lIns="0" bIns="0" rIns="0">
            <a:spAutoFit/>
          </a:bodyPr>
          <a:lstStyle/>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META LEARNERS: S-LEARNER &amp; T-LEARNER</a:t>
            </a:r>
          </a:p>
        </p:txBody>
      </p:sp>
      <p:sp>
        <p:nvSpPr>
          <p:cNvPr name="TextBox 6" id="6"/>
          <p:cNvSpPr txBox="true"/>
          <p:nvPr/>
        </p:nvSpPr>
        <p:spPr>
          <a:xfrm rot="0">
            <a:off x="719527" y="1889409"/>
            <a:ext cx="16848946" cy="7281545"/>
          </a:xfrm>
          <a:prstGeom prst="rect">
            <a:avLst/>
          </a:prstGeom>
        </p:spPr>
        <p:txBody>
          <a:bodyPr anchor="t" rtlCol="false" tIns="0" lIns="0" bIns="0" rIns="0">
            <a:spAutoFit/>
          </a:bodyPr>
          <a:lstStyle/>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Why Meta Learners?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Machine l</a:t>
            </a:r>
            <a:r>
              <a:rPr lang="en-US" sz="3200">
                <a:solidFill>
                  <a:srgbClr val="333333"/>
                </a:solidFill>
                <a:latin typeface="Glacial Indifference"/>
                <a:ea typeface="Glacial Indifference"/>
                <a:cs typeface="Glacial Indifference"/>
                <a:sym typeface="Glacial Indifference"/>
              </a:rPr>
              <a:t>earning-based causal estimation methods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CDL’s impact on homicide rates varies across states, suggesting </a:t>
            </a:r>
            <a:r>
              <a:rPr lang="en-US" b="true" sz="3200">
                <a:solidFill>
                  <a:srgbClr val="333333"/>
                </a:solidFill>
                <a:latin typeface="Glacial Indifference Bold"/>
                <a:ea typeface="Glacial Indifference Bold"/>
                <a:cs typeface="Glacial Indifference Bold"/>
                <a:sym typeface="Glacial Indifference Bold"/>
              </a:rPr>
              <a:t>heterogeneous treatment effects (HTE)</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Synthetic DiD provides insight into state-level impacts, but it does not fully capture </a:t>
            </a:r>
            <a:r>
              <a:rPr lang="en-US" b="true" sz="3200">
                <a:solidFill>
                  <a:srgbClr val="333333"/>
                </a:solidFill>
                <a:latin typeface="Glacial Indifference Bold"/>
                <a:ea typeface="Glacial Indifference Bold"/>
                <a:cs typeface="Glacial Indifference Bold"/>
                <a:sym typeface="Glacial Indifference Bold"/>
              </a:rPr>
              <a:t>individual-level heterogeneity</a:t>
            </a:r>
            <a:r>
              <a:rPr lang="en-US" sz="3200">
                <a:solidFill>
                  <a:srgbClr val="333333"/>
                </a:solidFill>
                <a:latin typeface="Glacial Indifference"/>
                <a:ea typeface="Glacial Indifference"/>
                <a:cs typeface="Glacial Indifference"/>
                <a:sym typeface="Glacial Indifference"/>
              </a:rPr>
              <a:t>.</a:t>
            </a:r>
          </a:p>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 Implementation:</a:t>
            </a:r>
          </a:p>
          <a:p>
            <a:pPr algn="l" marL="690881" indent="-345440" lvl="1">
              <a:lnSpc>
                <a:spcPts val="4480"/>
              </a:lnSpc>
              <a:buFont typeface="Arial"/>
              <a:buChar char="•"/>
            </a:pPr>
            <a:r>
              <a:rPr lang="en-US" b="true" sz="3200">
                <a:solidFill>
                  <a:srgbClr val="333333"/>
                </a:solidFill>
                <a:latin typeface="Glacial Indifference Bold"/>
                <a:ea typeface="Glacial Indifference Bold"/>
                <a:cs typeface="Glacial Indifference Bold"/>
                <a:sym typeface="Glacial Indifference Bold"/>
              </a:rPr>
              <a:t>T-Learner: </a:t>
            </a:r>
            <a:r>
              <a:rPr lang="en-US" sz="3200">
                <a:solidFill>
                  <a:srgbClr val="333333"/>
                </a:solidFill>
                <a:latin typeface="Glacial Indifference"/>
                <a:ea typeface="Glacial Indifference"/>
                <a:cs typeface="Glacial Indifference"/>
                <a:sym typeface="Glacial Indifference"/>
              </a:rPr>
              <a:t>Separate Random Forest models for treated &amp; control groups</a:t>
            </a:r>
          </a:p>
          <a:p>
            <a:pPr algn="l">
              <a:lnSpc>
                <a:spcPts val="4480"/>
              </a:lnSpc>
            </a:pPr>
          </a:p>
          <a:p>
            <a:pPr algn="l">
              <a:lnSpc>
                <a:spcPts val="4480"/>
              </a:lnSpc>
            </a:pPr>
          </a:p>
          <a:p>
            <a:pPr algn="l" marL="690881" indent="-345440" lvl="1">
              <a:lnSpc>
                <a:spcPts val="4480"/>
              </a:lnSpc>
              <a:buFont typeface="Arial"/>
              <a:buChar char="•"/>
            </a:pPr>
            <a:r>
              <a:rPr lang="en-US" b="true" sz="3200">
                <a:solidFill>
                  <a:srgbClr val="333333"/>
                </a:solidFill>
                <a:latin typeface="Glacial Indifference Bold"/>
                <a:ea typeface="Glacial Indifference Bold"/>
                <a:cs typeface="Glacial Indifference Bold"/>
                <a:sym typeface="Glacial Indifference Bold"/>
              </a:rPr>
              <a:t>S-Learner:</a:t>
            </a:r>
            <a:r>
              <a:rPr lang="en-US" sz="3200">
                <a:solidFill>
                  <a:srgbClr val="333333"/>
                </a:solidFill>
                <a:latin typeface="Glacial Indifference"/>
                <a:ea typeface="Glacial Indifference"/>
                <a:cs typeface="Glacial Indifference"/>
                <a:sym typeface="Glacial Indifference"/>
              </a:rPr>
              <a:t> Single Random Forest model with CDL status as a feature</a:t>
            </a:r>
          </a:p>
          <a:p>
            <a:pPr algn="l">
              <a:lnSpc>
                <a:spcPts val="4480"/>
              </a:lnSpc>
            </a:pPr>
          </a:p>
          <a:p>
            <a:pPr algn="l">
              <a:lnSpc>
                <a:spcPts val="4480"/>
              </a:lnSpc>
            </a:pPr>
          </a:p>
        </p:txBody>
      </p:sp>
      <p:grpSp>
        <p:nvGrpSpPr>
          <p:cNvPr name="Group 7" id="7"/>
          <p:cNvGrpSpPr/>
          <p:nvPr/>
        </p:nvGrpSpPr>
        <p:grpSpPr>
          <a:xfrm rot="0">
            <a:off x="6564580" y="6637150"/>
            <a:ext cx="4009292" cy="542925"/>
            <a:chOff x="0" y="0"/>
            <a:chExt cx="5345723" cy="723900"/>
          </a:xfrm>
        </p:grpSpPr>
        <p:sp>
          <p:nvSpPr>
            <p:cNvPr name="Freeform 8" id="8"/>
            <p:cNvSpPr/>
            <p:nvPr/>
          </p:nvSpPr>
          <p:spPr>
            <a:xfrm flipH="false" flipV="false" rot="0">
              <a:off x="0" y="0"/>
              <a:ext cx="5345723" cy="723900"/>
            </a:xfrm>
            <a:custGeom>
              <a:avLst/>
              <a:gdLst/>
              <a:ahLst/>
              <a:cxnLst/>
              <a:rect r="r" b="b" t="t" l="l"/>
              <a:pathLst>
                <a:path h="723900" w="5345723">
                  <a:moveTo>
                    <a:pt x="0" y="0"/>
                  </a:moveTo>
                  <a:lnTo>
                    <a:pt x="5345723" y="0"/>
                  </a:lnTo>
                  <a:lnTo>
                    <a:pt x="5345723" y="723900"/>
                  </a:lnTo>
                  <a:lnTo>
                    <a:pt x="0" y="723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9" id="9"/>
          <p:cNvGrpSpPr/>
          <p:nvPr/>
        </p:nvGrpSpPr>
        <p:grpSpPr>
          <a:xfrm rot="0">
            <a:off x="5384762" y="8428527"/>
            <a:ext cx="2359636" cy="542925"/>
            <a:chOff x="0" y="0"/>
            <a:chExt cx="3146181" cy="723900"/>
          </a:xfrm>
        </p:grpSpPr>
        <p:sp>
          <p:nvSpPr>
            <p:cNvPr name="Freeform 10" id="10"/>
            <p:cNvSpPr/>
            <p:nvPr/>
          </p:nvSpPr>
          <p:spPr>
            <a:xfrm flipH="false" flipV="false" rot="0">
              <a:off x="0" y="0"/>
              <a:ext cx="3146181" cy="723900"/>
            </a:xfrm>
            <a:custGeom>
              <a:avLst/>
              <a:gdLst/>
              <a:ahLst/>
              <a:cxnLst/>
              <a:rect r="r" b="b" t="t" l="l"/>
              <a:pathLst>
                <a:path h="723900" w="3146181">
                  <a:moveTo>
                    <a:pt x="0" y="0"/>
                  </a:moveTo>
                  <a:lnTo>
                    <a:pt x="3146181" y="0"/>
                  </a:lnTo>
                  <a:lnTo>
                    <a:pt x="3146181" y="723900"/>
                  </a:lnTo>
                  <a:lnTo>
                    <a:pt x="0" y="723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1" id="11"/>
          <p:cNvGrpSpPr/>
          <p:nvPr/>
        </p:nvGrpSpPr>
        <p:grpSpPr>
          <a:xfrm rot="0">
            <a:off x="9144000" y="8428612"/>
            <a:ext cx="4467991" cy="542840"/>
            <a:chOff x="0" y="0"/>
            <a:chExt cx="5957322" cy="723787"/>
          </a:xfrm>
        </p:grpSpPr>
        <p:sp>
          <p:nvSpPr>
            <p:cNvPr name="Freeform 12" id="12"/>
            <p:cNvSpPr/>
            <p:nvPr/>
          </p:nvSpPr>
          <p:spPr>
            <a:xfrm flipH="false" flipV="false" rot="0">
              <a:off x="0" y="0"/>
              <a:ext cx="5957322" cy="723787"/>
            </a:xfrm>
            <a:custGeom>
              <a:avLst/>
              <a:gdLst/>
              <a:ahLst/>
              <a:cxnLst/>
              <a:rect r="r" b="b" t="t" l="l"/>
              <a:pathLst>
                <a:path h="723787" w="5957322">
                  <a:moveTo>
                    <a:pt x="0" y="0"/>
                  </a:moveTo>
                  <a:lnTo>
                    <a:pt x="5957322" y="0"/>
                  </a:lnTo>
                  <a:lnTo>
                    <a:pt x="5957322" y="723787"/>
                  </a:lnTo>
                  <a:lnTo>
                    <a:pt x="0" y="7237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608051" y="587200"/>
            <a:ext cx="12936273" cy="1343014"/>
          </a:xfrm>
          <a:prstGeom prst="rect">
            <a:avLst/>
          </a:prstGeom>
        </p:spPr>
        <p:txBody>
          <a:bodyPr anchor="t" rtlCol="false" tIns="0" lIns="0" bIns="0" rIns="0">
            <a:spAutoFit/>
          </a:bodyPr>
          <a:lstStyle/>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S-LEARNER &amp; T-LEARNER: </a:t>
            </a:r>
          </a:p>
          <a:p>
            <a:pPr algn="l">
              <a:lnSpc>
                <a:spcPts val="5249"/>
              </a:lnSpc>
            </a:pPr>
            <a:r>
              <a:rPr lang="en-US" sz="4999" b="true">
                <a:solidFill>
                  <a:srgbClr val="333333"/>
                </a:solidFill>
                <a:latin typeface="Glacial Indifference Bold"/>
                <a:ea typeface="Glacial Indifference Bold"/>
                <a:cs typeface="Glacial Indifference Bold"/>
                <a:sym typeface="Glacial Indifference Bold"/>
              </a:rPr>
              <a:t>ATE ESTIMATES &amp; BOOTSTRAP VALIDATION</a:t>
            </a:r>
          </a:p>
        </p:txBody>
      </p:sp>
      <p:sp>
        <p:nvSpPr>
          <p:cNvPr name="Freeform 6" id="6"/>
          <p:cNvSpPr/>
          <p:nvPr/>
        </p:nvSpPr>
        <p:spPr>
          <a:xfrm flipH="false" flipV="false" rot="0">
            <a:off x="13544324" y="911134"/>
            <a:ext cx="5056356" cy="3065416"/>
          </a:xfrm>
          <a:custGeom>
            <a:avLst/>
            <a:gdLst/>
            <a:ahLst/>
            <a:cxnLst/>
            <a:rect r="r" b="b" t="t" l="l"/>
            <a:pathLst>
              <a:path h="3065416" w="5056356">
                <a:moveTo>
                  <a:pt x="0" y="0"/>
                </a:moveTo>
                <a:lnTo>
                  <a:pt x="5056356" y="0"/>
                </a:lnTo>
                <a:lnTo>
                  <a:pt x="5056356" y="3065416"/>
                </a:lnTo>
                <a:lnTo>
                  <a:pt x="0" y="30654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7" id="7"/>
          <p:cNvGraphicFramePr>
            <a:graphicFrameLocks noGrp="true"/>
          </p:cNvGraphicFramePr>
          <p:nvPr/>
        </p:nvGraphicFramePr>
        <p:xfrm>
          <a:off x="1028700" y="2443842"/>
          <a:ext cx="12037195" cy="4991100"/>
        </p:xfrm>
        <a:graphic>
          <a:graphicData uri="http://schemas.openxmlformats.org/drawingml/2006/table">
            <a:tbl>
              <a:tblPr/>
              <a:tblGrid>
                <a:gridCol w="3039056"/>
                <a:gridCol w="3245944"/>
                <a:gridCol w="5752195"/>
              </a:tblGrid>
              <a:tr h="902237">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Meta 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Bootstrap Confidence Intervals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r>
              <a:tr h="2044431">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T-Learner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Canva Sans Bold"/>
                          <a:ea typeface="Canva Sans Bold"/>
                          <a:cs typeface="Canva Sans Bold"/>
                          <a:sym typeface="Canva Sans Bold"/>
                        </a:rPr>
                        <a:t>0.1425</a:t>
                      </a:r>
                      <a:endParaRPr lang="en-US" sz="1100"/>
                    </a:p>
                    <a:p>
                      <a:pPr algn="ctr">
                        <a:lnSpc>
                          <a:spcPts val="3079"/>
                        </a:lnSpc>
                      </a:pPr>
                      <a:r>
                        <a:rPr lang="en-US" sz="2199">
                          <a:solidFill>
                            <a:srgbClr val="000000"/>
                          </a:solidFill>
                          <a:latin typeface="Canva Sans"/>
                          <a:ea typeface="Canva Sans"/>
                          <a:cs typeface="Canva Sans"/>
                          <a:sym typeface="Canva Sans"/>
                        </a:rPr>
                        <a:t>(</a:t>
                      </a:r>
                      <a:r>
                        <a:rPr lang="en-US" sz="2199" b="true">
                          <a:solidFill>
                            <a:srgbClr val="000000"/>
                          </a:solidFill>
                          <a:latin typeface="Canva Sans Bold"/>
                          <a:ea typeface="Canva Sans Bold"/>
                          <a:cs typeface="Canva Sans Bold"/>
                          <a:sym typeface="Canva Sans Bold"/>
                        </a:rPr>
                        <a:t>15.3%</a:t>
                      </a:r>
                      <a:r>
                        <a:rPr lang="en-US" sz="2199">
                          <a:solidFill>
                            <a:srgbClr val="000000"/>
                          </a:solidFill>
                          <a:latin typeface="Canva Sans"/>
                          <a:ea typeface="Canva Sans"/>
                          <a:cs typeface="Canva Sans"/>
                          <a:sym typeface="Canva Sans"/>
                        </a:rPr>
                        <a:t> increase in homicide rates post-CDL)</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ATE: 0.1444 </a:t>
                      </a:r>
                      <a:endParaRPr lang="en-US" sz="1100"/>
                    </a:p>
                    <a:p>
                      <a:pPr algn="ctr">
                        <a:lnSpc>
                          <a:spcPts val="3079"/>
                        </a:lnSpc>
                      </a:pPr>
                      <a:r>
                        <a:rPr lang="en-US" sz="2199">
                          <a:solidFill>
                            <a:srgbClr val="000000"/>
                          </a:solidFill>
                          <a:latin typeface="Canva Sans"/>
                          <a:ea typeface="Canva Sans"/>
                          <a:cs typeface="Canva Sans"/>
                          <a:sym typeface="Canva Sans"/>
                        </a:rPr>
                        <a:t>(95% CI: 0.0999 – 0.1911)</a:t>
                      </a:r>
                    </a:p>
                    <a:p>
                      <a:pPr algn="ctr">
                        <a:lnSpc>
                          <a:spcPts val="3079"/>
                        </a:lnSpc>
                      </a:pPr>
                      <a:r>
                        <a:rPr lang="en-US" sz="2199" b="true">
                          <a:solidFill>
                            <a:srgbClr val="000000"/>
                          </a:solidFill>
                          <a:latin typeface="Canva Sans Bold"/>
                          <a:ea typeface="Canva Sans Bold"/>
                          <a:cs typeface="Canva Sans Bold"/>
                          <a:sym typeface="Canva Sans Bold"/>
                        </a:rPr>
                        <a:t>Statistically significant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44431">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S-Learner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b="true">
                          <a:solidFill>
                            <a:srgbClr val="000000"/>
                          </a:solidFill>
                          <a:latin typeface="Canva Sans Bold"/>
                          <a:ea typeface="Canva Sans Bold"/>
                          <a:cs typeface="Canva Sans Bold"/>
                          <a:sym typeface="Canva Sans Bold"/>
                        </a:rPr>
                        <a:t>0.0074</a:t>
                      </a:r>
                      <a:endParaRPr lang="en-US" sz="1100"/>
                    </a:p>
                    <a:p>
                      <a:pPr algn="ctr">
                        <a:lnSpc>
                          <a:spcPts val="3079"/>
                        </a:lnSpc>
                      </a:pPr>
                      <a:r>
                        <a:rPr lang="en-US" sz="2199">
                          <a:solidFill>
                            <a:srgbClr val="000000"/>
                          </a:solidFill>
                          <a:latin typeface="Canva Sans"/>
                          <a:ea typeface="Canva Sans"/>
                          <a:cs typeface="Canva Sans"/>
                          <a:sym typeface="Canva Sans"/>
                        </a:rPr>
                        <a:t>(</a:t>
                      </a:r>
                      <a:r>
                        <a:rPr lang="en-US" sz="2199" b="true">
                          <a:solidFill>
                            <a:srgbClr val="000000"/>
                          </a:solidFill>
                          <a:latin typeface="Canva Sans Bold"/>
                          <a:ea typeface="Canva Sans Bold"/>
                          <a:cs typeface="Canva Sans Bold"/>
                          <a:sym typeface="Canva Sans Bold"/>
                        </a:rPr>
                        <a:t>0.74%</a:t>
                      </a:r>
                      <a:r>
                        <a:rPr lang="en-US" sz="2199">
                          <a:solidFill>
                            <a:srgbClr val="000000"/>
                          </a:solidFill>
                          <a:latin typeface="Canva Sans"/>
                          <a:ea typeface="Canva Sans"/>
                          <a:cs typeface="Canva Sans"/>
                          <a:sym typeface="Canva Sans"/>
                        </a:rPr>
                        <a:t> increase, much lower than the T-Learner estimate.)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ATE: 0.0074 </a:t>
                      </a:r>
                      <a:endParaRPr lang="en-US" sz="1100"/>
                    </a:p>
                    <a:p>
                      <a:pPr algn="ctr">
                        <a:lnSpc>
                          <a:spcPts val="3079"/>
                        </a:lnSpc>
                      </a:pPr>
                      <a:r>
                        <a:rPr lang="en-US" sz="2199">
                          <a:solidFill>
                            <a:srgbClr val="000000"/>
                          </a:solidFill>
                          <a:latin typeface="Canva Sans"/>
                          <a:ea typeface="Canva Sans"/>
                          <a:cs typeface="Canva Sans"/>
                          <a:sym typeface="Canva Sans"/>
                        </a:rPr>
                        <a:t>(95% CI: 0.0020 – 0.0157)</a:t>
                      </a:r>
                    </a:p>
                    <a:p>
                      <a:pPr algn="ctr">
                        <a:lnSpc>
                          <a:spcPts val="3079"/>
                        </a:lnSpc>
                      </a:pPr>
                      <a:r>
                        <a:rPr lang="en-US" sz="2199" b="true">
                          <a:solidFill>
                            <a:srgbClr val="000000"/>
                          </a:solidFill>
                          <a:latin typeface="Canva Sans Bold"/>
                          <a:ea typeface="Canva Sans Bold"/>
                          <a:cs typeface="Canva Sans Bold"/>
                          <a:sym typeface="Canva Sans Bold"/>
                        </a:rPr>
                        <a:t>Statistically significant </a:t>
                      </a:r>
                      <a:r>
                        <a:rPr lang="en-US" sz="2199">
                          <a:solidFill>
                            <a:srgbClr val="000000"/>
                          </a:solidFill>
                          <a:latin typeface="Canva Sans"/>
                          <a:ea typeface="Canva Sans"/>
                          <a:cs typeface="Canva Sans"/>
                          <a:sym typeface="Canva Sans"/>
                        </a:rPr>
                        <a:t>but much smaller effect size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753513" y="7764773"/>
            <a:ext cx="16780974" cy="1689735"/>
          </a:xfrm>
          <a:prstGeom prst="rect">
            <a:avLst/>
          </a:prstGeom>
        </p:spPr>
        <p:txBody>
          <a:bodyPr anchor="t" rtlCol="false" tIns="0" lIns="0" bIns="0" rIns="0">
            <a:spAutoFit/>
          </a:bodyPr>
          <a:lstStyle/>
          <a:p>
            <a:pPr algn="l" marL="690881" indent="-345440" lvl="1">
              <a:lnSpc>
                <a:spcPts val="3360"/>
              </a:lnSpc>
              <a:buFont typeface="Arial"/>
              <a:buChar char="•"/>
            </a:pPr>
            <a:r>
              <a:rPr lang="en-US" sz="3200">
                <a:solidFill>
                  <a:srgbClr val="333333"/>
                </a:solidFill>
                <a:latin typeface="Glacial Indifference"/>
                <a:ea typeface="Glacial Indifference"/>
                <a:cs typeface="Glacial Indifference"/>
                <a:sym typeface="Glacial Indifference"/>
              </a:rPr>
              <a:t>The S-Learner’s smaller effect size could indicate </a:t>
            </a:r>
            <a:r>
              <a:rPr lang="en-US" b="true" sz="3200">
                <a:solidFill>
                  <a:srgbClr val="333333"/>
                </a:solidFill>
                <a:latin typeface="Glacial Indifference Bold"/>
                <a:ea typeface="Glacial Indifference Bold"/>
                <a:cs typeface="Glacial Indifference Bold"/>
                <a:sym typeface="Glacial Indifference Bold"/>
              </a:rPr>
              <a:t>model limitations</a:t>
            </a:r>
            <a:r>
              <a:rPr lang="en-US" sz="3200">
                <a:solidFill>
                  <a:srgbClr val="333333"/>
                </a:solidFill>
                <a:latin typeface="Glacial Indifference"/>
                <a:ea typeface="Glacial Indifference"/>
                <a:cs typeface="Glacial Indifference"/>
                <a:sym typeface="Glacial Indifference"/>
              </a:rPr>
              <a:t>, such as lack of flexibility in capturing heterogeneity.</a:t>
            </a:r>
          </a:p>
          <a:p>
            <a:pPr algn="l" marL="690881" indent="-345440" lvl="1">
              <a:lnSpc>
                <a:spcPts val="3360"/>
              </a:lnSpc>
              <a:buFont typeface="Arial"/>
              <a:buChar char="•"/>
            </a:pPr>
            <a:r>
              <a:rPr lang="en-US" sz="3200">
                <a:solidFill>
                  <a:srgbClr val="333333"/>
                </a:solidFill>
                <a:latin typeface="Glacial Indifference"/>
                <a:ea typeface="Glacial Indifference"/>
                <a:cs typeface="Glacial Indifference"/>
                <a:sym typeface="Glacial Indifference"/>
              </a:rPr>
              <a:t>Bootstrap validation confirms the </a:t>
            </a:r>
            <a:r>
              <a:rPr lang="en-US" b="true" sz="3200">
                <a:solidFill>
                  <a:srgbClr val="333333"/>
                </a:solidFill>
                <a:latin typeface="Glacial Indifference Bold"/>
                <a:ea typeface="Glacial Indifference Bold"/>
                <a:cs typeface="Glacial Indifference Bold"/>
                <a:sym typeface="Glacial Indifference Bold"/>
              </a:rPr>
              <a:t>statistical significance</a:t>
            </a:r>
            <a:r>
              <a:rPr lang="en-US" sz="3200">
                <a:solidFill>
                  <a:srgbClr val="333333"/>
                </a:solidFill>
                <a:latin typeface="Glacial Indifference"/>
                <a:ea typeface="Glacial Indifference"/>
                <a:cs typeface="Glacial Indifference"/>
                <a:sym typeface="Glacial Indifference"/>
              </a:rPr>
              <a:t> of both estimates, but their magnitudes differ considerably.</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723990" y="407405"/>
            <a:ext cx="13399606" cy="1362075"/>
          </a:xfrm>
          <a:prstGeom prst="rect">
            <a:avLst/>
          </a:prstGeom>
        </p:spPr>
        <p:txBody>
          <a:bodyPr anchor="t" rtlCol="false" tIns="0" lIns="0" bIns="0" rIns="0">
            <a:spAutoFit/>
          </a:bodyPr>
          <a:lstStyle/>
          <a:p>
            <a:pPr algn="l">
              <a:lnSpc>
                <a:spcPts val="5250"/>
              </a:lnSpc>
            </a:pPr>
            <a:r>
              <a:rPr lang="en-US" sz="5000" b="true">
                <a:solidFill>
                  <a:srgbClr val="333333"/>
                </a:solidFill>
                <a:latin typeface="Glacial Indifference Bold"/>
                <a:ea typeface="Glacial Indifference Bold"/>
                <a:cs typeface="Glacial Indifference Bold"/>
                <a:sym typeface="Glacial Indifference Bold"/>
              </a:rPr>
              <a:t>HETEROGENEOUS TREATMENT EFFECTS (HTE) BY INCOME GROUPS</a:t>
            </a:r>
          </a:p>
        </p:txBody>
      </p:sp>
      <p:sp>
        <p:nvSpPr>
          <p:cNvPr name="TextBox 6" id="6"/>
          <p:cNvSpPr txBox="true"/>
          <p:nvPr/>
        </p:nvSpPr>
        <p:spPr>
          <a:xfrm rot="0">
            <a:off x="723990" y="2048433"/>
            <a:ext cx="16304441" cy="1099820"/>
          </a:xfrm>
          <a:prstGeom prst="rect">
            <a:avLst/>
          </a:prstGeom>
        </p:spPr>
        <p:txBody>
          <a:bodyPr anchor="t" rtlCol="false" tIns="0" lIns="0" bIns="0" rIns="0">
            <a:spAutoFit/>
          </a:bodyPr>
          <a:lstStyle/>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Setup:</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Divide the data into high-income and low-income groups based on the median income</a:t>
            </a:r>
          </a:p>
        </p:txBody>
      </p:sp>
      <p:graphicFrame>
        <p:nvGraphicFramePr>
          <p:cNvPr name="Table 7" id="7"/>
          <p:cNvGraphicFramePr>
            <a:graphicFrameLocks noGrp="true"/>
          </p:cNvGraphicFramePr>
          <p:nvPr/>
        </p:nvGraphicFramePr>
        <p:xfrm>
          <a:off x="995360" y="3481628"/>
          <a:ext cx="16297281" cy="3528747"/>
        </p:xfrm>
        <a:graphic>
          <a:graphicData uri="http://schemas.openxmlformats.org/drawingml/2006/table">
            <a:tbl>
              <a:tblPr/>
              <a:tblGrid>
                <a:gridCol w="2723948"/>
                <a:gridCol w="3883380"/>
                <a:gridCol w="3883380"/>
                <a:gridCol w="5806572"/>
              </a:tblGrid>
              <a:tr h="905123">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Meta 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High Income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Low Income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Welch’s t-test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r>
              <a:tr h="1261394">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T-Learner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0.222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0.063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p-value &lt; 0.001</a:t>
                      </a:r>
                      <a:endParaRPr lang="en-US" sz="1100"/>
                    </a:p>
                    <a:p>
                      <a:pPr algn="ctr">
                        <a:lnSpc>
                          <a:spcPts val="3079"/>
                        </a:lnSpc>
                      </a:pPr>
                      <a:r>
                        <a:rPr lang="en-US" sz="2199" b="true">
                          <a:solidFill>
                            <a:srgbClr val="000000"/>
                          </a:solidFill>
                          <a:latin typeface="Canva Sans Bold"/>
                          <a:ea typeface="Canva Sans Bold"/>
                          <a:cs typeface="Canva Sans Bold"/>
                          <a:sym typeface="Canva Sans Bold"/>
                        </a:rPr>
                        <a:t>Statistically significant difference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62230">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S-Learner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0.006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0.008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p-value = 0.1907</a:t>
                      </a:r>
                      <a:endParaRPr lang="en-US" sz="1100"/>
                    </a:p>
                    <a:p>
                      <a:pPr algn="ctr">
                        <a:lnSpc>
                          <a:spcPts val="3079"/>
                        </a:lnSpc>
                      </a:pPr>
                      <a:r>
                        <a:rPr lang="en-US" sz="2199" b="true">
                          <a:solidFill>
                            <a:srgbClr val="000000"/>
                          </a:solidFill>
                          <a:latin typeface="Canva Sans Bold"/>
                          <a:ea typeface="Canva Sans Bold"/>
                          <a:cs typeface="Canva Sans Bold"/>
                          <a:sym typeface="Canva Sans Bold"/>
                        </a:rPr>
                        <a:t>No statistically significant difference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723990" y="7414885"/>
            <a:ext cx="16304441" cy="2223770"/>
          </a:xfrm>
          <a:prstGeom prst="rect">
            <a:avLst/>
          </a:prstGeom>
        </p:spPr>
        <p:txBody>
          <a:bodyPr anchor="t" rtlCol="false" tIns="0" lIns="0" bIns="0" rIns="0">
            <a:spAutoFit/>
          </a:bodyPr>
          <a:lstStyle/>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Interpretation:</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Higher-income states experience stronger treatment effects from CDL compared to lower-income states.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S-Learner may smooth out subgroup differences, underestimating the variation.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833482" y="1859220"/>
            <a:ext cx="12621037" cy="662940"/>
          </a:xfrm>
          <a:prstGeom prst="rect">
            <a:avLst/>
          </a:prstGeom>
        </p:spPr>
        <p:txBody>
          <a:bodyPr anchor="t" rtlCol="false" tIns="0" lIns="0" bIns="0" rIns="0">
            <a:spAutoFit/>
          </a:bodyPr>
          <a:lstStyle/>
          <a:p>
            <a:pPr algn="ctr">
              <a:lnSpc>
                <a:spcPts val="5040"/>
              </a:lnSpc>
            </a:pPr>
            <a:r>
              <a:rPr lang="en-US" b="true" sz="4800">
                <a:solidFill>
                  <a:srgbClr val="333333"/>
                </a:solidFill>
                <a:latin typeface="Glacial Indifference Bold"/>
                <a:ea typeface="Glacial Indifference Bold"/>
                <a:cs typeface="Glacial Indifference Bold"/>
                <a:sym typeface="Glacial Indifference Bold"/>
              </a:rPr>
              <a:t>CONTROVERSY &amp; RACIAL BIAS CONCERNS</a:t>
            </a:r>
          </a:p>
        </p:txBody>
      </p:sp>
      <p:sp>
        <p:nvSpPr>
          <p:cNvPr name="TextBox 6" id="6"/>
          <p:cNvSpPr txBox="true"/>
          <p:nvPr/>
        </p:nvSpPr>
        <p:spPr>
          <a:xfrm rot="0">
            <a:off x="3501859" y="2839793"/>
            <a:ext cx="11284283" cy="5132423"/>
          </a:xfrm>
          <a:prstGeom prst="rect">
            <a:avLst/>
          </a:prstGeom>
        </p:spPr>
        <p:txBody>
          <a:bodyPr anchor="t" rtlCol="false" tIns="0" lIns="0" bIns="0" rIns="0">
            <a:spAutoFit/>
          </a:bodyPr>
          <a:lstStyle/>
          <a:p>
            <a:pPr algn="l">
              <a:lnSpc>
                <a:spcPts val="4810"/>
              </a:lnSpc>
            </a:pPr>
            <a:r>
              <a:rPr lang="en-US" sz="3436">
                <a:solidFill>
                  <a:srgbClr val="333333"/>
                </a:solidFill>
                <a:latin typeface="Glacial Indifference"/>
                <a:ea typeface="Glacial Indifference"/>
                <a:cs typeface="Glacial Indifference"/>
                <a:sym typeface="Glacial Indifference"/>
              </a:rPr>
              <a:t>Castle Doctrine Laws have sparked controversy due to:</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Escalation of lethal force use in ambiguous situations</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Potential for racial bias in enforcement</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Critics argue these laws encourage premature use of lethal force rather than true self-defense</a:t>
            </a:r>
          </a:p>
          <a:p>
            <a:pPr algn="l">
              <a:lnSpc>
                <a:spcPts val="6910"/>
              </a:lnSpc>
            </a:pPr>
            <a:r>
              <a:rPr lang="en-US" sz="4936" b="true">
                <a:solidFill>
                  <a:srgbClr val="333333"/>
                </a:solidFill>
                <a:latin typeface="Glacial Indifference Bold"/>
                <a:ea typeface="Glacial Indifference Bold"/>
                <a:cs typeface="Glacial Indifference Bold"/>
                <a:sym typeface="Glacial Indifference Bold"/>
              </a:rPr>
              <a:t>Key Question:</a:t>
            </a:r>
          </a:p>
          <a:p>
            <a:pPr algn="l">
              <a:lnSpc>
                <a:spcPts val="4810"/>
              </a:lnSpc>
            </a:pPr>
            <a:r>
              <a:rPr lang="en-US" sz="3436" b="true">
                <a:solidFill>
                  <a:srgbClr val="333333"/>
                </a:solidFill>
                <a:latin typeface="Glacial Indifference Bold"/>
                <a:ea typeface="Glacial Indifference Bold"/>
                <a:cs typeface="Glacial Indifference Bold"/>
                <a:sym typeface="Glacial Indifference Bold"/>
              </a:rPr>
              <a:t>Are these laws truly about self-defense, or do they disproportionately endanger certain groups?</a:t>
            </a:r>
          </a:p>
        </p:txBody>
      </p:sp>
      <p:sp>
        <p:nvSpPr>
          <p:cNvPr name="Freeform 7" id="7"/>
          <p:cNvSpPr/>
          <p:nvPr/>
        </p:nvSpPr>
        <p:spPr>
          <a:xfrm flipH="false" flipV="false" rot="-961027">
            <a:off x="2991695" y="9042428"/>
            <a:ext cx="3323973" cy="4227629"/>
          </a:xfrm>
          <a:custGeom>
            <a:avLst/>
            <a:gdLst/>
            <a:ahLst/>
            <a:cxnLst/>
            <a:rect r="r" b="b" t="t" l="l"/>
            <a:pathLst>
              <a:path h="4227629" w="3323973">
                <a:moveTo>
                  <a:pt x="0" y="0"/>
                </a:moveTo>
                <a:lnTo>
                  <a:pt x="3323974" y="0"/>
                </a:lnTo>
                <a:lnTo>
                  <a:pt x="3323974" y="4227629"/>
                </a:lnTo>
                <a:lnTo>
                  <a:pt x="0" y="42276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798743" y="7903704"/>
            <a:ext cx="3159026" cy="3794626"/>
          </a:xfrm>
          <a:custGeom>
            <a:avLst/>
            <a:gdLst/>
            <a:ahLst/>
            <a:cxnLst/>
            <a:rect r="r" b="b" t="t" l="l"/>
            <a:pathLst>
              <a:path h="3794626" w="3159026">
                <a:moveTo>
                  <a:pt x="0" y="0"/>
                </a:moveTo>
                <a:lnTo>
                  <a:pt x="3159025" y="0"/>
                </a:lnTo>
                <a:lnTo>
                  <a:pt x="3159025" y="3794625"/>
                </a:lnTo>
                <a:lnTo>
                  <a:pt x="0" y="37946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316692">
            <a:off x="-840667" y="7462339"/>
            <a:ext cx="3138337" cy="4515593"/>
          </a:xfrm>
          <a:custGeom>
            <a:avLst/>
            <a:gdLst/>
            <a:ahLst/>
            <a:cxnLst/>
            <a:rect r="r" b="b" t="t" l="l"/>
            <a:pathLst>
              <a:path h="4515593" w="3138337">
                <a:moveTo>
                  <a:pt x="0" y="0"/>
                </a:moveTo>
                <a:lnTo>
                  <a:pt x="3138338" y="0"/>
                </a:lnTo>
                <a:lnTo>
                  <a:pt x="3138338" y="4515594"/>
                </a:lnTo>
                <a:lnTo>
                  <a:pt x="0" y="45155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5141955">
            <a:off x="15984979" y="4663428"/>
            <a:ext cx="3486940" cy="2793911"/>
          </a:xfrm>
          <a:custGeom>
            <a:avLst/>
            <a:gdLst/>
            <a:ahLst/>
            <a:cxnLst/>
            <a:rect r="r" b="b" t="t" l="l"/>
            <a:pathLst>
              <a:path h="2793911" w="3486940">
                <a:moveTo>
                  <a:pt x="0" y="0"/>
                </a:moveTo>
                <a:lnTo>
                  <a:pt x="3486941" y="0"/>
                </a:lnTo>
                <a:lnTo>
                  <a:pt x="3486941" y="2793911"/>
                </a:lnTo>
                <a:lnTo>
                  <a:pt x="0" y="27939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728897">
            <a:off x="7442982" y="8956300"/>
            <a:ext cx="2071673" cy="3741171"/>
          </a:xfrm>
          <a:custGeom>
            <a:avLst/>
            <a:gdLst/>
            <a:ahLst/>
            <a:cxnLst/>
            <a:rect r="r" b="b" t="t" l="l"/>
            <a:pathLst>
              <a:path h="3741171" w="2071673">
                <a:moveTo>
                  <a:pt x="0" y="0"/>
                </a:moveTo>
                <a:lnTo>
                  <a:pt x="2071674" y="0"/>
                </a:lnTo>
                <a:lnTo>
                  <a:pt x="2071674" y="3741171"/>
                </a:lnTo>
                <a:lnTo>
                  <a:pt x="0" y="374117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378202">
            <a:off x="10367409" y="8605496"/>
            <a:ext cx="4880677" cy="4636643"/>
          </a:xfrm>
          <a:custGeom>
            <a:avLst/>
            <a:gdLst/>
            <a:ahLst/>
            <a:cxnLst/>
            <a:rect r="r" b="b" t="t" l="l"/>
            <a:pathLst>
              <a:path h="4636643" w="4880677">
                <a:moveTo>
                  <a:pt x="0" y="0"/>
                </a:moveTo>
                <a:lnTo>
                  <a:pt x="4880677" y="0"/>
                </a:lnTo>
                <a:lnTo>
                  <a:pt x="4880677" y="4636644"/>
                </a:lnTo>
                <a:lnTo>
                  <a:pt x="0" y="463664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5" id="15"/>
          <p:cNvSpPr/>
          <p:nvPr/>
        </p:nvSpPr>
        <p:spPr>
          <a:xfrm flipH="true" flipV="false" rot="-3142229">
            <a:off x="-2802015" y="4060987"/>
            <a:ext cx="4390671" cy="3408259"/>
          </a:xfrm>
          <a:custGeom>
            <a:avLst/>
            <a:gdLst/>
            <a:ahLst/>
            <a:cxnLst/>
            <a:rect r="r" b="b" t="t" l="l"/>
            <a:pathLst>
              <a:path h="3408259" w="4390671">
                <a:moveTo>
                  <a:pt x="4390671" y="0"/>
                </a:moveTo>
                <a:lnTo>
                  <a:pt x="0" y="0"/>
                </a:lnTo>
                <a:lnTo>
                  <a:pt x="0" y="3408258"/>
                </a:lnTo>
                <a:lnTo>
                  <a:pt x="4390671" y="3408258"/>
                </a:lnTo>
                <a:lnTo>
                  <a:pt x="4390671"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6" id="16"/>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7" id="17"/>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028700" y="2659420"/>
            <a:ext cx="9056686" cy="5589269"/>
          </a:xfrm>
          <a:custGeom>
            <a:avLst/>
            <a:gdLst/>
            <a:ahLst/>
            <a:cxnLst/>
            <a:rect r="r" b="b" t="t" l="l"/>
            <a:pathLst>
              <a:path h="5589269" w="9056686">
                <a:moveTo>
                  <a:pt x="0" y="0"/>
                </a:moveTo>
                <a:lnTo>
                  <a:pt x="9056686" y="0"/>
                </a:lnTo>
                <a:lnTo>
                  <a:pt x="9056686" y="5589269"/>
                </a:lnTo>
                <a:lnTo>
                  <a:pt x="0" y="5589269"/>
                </a:lnTo>
                <a:lnTo>
                  <a:pt x="0" y="0"/>
                </a:lnTo>
                <a:close/>
              </a:path>
            </a:pathLst>
          </a:custGeom>
          <a:blipFill>
            <a:blip r:embed="rId4"/>
            <a:stretch>
              <a:fillRect l="0" t="0" r="0" b="0"/>
            </a:stretch>
          </a:blipFill>
        </p:spPr>
      </p:sp>
      <p:sp>
        <p:nvSpPr>
          <p:cNvPr name="TextBox 6" id="6"/>
          <p:cNvSpPr txBox="true"/>
          <p:nvPr/>
        </p:nvSpPr>
        <p:spPr>
          <a:xfrm rot="0">
            <a:off x="723990" y="407405"/>
            <a:ext cx="13399606" cy="1362075"/>
          </a:xfrm>
          <a:prstGeom prst="rect">
            <a:avLst/>
          </a:prstGeom>
        </p:spPr>
        <p:txBody>
          <a:bodyPr anchor="t" rtlCol="false" tIns="0" lIns="0" bIns="0" rIns="0">
            <a:spAutoFit/>
          </a:bodyPr>
          <a:lstStyle/>
          <a:p>
            <a:pPr algn="l">
              <a:lnSpc>
                <a:spcPts val="5250"/>
              </a:lnSpc>
            </a:pPr>
            <a:r>
              <a:rPr lang="en-US" sz="5000" b="true">
                <a:solidFill>
                  <a:srgbClr val="333333"/>
                </a:solidFill>
                <a:latin typeface="Glacial Indifference Bold"/>
                <a:ea typeface="Glacial Indifference Bold"/>
                <a:cs typeface="Glacial Indifference Bold"/>
                <a:sym typeface="Glacial Indifference Bold"/>
              </a:rPr>
              <a:t>HETEROGENEOUS TREATMENT EFFECTS (HTE) BY INCOME GROUPS</a:t>
            </a:r>
          </a:p>
        </p:txBody>
      </p:sp>
      <p:sp>
        <p:nvSpPr>
          <p:cNvPr name="TextBox 7" id="7"/>
          <p:cNvSpPr txBox="true"/>
          <p:nvPr/>
        </p:nvSpPr>
        <p:spPr>
          <a:xfrm rot="0">
            <a:off x="10490765" y="4431132"/>
            <a:ext cx="7265662" cy="1661795"/>
          </a:xfrm>
          <a:prstGeom prst="rect">
            <a:avLst/>
          </a:prstGeom>
        </p:spPr>
        <p:txBody>
          <a:bodyPr anchor="t" rtlCol="false" tIns="0" lIns="0" bIns="0" rIns="0">
            <a:spAutoFit/>
          </a:bodyPr>
          <a:lstStyle/>
          <a:p>
            <a:pPr algn="l">
              <a:lnSpc>
                <a:spcPts val="4480"/>
              </a:lnSpc>
            </a:pPr>
            <a:r>
              <a:rPr lang="en-US" sz="3200">
                <a:solidFill>
                  <a:srgbClr val="333333"/>
                </a:solidFill>
                <a:latin typeface="Glacial Indifference"/>
                <a:ea typeface="Glacial Indifference"/>
                <a:cs typeface="Glacial Indifference"/>
                <a:sym typeface="Glacial Indifference"/>
              </a:rPr>
              <a:t>The positive slope in the scatter plot further supports the increasing treatment effect with income.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723990" y="407405"/>
            <a:ext cx="13399606" cy="1362075"/>
          </a:xfrm>
          <a:prstGeom prst="rect">
            <a:avLst/>
          </a:prstGeom>
        </p:spPr>
        <p:txBody>
          <a:bodyPr anchor="t" rtlCol="false" tIns="0" lIns="0" bIns="0" rIns="0">
            <a:spAutoFit/>
          </a:bodyPr>
          <a:lstStyle/>
          <a:p>
            <a:pPr algn="l">
              <a:lnSpc>
                <a:spcPts val="5250"/>
              </a:lnSpc>
            </a:pPr>
            <a:r>
              <a:rPr lang="en-US" sz="5000" b="true">
                <a:solidFill>
                  <a:srgbClr val="333333"/>
                </a:solidFill>
                <a:latin typeface="Glacial Indifference Bold"/>
                <a:ea typeface="Glacial Indifference Bold"/>
                <a:cs typeface="Glacial Indifference Bold"/>
                <a:sym typeface="Glacial Indifference Bold"/>
              </a:rPr>
              <a:t>HETEROGENEOUS TREATMENT EFFECTS (HTE) BY BLACK MALE POPULATION</a:t>
            </a:r>
          </a:p>
        </p:txBody>
      </p:sp>
      <p:sp>
        <p:nvSpPr>
          <p:cNvPr name="TextBox 6" id="6"/>
          <p:cNvSpPr txBox="true"/>
          <p:nvPr/>
        </p:nvSpPr>
        <p:spPr>
          <a:xfrm rot="0">
            <a:off x="723990" y="1819604"/>
            <a:ext cx="16304441" cy="1661795"/>
          </a:xfrm>
          <a:prstGeom prst="rect">
            <a:avLst/>
          </a:prstGeom>
        </p:spPr>
        <p:txBody>
          <a:bodyPr anchor="t" rtlCol="false" tIns="0" lIns="0" bIns="0" rIns="0">
            <a:spAutoFit/>
          </a:bodyPr>
          <a:lstStyle/>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Setup:</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We divide the data into two groups based on the median percentage of Black males in two age brackets: </a:t>
            </a:r>
            <a:r>
              <a:rPr lang="en-US" b="true" sz="3200">
                <a:solidFill>
                  <a:srgbClr val="333333"/>
                </a:solidFill>
                <a:latin typeface="Glacial Indifference Bold"/>
                <a:ea typeface="Glacial Indifference Bold"/>
                <a:cs typeface="Glacial Indifference Bold"/>
                <a:sym typeface="Glacial Indifference Bold"/>
              </a:rPr>
              <a:t>15-24</a:t>
            </a:r>
            <a:r>
              <a:rPr lang="en-US" sz="3200">
                <a:solidFill>
                  <a:srgbClr val="333333"/>
                </a:solidFill>
                <a:latin typeface="Glacial Indifference"/>
                <a:ea typeface="Glacial Indifference"/>
                <a:cs typeface="Glacial Indifference"/>
                <a:sym typeface="Glacial Indifference"/>
              </a:rPr>
              <a:t> and </a:t>
            </a:r>
            <a:r>
              <a:rPr lang="en-US" b="true" sz="3200">
                <a:solidFill>
                  <a:srgbClr val="333333"/>
                </a:solidFill>
                <a:latin typeface="Glacial Indifference Bold"/>
                <a:ea typeface="Glacial Indifference Bold"/>
                <a:cs typeface="Glacial Indifference Bold"/>
                <a:sym typeface="Glacial Indifference Bold"/>
              </a:rPr>
              <a:t>25-44</a:t>
            </a:r>
            <a:r>
              <a:rPr lang="en-US" sz="3200">
                <a:solidFill>
                  <a:srgbClr val="333333"/>
                </a:solidFill>
                <a:latin typeface="Glacial Indifference"/>
                <a:ea typeface="Glacial Indifference"/>
                <a:cs typeface="Glacial Indifference"/>
                <a:sym typeface="Glacial Indifference"/>
              </a:rPr>
              <a:t>.</a:t>
            </a:r>
          </a:p>
        </p:txBody>
      </p:sp>
      <p:graphicFrame>
        <p:nvGraphicFramePr>
          <p:cNvPr name="Table 7" id="7"/>
          <p:cNvGraphicFramePr>
            <a:graphicFrameLocks noGrp="true"/>
          </p:cNvGraphicFramePr>
          <p:nvPr/>
        </p:nvGraphicFramePr>
        <p:xfrm>
          <a:off x="962019" y="4360443"/>
          <a:ext cx="16297281" cy="3528747"/>
        </p:xfrm>
        <a:graphic>
          <a:graphicData uri="http://schemas.openxmlformats.org/drawingml/2006/table">
            <a:tbl>
              <a:tblPr/>
              <a:tblGrid>
                <a:gridCol w="2723948"/>
                <a:gridCol w="3883380"/>
                <a:gridCol w="3883380"/>
                <a:gridCol w="5806572"/>
              </a:tblGrid>
              <a:tr h="905123">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Meta 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High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Low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Welch’s t-test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r>
              <a:tr h="1261394">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T-Learner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0.172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0.011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p = 0.019</a:t>
                      </a:r>
                      <a:endParaRPr lang="en-US" sz="1100"/>
                    </a:p>
                    <a:p>
                      <a:pPr algn="ctr">
                        <a:lnSpc>
                          <a:spcPts val="3079"/>
                        </a:lnSpc>
                      </a:pPr>
                      <a:r>
                        <a:rPr lang="en-US" sz="2199" b="true">
                          <a:solidFill>
                            <a:srgbClr val="000000"/>
                          </a:solidFill>
                          <a:latin typeface="Canva Sans Bold"/>
                          <a:ea typeface="Canva Sans Bold"/>
                          <a:cs typeface="Canva Sans Bold"/>
                          <a:sym typeface="Canva Sans Bold"/>
                        </a:rPr>
                        <a:t>Statistically significant difference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62230">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S-Learner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0.112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0.003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p &lt; 0.001</a:t>
                      </a:r>
                      <a:endParaRPr lang="en-US" sz="1100"/>
                    </a:p>
                    <a:p>
                      <a:pPr algn="ctr">
                        <a:lnSpc>
                          <a:spcPts val="3079"/>
                        </a:lnSpc>
                      </a:pPr>
                      <a:r>
                        <a:rPr lang="en-US" sz="2199" b="true">
                          <a:solidFill>
                            <a:srgbClr val="000000"/>
                          </a:solidFill>
                          <a:latin typeface="Canva Sans Bold"/>
                          <a:ea typeface="Canva Sans Bold"/>
                          <a:cs typeface="Canva Sans Bold"/>
                          <a:sym typeface="Canva Sans Bold"/>
                        </a:rPr>
                        <a:t>Statistically significant difference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962019" y="3928008"/>
            <a:ext cx="5000923" cy="432435"/>
          </a:xfrm>
          <a:prstGeom prst="rect">
            <a:avLst/>
          </a:prstGeom>
        </p:spPr>
        <p:txBody>
          <a:bodyPr anchor="t" rtlCol="false" tIns="0" lIns="0" bIns="0" rIns="0">
            <a:spAutoFit/>
          </a:bodyPr>
          <a:lstStyle/>
          <a:p>
            <a:pPr algn="ctr">
              <a:lnSpc>
                <a:spcPts val="3360"/>
              </a:lnSpc>
              <a:spcBef>
                <a:spcPct val="0"/>
              </a:spcBef>
            </a:pPr>
            <a:r>
              <a:rPr lang="en-US" b="true" sz="3200">
                <a:solidFill>
                  <a:srgbClr val="333333"/>
                </a:solidFill>
                <a:latin typeface="Glacial Indifference Bold"/>
                <a:ea typeface="Glacial Indifference Bold"/>
                <a:cs typeface="Glacial Indifference Bold"/>
                <a:sym typeface="Glacial Indifference Bold"/>
              </a:rPr>
              <a:t>BLACK MALES AGED 15-24:</a:t>
            </a:r>
          </a:p>
        </p:txBody>
      </p:sp>
      <p:sp>
        <p:nvSpPr>
          <p:cNvPr name="TextBox 9" id="9"/>
          <p:cNvSpPr txBox="true"/>
          <p:nvPr/>
        </p:nvSpPr>
        <p:spPr>
          <a:xfrm rot="0">
            <a:off x="716830" y="7936815"/>
            <a:ext cx="16304441" cy="1661795"/>
          </a:xfrm>
          <a:prstGeom prst="rect">
            <a:avLst/>
          </a:prstGeom>
        </p:spPr>
        <p:txBody>
          <a:bodyPr anchor="t" rtlCol="false" tIns="0" lIns="0" bIns="0" rIns="0">
            <a:spAutoFit/>
          </a:bodyPr>
          <a:lstStyle/>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Interpretation:</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Castle Doctrine laws appear to have a stronger effect on homicides in areas with a higher proportion of young Black males.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723990" y="407405"/>
            <a:ext cx="13399606" cy="1362075"/>
          </a:xfrm>
          <a:prstGeom prst="rect">
            <a:avLst/>
          </a:prstGeom>
        </p:spPr>
        <p:txBody>
          <a:bodyPr anchor="t" rtlCol="false" tIns="0" lIns="0" bIns="0" rIns="0">
            <a:spAutoFit/>
          </a:bodyPr>
          <a:lstStyle/>
          <a:p>
            <a:pPr algn="l">
              <a:lnSpc>
                <a:spcPts val="5250"/>
              </a:lnSpc>
            </a:pPr>
            <a:r>
              <a:rPr lang="en-US" sz="5000" b="true">
                <a:solidFill>
                  <a:srgbClr val="333333"/>
                </a:solidFill>
                <a:latin typeface="Glacial Indifference Bold"/>
                <a:ea typeface="Glacial Indifference Bold"/>
                <a:cs typeface="Glacial Indifference Bold"/>
                <a:sym typeface="Glacial Indifference Bold"/>
              </a:rPr>
              <a:t>HETEROGENEOUS TREATMENT EFFECTS (HTE) BY BLACK MALE POPULATION</a:t>
            </a:r>
          </a:p>
        </p:txBody>
      </p:sp>
      <p:graphicFrame>
        <p:nvGraphicFramePr>
          <p:cNvPr name="Table 6" id="6"/>
          <p:cNvGraphicFramePr>
            <a:graphicFrameLocks noGrp="true"/>
          </p:cNvGraphicFramePr>
          <p:nvPr/>
        </p:nvGraphicFramePr>
        <p:xfrm>
          <a:off x="998940" y="2764447"/>
          <a:ext cx="16297281" cy="3528747"/>
        </p:xfrm>
        <a:graphic>
          <a:graphicData uri="http://schemas.openxmlformats.org/drawingml/2006/table">
            <a:tbl>
              <a:tblPr/>
              <a:tblGrid>
                <a:gridCol w="2723948"/>
                <a:gridCol w="3883380"/>
                <a:gridCol w="3883380"/>
                <a:gridCol w="5806572"/>
              </a:tblGrid>
              <a:tr h="905123">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Meta 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High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Low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Welch’s t-test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CCCCC"/>
                    </a:solidFill>
                  </a:tcPr>
                </a:tc>
              </a:tr>
              <a:tr h="1261394">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T-Learner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0.153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0.132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p = 0.40</a:t>
                      </a:r>
                      <a:endParaRPr lang="en-US" sz="1100"/>
                    </a:p>
                    <a:p>
                      <a:pPr algn="ctr">
                        <a:lnSpc>
                          <a:spcPts val="3079"/>
                        </a:lnSpc>
                      </a:pPr>
                      <a:r>
                        <a:rPr lang="en-US" sz="2199" b="true">
                          <a:solidFill>
                            <a:srgbClr val="000000"/>
                          </a:solidFill>
                          <a:latin typeface="Canva Sans Bold"/>
                          <a:ea typeface="Canva Sans Bold"/>
                          <a:cs typeface="Canva Sans Bold"/>
                          <a:sym typeface="Canva Sans Bold"/>
                        </a:rPr>
                        <a:t>No statistically significant difference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62230">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S-Learner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0.0108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0.0041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nva Sans"/>
                          <a:ea typeface="Canva Sans"/>
                          <a:cs typeface="Canva Sans"/>
                          <a:sym typeface="Canva Sans"/>
                        </a:rPr>
                        <a:t>p &lt; 0.001</a:t>
                      </a:r>
                      <a:endParaRPr lang="en-US" sz="1100"/>
                    </a:p>
                    <a:p>
                      <a:pPr algn="ctr">
                        <a:lnSpc>
                          <a:spcPts val="3079"/>
                        </a:lnSpc>
                      </a:pPr>
                      <a:r>
                        <a:rPr lang="en-US" sz="2199" b="true">
                          <a:solidFill>
                            <a:srgbClr val="000000"/>
                          </a:solidFill>
                          <a:latin typeface="Canva Sans Bold"/>
                          <a:ea typeface="Canva Sans Bold"/>
                          <a:cs typeface="Canva Sans Bold"/>
                          <a:sym typeface="Canva Sans Bold"/>
                        </a:rPr>
                        <a:t>Statistically significant difference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998940" y="2332012"/>
            <a:ext cx="5124748" cy="432435"/>
          </a:xfrm>
          <a:prstGeom prst="rect">
            <a:avLst/>
          </a:prstGeom>
        </p:spPr>
        <p:txBody>
          <a:bodyPr anchor="t" rtlCol="false" tIns="0" lIns="0" bIns="0" rIns="0">
            <a:spAutoFit/>
          </a:bodyPr>
          <a:lstStyle/>
          <a:p>
            <a:pPr algn="ctr">
              <a:lnSpc>
                <a:spcPts val="3360"/>
              </a:lnSpc>
              <a:spcBef>
                <a:spcPct val="0"/>
              </a:spcBef>
            </a:pPr>
            <a:r>
              <a:rPr lang="en-US" b="true" sz="3200">
                <a:solidFill>
                  <a:srgbClr val="333333"/>
                </a:solidFill>
                <a:latin typeface="Glacial Indifference Bold"/>
                <a:ea typeface="Glacial Indifference Bold"/>
                <a:cs typeface="Glacial Indifference Bold"/>
                <a:sym typeface="Glacial Indifference Bold"/>
              </a:rPr>
              <a:t>BLACK MALES AGED 25-44:</a:t>
            </a:r>
          </a:p>
        </p:txBody>
      </p:sp>
      <p:sp>
        <p:nvSpPr>
          <p:cNvPr name="TextBox 8" id="8"/>
          <p:cNvSpPr txBox="true"/>
          <p:nvPr/>
        </p:nvSpPr>
        <p:spPr>
          <a:xfrm rot="0">
            <a:off x="1028700" y="6472555"/>
            <a:ext cx="16304441" cy="2785745"/>
          </a:xfrm>
          <a:prstGeom prst="rect">
            <a:avLst/>
          </a:prstGeom>
        </p:spPr>
        <p:txBody>
          <a:bodyPr anchor="t" rtlCol="false" tIns="0" lIns="0" bIns="0" rIns="0">
            <a:spAutoFit/>
          </a:bodyPr>
          <a:lstStyle/>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Interpretation:</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T-Learner does not detect a significant effect, while S-Learner finds a statistically significant but smaller effect. </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The impact of Castle Doctrine laws is more pronounced for younger Black males, with less conclusive evidence for older Black male populations.</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723990" y="714375"/>
            <a:ext cx="11967133" cy="695325"/>
          </a:xfrm>
          <a:prstGeom prst="rect">
            <a:avLst/>
          </a:prstGeom>
        </p:spPr>
        <p:txBody>
          <a:bodyPr anchor="t" rtlCol="false" tIns="0" lIns="0" bIns="0" rIns="0">
            <a:spAutoFit/>
          </a:bodyPr>
          <a:lstStyle/>
          <a:p>
            <a:pPr algn="l">
              <a:lnSpc>
                <a:spcPts val="5250"/>
              </a:lnSpc>
            </a:pPr>
            <a:r>
              <a:rPr lang="en-US" sz="5000" b="true">
                <a:solidFill>
                  <a:srgbClr val="333333"/>
                </a:solidFill>
                <a:latin typeface="Glacial Indifference Bold"/>
                <a:ea typeface="Glacial Indifference Bold"/>
                <a:cs typeface="Glacial Indifference Bold"/>
                <a:sym typeface="Glacial Indifference Bold"/>
              </a:rPr>
              <a:t>CAUSAL RANDOM FOREST (CRF)</a:t>
            </a:r>
          </a:p>
        </p:txBody>
      </p:sp>
      <p:sp>
        <p:nvSpPr>
          <p:cNvPr name="TextBox 6" id="6"/>
          <p:cNvSpPr txBox="true"/>
          <p:nvPr/>
        </p:nvSpPr>
        <p:spPr>
          <a:xfrm rot="0">
            <a:off x="723990" y="2004473"/>
            <a:ext cx="13527568" cy="6719570"/>
          </a:xfrm>
          <a:prstGeom prst="rect">
            <a:avLst/>
          </a:prstGeom>
        </p:spPr>
        <p:txBody>
          <a:bodyPr anchor="t" rtlCol="false" tIns="0" lIns="0" bIns="0" rIns="0">
            <a:spAutoFit/>
          </a:bodyPr>
          <a:lstStyle/>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Why Causal Random Forest?</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Meta-learners (T-Learner &amp; S-Learner) assume smooth functional relationships, which may not always hold.</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CRF provides a non-parametric method to estimate heterogeneous treatment effects (HTE) while accounting for complex interactions.</a:t>
            </a:r>
          </a:p>
          <a:p>
            <a:pPr algn="l">
              <a:lnSpc>
                <a:spcPts val="4480"/>
              </a:lnSpc>
            </a:pPr>
          </a:p>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Implementation:</a:t>
            </a:r>
          </a:p>
          <a:p>
            <a:pPr algn="l" marL="690881" indent="-345440" lvl="1">
              <a:lnSpc>
                <a:spcPts val="4480"/>
              </a:lnSpc>
              <a:buAutoNum type="arabicPeriod" startAt="1"/>
            </a:pPr>
            <a:r>
              <a:rPr lang="en-US" sz="3200">
                <a:solidFill>
                  <a:srgbClr val="333333"/>
                </a:solidFill>
                <a:latin typeface="Glacial Indifference"/>
                <a:ea typeface="Glacial Indifference"/>
                <a:cs typeface="Glacial Indifference"/>
                <a:sym typeface="Glacial Indifference"/>
              </a:rPr>
              <a:t>Train a Causal Forest model using available covariates and treatment assignment.</a:t>
            </a:r>
          </a:p>
          <a:p>
            <a:pPr algn="l" marL="690881" indent="-345440" lvl="1">
              <a:lnSpc>
                <a:spcPts val="4480"/>
              </a:lnSpc>
              <a:buAutoNum type="arabicPeriod" startAt="1"/>
            </a:pPr>
            <a:r>
              <a:rPr lang="en-US" sz="3200">
                <a:solidFill>
                  <a:srgbClr val="333333"/>
                </a:solidFill>
                <a:latin typeface="Glacial Indifference"/>
                <a:ea typeface="Glacial Indifference"/>
                <a:cs typeface="Glacial Indifference"/>
                <a:sym typeface="Glacial Indifference"/>
              </a:rPr>
              <a:t>Estimate </a:t>
            </a:r>
            <a:r>
              <a:rPr lang="en-US" b="true" sz="3200">
                <a:solidFill>
                  <a:srgbClr val="333333"/>
                </a:solidFill>
                <a:latin typeface="Glacial Indifference Bold"/>
                <a:ea typeface="Glacial Indifference Bold"/>
                <a:cs typeface="Glacial Indifference Bold"/>
                <a:sym typeface="Glacial Indifference Bold"/>
              </a:rPr>
              <a:t>Individual Treatment Effects (ITE)</a:t>
            </a:r>
            <a:r>
              <a:rPr lang="en-US" sz="3200">
                <a:solidFill>
                  <a:srgbClr val="333333"/>
                </a:solidFill>
                <a:latin typeface="Glacial Indifference"/>
                <a:ea typeface="Glacial Indifference"/>
                <a:cs typeface="Glacial Indifference"/>
                <a:sym typeface="Glacial Indifference"/>
              </a:rPr>
              <a:t> for each observation.</a:t>
            </a:r>
          </a:p>
          <a:p>
            <a:pPr algn="l" marL="690881" indent="-345440" lvl="1">
              <a:lnSpc>
                <a:spcPts val="4480"/>
              </a:lnSpc>
              <a:buAutoNum type="arabicPeriod" startAt="1"/>
            </a:pPr>
            <a:r>
              <a:rPr lang="en-US" sz="3200">
                <a:solidFill>
                  <a:srgbClr val="333333"/>
                </a:solidFill>
                <a:latin typeface="Glacial Indifference"/>
                <a:ea typeface="Glacial Indifference"/>
                <a:cs typeface="Glacial Indifference"/>
                <a:sym typeface="Glacial Indifference"/>
              </a:rPr>
              <a:t>Compute the </a:t>
            </a:r>
            <a:r>
              <a:rPr lang="en-US" b="true" sz="3200">
                <a:solidFill>
                  <a:srgbClr val="333333"/>
                </a:solidFill>
                <a:latin typeface="Glacial Indifference Bold"/>
                <a:ea typeface="Glacial Indifference Bold"/>
                <a:cs typeface="Glacial Indifference Bold"/>
                <a:sym typeface="Glacial Indifference Bold"/>
              </a:rPr>
              <a:t>Average Treatment Effect (ATE)</a:t>
            </a:r>
            <a:r>
              <a:rPr lang="en-US" sz="3200">
                <a:solidFill>
                  <a:srgbClr val="333333"/>
                </a:solidFill>
                <a:latin typeface="Glacial Indifference"/>
                <a:ea typeface="Glacial Indifference"/>
                <a:cs typeface="Glacial Indifference"/>
                <a:sym typeface="Glacial Indifference"/>
              </a:rPr>
              <a:t> and visualize HTE patterns.</a:t>
            </a:r>
          </a:p>
        </p:txBody>
      </p:sp>
      <p:sp>
        <p:nvSpPr>
          <p:cNvPr name="Freeform 7" id="7"/>
          <p:cNvSpPr/>
          <p:nvPr/>
        </p:nvSpPr>
        <p:spPr>
          <a:xfrm flipH="false" flipV="false" rot="5141955">
            <a:off x="14534994" y="1903224"/>
            <a:ext cx="3486940" cy="2793911"/>
          </a:xfrm>
          <a:custGeom>
            <a:avLst/>
            <a:gdLst/>
            <a:ahLst/>
            <a:cxnLst/>
            <a:rect r="r" b="b" t="t" l="l"/>
            <a:pathLst>
              <a:path h="2793911" w="3486940">
                <a:moveTo>
                  <a:pt x="0" y="0"/>
                </a:moveTo>
                <a:lnTo>
                  <a:pt x="3486940" y="0"/>
                </a:lnTo>
                <a:lnTo>
                  <a:pt x="3486940" y="2793911"/>
                </a:lnTo>
                <a:lnTo>
                  <a:pt x="0" y="2793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723990" y="567270"/>
            <a:ext cx="11967133" cy="695325"/>
          </a:xfrm>
          <a:prstGeom prst="rect">
            <a:avLst/>
          </a:prstGeom>
        </p:spPr>
        <p:txBody>
          <a:bodyPr anchor="t" rtlCol="false" tIns="0" lIns="0" bIns="0" rIns="0">
            <a:spAutoFit/>
          </a:bodyPr>
          <a:lstStyle/>
          <a:p>
            <a:pPr algn="l">
              <a:lnSpc>
                <a:spcPts val="5250"/>
              </a:lnSpc>
            </a:pPr>
            <a:r>
              <a:rPr lang="en-US" sz="5000" b="true">
                <a:solidFill>
                  <a:srgbClr val="333333"/>
                </a:solidFill>
                <a:latin typeface="Glacial Indifference Bold"/>
                <a:ea typeface="Glacial Indifference Bold"/>
                <a:cs typeface="Glacial Indifference Bold"/>
                <a:sym typeface="Glacial Indifference Bold"/>
              </a:rPr>
              <a:t>CAUSAL RANDOM FOREST (CRF) RESULT</a:t>
            </a:r>
          </a:p>
        </p:txBody>
      </p:sp>
      <p:sp>
        <p:nvSpPr>
          <p:cNvPr name="TextBox 6" id="6"/>
          <p:cNvSpPr txBox="true"/>
          <p:nvPr/>
        </p:nvSpPr>
        <p:spPr>
          <a:xfrm rot="0">
            <a:off x="623130" y="1343025"/>
            <a:ext cx="17041741" cy="8524875"/>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333333"/>
                </a:solidFill>
                <a:latin typeface="Glacial Indifference Bold"/>
                <a:ea typeface="Glacial Indifference Bold"/>
                <a:cs typeface="Glacial Indifference Bold"/>
                <a:sym typeface="Glacial Indifference Bold"/>
              </a:rPr>
              <a:t>Average Treatment Effect (ATE):</a:t>
            </a:r>
          </a:p>
          <a:p>
            <a:pPr algn="l" marL="1295403" indent="-431801" lvl="2">
              <a:lnSpc>
                <a:spcPts val="4200"/>
              </a:lnSpc>
              <a:buFont typeface="Arial"/>
              <a:buChar char="⚬"/>
            </a:pPr>
            <a:r>
              <a:rPr lang="en-US" sz="3000">
                <a:solidFill>
                  <a:srgbClr val="333333"/>
                </a:solidFill>
                <a:latin typeface="Glacial Indifference"/>
                <a:ea typeface="Glacial Indifference"/>
                <a:cs typeface="Glacial Indifference"/>
                <a:sym typeface="Glacial Indifference"/>
              </a:rPr>
              <a:t>Estimate: 0.0451</a:t>
            </a:r>
          </a:p>
          <a:p>
            <a:pPr algn="l" marL="1295403" indent="-431801" lvl="2">
              <a:lnSpc>
                <a:spcPts val="4200"/>
              </a:lnSpc>
              <a:buFont typeface="Arial"/>
              <a:buChar char="⚬"/>
            </a:pPr>
            <a:r>
              <a:rPr lang="en-US" sz="3000">
                <a:solidFill>
                  <a:srgbClr val="333333"/>
                </a:solidFill>
                <a:latin typeface="Glacial Indifference"/>
                <a:ea typeface="Glacial Indifference"/>
                <a:cs typeface="Glacial Indifference"/>
                <a:sym typeface="Glacial Indifference"/>
              </a:rPr>
              <a:t>95% Confidence Interval: (0.013, 0.078)</a:t>
            </a:r>
          </a:p>
          <a:p>
            <a:pPr algn="l" marL="1295403" indent="-431801" lvl="2">
              <a:lnSpc>
                <a:spcPts val="4200"/>
              </a:lnSpc>
              <a:buFont typeface="Arial"/>
              <a:buChar char="⚬"/>
            </a:pPr>
            <a:r>
              <a:rPr lang="en-US" sz="3000">
                <a:solidFill>
                  <a:srgbClr val="333333"/>
                </a:solidFill>
                <a:latin typeface="Glacial Indifference"/>
                <a:ea typeface="Glacial Indifference"/>
                <a:cs typeface="Glacial Indifference"/>
                <a:sym typeface="Glacial Indifference"/>
              </a:rPr>
              <a:t>CDL implementation is associated with a </a:t>
            </a:r>
            <a:r>
              <a:rPr lang="en-US" b="true" sz="3000">
                <a:solidFill>
                  <a:srgbClr val="333333"/>
                </a:solidFill>
                <a:latin typeface="Glacial Indifference Bold"/>
                <a:ea typeface="Glacial Indifference Bold"/>
                <a:cs typeface="Glacial Indifference Bold"/>
                <a:sym typeface="Glacial Indifference Bold"/>
              </a:rPr>
              <a:t>4.61% increase</a:t>
            </a:r>
            <a:r>
              <a:rPr lang="en-US" sz="3000">
                <a:solidFill>
                  <a:srgbClr val="333333"/>
                </a:solidFill>
                <a:latin typeface="Glacial Indifference"/>
                <a:ea typeface="Glacial Indifference"/>
                <a:cs typeface="Glacial Indifference"/>
                <a:sym typeface="Glacial Indifference"/>
              </a:rPr>
              <a:t> in homicide rates, and the effect is statistically significant.</a:t>
            </a:r>
          </a:p>
          <a:p>
            <a:pPr algn="l" marL="647702" indent="-323851" lvl="1">
              <a:lnSpc>
                <a:spcPts val="4200"/>
              </a:lnSpc>
              <a:buFont typeface="Arial"/>
              <a:buChar char="•"/>
            </a:pPr>
            <a:r>
              <a:rPr lang="en-US" b="true" sz="3000">
                <a:solidFill>
                  <a:srgbClr val="333333"/>
                </a:solidFill>
                <a:latin typeface="Glacial Indifference Bold"/>
                <a:ea typeface="Glacial Indifference Bold"/>
                <a:cs typeface="Glacial Indifference Bold"/>
                <a:sym typeface="Glacial Indifference Bold"/>
              </a:rPr>
              <a:t>Top 3 Variables Driving Treatment Effects (Feature Importance):</a:t>
            </a:r>
          </a:p>
          <a:p>
            <a:pPr algn="l" marL="1295403" indent="-431801" lvl="2">
              <a:lnSpc>
                <a:spcPts val="4200"/>
              </a:lnSpc>
              <a:buFont typeface="Arial"/>
              <a:buChar char="⚬"/>
            </a:pPr>
            <a:r>
              <a:rPr lang="en-US" sz="3000">
                <a:solidFill>
                  <a:srgbClr val="333333"/>
                </a:solidFill>
                <a:latin typeface="Glacial Indifference"/>
                <a:ea typeface="Glacial Indifference"/>
                <a:cs typeface="Glacial Indifference"/>
                <a:sym typeface="Glacial Indifference"/>
              </a:rPr>
              <a:t>poverty, income, exp_subsidy</a:t>
            </a:r>
          </a:p>
          <a:p>
            <a:pPr algn="l" marL="647702" indent="-323851" lvl="1">
              <a:lnSpc>
                <a:spcPts val="4200"/>
              </a:lnSpc>
              <a:buFont typeface="Arial"/>
              <a:buChar char="•"/>
            </a:pPr>
            <a:r>
              <a:rPr lang="en-US" b="true" sz="3000">
                <a:solidFill>
                  <a:srgbClr val="333333"/>
                </a:solidFill>
                <a:latin typeface="Glacial Indifference Bold"/>
                <a:ea typeface="Glacial Indifference Bold"/>
                <a:cs typeface="Glacial Indifference Bold"/>
                <a:sym typeface="Glacial Indifference Bold"/>
              </a:rPr>
              <a:t>Best Linear Projection (BLP) Analysis:</a:t>
            </a:r>
          </a:p>
          <a:p>
            <a:pPr algn="l" marL="1295403" indent="-431801" lvl="2">
              <a:lnSpc>
                <a:spcPts val="4200"/>
              </a:lnSpc>
              <a:buFont typeface="Arial"/>
              <a:buChar char="⚬"/>
            </a:pPr>
            <a:r>
              <a:rPr lang="en-US" b="true" sz="3000">
                <a:solidFill>
                  <a:srgbClr val="333333"/>
                </a:solidFill>
                <a:latin typeface="Glacial Indifference Bold"/>
                <a:ea typeface="Glacial Indifference Bold"/>
                <a:cs typeface="Glacial Indifference Bold"/>
                <a:sym typeface="Glacial Indifference Bold"/>
              </a:rPr>
              <a:t>Significant Variables:</a:t>
            </a:r>
          </a:p>
          <a:p>
            <a:pPr algn="l" marL="1943105" indent="-485776" lvl="3">
              <a:lnSpc>
                <a:spcPts val="4200"/>
              </a:lnSpc>
              <a:buFont typeface="Arial"/>
              <a:buChar char="￭"/>
            </a:pPr>
            <a:r>
              <a:rPr lang="en-US" b="true" sz="3000">
                <a:solidFill>
                  <a:srgbClr val="333333"/>
                </a:solidFill>
                <a:latin typeface="Glacial Indifference Bold"/>
                <a:ea typeface="Glacial Indifference Bold"/>
                <a:cs typeface="Glacial Indifference Bold"/>
                <a:sym typeface="Glacial Indifference Bold"/>
              </a:rPr>
              <a:t>exp_subsidy</a:t>
            </a:r>
            <a:r>
              <a:rPr lang="en-US" sz="3000">
                <a:solidFill>
                  <a:srgbClr val="333333"/>
                </a:solidFill>
                <a:latin typeface="Glacial Indifference"/>
                <a:ea typeface="Glacial Indifference"/>
                <a:cs typeface="Glacial Indifference"/>
                <a:sym typeface="Glacial Indifference"/>
              </a:rPr>
              <a:t> (Government Subsidies, p = 0.01): Negatively correlated with treatment effects, suggesting </a:t>
            </a:r>
            <a:r>
              <a:rPr lang="en-US" b="true" sz="3000">
                <a:solidFill>
                  <a:srgbClr val="333333"/>
                </a:solidFill>
                <a:latin typeface="Glacial Indifference Bold"/>
                <a:ea typeface="Glacial Indifference Bold"/>
                <a:cs typeface="Glacial Indifference Bold"/>
                <a:sym typeface="Glacial Indifference Bold"/>
              </a:rPr>
              <a:t>higher subsidies may mitigate the impact of CDL on homicide rates</a:t>
            </a:r>
            <a:r>
              <a:rPr lang="en-US" sz="3000">
                <a:solidFill>
                  <a:srgbClr val="333333"/>
                </a:solidFill>
                <a:latin typeface="Glacial Indifference"/>
                <a:ea typeface="Glacial Indifference"/>
                <a:cs typeface="Glacial Indifference"/>
                <a:sym typeface="Glacial Indifference"/>
              </a:rPr>
              <a:t>.</a:t>
            </a:r>
          </a:p>
          <a:p>
            <a:pPr algn="l" marL="1943105" indent="-485776" lvl="3">
              <a:lnSpc>
                <a:spcPts val="4200"/>
              </a:lnSpc>
              <a:buFont typeface="Arial"/>
              <a:buChar char="￭"/>
            </a:pPr>
            <a:r>
              <a:rPr lang="en-US" b="true" sz="3000">
                <a:solidFill>
                  <a:srgbClr val="333333"/>
                </a:solidFill>
                <a:latin typeface="Glacial Indifference Bold"/>
                <a:ea typeface="Glacial Indifference Bold"/>
                <a:cs typeface="Glacial Indifference Bold"/>
                <a:sym typeface="Glacial Indifference Bold"/>
              </a:rPr>
              <a:t>population (</a:t>
            </a:r>
            <a:r>
              <a:rPr lang="en-US" sz="3000">
                <a:solidFill>
                  <a:srgbClr val="333333"/>
                </a:solidFill>
                <a:latin typeface="Glacial Indifference"/>
                <a:ea typeface="Glacial Indifference"/>
                <a:cs typeface="Glacial Indifference"/>
                <a:sym typeface="Glacial Indifference"/>
              </a:rPr>
              <a:t>p = 0.047</a:t>
            </a:r>
            <a:r>
              <a:rPr lang="en-US" b="true" sz="3000">
                <a:solidFill>
                  <a:srgbClr val="333333"/>
                </a:solidFill>
                <a:latin typeface="Glacial Indifference Bold"/>
                <a:ea typeface="Glacial Indifference Bold"/>
                <a:cs typeface="Glacial Indifference Bold"/>
                <a:sym typeface="Glacial Indifference Bold"/>
              </a:rPr>
              <a:t>): </a:t>
            </a:r>
            <a:r>
              <a:rPr lang="en-US" sz="3000">
                <a:solidFill>
                  <a:srgbClr val="333333"/>
                </a:solidFill>
                <a:latin typeface="Glacial Indifference"/>
                <a:ea typeface="Glacial Indifference"/>
                <a:cs typeface="Glacial Indifference"/>
                <a:sym typeface="Glacial Indifference"/>
              </a:rPr>
              <a:t>State with larger populations tend to experience slightly smaller treatment effects.</a:t>
            </a:r>
          </a:p>
          <a:p>
            <a:pPr algn="l" marL="1943105" indent="-485776" lvl="3">
              <a:lnSpc>
                <a:spcPts val="4200"/>
              </a:lnSpc>
              <a:buFont typeface="Arial"/>
              <a:buChar char="￭"/>
            </a:pPr>
            <a:r>
              <a:rPr lang="en-US" b="true" sz="3000">
                <a:solidFill>
                  <a:srgbClr val="333333"/>
                </a:solidFill>
                <a:latin typeface="Glacial Indifference Bold"/>
                <a:ea typeface="Glacial Indifference Bold"/>
                <a:cs typeface="Glacial Indifference Bold"/>
                <a:sym typeface="Glacial Indifference Bold"/>
              </a:rPr>
              <a:t>police</a:t>
            </a:r>
            <a:r>
              <a:rPr lang="en-US" sz="3000">
                <a:solidFill>
                  <a:srgbClr val="333333"/>
                </a:solidFill>
                <a:latin typeface="Glacial Indifference"/>
                <a:ea typeface="Glacial Indifference"/>
                <a:cs typeface="Glacial Indifference"/>
                <a:sym typeface="Glacial Indifference"/>
              </a:rPr>
              <a:t> (Police Presence, p = 0.056): Shows marginal significance, indicating increased police presence may reduce the impact of CDL on homicide rates.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537656" y="4562991"/>
            <a:ext cx="10543780" cy="1866233"/>
          </a:xfrm>
          <a:prstGeom prst="rect">
            <a:avLst/>
          </a:prstGeom>
        </p:spPr>
        <p:txBody>
          <a:bodyPr anchor="t" rtlCol="false" tIns="0" lIns="0" bIns="0" rIns="0">
            <a:spAutoFit/>
          </a:bodyPr>
          <a:lstStyle/>
          <a:p>
            <a:pPr algn="l">
              <a:lnSpc>
                <a:spcPts val="14138"/>
              </a:lnSpc>
            </a:pPr>
            <a:r>
              <a:rPr lang="en-US" sz="13464">
                <a:solidFill>
                  <a:srgbClr val="333333"/>
                </a:solidFill>
                <a:latin typeface="Glacial Indifference"/>
                <a:ea typeface="Glacial Indifference"/>
                <a:cs typeface="Glacial Indifference"/>
                <a:sym typeface="Glacial Indifference"/>
              </a:rPr>
              <a:t>CONCLUSION</a:t>
            </a:r>
          </a:p>
        </p:txBody>
      </p:sp>
      <p:sp>
        <p:nvSpPr>
          <p:cNvPr name="Freeform 6" id="6"/>
          <p:cNvSpPr/>
          <p:nvPr/>
        </p:nvSpPr>
        <p:spPr>
          <a:xfrm flipH="false" flipV="false" rot="-1691600">
            <a:off x="15476526" y="-3038270"/>
            <a:ext cx="4121203" cy="5616631"/>
          </a:xfrm>
          <a:custGeom>
            <a:avLst/>
            <a:gdLst/>
            <a:ahLst/>
            <a:cxnLst/>
            <a:rect r="r" b="b" t="t" l="l"/>
            <a:pathLst>
              <a:path h="5616631" w="4121203">
                <a:moveTo>
                  <a:pt x="0" y="0"/>
                </a:moveTo>
                <a:lnTo>
                  <a:pt x="4121203" y="0"/>
                </a:lnTo>
                <a:lnTo>
                  <a:pt x="4121203" y="5616630"/>
                </a:lnTo>
                <a:lnTo>
                  <a:pt x="0" y="56166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040196">
            <a:off x="9732529" y="7361681"/>
            <a:ext cx="4699935" cy="4464938"/>
          </a:xfrm>
          <a:custGeom>
            <a:avLst/>
            <a:gdLst/>
            <a:ahLst/>
            <a:cxnLst/>
            <a:rect r="r" b="b" t="t" l="l"/>
            <a:pathLst>
              <a:path h="4464938" w="4699935">
                <a:moveTo>
                  <a:pt x="0" y="0"/>
                </a:moveTo>
                <a:lnTo>
                  <a:pt x="4699935" y="0"/>
                </a:lnTo>
                <a:lnTo>
                  <a:pt x="4699935" y="4464938"/>
                </a:lnTo>
                <a:lnTo>
                  <a:pt x="0" y="44649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666084">
            <a:off x="11535680" y="5435623"/>
            <a:ext cx="3277857" cy="1987201"/>
          </a:xfrm>
          <a:custGeom>
            <a:avLst/>
            <a:gdLst/>
            <a:ahLst/>
            <a:cxnLst/>
            <a:rect r="r" b="b" t="t" l="l"/>
            <a:pathLst>
              <a:path h="1987201" w="3277857">
                <a:moveTo>
                  <a:pt x="0" y="0"/>
                </a:moveTo>
                <a:lnTo>
                  <a:pt x="3277857" y="0"/>
                </a:lnTo>
                <a:lnTo>
                  <a:pt x="3277857" y="1987201"/>
                </a:lnTo>
                <a:lnTo>
                  <a:pt x="0" y="19872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22429">
            <a:off x="9215995" y="-266284"/>
            <a:ext cx="2025633" cy="2760659"/>
          </a:xfrm>
          <a:custGeom>
            <a:avLst/>
            <a:gdLst/>
            <a:ahLst/>
            <a:cxnLst/>
            <a:rect r="r" b="b" t="t" l="l"/>
            <a:pathLst>
              <a:path h="2760659" w="2025633">
                <a:moveTo>
                  <a:pt x="0" y="0"/>
                </a:moveTo>
                <a:lnTo>
                  <a:pt x="2025633" y="0"/>
                </a:lnTo>
                <a:lnTo>
                  <a:pt x="2025633" y="2760659"/>
                </a:lnTo>
                <a:lnTo>
                  <a:pt x="0" y="27606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676385">
            <a:off x="15526997" y="8589369"/>
            <a:ext cx="1485508" cy="2682634"/>
          </a:xfrm>
          <a:custGeom>
            <a:avLst/>
            <a:gdLst/>
            <a:ahLst/>
            <a:cxnLst/>
            <a:rect r="r" b="b" t="t" l="l"/>
            <a:pathLst>
              <a:path h="2682634" w="1485508">
                <a:moveTo>
                  <a:pt x="0" y="0"/>
                </a:moveTo>
                <a:lnTo>
                  <a:pt x="1485508" y="0"/>
                </a:lnTo>
                <a:lnTo>
                  <a:pt x="1485508" y="2682633"/>
                </a:lnTo>
                <a:lnTo>
                  <a:pt x="0" y="26826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778458">
            <a:off x="10879236" y="2125618"/>
            <a:ext cx="2966269" cy="2940314"/>
          </a:xfrm>
          <a:custGeom>
            <a:avLst/>
            <a:gdLst/>
            <a:ahLst/>
            <a:cxnLst/>
            <a:rect r="r" b="b" t="t" l="l"/>
            <a:pathLst>
              <a:path h="2940314" w="2966269">
                <a:moveTo>
                  <a:pt x="0" y="0"/>
                </a:moveTo>
                <a:lnTo>
                  <a:pt x="2966269" y="0"/>
                </a:lnTo>
                <a:lnTo>
                  <a:pt x="2966269" y="2940314"/>
                </a:lnTo>
                <a:lnTo>
                  <a:pt x="0" y="294031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4286304">
            <a:off x="12058769" y="-999769"/>
            <a:ext cx="3323973" cy="4227629"/>
          </a:xfrm>
          <a:custGeom>
            <a:avLst/>
            <a:gdLst/>
            <a:ahLst/>
            <a:cxnLst/>
            <a:rect r="r" b="b" t="t" l="l"/>
            <a:pathLst>
              <a:path h="4227629" w="3323973">
                <a:moveTo>
                  <a:pt x="0" y="0"/>
                </a:moveTo>
                <a:lnTo>
                  <a:pt x="3323973" y="0"/>
                </a:lnTo>
                <a:lnTo>
                  <a:pt x="3323973" y="4227629"/>
                </a:lnTo>
                <a:lnTo>
                  <a:pt x="0" y="422762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74291">
            <a:off x="14798700" y="7388495"/>
            <a:ext cx="2454974" cy="647499"/>
          </a:xfrm>
          <a:custGeom>
            <a:avLst/>
            <a:gdLst/>
            <a:ahLst/>
            <a:cxnLst/>
            <a:rect r="r" b="b" t="t" l="l"/>
            <a:pathLst>
              <a:path h="647499" w="2454974">
                <a:moveTo>
                  <a:pt x="0" y="0"/>
                </a:moveTo>
                <a:lnTo>
                  <a:pt x="2454974" y="0"/>
                </a:lnTo>
                <a:lnTo>
                  <a:pt x="2454974" y="647499"/>
                </a:lnTo>
                <a:lnTo>
                  <a:pt x="0" y="64749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14512911" y="3770300"/>
            <a:ext cx="2649158" cy="3182171"/>
          </a:xfrm>
          <a:custGeom>
            <a:avLst/>
            <a:gdLst/>
            <a:ahLst/>
            <a:cxnLst/>
            <a:rect r="r" b="b" t="t" l="l"/>
            <a:pathLst>
              <a:path h="3182171" w="2649158">
                <a:moveTo>
                  <a:pt x="0" y="0"/>
                </a:moveTo>
                <a:lnTo>
                  <a:pt x="2649158" y="0"/>
                </a:lnTo>
                <a:lnTo>
                  <a:pt x="2649158" y="3182171"/>
                </a:lnTo>
                <a:lnTo>
                  <a:pt x="0" y="318217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5" id="15"/>
          <p:cNvSpPr/>
          <p:nvPr/>
        </p:nvSpPr>
        <p:spPr>
          <a:xfrm flipH="false" flipV="false" rot="0">
            <a:off x="17223048" y="2045199"/>
            <a:ext cx="3409367" cy="2731755"/>
          </a:xfrm>
          <a:custGeom>
            <a:avLst/>
            <a:gdLst/>
            <a:ahLst/>
            <a:cxnLst/>
            <a:rect r="r" b="b" t="t" l="l"/>
            <a:pathLst>
              <a:path h="2731755" w="3409367">
                <a:moveTo>
                  <a:pt x="0" y="0"/>
                </a:moveTo>
                <a:lnTo>
                  <a:pt x="3409367" y="0"/>
                </a:lnTo>
                <a:lnTo>
                  <a:pt x="3409367" y="2731755"/>
                </a:lnTo>
                <a:lnTo>
                  <a:pt x="0" y="273175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6" id="16"/>
          <p:cNvSpPr/>
          <p:nvPr/>
        </p:nvSpPr>
        <p:spPr>
          <a:xfrm flipH="true" flipV="false" rot="7661971">
            <a:off x="18561717" y="3501219"/>
            <a:ext cx="3286919" cy="2551471"/>
          </a:xfrm>
          <a:custGeom>
            <a:avLst/>
            <a:gdLst/>
            <a:ahLst/>
            <a:cxnLst/>
            <a:rect r="r" b="b" t="t" l="l"/>
            <a:pathLst>
              <a:path h="2551471" w="3286919">
                <a:moveTo>
                  <a:pt x="3286919" y="0"/>
                </a:moveTo>
                <a:lnTo>
                  <a:pt x="0" y="0"/>
                </a:lnTo>
                <a:lnTo>
                  <a:pt x="0" y="2551471"/>
                </a:lnTo>
                <a:lnTo>
                  <a:pt x="3286919" y="2551471"/>
                </a:lnTo>
                <a:lnTo>
                  <a:pt x="3286919"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7" id="17"/>
          <p:cNvSpPr/>
          <p:nvPr/>
        </p:nvSpPr>
        <p:spPr>
          <a:xfrm flipH="false" flipV="true" rot="357275">
            <a:off x="13849434" y="-768889"/>
            <a:ext cx="3413953" cy="4536815"/>
          </a:xfrm>
          <a:custGeom>
            <a:avLst/>
            <a:gdLst/>
            <a:ahLst/>
            <a:cxnLst/>
            <a:rect r="r" b="b" t="t" l="l"/>
            <a:pathLst>
              <a:path h="4536815" w="3413953">
                <a:moveTo>
                  <a:pt x="0" y="4536814"/>
                </a:moveTo>
                <a:lnTo>
                  <a:pt x="3413953" y="4536814"/>
                </a:lnTo>
                <a:lnTo>
                  <a:pt x="3413953" y="0"/>
                </a:lnTo>
                <a:lnTo>
                  <a:pt x="0" y="0"/>
                </a:lnTo>
                <a:lnTo>
                  <a:pt x="0" y="4536814"/>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8" id="18"/>
          <p:cNvSpPr/>
          <p:nvPr/>
        </p:nvSpPr>
        <p:spPr>
          <a:xfrm flipH="false" flipV="false" rot="-1003791">
            <a:off x="17921381" y="5173888"/>
            <a:ext cx="2747588" cy="1511174"/>
          </a:xfrm>
          <a:custGeom>
            <a:avLst/>
            <a:gdLst/>
            <a:ahLst/>
            <a:cxnLst/>
            <a:rect r="r" b="b" t="t" l="l"/>
            <a:pathLst>
              <a:path h="1511174" w="2747588">
                <a:moveTo>
                  <a:pt x="0" y="0"/>
                </a:moveTo>
                <a:lnTo>
                  <a:pt x="2747588" y="0"/>
                </a:lnTo>
                <a:lnTo>
                  <a:pt x="2747588" y="1511173"/>
                </a:lnTo>
                <a:lnTo>
                  <a:pt x="0" y="1511173"/>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9" id="19"/>
          <p:cNvSpPr/>
          <p:nvPr/>
        </p:nvSpPr>
        <p:spPr>
          <a:xfrm flipH="false" flipV="false" rot="5960819">
            <a:off x="17210389" y="7214705"/>
            <a:ext cx="4923429" cy="4277229"/>
          </a:xfrm>
          <a:custGeom>
            <a:avLst/>
            <a:gdLst/>
            <a:ahLst/>
            <a:cxnLst/>
            <a:rect r="r" b="b" t="t" l="l"/>
            <a:pathLst>
              <a:path h="4277229" w="4923429">
                <a:moveTo>
                  <a:pt x="0" y="0"/>
                </a:moveTo>
                <a:lnTo>
                  <a:pt x="4923429" y="0"/>
                </a:lnTo>
                <a:lnTo>
                  <a:pt x="4923429" y="4277230"/>
                </a:lnTo>
                <a:lnTo>
                  <a:pt x="0" y="4277230"/>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4297336" y="1514051"/>
            <a:ext cx="9690085" cy="1629371"/>
          </a:xfrm>
          <a:prstGeom prst="rect">
            <a:avLst/>
          </a:prstGeom>
        </p:spPr>
        <p:txBody>
          <a:bodyPr anchor="t" rtlCol="false" tIns="0" lIns="0" bIns="0" rIns="0">
            <a:spAutoFit/>
          </a:bodyPr>
          <a:lstStyle/>
          <a:p>
            <a:pPr algn="ctr">
              <a:lnSpc>
                <a:spcPts val="6332"/>
              </a:lnSpc>
            </a:pPr>
            <a:r>
              <a:rPr lang="en-US" b="true" sz="6031">
                <a:solidFill>
                  <a:srgbClr val="333333"/>
                </a:solidFill>
                <a:latin typeface="Glacial Indifference Bold"/>
                <a:ea typeface="Glacial Indifference Bold"/>
                <a:cs typeface="Glacial Indifference Bold"/>
                <a:sym typeface="Glacial Indifference Bold"/>
              </a:rPr>
              <a:t>CONSISTENT EVIDENCE ACROSS METHODS</a:t>
            </a:r>
          </a:p>
        </p:txBody>
      </p:sp>
      <p:sp>
        <p:nvSpPr>
          <p:cNvPr name="TextBox 6" id="6"/>
          <p:cNvSpPr txBox="true"/>
          <p:nvPr/>
        </p:nvSpPr>
        <p:spPr>
          <a:xfrm rot="0">
            <a:off x="2083318" y="3171919"/>
            <a:ext cx="14121364" cy="5324475"/>
          </a:xfrm>
          <a:prstGeom prst="rect">
            <a:avLst/>
          </a:prstGeom>
        </p:spPr>
        <p:txBody>
          <a:bodyPr anchor="t" rtlCol="false" tIns="0" lIns="0" bIns="0" rIns="0">
            <a:spAutoFit/>
          </a:bodyPr>
          <a:lstStyle/>
          <a:p>
            <a:pPr algn="l" marL="647703" indent="-323852" lvl="1">
              <a:lnSpc>
                <a:spcPts val="4200"/>
              </a:lnSpc>
              <a:buFont typeface="Arial"/>
              <a:buChar char="•"/>
            </a:pPr>
            <a:r>
              <a:rPr lang="en-US" sz="3000">
                <a:solidFill>
                  <a:srgbClr val="333333"/>
                </a:solidFill>
                <a:latin typeface="Glacial Indifference"/>
                <a:ea typeface="Glacial Indifference"/>
                <a:cs typeface="Glacial Indifference"/>
                <a:sym typeface="Glacial Indifference"/>
              </a:rPr>
              <a:t>Our findings align with the study conducted by Cheng and Hoekstra (2013), which also found that Stand Your Ground laws lead to an </a:t>
            </a:r>
            <a:r>
              <a:rPr lang="en-US" b="true" sz="3000">
                <a:solidFill>
                  <a:srgbClr val="333333"/>
                </a:solidFill>
                <a:latin typeface="Glacial Indifference Bold"/>
                <a:ea typeface="Glacial Indifference Bold"/>
                <a:cs typeface="Glacial Indifference Bold"/>
                <a:sym typeface="Glacial Indifference Bold"/>
              </a:rPr>
              <a:t>increase in homicide rates</a:t>
            </a:r>
            <a:r>
              <a:rPr lang="en-US" sz="3000">
                <a:solidFill>
                  <a:srgbClr val="333333"/>
                </a:solidFill>
                <a:latin typeface="Glacial Indifference"/>
                <a:ea typeface="Glacial Indifference"/>
                <a:cs typeface="Glacial Indifference"/>
                <a:sym typeface="Glacial Indifference"/>
              </a:rPr>
              <a:t>.</a:t>
            </a:r>
          </a:p>
          <a:p>
            <a:pPr algn="l" marL="647703" indent="-323852" lvl="1">
              <a:lnSpc>
                <a:spcPts val="4200"/>
              </a:lnSpc>
              <a:buFont typeface="Arial"/>
              <a:buChar char="•"/>
            </a:pPr>
            <a:r>
              <a:rPr lang="en-US" sz="3000">
                <a:solidFill>
                  <a:srgbClr val="333333"/>
                </a:solidFill>
                <a:latin typeface="Glacial Indifference"/>
                <a:ea typeface="Glacial Indifference"/>
                <a:cs typeface="Glacial Indifference"/>
                <a:sym typeface="Glacial Indifference"/>
              </a:rPr>
              <a:t>While different methods in our analysis yield </a:t>
            </a:r>
            <a:r>
              <a:rPr lang="en-US" b="true" sz="3000">
                <a:solidFill>
                  <a:srgbClr val="333333"/>
                </a:solidFill>
                <a:latin typeface="Glacial Indifference Bold"/>
                <a:ea typeface="Glacial Indifference Bold"/>
                <a:cs typeface="Glacial Indifference Bold"/>
                <a:sym typeface="Glacial Indifference Bold"/>
              </a:rPr>
              <a:t>varying magnitudes</a:t>
            </a:r>
            <a:r>
              <a:rPr lang="en-US" sz="3000">
                <a:solidFill>
                  <a:srgbClr val="333333"/>
                </a:solidFill>
                <a:latin typeface="Glacial Indifference"/>
                <a:ea typeface="Glacial Indifference"/>
                <a:cs typeface="Glacial Indifference"/>
                <a:sym typeface="Glacial Indifference"/>
              </a:rPr>
              <a:t> of the treatment effect, most of them consistently indicate a </a:t>
            </a:r>
            <a:r>
              <a:rPr lang="en-US" b="true" sz="3000">
                <a:solidFill>
                  <a:srgbClr val="333333"/>
                </a:solidFill>
                <a:latin typeface="Glacial Indifference Bold"/>
                <a:ea typeface="Glacial Indifference Bold"/>
                <a:cs typeface="Glacial Indifference Bold"/>
                <a:sym typeface="Glacial Indifference Bold"/>
              </a:rPr>
              <a:t>positive and significant impact</a:t>
            </a:r>
            <a:r>
              <a:rPr lang="en-US" sz="3000">
                <a:solidFill>
                  <a:srgbClr val="333333"/>
                </a:solidFill>
                <a:latin typeface="Glacial Indifference"/>
                <a:ea typeface="Glacial Indifference"/>
                <a:cs typeface="Glacial Indifference"/>
                <a:sym typeface="Glacial Indifference"/>
              </a:rPr>
              <a:t> of CDL on homicide rates. This reinforces the argument that self-defense laws may escalate violence rather than deter crime.</a:t>
            </a:r>
          </a:p>
          <a:p>
            <a:pPr algn="l" marL="647703" indent="-323852" lvl="1">
              <a:lnSpc>
                <a:spcPts val="4200"/>
              </a:lnSpc>
              <a:buFont typeface="Arial"/>
              <a:buChar char="•"/>
            </a:pPr>
            <a:r>
              <a:rPr lang="en-US" sz="3000">
                <a:solidFill>
                  <a:srgbClr val="333333"/>
                </a:solidFill>
                <a:latin typeface="Glacial Indifference"/>
                <a:ea typeface="Glacial Indifference"/>
                <a:cs typeface="Glacial Indifference"/>
                <a:sym typeface="Glacial Indifference"/>
              </a:rPr>
              <a:t>Additionally, our heterogeneous treatment effect (HTE) analysis reveals disparities in the impact of CDL across demographic groups, suggesting that </a:t>
            </a:r>
            <a:r>
              <a:rPr lang="en-US" b="true" sz="3000">
                <a:solidFill>
                  <a:srgbClr val="333333"/>
                </a:solidFill>
                <a:latin typeface="Glacial Indifference Bold"/>
                <a:ea typeface="Glacial Indifference Bold"/>
                <a:cs typeface="Glacial Indifference Bold"/>
                <a:sym typeface="Glacial Indifference Bold"/>
              </a:rPr>
              <a:t>the law may disproportionately affect certain populations</a:t>
            </a:r>
            <a:r>
              <a:rPr lang="en-US" sz="3000">
                <a:solidFill>
                  <a:srgbClr val="333333"/>
                </a:solidFill>
                <a:latin typeface="Glacial Indifference"/>
                <a:ea typeface="Glacial Indifference"/>
                <a:cs typeface="Glacial Indifference"/>
                <a:sym typeface="Glacial Indifference"/>
              </a:rPr>
              <a:t>, a nuance that was not the central focus of prior studies.</a:t>
            </a:r>
          </a:p>
        </p:txBody>
      </p:sp>
      <p:sp>
        <p:nvSpPr>
          <p:cNvPr name="Freeform 7" id="7"/>
          <p:cNvSpPr/>
          <p:nvPr/>
        </p:nvSpPr>
        <p:spPr>
          <a:xfrm flipH="false" flipV="false" rot="-961027">
            <a:off x="2991695" y="9042428"/>
            <a:ext cx="3323973" cy="4227629"/>
          </a:xfrm>
          <a:custGeom>
            <a:avLst/>
            <a:gdLst/>
            <a:ahLst/>
            <a:cxnLst/>
            <a:rect r="r" b="b" t="t" l="l"/>
            <a:pathLst>
              <a:path h="4227629" w="3323973">
                <a:moveTo>
                  <a:pt x="0" y="0"/>
                </a:moveTo>
                <a:lnTo>
                  <a:pt x="3323974" y="0"/>
                </a:lnTo>
                <a:lnTo>
                  <a:pt x="3323974" y="4227629"/>
                </a:lnTo>
                <a:lnTo>
                  <a:pt x="0" y="42276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98743" y="7903704"/>
            <a:ext cx="3159026" cy="3794626"/>
          </a:xfrm>
          <a:custGeom>
            <a:avLst/>
            <a:gdLst/>
            <a:ahLst/>
            <a:cxnLst/>
            <a:rect r="r" b="b" t="t" l="l"/>
            <a:pathLst>
              <a:path h="3794626" w="3159026">
                <a:moveTo>
                  <a:pt x="0" y="0"/>
                </a:moveTo>
                <a:lnTo>
                  <a:pt x="3159025" y="0"/>
                </a:lnTo>
                <a:lnTo>
                  <a:pt x="3159025" y="3794625"/>
                </a:lnTo>
                <a:lnTo>
                  <a:pt x="0" y="37946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316692">
            <a:off x="-860355" y="7035197"/>
            <a:ext cx="3426598" cy="4930356"/>
          </a:xfrm>
          <a:custGeom>
            <a:avLst/>
            <a:gdLst/>
            <a:ahLst/>
            <a:cxnLst/>
            <a:rect r="r" b="b" t="t" l="l"/>
            <a:pathLst>
              <a:path h="4930356" w="3426598">
                <a:moveTo>
                  <a:pt x="0" y="0"/>
                </a:moveTo>
                <a:lnTo>
                  <a:pt x="3426597" y="0"/>
                </a:lnTo>
                <a:lnTo>
                  <a:pt x="3426597" y="4930356"/>
                </a:lnTo>
                <a:lnTo>
                  <a:pt x="0" y="49303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141955">
            <a:off x="15984979" y="4663428"/>
            <a:ext cx="3486940" cy="2793911"/>
          </a:xfrm>
          <a:custGeom>
            <a:avLst/>
            <a:gdLst/>
            <a:ahLst/>
            <a:cxnLst/>
            <a:rect r="r" b="b" t="t" l="l"/>
            <a:pathLst>
              <a:path h="2793911" w="3486940">
                <a:moveTo>
                  <a:pt x="0" y="0"/>
                </a:moveTo>
                <a:lnTo>
                  <a:pt x="3486941" y="0"/>
                </a:lnTo>
                <a:lnTo>
                  <a:pt x="3486941" y="2793911"/>
                </a:lnTo>
                <a:lnTo>
                  <a:pt x="0" y="27939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728897">
            <a:off x="7442982" y="8956300"/>
            <a:ext cx="2071673" cy="3741171"/>
          </a:xfrm>
          <a:custGeom>
            <a:avLst/>
            <a:gdLst/>
            <a:ahLst/>
            <a:cxnLst/>
            <a:rect r="r" b="b" t="t" l="l"/>
            <a:pathLst>
              <a:path h="3741171" w="2071673">
                <a:moveTo>
                  <a:pt x="0" y="0"/>
                </a:moveTo>
                <a:lnTo>
                  <a:pt x="2071674" y="0"/>
                </a:lnTo>
                <a:lnTo>
                  <a:pt x="2071674" y="3741171"/>
                </a:lnTo>
                <a:lnTo>
                  <a:pt x="0" y="37411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378202">
            <a:off x="10367409" y="8605496"/>
            <a:ext cx="4880677" cy="4636643"/>
          </a:xfrm>
          <a:custGeom>
            <a:avLst/>
            <a:gdLst/>
            <a:ahLst/>
            <a:cxnLst/>
            <a:rect r="r" b="b" t="t" l="l"/>
            <a:pathLst>
              <a:path h="4636643" w="4880677">
                <a:moveTo>
                  <a:pt x="0" y="0"/>
                </a:moveTo>
                <a:lnTo>
                  <a:pt x="4880677" y="0"/>
                </a:lnTo>
                <a:lnTo>
                  <a:pt x="4880677" y="4636644"/>
                </a:lnTo>
                <a:lnTo>
                  <a:pt x="0" y="46366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854074">
            <a:off x="-546209" y="-794179"/>
            <a:ext cx="3149817" cy="4292766"/>
          </a:xfrm>
          <a:custGeom>
            <a:avLst/>
            <a:gdLst/>
            <a:ahLst/>
            <a:cxnLst/>
            <a:rect r="r" b="b" t="t" l="l"/>
            <a:pathLst>
              <a:path h="4292766" w="3149817">
                <a:moveTo>
                  <a:pt x="0" y="0"/>
                </a:moveTo>
                <a:lnTo>
                  <a:pt x="3149818" y="0"/>
                </a:lnTo>
                <a:lnTo>
                  <a:pt x="3149818" y="4292767"/>
                </a:lnTo>
                <a:lnTo>
                  <a:pt x="0" y="429276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false" rot="-3142229">
            <a:off x="-2764989" y="3881172"/>
            <a:ext cx="4719316" cy="3663369"/>
          </a:xfrm>
          <a:custGeom>
            <a:avLst/>
            <a:gdLst/>
            <a:ahLst/>
            <a:cxnLst/>
            <a:rect r="r" b="b" t="t" l="l"/>
            <a:pathLst>
              <a:path h="3663369" w="4719316">
                <a:moveTo>
                  <a:pt x="4719316" y="0"/>
                </a:moveTo>
                <a:lnTo>
                  <a:pt x="0" y="0"/>
                </a:lnTo>
                <a:lnTo>
                  <a:pt x="0" y="3663369"/>
                </a:lnTo>
                <a:lnTo>
                  <a:pt x="4719316" y="3663369"/>
                </a:lnTo>
                <a:lnTo>
                  <a:pt x="4719316"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7" id="17"/>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5575169" y="1253632"/>
            <a:ext cx="7137663" cy="817787"/>
          </a:xfrm>
          <a:prstGeom prst="rect">
            <a:avLst/>
          </a:prstGeom>
        </p:spPr>
        <p:txBody>
          <a:bodyPr anchor="t" rtlCol="false" tIns="0" lIns="0" bIns="0" rIns="0">
            <a:spAutoFit/>
          </a:bodyPr>
          <a:lstStyle/>
          <a:p>
            <a:pPr algn="ctr">
              <a:lnSpc>
                <a:spcPts val="6224"/>
              </a:lnSpc>
            </a:pPr>
            <a:r>
              <a:rPr lang="en-US" b="true" sz="5928">
                <a:solidFill>
                  <a:srgbClr val="333333"/>
                </a:solidFill>
                <a:latin typeface="Glacial Indifference Bold"/>
                <a:ea typeface="Glacial Indifference Bold"/>
                <a:cs typeface="Glacial Indifference Bold"/>
                <a:sym typeface="Glacial Indifference Bold"/>
              </a:rPr>
              <a:t>LIMITATIONS</a:t>
            </a:r>
          </a:p>
        </p:txBody>
      </p:sp>
      <p:sp>
        <p:nvSpPr>
          <p:cNvPr name="TextBox 6" id="6"/>
          <p:cNvSpPr txBox="true"/>
          <p:nvPr/>
        </p:nvSpPr>
        <p:spPr>
          <a:xfrm rot="0">
            <a:off x="2083318" y="2302727"/>
            <a:ext cx="14121364" cy="559562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While we control for many covariates, unmeasured factors (e.g., social unrest, law enforcement changes) could still bias the estimates.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CDL's impact varies significantly by state, suggesting that a one-size-fits-all policy evaluation may not be appropriate.</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Different methods yield varying effect sizes, indicating potential model dependency in causal inference.</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IV and DiD approaches attempt to mitigate endogeneity, but assumptions about exogeneity and parallel trends may not fully hold.</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We rely on available crime data, which may have reporting inconsistencies or missing values affecting the accuracy of our estimates.</a:t>
            </a:r>
          </a:p>
        </p:txBody>
      </p:sp>
      <p:sp>
        <p:nvSpPr>
          <p:cNvPr name="Freeform 7" id="7"/>
          <p:cNvSpPr/>
          <p:nvPr/>
        </p:nvSpPr>
        <p:spPr>
          <a:xfrm flipH="false" flipV="false" rot="-961027">
            <a:off x="2991695" y="9042428"/>
            <a:ext cx="3323973" cy="4227629"/>
          </a:xfrm>
          <a:custGeom>
            <a:avLst/>
            <a:gdLst/>
            <a:ahLst/>
            <a:cxnLst/>
            <a:rect r="r" b="b" t="t" l="l"/>
            <a:pathLst>
              <a:path h="4227629" w="3323973">
                <a:moveTo>
                  <a:pt x="0" y="0"/>
                </a:moveTo>
                <a:lnTo>
                  <a:pt x="3323974" y="0"/>
                </a:lnTo>
                <a:lnTo>
                  <a:pt x="3323974" y="4227629"/>
                </a:lnTo>
                <a:lnTo>
                  <a:pt x="0" y="42276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98743" y="7903704"/>
            <a:ext cx="3159026" cy="3794626"/>
          </a:xfrm>
          <a:custGeom>
            <a:avLst/>
            <a:gdLst/>
            <a:ahLst/>
            <a:cxnLst/>
            <a:rect r="r" b="b" t="t" l="l"/>
            <a:pathLst>
              <a:path h="3794626" w="3159026">
                <a:moveTo>
                  <a:pt x="0" y="0"/>
                </a:moveTo>
                <a:lnTo>
                  <a:pt x="3159025" y="0"/>
                </a:lnTo>
                <a:lnTo>
                  <a:pt x="3159025" y="3794625"/>
                </a:lnTo>
                <a:lnTo>
                  <a:pt x="0" y="37946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316692">
            <a:off x="-860355" y="7035197"/>
            <a:ext cx="3426598" cy="4930356"/>
          </a:xfrm>
          <a:custGeom>
            <a:avLst/>
            <a:gdLst/>
            <a:ahLst/>
            <a:cxnLst/>
            <a:rect r="r" b="b" t="t" l="l"/>
            <a:pathLst>
              <a:path h="4930356" w="3426598">
                <a:moveTo>
                  <a:pt x="0" y="0"/>
                </a:moveTo>
                <a:lnTo>
                  <a:pt x="3426597" y="0"/>
                </a:lnTo>
                <a:lnTo>
                  <a:pt x="3426597" y="4930356"/>
                </a:lnTo>
                <a:lnTo>
                  <a:pt x="0" y="49303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141955">
            <a:off x="15984979" y="4663428"/>
            <a:ext cx="3486940" cy="2793911"/>
          </a:xfrm>
          <a:custGeom>
            <a:avLst/>
            <a:gdLst/>
            <a:ahLst/>
            <a:cxnLst/>
            <a:rect r="r" b="b" t="t" l="l"/>
            <a:pathLst>
              <a:path h="2793911" w="3486940">
                <a:moveTo>
                  <a:pt x="0" y="0"/>
                </a:moveTo>
                <a:lnTo>
                  <a:pt x="3486941" y="0"/>
                </a:lnTo>
                <a:lnTo>
                  <a:pt x="3486941" y="2793911"/>
                </a:lnTo>
                <a:lnTo>
                  <a:pt x="0" y="27939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728897">
            <a:off x="7442982" y="8956300"/>
            <a:ext cx="2071673" cy="3741171"/>
          </a:xfrm>
          <a:custGeom>
            <a:avLst/>
            <a:gdLst/>
            <a:ahLst/>
            <a:cxnLst/>
            <a:rect r="r" b="b" t="t" l="l"/>
            <a:pathLst>
              <a:path h="3741171" w="2071673">
                <a:moveTo>
                  <a:pt x="0" y="0"/>
                </a:moveTo>
                <a:lnTo>
                  <a:pt x="2071674" y="0"/>
                </a:lnTo>
                <a:lnTo>
                  <a:pt x="2071674" y="3741171"/>
                </a:lnTo>
                <a:lnTo>
                  <a:pt x="0" y="37411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378202">
            <a:off x="10367409" y="8605496"/>
            <a:ext cx="4880677" cy="4636643"/>
          </a:xfrm>
          <a:custGeom>
            <a:avLst/>
            <a:gdLst/>
            <a:ahLst/>
            <a:cxnLst/>
            <a:rect r="r" b="b" t="t" l="l"/>
            <a:pathLst>
              <a:path h="4636643" w="4880677">
                <a:moveTo>
                  <a:pt x="0" y="0"/>
                </a:moveTo>
                <a:lnTo>
                  <a:pt x="4880677" y="0"/>
                </a:lnTo>
                <a:lnTo>
                  <a:pt x="4880677" y="4636644"/>
                </a:lnTo>
                <a:lnTo>
                  <a:pt x="0" y="46366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854074">
            <a:off x="-546209" y="-794179"/>
            <a:ext cx="3149817" cy="4292766"/>
          </a:xfrm>
          <a:custGeom>
            <a:avLst/>
            <a:gdLst/>
            <a:ahLst/>
            <a:cxnLst/>
            <a:rect r="r" b="b" t="t" l="l"/>
            <a:pathLst>
              <a:path h="4292766" w="3149817">
                <a:moveTo>
                  <a:pt x="0" y="0"/>
                </a:moveTo>
                <a:lnTo>
                  <a:pt x="3149818" y="0"/>
                </a:lnTo>
                <a:lnTo>
                  <a:pt x="3149818" y="4292767"/>
                </a:lnTo>
                <a:lnTo>
                  <a:pt x="0" y="429276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false" rot="-3142229">
            <a:off x="-2764989" y="3881172"/>
            <a:ext cx="4719316" cy="3663369"/>
          </a:xfrm>
          <a:custGeom>
            <a:avLst/>
            <a:gdLst/>
            <a:ahLst/>
            <a:cxnLst/>
            <a:rect r="r" b="b" t="t" l="l"/>
            <a:pathLst>
              <a:path h="3663369" w="4719316">
                <a:moveTo>
                  <a:pt x="4719316" y="0"/>
                </a:moveTo>
                <a:lnTo>
                  <a:pt x="0" y="0"/>
                </a:lnTo>
                <a:lnTo>
                  <a:pt x="0" y="3663369"/>
                </a:lnTo>
                <a:lnTo>
                  <a:pt x="4719316" y="3663369"/>
                </a:lnTo>
                <a:lnTo>
                  <a:pt x="4719316"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7" id="17"/>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5085307" y="1225057"/>
            <a:ext cx="8117385" cy="113728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POLICY IMPLICATIONS &amp;</a:t>
            </a:r>
          </a:p>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FUTURE RESEARCH DIRECTIONS</a:t>
            </a:r>
          </a:p>
        </p:txBody>
      </p:sp>
      <p:sp>
        <p:nvSpPr>
          <p:cNvPr name="TextBox 6" id="6"/>
          <p:cNvSpPr txBox="true"/>
          <p:nvPr/>
        </p:nvSpPr>
        <p:spPr>
          <a:xfrm rot="0">
            <a:off x="2458368" y="2429364"/>
            <a:ext cx="13371264" cy="6157595"/>
          </a:xfrm>
          <a:prstGeom prst="rect">
            <a:avLst/>
          </a:prstGeom>
        </p:spPr>
        <p:txBody>
          <a:bodyPr anchor="t" rtlCol="false" tIns="0" lIns="0" bIns="0" rIns="0">
            <a:spAutoFit/>
          </a:bodyPr>
          <a:lstStyle/>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Policy Implications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Given the consistent evidence that CDL increases homicide rates, policymakers should reconsider the scope and application of these laws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Higher government subsidies and welfare spending are associated with lower treatment effects, suggesting that economic support programs may offset some of CDL’s negative impacts.</a:t>
            </a:r>
          </a:p>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Future Research Directions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Future studies should investigate whether the observed increase in homicide rates persists over time or stabilizes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Further explore racial disparities and regional variations in the application of these laws</a:t>
            </a:r>
          </a:p>
        </p:txBody>
      </p:sp>
      <p:sp>
        <p:nvSpPr>
          <p:cNvPr name="Freeform 7" id="7"/>
          <p:cNvSpPr/>
          <p:nvPr/>
        </p:nvSpPr>
        <p:spPr>
          <a:xfrm flipH="false" flipV="false" rot="-961027">
            <a:off x="2991695" y="9042428"/>
            <a:ext cx="3323973" cy="4227629"/>
          </a:xfrm>
          <a:custGeom>
            <a:avLst/>
            <a:gdLst/>
            <a:ahLst/>
            <a:cxnLst/>
            <a:rect r="r" b="b" t="t" l="l"/>
            <a:pathLst>
              <a:path h="4227629" w="3323973">
                <a:moveTo>
                  <a:pt x="0" y="0"/>
                </a:moveTo>
                <a:lnTo>
                  <a:pt x="3323974" y="0"/>
                </a:lnTo>
                <a:lnTo>
                  <a:pt x="3323974" y="4227629"/>
                </a:lnTo>
                <a:lnTo>
                  <a:pt x="0" y="42276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98743" y="7903704"/>
            <a:ext cx="3159026" cy="3794626"/>
          </a:xfrm>
          <a:custGeom>
            <a:avLst/>
            <a:gdLst/>
            <a:ahLst/>
            <a:cxnLst/>
            <a:rect r="r" b="b" t="t" l="l"/>
            <a:pathLst>
              <a:path h="3794626" w="3159026">
                <a:moveTo>
                  <a:pt x="0" y="0"/>
                </a:moveTo>
                <a:lnTo>
                  <a:pt x="3159025" y="0"/>
                </a:lnTo>
                <a:lnTo>
                  <a:pt x="3159025" y="3794625"/>
                </a:lnTo>
                <a:lnTo>
                  <a:pt x="0" y="37946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316692">
            <a:off x="-860355" y="7035197"/>
            <a:ext cx="3426598" cy="4930356"/>
          </a:xfrm>
          <a:custGeom>
            <a:avLst/>
            <a:gdLst/>
            <a:ahLst/>
            <a:cxnLst/>
            <a:rect r="r" b="b" t="t" l="l"/>
            <a:pathLst>
              <a:path h="4930356" w="3426598">
                <a:moveTo>
                  <a:pt x="0" y="0"/>
                </a:moveTo>
                <a:lnTo>
                  <a:pt x="3426597" y="0"/>
                </a:lnTo>
                <a:lnTo>
                  <a:pt x="3426597" y="4930356"/>
                </a:lnTo>
                <a:lnTo>
                  <a:pt x="0" y="49303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141955">
            <a:off x="15984979" y="4663428"/>
            <a:ext cx="3486940" cy="2793911"/>
          </a:xfrm>
          <a:custGeom>
            <a:avLst/>
            <a:gdLst/>
            <a:ahLst/>
            <a:cxnLst/>
            <a:rect r="r" b="b" t="t" l="l"/>
            <a:pathLst>
              <a:path h="2793911" w="3486940">
                <a:moveTo>
                  <a:pt x="0" y="0"/>
                </a:moveTo>
                <a:lnTo>
                  <a:pt x="3486941" y="0"/>
                </a:lnTo>
                <a:lnTo>
                  <a:pt x="3486941" y="2793911"/>
                </a:lnTo>
                <a:lnTo>
                  <a:pt x="0" y="27939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728897">
            <a:off x="7442982" y="8956300"/>
            <a:ext cx="2071673" cy="3741171"/>
          </a:xfrm>
          <a:custGeom>
            <a:avLst/>
            <a:gdLst/>
            <a:ahLst/>
            <a:cxnLst/>
            <a:rect r="r" b="b" t="t" l="l"/>
            <a:pathLst>
              <a:path h="3741171" w="2071673">
                <a:moveTo>
                  <a:pt x="0" y="0"/>
                </a:moveTo>
                <a:lnTo>
                  <a:pt x="2071674" y="0"/>
                </a:lnTo>
                <a:lnTo>
                  <a:pt x="2071674" y="3741171"/>
                </a:lnTo>
                <a:lnTo>
                  <a:pt x="0" y="37411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378202">
            <a:off x="10367409" y="8605496"/>
            <a:ext cx="4880677" cy="4636643"/>
          </a:xfrm>
          <a:custGeom>
            <a:avLst/>
            <a:gdLst/>
            <a:ahLst/>
            <a:cxnLst/>
            <a:rect r="r" b="b" t="t" l="l"/>
            <a:pathLst>
              <a:path h="4636643" w="4880677">
                <a:moveTo>
                  <a:pt x="0" y="0"/>
                </a:moveTo>
                <a:lnTo>
                  <a:pt x="4880677" y="0"/>
                </a:lnTo>
                <a:lnTo>
                  <a:pt x="4880677" y="4636644"/>
                </a:lnTo>
                <a:lnTo>
                  <a:pt x="0" y="46366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854074">
            <a:off x="-546209" y="-794179"/>
            <a:ext cx="3149817" cy="4292766"/>
          </a:xfrm>
          <a:custGeom>
            <a:avLst/>
            <a:gdLst/>
            <a:ahLst/>
            <a:cxnLst/>
            <a:rect r="r" b="b" t="t" l="l"/>
            <a:pathLst>
              <a:path h="4292766" w="3149817">
                <a:moveTo>
                  <a:pt x="0" y="0"/>
                </a:moveTo>
                <a:lnTo>
                  <a:pt x="3149818" y="0"/>
                </a:lnTo>
                <a:lnTo>
                  <a:pt x="3149818" y="4292767"/>
                </a:lnTo>
                <a:lnTo>
                  <a:pt x="0" y="429276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false" rot="-3142229">
            <a:off x="-2764989" y="3881172"/>
            <a:ext cx="4719316" cy="3663369"/>
          </a:xfrm>
          <a:custGeom>
            <a:avLst/>
            <a:gdLst/>
            <a:ahLst/>
            <a:cxnLst/>
            <a:rect r="r" b="b" t="t" l="l"/>
            <a:pathLst>
              <a:path h="3663369" w="4719316">
                <a:moveTo>
                  <a:pt x="4719316" y="0"/>
                </a:moveTo>
                <a:lnTo>
                  <a:pt x="0" y="0"/>
                </a:lnTo>
                <a:lnTo>
                  <a:pt x="0" y="3663369"/>
                </a:lnTo>
                <a:lnTo>
                  <a:pt x="4719316" y="3663369"/>
                </a:lnTo>
                <a:lnTo>
                  <a:pt x="4719316"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7" id="17"/>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sp>
        <p:nvSpPr>
          <p:cNvPr name="TextBox 2" id="2"/>
          <p:cNvSpPr txBox="true"/>
          <p:nvPr/>
        </p:nvSpPr>
        <p:spPr>
          <a:xfrm rot="0">
            <a:off x="2833648" y="528934"/>
            <a:ext cx="11967133" cy="584835"/>
          </a:xfrm>
          <a:prstGeom prst="rect">
            <a:avLst/>
          </a:prstGeom>
        </p:spPr>
        <p:txBody>
          <a:bodyPr anchor="t" rtlCol="false" tIns="0" lIns="0" bIns="0" rIns="0">
            <a:spAutoFit/>
          </a:bodyPr>
          <a:lstStyle/>
          <a:p>
            <a:pPr algn="ctr" marL="0" indent="0" lvl="0">
              <a:lnSpc>
                <a:spcPts val="4410"/>
              </a:lnSpc>
              <a:spcBef>
                <a:spcPct val="0"/>
              </a:spcBef>
            </a:pPr>
            <a:r>
              <a:rPr lang="en-US" b="true" sz="4200">
                <a:solidFill>
                  <a:srgbClr val="333333"/>
                </a:solidFill>
                <a:latin typeface="Glacial Indifference Bold"/>
                <a:ea typeface="Glacial Indifference Bold"/>
                <a:cs typeface="Glacial Indifference Bold"/>
                <a:sym typeface="Glacial Indifference Bold"/>
              </a:rPr>
              <a:t>REFERENCE</a:t>
            </a:r>
          </a:p>
        </p:txBody>
      </p:sp>
      <p:sp>
        <p:nvSpPr>
          <p:cNvPr name="TextBox 3" id="3"/>
          <p:cNvSpPr txBox="true"/>
          <p:nvPr/>
        </p:nvSpPr>
        <p:spPr>
          <a:xfrm rot="0">
            <a:off x="822493" y="1225850"/>
            <a:ext cx="17019033" cy="6990080"/>
          </a:xfrm>
          <a:prstGeom prst="rect">
            <a:avLst/>
          </a:prstGeom>
        </p:spPr>
        <p:txBody>
          <a:bodyPr anchor="t" rtlCol="false" tIns="0" lIns="0" bIns="0" rIns="0">
            <a:spAutoFit/>
          </a:bodyPr>
          <a:lstStyle/>
          <a:p>
            <a:pPr algn="l" marL="755654" indent="-377827" lvl="1">
              <a:lnSpc>
                <a:spcPts val="5600"/>
              </a:lnSpc>
              <a:buFont typeface="Arial"/>
              <a:buChar char="•"/>
            </a:pPr>
            <a:r>
              <a:rPr lang="en-US" sz="3500">
                <a:solidFill>
                  <a:srgbClr val="333333"/>
                </a:solidFill>
                <a:latin typeface="Glacial Indifference"/>
                <a:ea typeface="Glacial Indifference"/>
                <a:cs typeface="Glacial Indifference"/>
                <a:sym typeface="Glacial Indifference"/>
              </a:rPr>
              <a:t>Cheng Cheng &amp; Mark H</a:t>
            </a:r>
            <a:r>
              <a:rPr lang="en-US" sz="3500" strike="noStrike" u="none">
                <a:solidFill>
                  <a:srgbClr val="333333"/>
                </a:solidFill>
                <a:latin typeface="Glacial Indifference"/>
                <a:ea typeface="Glacial Indifference"/>
                <a:cs typeface="Glacial Indifference"/>
                <a:sym typeface="Glacial Indifference"/>
              </a:rPr>
              <a:t>oekstra (2012), </a:t>
            </a:r>
            <a:r>
              <a:rPr lang="en-US" sz="3500" strike="noStrike" u="sng">
                <a:solidFill>
                  <a:srgbClr val="333333"/>
                </a:solidFill>
                <a:latin typeface="Glacial Indifference"/>
                <a:ea typeface="Glacial Indifference"/>
                <a:cs typeface="Glacial Indifference"/>
                <a:sym typeface="Glacial Indifference"/>
                <a:hlinkClick r:id="rId2" tooltip="https://www.nber.org/papers/w18134"/>
              </a:rPr>
              <a:t>https://www.nber.org/papers/w18134</a:t>
            </a:r>
          </a:p>
          <a:p>
            <a:pPr algn="l" marL="755654" indent="-377827" lvl="1">
              <a:lnSpc>
                <a:spcPts val="5600"/>
              </a:lnSpc>
              <a:buFont typeface="Arial"/>
              <a:buChar char="•"/>
            </a:pPr>
            <a:r>
              <a:rPr lang="en-US" sz="3500" strike="noStrike">
                <a:solidFill>
                  <a:srgbClr val="333333"/>
                </a:solidFill>
                <a:latin typeface="Glacial Indifference"/>
                <a:ea typeface="Glacial Indifference"/>
                <a:cs typeface="Glacial Indifference"/>
                <a:sym typeface="Glacial Indifference"/>
              </a:rPr>
              <a:t>Duke Center for Firearms Law (2022)</a:t>
            </a:r>
            <a:r>
              <a:rPr lang="en-US" sz="3500" strike="noStrike" u="sng">
                <a:solidFill>
                  <a:srgbClr val="333333"/>
                </a:solidFill>
                <a:latin typeface="Glacial Indifference"/>
                <a:ea typeface="Glacial Indifference"/>
                <a:cs typeface="Glacial Indifference"/>
                <a:sym typeface="Glacial Indifference"/>
              </a:rPr>
              <a:t>, https://firearmslaw.duke.edu/2022/01/the-dangerous-expansion-of-stand-your-ground-laws-and-its-racial-implications</a:t>
            </a:r>
          </a:p>
          <a:p>
            <a:pPr algn="l" marL="755654" indent="-377827" lvl="1">
              <a:lnSpc>
                <a:spcPts val="5600"/>
              </a:lnSpc>
              <a:buFont typeface="Arial"/>
              <a:buChar char="•"/>
            </a:pPr>
            <a:r>
              <a:rPr lang="en-US" sz="3500" strike="noStrike">
                <a:solidFill>
                  <a:srgbClr val="333333"/>
                </a:solidFill>
                <a:latin typeface="Glacial Indifference"/>
                <a:ea typeface="Glacial Indifference"/>
                <a:cs typeface="Glacial Indifference"/>
                <a:sym typeface="Glacial Indifference"/>
              </a:rPr>
              <a:t>Lemieux (2014)</a:t>
            </a:r>
            <a:r>
              <a:rPr lang="en-US" sz="3500" strike="noStrike" u="sng">
                <a:solidFill>
                  <a:srgbClr val="333333"/>
                </a:solidFill>
                <a:latin typeface="Glacial Indifference"/>
                <a:ea typeface="Glacial Indifference"/>
                <a:cs typeface="Glacial Indifference"/>
                <a:sym typeface="Glacial Indifference"/>
              </a:rPr>
              <a:t>, https://ijcjs.com/menu-script/index.php/ijcjs/article/view/149</a:t>
            </a:r>
          </a:p>
          <a:p>
            <a:pPr algn="l" marL="755654" indent="-377827" lvl="1">
              <a:lnSpc>
                <a:spcPts val="5600"/>
              </a:lnSpc>
              <a:buFont typeface="Arial"/>
              <a:buChar char="•"/>
            </a:pPr>
            <a:r>
              <a:rPr lang="en-US" sz="3500" strike="noStrike" u="none">
                <a:solidFill>
                  <a:srgbClr val="333333"/>
                </a:solidFill>
                <a:latin typeface="Glacial Indifference"/>
                <a:ea typeface="Glacial Indifference"/>
                <a:cs typeface="Glacial Indifference"/>
                <a:sym typeface="Glacial Indifference"/>
              </a:rPr>
              <a:t>McClellan &amp; Tekin (2017), </a:t>
            </a:r>
            <a:r>
              <a:rPr lang="en-US" sz="3500" strike="noStrike" u="sng">
                <a:solidFill>
                  <a:srgbClr val="333333"/>
                </a:solidFill>
                <a:latin typeface="Glacial Indifference"/>
                <a:ea typeface="Glacial Indifference"/>
                <a:cs typeface="Glacial Indifference"/>
                <a:sym typeface="Glacial Indifference"/>
                <a:hlinkClick r:id="rId3" tooltip="https://jhr.uwpress.org/content/52/3/621.short"/>
              </a:rPr>
              <a:t>https://jhr.uwpress.org/content/52/3/621.short</a:t>
            </a:r>
          </a:p>
          <a:p>
            <a:pPr algn="l" marL="755654" indent="-377827" lvl="1">
              <a:lnSpc>
                <a:spcPts val="5600"/>
              </a:lnSpc>
              <a:buFont typeface="Arial"/>
              <a:buChar char="•"/>
            </a:pPr>
            <a:r>
              <a:rPr lang="en-US" sz="3500" strike="noStrike" u="none">
                <a:solidFill>
                  <a:srgbClr val="333333"/>
                </a:solidFill>
                <a:latin typeface="Glacial Indifference"/>
                <a:ea typeface="Glacial Indifference"/>
                <a:cs typeface="Glacial Indifference"/>
                <a:sym typeface="Glacial Indifference"/>
              </a:rPr>
              <a:t>Rand (2024), </a:t>
            </a:r>
            <a:r>
              <a:rPr lang="en-US" sz="3500" strike="noStrike" u="sng">
                <a:solidFill>
                  <a:srgbClr val="333333"/>
                </a:solidFill>
                <a:latin typeface="Glacial Indifference"/>
                <a:ea typeface="Glacial Indifference"/>
                <a:cs typeface="Glacial Indifference"/>
                <a:sym typeface="Glacial Indifference"/>
                <a:hlinkClick r:id="rId4" tooltip="https://www.rand.org/research/gun-policy/methodology.html#quality-assessment-"/>
              </a:rPr>
              <a:t>https://www.rand.org/research/gun-policy/methodology.html#quality-assessment-</a:t>
            </a:r>
          </a:p>
          <a:p>
            <a:pPr algn="l" marL="755654" indent="-377827" lvl="1">
              <a:lnSpc>
                <a:spcPts val="5600"/>
              </a:lnSpc>
              <a:buFont typeface="Arial"/>
              <a:buChar char="•"/>
            </a:pPr>
            <a:r>
              <a:rPr lang="en-US" sz="3500" strike="noStrike">
                <a:solidFill>
                  <a:srgbClr val="333333"/>
                </a:solidFill>
                <a:latin typeface="Glacial Indifference"/>
                <a:ea typeface="Glacial Indifference"/>
                <a:cs typeface="Glacial Indifference"/>
                <a:sym typeface="Glacial Indifference"/>
              </a:rPr>
              <a:t>The Guardian (2023)</a:t>
            </a:r>
            <a:r>
              <a:rPr lang="en-US" sz="3500" strike="noStrike" u="sng">
                <a:solidFill>
                  <a:srgbClr val="333333"/>
                </a:solidFill>
                <a:latin typeface="Glacial Indifference"/>
                <a:ea typeface="Glacial Indifference"/>
                <a:cs typeface="Glacial Indifference"/>
                <a:sym typeface="Glacial Indifference"/>
              </a:rPr>
              <a:t>, https://www.theguardian.com/us-news/2023/apr/18/stand-your-ground-laws-us-deaths-racist-violence</a:t>
            </a:r>
          </a:p>
          <a:p>
            <a:pPr algn="l" marL="0" indent="0" lvl="0">
              <a:lnSpc>
                <a:spcPts val="441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EMPIRICAL EVIDENCE – IMPACT ON CRIME RATES</a:t>
            </a:r>
          </a:p>
        </p:txBody>
      </p:sp>
      <p:sp>
        <p:nvSpPr>
          <p:cNvPr name="TextBox 6" id="6"/>
          <p:cNvSpPr txBox="true"/>
          <p:nvPr/>
        </p:nvSpPr>
        <p:spPr>
          <a:xfrm rot="0">
            <a:off x="2820126" y="2769693"/>
            <a:ext cx="12647748" cy="4865723"/>
          </a:xfrm>
          <a:prstGeom prst="rect">
            <a:avLst/>
          </a:prstGeom>
        </p:spPr>
        <p:txBody>
          <a:bodyPr anchor="t" rtlCol="false" tIns="0" lIns="0" bIns="0" rIns="0">
            <a:spAutoFit/>
          </a:bodyPr>
          <a:lstStyle/>
          <a:p>
            <a:pPr algn="l">
              <a:lnSpc>
                <a:spcPts val="4810"/>
              </a:lnSpc>
            </a:pPr>
            <a:r>
              <a:rPr lang="en-US" sz="3436" b="true">
                <a:solidFill>
                  <a:srgbClr val="333333"/>
                </a:solidFill>
                <a:latin typeface="Glacial Indifference Bold"/>
                <a:ea typeface="Glacial Indifference Bold"/>
                <a:cs typeface="Glacial Indifference Bold"/>
                <a:sym typeface="Glacial Indifference Bold"/>
              </a:rPr>
              <a:t>Cheng &amp; Hoekstra (2013) Study:</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Used Difference-in-Differences (DiD) and two-way fixed effects models to analyze the impact of Castle Doctrine laws</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Found a statistically significant 8% increase in homicides &amp; non-negligent man</a:t>
            </a:r>
            <a:r>
              <a:rPr lang="en-US" sz="3436">
                <a:solidFill>
                  <a:srgbClr val="333333"/>
                </a:solidFill>
                <a:latin typeface="Glacial Indifference"/>
                <a:ea typeface="Glacial Indifference"/>
                <a:cs typeface="Glacial Indifference"/>
                <a:sym typeface="Glacial Indifference"/>
              </a:rPr>
              <a:t>slaughters after law implementation</a:t>
            </a:r>
          </a:p>
          <a:p>
            <a:pPr algn="l">
              <a:lnSpc>
                <a:spcPts val="4810"/>
              </a:lnSpc>
            </a:pPr>
            <a:r>
              <a:rPr lang="en-US" sz="3436">
                <a:solidFill>
                  <a:srgbClr val="333333"/>
                </a:solidFill>
                <a:latin typeface="Glacial Indifference"/>
                <a:ea typeface="Glacial Indifference"/>
                <a:cs typeface="Glacial Indifference"/>
                <a:sym typeface="Glacial Indifference"/>
              </a:rPr>
              <a:t> </a:t>
            </a:r>
            <a:r>
              <a:rPr lang="en-US" sz="3436" b="true">
                <a:solidFill>
                  <a:srgbClr val="333333"/>
                </a:solidFill>
                <a:latin typeface="Glacial Indifference Bold"/>
                <a:ea typeface="Glacial Indifference Bold"/>
                <a:cs typeface="Glacial Indifference Bold"/>
                <a:sym typeface="Glacial Indifference Bold"/>
              </a:rPr>
              <a:t>Key Insight:</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Contradicts the deterrence argument</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Instead of red</a:t>
            </a:r>
            <a:r>
              <a:rPr lang="en-US" sz="3436">
                <a:solidFill>
                  <a:srgbClr val="333333"/>
                </a:solidFill>
                <a:latin typeface="Glacial Indifference"/>
                <a:ea typeface="Glacial Indifference"/>
                <a:cs typeface="Glacial Indifference"/>
                <a:sym typeface="Glacial Indifference"/>
              </a:rPr>
              <a:t>u</a:t>
            </a:r>
            <a:r>
              <a:rPr lang="en-US" sz="3436">
                <a:solidFill>
                  <a:srgbClr val="333333"/>
                </a:solidFill>
                <a:latin typeface="Glacial Indifference"/>
                <a:ea typeface="Glacial Indifference"/>
                <a:cs typeface="Glacial Indifference"/>
                <a:sym typeface="Glacial Indifference"/>
              </a:rPr>
              <a:t>c</a:t>
            </a:r>
            <a:r>
              <a:rPr lang="en-US" sz="3436">
                <a:solidFill>
                  <a:srgbClr val="333333"/>
                </a:solidFill>
                <a:latin typeface="Glacial Indifference"/>
                <a:ea typeface="Glacial Indifference"/>
                <a:cs typeface="Glacial Indifference"/>
                <a:sym typeface="Glacial Indifference"/>
              </a:rPr>
              <a:t>in</a:t>
            </a:r>
            <a:r>
              <a:rPr lang="en-US" sz="3436">
                <a:solidFill>
                  <a:srgbClr val="333333"/>
                </a:solidFill>
                <a:latin typeface="Glacial Indifference"/>
                <a:ea typeface="Glacial Indifference"/>
                <a:cs typeface="Glacial Indifference"/>
                <a:sym typeface="Glacial Indifference"/>
              </a:rPr>
              <a:t>g c</a:t>
            </a:r>
            <a:r>
              <a:rPr lang="en-US" sz="3436">
                <a:solidFill>
                  <a:srgbClr val="333333"/>
                </a:solidFill>
                <a:latin typeface="Glacial Indifference"/>
                <a:ea typeface="Glacial Indifference"/>
                <a:cs typeface="Glacial Indifference"/>
                <a:sym typeface="Glacial Indifference"/>
              </a:rPr>
              <a:t>r</a:t>
            </a:r>
            <a:r>
              <a:rPr lang="en-US" sz="3436">
                <a:solidFill>
                  <a:srgbClr val="333333"/>
                </a:solidFill>
                <a:latin typeface="Glacial Indifference"/>
                <a:ea typeface="Glacial Indifference"/>
                <a:cs typeface="Glacial Indifference"/>
                <a:sym typeface="Glacial Indifference"/>
              </a:rPr>
              <a:t>im</a:t>
            </a:r>
            <a:r>
              <a:rPr lang="en-US" sz="3436">
                <a:solidFill>
                  <a:srgbClr val="333333"/>
                </a:solidFill>
                <a:latin typeface="Glacial Indifference"/>
                <a:ea typeface="Glacial Indifference"/>
                <a:cs typeface="Glacial Indifference"/>
                <a:sym typeface="Glacial Indifference"/>
              </a:rPr>
              <a:t>e</a:t>
            </a:r>
            <a:r>
              <a:rPr lang="en-US" sz="3436">
                <a:solidFill>
                  <a:srgbClr val="333333"/>
                </a:solidFill>
                <a:latin typeface="Glacial Indifference"/>
                <a:ea typeface="Glacial Indifference"/>
                <a:cs typeface="Glacial Indifference"/>
                <a:sym typeface="Glacial Indifference"/>
              </a:rPr>
              <a:t>,</a:t>
            </a:r>
            <a:r>
              <a:rPr lang="en-US" sz="3436">
                <a:solidFill>
                  <a:srgbClr val="333333"/>
                </a:solidFill>
                <a:latin typeface="Glacial Indifference"/>
                <a:ea typeface="Glacial Indifference"/>
                <a:cs typeface="Glacial Indifference"/>
                <a:sym typeface="Glacial Indifference"/>
              </a:rPr>
              <a:t> these laws </a:t>
            </a:r>
            <a:r>
              <a:rPr lang="en-US" sz="3436">
                <a:solidFill>
                  <a:srgbClr val="333333"/>
                </a:solidFill>
                <a:latin typeface="Glacial Indifference"/>
                <a:ea typeface="Glacial Indifference"/>
                <a:cs typeface="Glacial Indifference"/>
                <a:sym typeface="Glacial Indifference"/>
              </a:rPr>
              <a:t>m</a:t>
            </a:r>
            <a:r>
              <a:rPr lang="en-US" sz="3436">
                <a:solidFill>
                  <a:srgbClr val="333333"/>
                </a:solidFill>
                <a:latin typeface="Glacial Indifference"/>
                <a:ea typeface="Glacial Indifference"/>
                <a:cs typeface="Glacial Indifference"/>
                <a:sym typeface="Glacial Indifference"/>
              </a:rPr>
              <a:t>a</a:t>
            </a:r>
            <a:r>
              <a:rPr lang="en-US" sz="3436">
                <a:solidFill>
                  <a:srgbClr val="333333"/>
                </a:solidFill>
                <a:latin typeface="Glacial Indifference"/>
                <a:ea typeface="Glacial Indifference"/>
                <a:cs typeface="Glacial Indifference"/>
                <a:sym typeface="Glacial Indifference"/>
              </a:rPr>
              <a:t>y</a:t>
            </a:r>
            <a:r>
              <a:rPr lang="en-US" sz="3436">
                <a:solidFill>
                  <a:srgbClr val="333333"/>
                </a:solidFill>
                <a:latin typeface="Glacial Indifference"/>
                <a:ea typeface="Glacial Indifference"/>
                <a:cs typeface="Glacial Indifference"/>
                <a:sym typeface="Glacial Indifference"/>
              </a:rPr>
              <a:t> </a:t>
            </a:r>
            <a:r>
              <a:rPr lang="en-US" sz="3436">
                <a:solidFill>
                  <a:srgbClr val="333333"/>
                </a:solidFill>
                <a:latin typeface="Glacial Indifference"/>
                <a:ea typeface="Glacial Indifference"/>
                <a:cs typeface="Glacial Indifference"/>
                <a:sym typeface="Glacial Indifference"/>
              </a:rPr>
              <a:t>e</a:t>
            </a:r>
            <a:r>
              <a:rPr lang="en-US" sz="3436">
                <a:solidFill>
                  <a:srgbClr val="333333"/>
                </a:solidFill>
                <a:latin typeface="Glacial Indifference"/>
                <a:ea typeface="Glacial Indifference"/>
                <a:cs typeface="Glacial Indifference"/>
                <a:sym typeface="Glacial Indifference"/>
              </a:rPr>
              <a:t>s</a:t>
            </a:r>
            <a:r>
              <a:rPr lang="en-US" sz="3436">
                <a:solidFill>
                  <a:srgbClr val="333333"/>
                </a:solidFill>
                <a:latin typeface="Glacial Indifference"/>
                <a:ea typeface="Glacial Indifference"/>
                <a:cs typeface="Glacial Indifference"/>
                <a:sym typeface="Glacial Indifference"/>
              </a:rPr>
              <a:t>ca</a:t>
            </a:r>
            <a:r>
              <a:rPr lang="en-US" sz="3436">
                <a:solidFill>
                  <a:srgbClr val="333333"/>
                </a:solidFill>
                <a:latin typeface="Glacial Indifference"/>
                <a:ea typeface="Glacial Indifference"/>
                <a:cs typeface="Glacial Indifference"/>
                <a:sym typeface="Glacial Indifference"/>
              </a:rPr>
              <a:t>l</a:t>
            </a:r>
            <a:r>
              <a:rPr lang="en-US" sz="3436">
                <a:solidFill>
                  <a:srgbClr val="333333"/>
                </a:solidFill>
                <a:latin typeface="Glacial Indifference"/>
                <a:ea typeface="Glacial Indifference"/>
                <a:cs typeface="Glacial Indifference"/>
                <a:sym typeface="Glacial Indifference"/>
              </a:rPr>
              <a:t>a</a:t>
            </a:r>
            <a:r>
              <a:rPr lang="en-US" sz="3436">
                <a:solidFill>
                  <a:srgbClr val="333333"/>
                </a:solidFill>
                <a:latin typeface="Glacial Indifference"/>
                <a:ea typeface="Glacial Indifference"/>
                <a:cs typeface="Glacial Indifference"/>
                <a:sym typeface="Glacial Indifference"/>
              </a:rPr>
              <a:t>te </a:t>
            </a:r>
            <a:r>
              <a:rPr lang="en-US" sz="3436">
                <a:solidFill>
                  <a:srgbClr val="333333"/>
                </a:solidFill>
                <a:latin typeface="Glacial Indifference"/>
                <a:ea typeface="Glacial Indifference"/>
                <a:cs typeface="Glacial Indifference"/>
                <a:sym typeface="Glacial Indifference"/>
              </a:rPr>
              <a:t>v</a:t>
            </a:r>
            <a:r>
              <a:rPr lang="en-US" sz="3436">
                <a:solidFill>
                  <a:srgbClr val="333333"/>
                </a:solidFill>
                <a:latin typeface="Glacial Indifference"/>
                <a:ea typeface="Glacial Indifference"/>
                <a:cs typeface="Glacial Indifference"/>
                <a:sym typeface="Glacial Indifference"/>
              </a:rPr>
              <a:t>iolence</a:t>
            </a:r>
          </a:p>
        </p:txBody>
      </p:sp>
      <p:sp>
        <p:nvSpPr>
          <p:cNvPr name="Freeform 7" id="7"/>
          <p:cNvSpPr/>
          <p:nvPr/>
        </p:nvSpPr>
        <p:spPr>
          <a:xfrm flipH="false" flipV="false" rot="-961027">
            <a:off x="2991695" y="9042428"/>
            <a:ext cx="3323973" cy="4227629"/>
          </a:xfrm>
          <a:custGeom>
            <a:avLst/>
            <a:gdLst/>
            <a:ahLst/>
            <a:cxnLst/>
            <a:rect r="r" b="b" t="t" l="l"/>
            <a:pathLst>
              <a:path h="4227629" w="3323973">
                <a:moveTo>
                  <a:pt x="0" y="0"/>
                </a:moveTo>
                <a:lnTo>
                  <a:pt x="3323974" y="0"/>
                </a:lnTo>
                <a:lnTo>
                  <a:pt x="3323974" y="4227629"/>
                </a:lnTo>
                <a:lnTo>
                  <a:pt x="0" y="42276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798743" y="7903704"/>
            <a:ext cx="3159026" cy="3794626"/>
          </a:xfrm>
          <a:custGeom>
            <a:avLst/>
            <a:gdLst/>
            <a:ahLst/>
            <a:cxnLst/>
            <a:rect r="r" b="b" t="t" l="l"/>
            <a:pathLst>
              <a:path h="3794626" w="3159026">
                <a:moveTo>
                  <a:pt x="0" y="0"/>
                </a:moveTo>
                <a:lnTo>
                  <a:pt x="3159025" y="0"/>
                </a:lnTo>
                <a:lnTo>
                  <a:pt x="3159025" y="3794625"/>
                </a:lnTo>
                <a:lnTo>
                  <a:pt x="0" y="37946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316692">
            <a:off x="-840667" y="7462339"/>
            <a:ext cx="3138337" cy="4515593"/>
          </a:xfrm>
          <a:custGeom>
            <a:avLst/>
            <a:gdLst/>
            <a:ahLst/>
            <a:cxnLst/>
            <a:rect r="r" b="b" t="t" l="l"/>
            <a:pathLst>
              <a:path h="4515593" w="3138337">
                <a:moveTo>
                  <a:pt x="0" y="0"/>
                </a:moveTo>
                <a:lnTo>
                  <a:pt x="3138338" y="0"/>
                </a:lnTo>
                <a:lnTo>
                  <a:pt x="3138338" y="4515594"/>
                </a:lnTo>
                <a:lnTo>
                  <a:pt x="0" y="45155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5141955">
            <a:off x="15984979" y="4663428"/>
            <a:ext cx="3486940" cy="2793911"/>
          </a:xfrm>
          <a:custGeom>
            <a:avLst/>
            <a:gdLst/>
            <a:ahLst/>
            <a:cxnLst/>
            <a:rect r="r" b="b" t="t" l="l"/>
            <a:pathLst>
              <a:path h="2793911" w="3486940">
                <a:moveTo>
                  <a:pt x="0" y="0"/>
                </a:moveTo>
                <a:lnTo>
                  <a:pt x="3486941" y="0"/>
                </a:lnTo>
                <a:lnTo>
                  <a:pt x="3486941" y="2793911"/>
                </a:lnTo>
                <a:lnTo>
                  <a:pt x="0" y="27939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728897">
            <a:off x="7442982" y="8956300"/>
            <a:ext cx="2071673" cy="3741171"/>
          </a:xfrm>
          <a:custGeom>
            <a:avLst/>
            <a:gdLst/>
            <a:ahLst/>
            <a:cxnLst/>
            <a:rect r="r" b="b" t="t" l="l"/>
            <a:pathLst>
              <a:path h="3741171" w="2071673">
                <a:moveTo>
                  <a:pt x="0" y="0"/>
                </a:moveTo>
                <a:lnTo>
                  <a:pt x="2071674" y="0"/>
                </a:lnTo>
                <a:lnTo>
                  <a:pt x="2071674" y="3741171"/>
                </a:lnTo>
                <a:lnTo>
                  <a:pt x="0" y="374117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378202">
            <a:off x="10367409" y="8605496"/>
            <a:ext cx="4880677" cy="4636643"/>
          </a:xfrm>
          <a:custGeom>
            <a:avLst/>
            <a:gdLst/>
            <a:ahLst/>
            <a:cxnLst/>
            <a:rect r="r" b="b" t="t" l="l"/>
            <a:pathLst>
              <a:path h="4636643" w="4880677">
                <a:moveTo>
                  <a:pt x="0" y="0"/>
                </a:moveTo>
                <a:lnTo>
                  <a:pt x="4880677" y="0"/>
                </a:lnTo>
                <a:lnTo>
                  <a:pt x="4880677" y="4636644"/>
                </a:lnTo>
                <a:lnTo>
                  <a:pt x="0" y="463664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5" id="15"/>
          <p:cNvSpPr/>
          <p:nvPr/>
        </p:nvSpPr>
        <p:spPr>
          <a:xfrm flipH="true" flipV="false" rot="-3142229">
            <a:off x="-2802015" y="4060987"/>
            <a:ext cx="4390671" cy="3408259"/>
          </a:xfrm>
          <a:custGeom>
            <a:avLst/>
            <a:gdLst/>
            <a:ahLst/>
            <a:cxnLst/>
            <a:rect r="r" b="b" t="t" l="l"/>
            <a:pathLst>
              <a:path h="3408259" w="4390671">
                <a:moveTo>
                  <a:pt x="4390671" y="0"/>
                </a:moveTo>
                <a:lnTo>
                  <a:pt x="0" y="0"/>
                </a:lnTo>
                <a:lnTo>
                  <a:pt x="0" y="3408258"/>
                </a:lnTo>
                <a:lnTo>
                  <a:pt x="4390671" y="3408258"/>
                </a:lnTo>
                <a:lnTo>
                  <a:pt x="4390671"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6" id="16"/>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7" id="17"/>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EMPIRICAL METHODS – MAYBE BIASED?</a:t>
            </a:r>
          </a:p>
        </p:txBody>
      </p:sp>
      <p:sp>
        <p:nvSpPr>
          <p:cNvPr name="TextBox 6" id="6"/>
          <p:cNvSpPr txBox="true"/>
          <p:nvPr/>
        </p:nvSpPr>
        <p:spPr>
          <a:xfrm rot="0">
            <a:off x="2820126" y="2769693"/>
            <a:ext cx="12647748" cy="4865723"/>
          </a:xfrm>
          <a:prstGeom prst="rect">
            <a:avLst/>
          </a:prstGeom>
        </p:spPr>
        <p:txBody>
          <a:bodyPr anchor="t" rtlCol="false" tIns="0" lIns="0" bIns="0" rIns="0">
            <a:spAutoFit/>
          </a:bodyPr>
          <a:lstStyle/>
          <a:p>
            <a:pPr algn="l">
              <a:lnSpc>
                <a:spcPts val="4810"/>
              </a:lnSpc>
            </a:pPr>
            <a:r>
              <a:rPr lang="en-US" sz="3436" b="true">
                <a:solidFill>
                  <a:srgbClr val="333333"/>
                </a:solidFill>
                <a:latin typeface="Glacial Indifference Bold"/>
                <a:ea typeface="Glacial Indifference Bold"/>
                <a:cs typeface="Glacial Indifference Bold"/>
                <a:sym typeface="Glacial Indifference Bold"/>
              </a:rPr>
              <a:t>Rand (2024) Report:</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Points out that widely used two-way fixed effects models can produce biased estimates, especially when multiple units implement the policy of interest at different points in time.</a:t>
            </a:r>
          </a:p>
          <a:p>
            <a:pPr algn="l">
              <a:lnSpc>
                <a:spcPts val="4810"/>
              </a:lnSpc>
            </a:pPr>
            <a:r>
              <a:rPr lang="en-US" sz="3436">
                <a:solidFill>
                  <a:srgbClr val="333333"/>
                </a:solidFill>
                <a:latin typeface="Glacial Indifference"/>
                <a:ea typeface="Glacial Indifference"/>
                <a:cs typeface="Glacial Indifference"/>
                <a:sym typeface="Glacial Indifference"/>
              </a:rPr>
              <a:t> </a:t>
            </a:r>
            <a:r>
              <a:rPr lang="en-US" sz="3436" b="true">
                <a:solidFill>
                  <a:srgbClr val="333333"/>
                </a:solidFill>
                <a:latin typeface="Glacial Indifference Bold"/>
                <a:ea typeface="Glacial Indifference Bold"/>
                <a:cs typeface="Glacial Indifference Bold"/>
                <a:sym typeface="Glacial Indifference Bold"/>
              </a:rPr>
              <a:t>Key Insight:</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Perhaps more methods of causal inference need to be tried.</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The perspective of the study could be adjusted for a state-level stratified study.</a:t>
            </a:r>
          </a:p>
        </p:txBody>
      </p:sp>
      <p:sp>
        <p:nvSpPr>
          <p:cNvPr name="Freeform 7" id="7"/>
          <p:cNvSpPr/>
          <p:nvPr/>
        </p:nvSpPr>
        <p:spPr>
          <a:xfrm flipH="false" flipV="false" rot="-961027">
            <a:off x="2991695" y="9042428"/>
            <a:ext cx="3323973" cy="4227629"/>
          </a:xfrm>
          <a:custGeom>
            <a:avLst/>
            <a:gdLst/>
            <a:ahLst/>
            <a:cxnLst/>
            <a:rect r="r" b="b" t="t" l="l"/>
            <a:pathLst>
              <a:path h="4227629" w="3323973">
                <a:moveTo>
                  <a:pt x="0" y="0"/>
                </a:moveTo>
                <a:lnTo>
                  <a:pt x="3323974" y="0"/>
                </a:lnTo>
                <a:lnTo>
                  <a:pt x="3323974" y="4227629"/>
                </a:lnTo>
                <a:lnTo>
                  <a:pt x="0" y="42276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98743" y="7903704"/>
            <a:ext cx="3159026" cy="3794626"/>
          </a:xfrm>
          <a:custGeom>
            <a:avLst/>
            <a:gdLst/>
            <a:ahLst/>
            <a:cxnLst/>
            <a:rect r="r" b="b" t="t" l="l"/>
            <a:pathLst>
              <a:path h="3794626" w="3159026">
                <a:moveTo>
                  <a:pt x="0" y="0"/>
                </a:moveTo>
                <a:lnTo>
                  <a:pt x="3159025" y="0"/>
                </a:lnTo>
                <a:lnTo>
                  <a:pt x="3159025" y="3794625"/>
                </a:lnTo>
                <a:lnTo>
                  <a:pt x="0" y="37946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316692">
            <a:off x="-840667" y="7462339"/>
            <a:ext cx="3138337" cy="4515593"/>
          </a:xfrm>
          <a:custGeom>
            <a:avLst/>
            <a:gdLst/>
            <a:ahLst/>
            <a:cxnLst/>
            <a:rect r="r" b="b" t="t" l="l"/>
            <a:pathLst>
              <a:path h="4515593" w="3138337">
                <a:moveTo>
                  <a:pt x="0" y="0"/>
                </a:moveTo>
                <a:lnTo>
                  <a:pt x="3138338" y="0"/>
                </a:lnTo>
                <a:lnTo>
                  <a:pt x="3138338" y="4515594"/>
                </a:lnTo>
                <a:lnTo>
                  <a:pt x="0" y="45155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141955">
            <a:off x="15984979" y="4663428"/>
            <a:ext cx="3486940" cy="2793911"/>
          </a:xfrm>
          <a:custGeom>
            <a:avLst/>
            <a:gdLst/>
            <a:ahLst/>
            <a:cxnLst/>
            <a:rect r="r" b="b" t="t" l="l"/>
            <a:pathLst>
              <a:path h="2793911" w="3486940">
                <a:moveTo>
                  <a:pt x="0" y="0"/>
                </a:moveTo>
                <a:lnTo>
                  <a:pt x="3486941" y="0"/>
                </a:lnTo>
                <a:lnTo>
                  <a:pt x="3486941" y="2793911"/>
                </a:lnTo>
                <a:lnTo>
                  <a:pt x="0" y="27939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728897">
            <a:off x="7442982" y="8956300"/>
            <a:ext cx="2071673" cy="3741171"/>
          </a:xfrm>
          <a:custGeom>
            <a:avLst/>
            <a:gdLst/>
            <a:ahLst/>
            <a:cxnLst/>
            <a:rect r="r" b="b" t="t" l="l"/>
            <a:pathLst>
              <a:path h="3741171" w="2071673">
                <a:moveTo>
                  <a:pt x="0" y="0"/>
                </a:moveTo>
                <a:lnTo>
                  <a:pt x="2071674" y="0"/>
                </a:lnTo>
                <a:lnTo>
                  <a:pt x="2071674" y="3741171"/>
                </a:lnTo>
                <a:lnTo>
                  <a:pt x="0" y="37411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378202">
            <a:off x="10367409" y="8605496"/>
            <a:ext cx="4880677" cy="4636643"/>
          </a:xfrm>
          <a:custGeom>
            <a:avLst/>
            <a:gdLst/>
            <a:ahLst/>
            <a:cxnLst/>
            <a:rect r="r" b="b" t="t" l="l"/>
            <a:pathLst>
              <a:path h="4636643" w="4880677">
                <a:moveTo>
                  <a:pt x="0" y="0"/>
                </a:moveTo>
                <a:lnTo>
                  <a:pt x="4880677" y="0"/>
                </a:lnTo>
                <a:lnTo>
                  <a:pt x="4880677" y="4636644"/>
                </a:lnTo>
                <a:lnTo>
                  <a:pt x="0" y="46366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false" rot="-3142229">
            <a:off x="-2802015" y="4060987"/>
            <a:ext cx="4390671" cy="3408259"/>
          </a:xfrm>
          <a:custGeom>
            <a:avLst/>
            <a:gdLst/>
            <a:ahLst/>
            <a:cxnLst/>
            <a:rect r="r" b="b" t="t" l="l"/>
            <a:pathLst>
              <a:path h="3408259" w="4390671">
                <a:moveTo>
                  <a:pt x="4390671" y="0"/>
                </a:moveTo>
                <a:lnTo>
                  <a:pt x="0" y="0"/>
                </a:lnTo>
                <a:lnTo>
                  <a:pt x="0" y="3408258"/>
                </a:lnTo>
                <a:lnTo>
                  <a:pt x="4390671" y="3408258"/>
                </a:lnTo>
                <a:lnTo>
                  <a:pt x="4390671"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7" id="17"/>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995113" y="468678"/>
            <a:ext cx="16230600" cy="1381125"/>
          </a:xfrm>
          <a:prstGeom prst="rect">
            <a:avLst/>
          </a:prstGeom>
        </p:spPr>
        <p:txBody>
          <a:bodyPr anchor="t" rtlCol="false" tIns="0" lIns="0" bIns="0" rIns="0">
            <a:spAutoFit/>
          </a:bodyPr>
          <a:lstStyle/>
          <a:p>
            <a:pPr algn="ctr">
              <a:lnSpc>
                <a:spcPts val="10499"/>
              </a:lnSpc>
            </a:pPr>
            <a:r>
              <a:rPr lang="en-US" b="true" sz="9999">
                <a:solidFill>
                  <a:srgbClr val="333333"/>
                </a:solidFill>
                <a:latin typeface="Glacial Indifference Bold"/>
                <a:ea typeface="Glacial Indifference Bold"/>
                <a:cs typeface="Glacial Indifference Bold"/>
                <a:sym typeface="Glacial Indifference Bold"/>
              </a:rPr>
              <a:t>METHODOLOGY</a:t>
            </a:r>
          </a:p>
        </p:txBody>
      </p:sp>
      <p:grpSp>
        <p:nvGrpSpPr>
          <p:cNvPr name="Group 6" id="6"/>
          <p:cNvGrpSpPr/>
          <p:nvPr/>
        </p:nvGrpSpPr>
        <p:grpSpPr>
          <a:xfrm rot="0">
            <a:off x="12133527" y="3972567"/>
            <a:ext cx="4817005" cy="1370977"/>
            <a:chOff x="0" y="0"/>
            <a:chExt cx="6422673" cy="1827969"/>
          </a:xfrm>
        </p:grpSpPr>
        <p:grpSp>
          <p:nvGrpSpPr>
            <p:cNvPr name="Group 7" id="7"/>
            <p:cNvGrpSpPr/>
            <p:nvPr/>
          </p:nvGrpSpPr>
          <p:grpSpPr>
            <a:xfrm rot="0">
              <a:off x="0" y="0"/>
              <a:ext cx="6422673" cy="1827969"/>
              <a:chOff x="0" y="0"/>
              <a:chExt cx="1521920" cy="433156"/>
            </a:xfrm>
          </p:grpSpPr>
          <p:sp>
            <p:nvSpPr>
              <p:cNvPr name="Freeform 8" id="8"/>
              <p:cNvSpPr/>
              <p:nvPr/>
            </p:nvSpPr>
            <p:spPr>
              <a:xfrm flipH="false" flipV="false" rot="0">
                <a:off x="0" y="0"/>
                <a:ext cx="1521920" cy="433156"/>
              </a:xfrm>
              <a:custGeom>
                <a:avLst/>
                <a:gdLst/>
                <a:ahLst/>
                <a:cxnLst/>
                <a:rect r="r" b="b" t="t" l="l"/>
                <a:pathLst>
                  <a:path h="433156" w="1521920">
                    <a:moveTo>
                      <a:pt x="57859" y="0"/>
                    </a:moveTo>
                    <a:lnTo>
                      <a:pt x="1464060" y="0"/>
                    </a:lnTo>
                    <a:cubicBezTo>
                      <a:pt x="1479406" y="0"/>
                      <a:pt x="1494123" y="6096"/>
                      <a:pt x="1504973" y="16947"/>
                    </a:cubicBezTo>
                    <a:cubicBezTo>
                      <a:pt x="1515824" y="27797"/>
                      <a:pt x="1521920" y="42514"/>
                      <a:pt x="1521920" y="57859"/>
                    </a:cubicBezTo>
                    <a:lnTo>
                      <a:pt x="1521920" y="375297"/>
                    </a:lnTo>
                    <a:cubicBezTo>
                      <a:pt x="1521920" y="390642"/>
                      <a:pt x="1515824" y="405359"/>
                      <a:pt x="1504973" y="416210"/>
                    </a:cubicBezTo>
                    <a:cubicBezTo>
                      <a:pt x="1494123" y="427061"/>
                      <a:pt x="1479406" y="433156"/>
                      <a:pt x="1464060" y="433156"/>
                    </a:cubicBezTo>
                    <a:lnTo>
                      <a:pt x="57859" y="433156"/>
                    </a:lnTo>
                    <a:cubicBezTo>
                      <a:pt x="42514" y="433156"/>
                      <a:pt x="27797" y="427061"/>
                      <a:pt x="16947" y="416210"/>
                    </a:cubicBezTo>
                    <a:cubicBezTo>
                      <a:pt x="6096" y="405359"/>
                      <a:pt x="0" y="390642"/>
                      <a:pt x="0" y="375297"/>
                    </a:cubicBezTo>
                    <a:lnTo>
                      <a:pt x="0" y="57859"/>
                    </a:lnTo>
                    <a:cubicBezTo>
                      <a:pt x="0" y="42514"/>
                      <a:pt x="6096" y="27797"/>
                      <a:pt x="16947" y="16947"/>
                    </a:cubicBezTo>
                    <a:cubicBezTo>
                      <a:pt x="27797" y="6096"/>
                      <a:pt x="42514" y="0"/>
                      <a:pt x="57859" y="0"/>
                    </a:cubicBezTo>
                    <a:close/>
                  </a:path>
                </a:pathLst>
              </a:custGeom>
              <a:solidFill>
                <a:srgbClr val="F3F3F3"/>
              </a:solidFill>
            </p:spPr>
          </p:sp>
          <p:sp>
            <p:nvSpPr>
              <p:cNvPr name="TextBox 9" id="9"/>
              <p:cNvSpPr txBox="true"/>
              <p:nvPr/>
            </p:nvSpPr>
            <p:spPr>
              <a:xfrm>
                <a:off x="0" y="-38100"/>
                <a:ext cx="1521920" cy="471256"/>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69563" y="95456"/>
              <a:ext cx="6283546" cy="1637056"/>
              <a:chOff x="0" y="0"/>
              <a:chExt cx="1488952" cy="387918"/>
            </a:xfrm>
          </p:grpSpPr>
          <p:sp>
            <p:nvSpPr>
              <p:cNvPr name="Freeform 11" id="11"/>
              <p:cNvSpPr/>
              <p:nvPr/>
            </p:nvSpPr>
            <p:spPr>
              <a:xfrm flipH="false" flipV="false" rot="0">
                <a:off x="0" y="0"/>
                <a:ext cx="1488952" cy="387918"/>
              </a:xfrm>
              <a:custGeom>
                <a:avLst/>
                <a:gdLst/>
                <a:ahLst/>
                <a:cxnLst/>
                <a:rect r="r" b="b" t="t" l="l"/>
                <a:pathLst>
                  <a:path h="387918" w="1488952">
                    <a:moveTo>
                      <a:pt x="59141" y="0"/>
                    </a:moveTo>
                    <a:lnTo>
                      <a:pt x="1429812" y="0"/>
                    </a:lnTo>
                    <a:cubicBezTo>
                      <a:pt x="1445497" y="0"/>
                      <a:pt x="1460540" y="6231"/>
                      <a:pt x="1471631" y="17322"/>
                    </a:cubicBezTo>
                    <a:cubicBezTo>
                      <a:pt x="1482722" y="28413"/>
                      <a:pt x="1488952" y="43455"/>
                      <a:pt x="1488952" y="59141"/>
                    </a:cubicBezTo>
                    <a:lnTo>
                      <a:pt x="1488952" y="328777"/>
                    </a:lnTo>
                    <a:cubicBezTo>
                      <a:pt x="1488952" y="361440"/>
                      <a:pt x="1462474" y="387918"/>
                      <a:pt x="1429812" y="387918"/>
                    </a:cubicBezTo>
                    <a:lnTo>
                      <a:pt x="59141" y="387918"/>
                    </a:lnTo>
                    <a:cubicBezTo>
                      <a:pt x="26478" y="387918"/>
                      <a:pt x="0" y="361440"/>
                      <a:pt x="0" y="328777"/>
                    </a:cubicBezTo>
                    <a:lnTo>
                      <a:pt x="0" y="59141"/>
                    </a:lnTo>
                    <a:cubicBezTo>
                      <a:pt x="0" y="26478"/>
                      <a:pt x="26478" y="0"/>
                      <a:pt x="59141" y="0"/>
                    </a:cubicBezTo>
                    <a:close/>
                  </a:path>
                </a:pathLst>
              </a:custGeom>
              <a:solidFill>
                <a:srgbClr val="000000">
                  <a:alpha val="0"/>
                </a:srgbClr>
              </a:solidFill>
              <a:ln w="19050" cap="rnd">
                <a:solidFill>
                  <a:srgbClr val="000000"/>
                </a:solidFill>
                <a:prstDash val="solid"/>
                <a:round/>
              </a:ln>
            </p:spPr>
          </p:sp>
          <p:sp>
            <p:nvSpPr>
              <p:cNvPr name="TextBox 12" id="12"/>
              <p:cNvSpPr txBox="true"/>
              <p:nvPr/>
            </p:nvSpPr>
            <p:spPr>
              <a:xfrm>
                <a:off x="0" y="-38100"/>
                <a:ext cx="1488952" cy="426018"/>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81538" y="494249"/>
              <a:ext cx="6059597" cy="906145"/>
            </a:xfrm>
            <a:prstGeom prst="rect">
              <a:avLst/>
            </a:prstGeom>
          </p:spPr>
          <p:txBody>
            <a:bodyPr anchor="t" rtlCol="false" tIns="0" lIns="0" bIns="0" rIns="0">
              <a:spAutoFit/>
            </a:bodyPr>
            <a:lstStyle/>
            <a:p>
              <a:pPr algn="ctr">
                <a:lnSpc>
                  <a:spcPts val="5040"/>
                </a:lnSpc>
              </a:pPr>
              <a:r>
                <a:rPr lang="en-US" sz="4800">
                  <a:solidFill>
                    <a:srgbClr val="333333"/>
                  </a:solidFill>
                  <a:latin typeface="Georgia Pro"/>
                  <a:ea typeface="Georgia Pro"/>
                  <a:cs typeface="Georgia Pro"/>
                  <a:sym typeface="Georgia Pro"/>
                </a:rPr>
                <a:t>APPROACH</a:t>
              </a:r>
            </a:p>
          </p:txBody>
        </p:sp>
      </p:grpSp>
      <p:grpSp>
        <p:nvGrpSpPr>
          <p:cNvPr name="Group 14" id="14"/>
          <p:cNvGrpSpPr/>
          <p:nvPr/>
        </p:nvGrpSpPr>
        <p:grpSpPr>
          <a:xfrm rot="0">
            <a:off x="1337468" y="3972567"/>
            <a:ext cx="4817005" cy="1370977"/>
            <a:chOff x="0" y="0"/>
            <a:chExt cx="6422673" cy="1827969"/>
          </a:xfrm>
        </p:grpSpPr>
        <p:grpSp>
          <p:nvGrpSpPr>
            <p:cNvPr name="Group 15" id="15"/>
            <p:cNvGrpSpPr/>
            <p:nvPr/>
          </p:nvGrpSpPr>
          <p:grpSpPr>
            <a:xfrm rot="0">
              <a:off x="0" y="0"/>
              <a:ext cx="6422673" cy="1827969"/>
              <a:chOff x="0" y="0"/>
              <a:chExt cx="1521920" cy="433156"/>
            </a:xfrm>
          </p:grpSpPr>
          <p:sp>
            <p:nvSpPr>
              <p:cNvPr name="Freeform 16" id="16"/>
              <p:cNvSpPr/>
              <p:nvPr/>
            </p:nvSpPr>
            <p:spPr>
              <a:xfrm flipH="false" flipV="false" rot="0">
                <a:off x="0" y="0"/>
                <a:ext cx="1521920" cy="433156"/>
              </a:xfrm>
              <a:custGeom>
                <a:avLst/>
                <a:gdLst/>
                <a:ahLst/>
                <a:cxnLst/>
                <a:rect r="r" b="b" t="t" l="l"/>
                <a:pathLst>
                  <a:path h="433156" w="1521920">
                    <a:moveTo>
                      <a:pt x="57859" y="0"/>
                    </a:moveTo>
                    <a:lnTo>
                      <a:pt x="1464060" y="0"/>
                    </a:lnTo>
                    <a:cubicBezTo>
                      <a:pt x="1479406" y="0"/>
                      <a:pt x="1494123" y="6096"/>
                      <a:pt x="1504973" y="16947"/>
                    </a:cubicBezTo>
                    <a:cubicBezTo>
                      <a:pt x="1515824" y="27797"/>
                      <a:pt x="1521920" y="42514"/>
                      <a:pt x="1521920" y="57859"/>
                    </a:cubicBezTo>
                    <a:lnTo>
                      <a:pt x="1521920" y="375297"/>
                    </a:lnTo>
                    <a:cubicBezTo>
                      <a:pt x="1521920" y="390642"/>
                      <a:pt x="1515824" y="405359"/>
                      <a:pt x="1504973" y="416210"/>
                    </a:cubicBezTo>
                    <a:cubicBezTo>
                      <a:pt x="1494123" y="427061"/>
                      <a:pt x="1479406" y="433156"/>
                      <a:pt x="1464060" y="433156"/>
                    </a:cubicBezTo>
                    <a:lnTo>
                      <a:pt x="57859" y="433156"/>
                    </a:lnTo>
                    <a:cubicBezTo>
                      <a:pt x="42514" y="433156"/>
                      <a:pt x="27797" y="427061"/>
                      <a:pt x="16947" y="416210"/>
                    </a:cubicBezTo>
                    <a:cubicBezTo>
                      <a:pt x="6096" y="405359"/>
                      <a:pt x="0" y="390642"/>
                      <a:pt x="0" y="375297"/>
                    </a:cubicBezTo>
                    <a:lnTo>
                      <a:pt x="0" y="57859"/>
                    </a:lnTo>
                    <a:cubicBezTo>
                      <a:pt x="0" y="42514"/>
                      <a:pt x="6096" y="27797"/>
                      <a:pt x="16947" y="16947"/>
                    </a:cubicBezTo>
                    <a:cubicBezTo>
                      <a:pt x="27797" y="6096"/>
                      <a:pt x="42514" y="0"/>
                      <a:pt x="57859" y="0"/>
                    </a:cubicBezTo>
                    <a:close/>
                  </a:path>
                </a:pathLst>
              </a:custGeom>
              <a:solidFill>
                <a:srgbClr val="F3F3F3"/>
              </a:solidFill>
            </p:spPr>
          </p:sp>
          <p:sp>
            <p:nvSpPr>
              <p:cNvPr name="TextBox 17" id="17"/>
              <p:cNvSpPr txBox="true"/>
              <p:nvPr/>
            </p:nvSpPr>
            <p:spPr>
              <a:xfrm>
                <a:off x="0" y="-38100"/>
                <a:ext cx="1521920" cy="471256"/>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69563" y="95456"/>
              <a:ext cx="6283546" cy="1637056"/>
              <a:chOff x="0" y="0"/>
              <a:chExt cx="1488952" cy="387918"/>
            </a:xfrm>
          </p:grpSpPr>
          <p:sp>
            <p:nvSpPr>
              <p:cNvPr name="Freeform 19" id="19"/>
              <p:cNvSpPr/>
              <p:nvPr/>
            </p:nvSpPr>
            <p:spPr>
              <a:xfrm flipH="false" flipV="false" rot="0">
                <a:off x="0" y="0"/>
                <a:ext cx="1488952" cy="387918"/>
              </a:xfrm>
              <a:custGeom>
                <a:avLst/>
                <a:gdLst/>
                <a:ahLst/>
                <a:cxnLst/>
                <a:rect r="r" b="b" t="t" l="l"/>
                <a:pathLst>
                  <a:path h="387918" w="1488952">
                    <a:moveTo>
                      <a:pt x="59141" y="0"/>
                    </a:moveTo>
                    <a:lnTo>
                      <a:pt x="1429812" y="0"/>
                    </a:lnTo>
                    <a:cubicBezTo>
                      <a:pt x="1445497" y="0"/>
                      <a:pt x="1460540" y="6231"/>
                      <a:pt x="1471631" y="17322"/>
                    </a:cubicBezTo>
                    <a:cubicBezTo>
                      <a:pt x="1482722" y="28413"/>
                      <a:pt x="1488952" y="43455"/>
                      <a:pt x="1488952" y="59141"/>
                    </a:cubicBezTo>
                    <a:lnTo>
                      <a:pt x="1488952" y="328777"/>
                    </a:lnTo>
                    <a:cubicBezTo>
                      <a:pt x="1488952" y="361440"/>
                      <a:pt x="1462474" y="387918"/>
                      <a:pt x="1429812" y="387918"/>
                    </a:cubicBezTo>
                    <a:lnTo>
                      <a:pt x="59141" y="387918"/>
                    </a:lnTo>
                    <a:cubicBezTo>
                      <a:pt x="26478" y="387918"/>
                      <a:pt x="0" y="361440"/>
                      <a:pt x="0" y="328777"/>
                    </a:cubicBezTo>
                    <a:lnTo>
                      <a:pt x="0" y="59141"/>
                    </a:lnTo>
                    <a:cubicBezTo>
                      <a:pt x="0" y="26478"/>
                      <a:pt x="26478" y="0"/>
                      <a:pt x="59141" y="0"/>
                    </a:cubicBezTo>
                    <a:close/>
                  </a:path>
                </a:pathLst>
              </a:custGeom>
              <a:solidFill>
                <a:srgbClr val="000000">
                  <a:alpha val="0"/>
                </a:srgbClr>
              </a:solidFill>
              <a:ln w="19050" cap="rnd">
                <a:solidFill>
                  <a:srgbClr val="000000"/>
                </a:solidFill>
                <a:prstDash val="solid"/>
                <a:round/>
              </a:ln>
            </p:spPr>
          </p:sp>
          <p:sp>
            <p:nvSpPr>
              <p:cNvPr name="TextBox 20" id="20"/>
              <p:cNvSpPr txBox="true"/>
              <p:nvPr/>
            </p:nvSpPr>
            <p:spPr>
              <a:xfrm>
                <a:off x="0" y="-38100"/>
                <a:ext cx="1488952" cy="426018"/>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81538" y="494249"/>
              <a:ext cx="6059597" cy="906145"/>
            </a:xfrm>
            <a:prstGeom prst="rect">
              <a:avLst/>
            </a:prstGeom>
          </p:spPr>
          <p:txBody>
            <a:bodyPr anchor="t" rtlCol="false" tIns="0" lIns="0" bIns="0" rIns="0">
              <a:spAutoFit/>
            </a:bodyPr>
            <a:lstStyle/>
            <a:p>
              <a:pPr algn="ctr">
                <a:lnSpc>
                  <a:spcPts val="5040"/>
                </a:lnSpc>
              </a:pPr>
              <a:r>
                <a:rPr lang="en-US" sz="4800">
                  <a:solidFill>
                    <a:srgbClr val="333333"/>
                  </a:solidFill>
                  <a:latin typeface="Georgia Pro"/>
                  <a:ea typeface="Georgia Pro"/>
                  <a:cs typeface="Georgia Pro"/>
                  <a:sym typeface="Georgia Pro"/>
                </a:rPr>
                <a:t>GOAL</a:t>
              </a:r>
            </a:p>
          </p:txBody>
        </p:sp>
      </p:grpSp>
      <p:sp>
        <p:nvSpPr>
          <p:cNvPr name="Freeform 22" id="22"/>
          <p:cNvSpPr/>
          <p:nvPr/>
        </p:nvSpPr>
        <p:spPr>
          <a:xfrm flipH="false" flipV="false" rot="0">
            <a:off x="13154259" y="2050025"/>
            <a:ext cx="2775542" cy="1526548"/>
          </a:xfrm>
          <a:custGeom>
            <a:avLst/>
            <a:gdLst/>
            <a:ahLst/>
            <a:cxnLst/>
            <a:rect r="r" b="b" t="t" l="l"/>
            <a:pathLst>
              <a:path h="1526548" w="2775542">
                <a:moveTo>
                  <a:pt x="0" y="0"/>
                </a:moveTo>
                <a:lnTo>
                  <a:pt x="2775542" y="0"/>
                </a:lnTo>
                <a:lnTo>
                  <a:pt x="2775542" y="1526548"/>
                </a:lnTo>
                <a:lnTo>
                  <a:pt x="0" y="15265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3" id="23"/>
          <p:cNvGrpSpPr/>
          <p:nvPr/>
        </p:nvGrpSpPr>
        <p:grpSpPr>
          <a:xfrm rot="0">
            <a:off x="6735498" y="3972567"/>
            <a:ext cx="4817005" cy="1370977"/>
            <a:chOff x="0" y="0"/>
            <a:chExt cx="6422673" cy="1827969"/>
          </a:xfrm>
        </p:grpSpPr>
        <p:grpSp>
          <p:nvGrpSpPr>
            <p:cNvPr name="Group 24" id="24"/>
            <p:cNvGrpSpPr/>
            <p:nvPr/>
          </p:nvGrpSpPr>
          <p:grpSpPr>
            <a:xfrm rot="0">
              <a:off x="0" y="0"/>
              <a:ext cx="6422673" cy="1827969"/>
              <a:chOff x="0" y="0"/>
              <a:chExt cx="1521920" cy="433156"/>
            </a:xfrm>
          </p:grpSpPr>
          <p:sp>
            <p:nvSpPr>
              <p:cNvPr name="Freeform 25" id="25"/>
              <p:cNvSpPr/>
              <p:nvPr/>
            </p:nvSpPr>
            <p:spPr>
              <a:xfrm flipH="false" flipV="false" rot="0">
                <a:off x="0" y="0"/>
                <a:ext cx="1521920" cy="433156"/>
              </a:xfrm>
              <a:custGeom>
                <a:avLst/>
                <a:gdLst/>
                <a:ahLst/>
                <a:cxnLst/>
                <a:rect r="r" b="b" t="t" l="l"/>
                <a:pathLst>
                  <a:path h="433156" w="1521920">
                    <a:moveTo>
                      <a:pt x="57859" y="0"/>
                    </a:moveTo>
                    <a:lnTo>
                      <a:pt x="1464060" y="0"/>
                    </a:lnTo>
                    <a:cubicBezTo>
                      <a:pt x="1479406" y="0"/>
                      <a:pt x="1494123" y="6096"/>
                      <a:pt x="1504973" y="16947"/>
                    </a:cubicBezTo>
                    <a:cubicBezTo>
                      <a:pt x="1515824" y="27797"/>
                      <a:pt x="1521920" y="42514"/>
                      <a:pt x="1521920" y="57859"/>
                    </a:cubicBezTo>
                    <a:lnTo>
                      <a:pt x="1521920" y="375297"/>
                    </a:lnTo>
                    <a:cubicBezTo>
                      <a:pt x="1521920" y="390642"/>
                      <a:pt x="1515824" y="405359"/>
                      <a:pt x="1504973" y="416210"/>
                    </a:cubicBezTo>
                    <a:cubicBezTo>
                      <a:pt x="1494123" y="427061"/>
                      <a:pt x="1479406" y="433156"/>
                      <a:pt x="1464060" y="433156"/>
                    </a:cubicBezTo>
                    <a:lnTo>
                      <a:pt x="57859" y="433156"/>
                    </a:lnTo>
                    <a:cubicBezTo>
                      <a:pt x="42514" y="433156"/>
                      <a:pt x="27797" y="427061"/>
                      <a:pt x="16947" y="416210"/>
                    </a:cubicBezTo>
                    <a:cubicBezTo>
                      <a:pt x="6096" y="405359"/>
                      <a:pt x="0" y="390642"/>
                      <a:pt x="0" y="375297"/>
                    </a:cubicBezTo>
                    <a:lnTo>
                      <a:pt x="0" y="57859"/>
                    </a:lnTo>
                    <a:cubicBezTo>
                      <a:pt x="0" y="42514"/>
                      <a:pt x="6096" y="27797"/>
                      <a:pt x="16947" y="16947"/>
                    </a:cubicBezTo>
                    <a:cubicBezTo>
                      <a:pt x="27797" y="6096"/>
                      <a:pt x="42514" y="0"/>
                      <a:pt x="57859" y="0"/>
                    </a:cubicBezTo>
                    <a:close/>
                  </a:path>
                </a:pathLst>
              </a:custGeom>
              <a:solidFill>
                <a:srgbClr val="F3F3F3"/>
              </a:solidFill>
            </p:spPr>
          </p:sp>
          <p:sp>
            <p:nvSpPr>
              <p:cNvPr name="TextBox 26" id="26"/>
              <p:cNvSpPr txBox="true"/>
              <p:nvPr/>
            </p:nvSpPr>
            <p:spPr>
              <a:xfrm>
                <a:off x="0" y="-38100"/>
                <a:ext cx="1521920" cy="471256"/>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69563" y="95456"/>
              <a:ext cx="6283546" cy="1637056"/>
              <a:chOff x="0" y="0"/>
              <a:chExt cx="1488952" cy="387918"/>
            </a:xfrm>
          </p:grpSpPr>
          <p:sp>
            <p:nvSpPr>
              <p:cNvPr name="Freeform 28" id="28"/>
              <p:cNvSpPr/>
              <p:nvPr/>
            </p:nvSpPr>
            <p:spPr>
              <a:xfrm flipH="false" flipV="false" rot="0">
                <a:off x="0" y="0"/>
                <a:ext cx="1488952" cy="387918"/>
              </a:xfrm>
              <a:custGeom>
                <a:avLst/>
                <a:gdLst/>
                <a:ahLst/>
                <a:cxnLst/>
                <a:rect r="r" b="b" t="t" l="l"/>
                <a:pathLst>
                  <a:path h="387918" w="1488952">
                    <a:moveTo>
                      <a:pt x="59141" y="0"/>
                    </a:moveTo>
                    <a:lnTo>
                      <a:pt x="1429812" y="0"/>
                    </a:lnTo>
                    <a:cubicBezTo>
                      <a:pt x="1445497" y="0"/>
                      <a:pt x="1460540" y="6231"/>
                      <a:pt x="1471631" y="17322"/>
                    </a:cubicBezTo>
                    <a:cubicBezTo>
                      <a:pt x="1482722" y="28413"/>
                      <a:pt x="1488952" y="43455"/>
                      <a:pt x="1488952" y="59141"/>
                    </a:cubicBezTo>
                    <a:lnTo>
                      <a:pt x="1488952" y="328777"/>
                    </a:lnTo>
                    <a:cubicBezTo>
                      <a:pt x="1488952" y="361440"/>
                      <a:pt x="1462474" y="387918"/>
                      <a:pt x="1429812" y="387918"/>
                    </a:cubicBezTo>
                    <a:lnTo>
                      <a:pt x="59141" y="387918"/>
                    </a:lnTo>
                    <a:cubicBezTo>
                      <a:pt x="26478" y="387918"/>
                      <a:pt x="0" y="361440"/>
                      <a:pt x="0" y="328777"/>
                    </a:cubicBezTo>
                    <a:lnTo>
                      <a:pt x="0" y="59141"/>
                    </a:lnTo>
                    <a:cubicBezTo>
                      <a:pt x="0" y="26478"/>
                      <a:pt x="26478" y="0"/>
                      <a:pt x="59141" y="0"/>
                    </a:cubicBezTo>
                    <a:close/>
                  </a:path>
                </a:pathLst>
              </a:custGeom>
              <a:solidFill>
                <a:srgbClr val="000000">
                  <a:alpha val="0"/>
                </a:srgbClr>
              </a:solidFill>
              <a:ln w="19050" cap="rnd">
                <a:solidFill>
                  <a:srgbClr val="000000"/>
                </a:solidFill>
                <a:prstDash val="solid"/>
                <a:round/>
              </a:ln>
            </p:spPr>
          </p:sp>
          <p:sp>
            <p:nvSpPr>
              <p:cNvPr name="TextBox 29" id="29"/>
              <p:cNvSpPr txBox="true"/>
              <p:nvPr/>
            </p:nvSpPr>
            <p:spPr>
              <a:xfrm>
                <a:off x="0" y="-38100"/>
                <a:ext cx="1488952" cy="426018"/>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136756" y="494249"/>
              <a:ext cx="6059597" cy="906145"/>
            </a:xfrm>
            <a:prstGeom prst="rect">
              <a:avLst/>
            </a:prstGeom>
          </p:spPr>
          <p:txBody>
            <a:bodyPr anchor="t" rtlCol="false" tIns="0" lIns="0" bIns="0" rIns="0">
              <a:spAutoFit/>
            </a:bodyPr>
            <a:lstStyle/>
            <a:p>
              <a:pPr algn="ctr">
                <a:lnSpc>
                  <a:spcPts val="5040"/>
                </a:lnSpc>
              </a:pPr>
              <a:r>
                <a:rPr lang="en-US" sz="4800">
                  <a:solidFill>
                    <a:srgbClr val="333333"/>
                  </a:solidFill>
                  <a:latin typeface="Georgia Pro"/>
                  <a:ea typeface="Georgia Pro"/>
                  <a:cs typeface="Georgia Pro"/>
                  <a:sym typeface="Georgia Pro"/>
                </a:rPr>
                <a:t>CHALLENGES</a:t>
              </a:r>
            </a:p>
          </p:txBody>
        </p:sp>
      </p:grpSp>
      <p:sp>
        <p:nvSpPr>
          <p:cNvPr name="Freeform 31" id="31"/>
          <p:cNvSpPr/>
          <p:nvPr/>
        </p:nvSpPr>
        <p:spPr>
          <a:xfrm flipH="false" flipV="false" rot="-5763601">
            <a:off x="8309128" y="1550733"/>
            <a:ext cx="1669744" cy="2525133"/>
          </a:xfrm>
          <a:custGeom>
            <a:avLst/>
            <a:gdLst/>
            <a:ahLst/>
            <a:cxnLst/>
            <a:rect r="r" b="b" t="t" l="l"/>
            <a:pathLst>
              <a:path h="2525133" w="1669744">
                <a:moveTo>
                  <a:pt x="0" y="0"/>
                </a:moveTo>
                <a:lnTo>
                  <a:pt x="1669744" y="0"/>
                </a:lnTo>
                <a:lnTo>
                  <a:pt x="1669744" y="2525132"/>
                </a:lnTo>
                <a:lnTo>
                  <a:pt x="0" y="25251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2" id="32"/>
          <p:cNvSpPr txBox="true"/>
          <p:nvPr/>
        </p:nvSpPr>
        <p:spPr>
          <a:xfrm rot="0">
            <a:off x="12133527" y="5286394"/>
            <a:ext cx="4817005" cy="4751069"/>
          </a:xfrm>
          <a:prstGeom prst="rect">
            <a:avLst/>
          </a:prstGeom>
        </p:spPr>
        <p:txBody>
          <a:bodyPr anchor="t" rtlCol="false" tIns="0" lIns="0" bIns="0" rIns="0">
            <a:spAutoFit/>
          </a:bodyPr>
          <a:lstStyle/>
          <a:p>
            <a:pPr algn="ctr">
              <a:lnSpc>
                <a:spcPts val="3780"/>
              </a:lnSpc>
            </a:pPr>
            <a:r>
              <a:rPr lang="en-US" sz="2700">
                <a:solidFill>
                  <a:srgbClr val="333333"/>
                </a:solidFill>
                <a:latin typeface="Glacial Indifference"/>
                <a:ea typeface="Glacial Indifference"/>
                <a:cs typeface="Glacial Indifference"/>
                <a:sym typeface="Glacial Indifference"/>
              </a:rPr>
              <a:t>Causal Inference Methods:</a:t>
            </a:r>
          </a:p>
          <a:p>
            <a:pPr algn="l" marL="582936" indent="-291468" lvl="1">
              <a:lnSpc>
                <a:spcPts val="3780"/>
              </a:lnSpc>
              <a:buFont typeface="Arial"/>
              <a:buChar char="•"/>
            </a:pPr>
            <a:r>
              <a:rPr lang="en-US" sz="2700">
                <a:solidFill>
                  <a:srgbClr val="333333"/>
                </a:solidFill>
                <a:latin typeface="Glacial Indifference"/>
                <a:ea typeface="Glacial Indifference"/>
                <a:cs typeface="Glacial Indifference"/>
                <a:sym typeface="Glacial Indifference"/>
              </a:rPr>
              <a:t>Synthetic Difference-in-Differences (Synthetic DiD)</a:t>
            </a:r>
          </a:p>
          <a:p>
            <a:pPr algn="l" marL="582936" indent="-291468" lvl="1">
              <a:lnSpc>
                <a:spcPts val="3780"/>
              </a:lnSpc>
              <a:buFont typeface="Arial"/>
              <a:buChar char="•"/>
            </a:pPr>
            <a:r>
              <a:rPr lang="en-US" sz="2700">
                <a:solidFill>
                  <a:srgbClr val="333333"/>
                </a:solidFill>
                <a:latin typeface="Glacial Indifference"/>
                <a:ea typeface="Glacial Indifference"/>
                <a:cs typeface="Glacial Indifference"/>
                <a:sym typeface="Glacial Indifference"/>
              </a:rPr>
              <a:t>Meta Learners: S-Learner, T-Learner</a:t>
            </a:r>
          </a:p>
          <a:p>
            <a:pPr algn="l" marL="582936" indent="-291468" lvl="1">
              <a:lnSpc>
                <a:spcPts val="3780"/>
              </a:lnSpc>
              <a:buFont typeface="Arial"/>
              <a:buChar char="•"/>
            </a:pPr>
            <a:r>
              <a:rPr lang="en-US" sz="2700">
                <a:solidFill>
                  <a:srgbClr val="333333"/>
                </a:solidFill>
                <a:latin typeface="Glacial Indifference"/>
                <a:ea typeface="Glacial Indifference"/>
                <a:cs typeface="Glacial Indifference"/>
                <a:sym typeface="Glacial Indifference"/>
              </a:rPr>
              <a:t>Causal Random Forest (CRF)</a:t>
            </a:r>
          </a:p>
          <a:p>
            <a:pPr algn="l" marL="582936" indent="-291468" lvl="1">
              <a:lnSpc>
                <a:spcPts val="3780"/>
              </a:lnSpc>
              <a:buFont typeface="Arial"/>
              <a:buChar char="•"/>
            </a:pPr>
            <a:r>
              <a:rPr lang="en-US" sz="2700">
                <a:solidFill>
                  <a:srgbClr val="333333"/>
                </a:solidFill>
                <a:latin typeface="Glacial Indifference"/>
                <a:ea typeface="Glacial Indifference"/>
                <a:cs typeface="Glacial Indifference"/>
                <a:sym typeface="Glacial Indifference"/>
              </a:rPr>
              <a:t>Instrumental Variable (IV) Approach (Hunting License and “Guns and Ammo” Subscriptions as IV)</a:t>
            </a:r>
          </a:p>
        </p:txBody>
      </p:sp>
      <p:sp>
        <p:nvSpPr>
          <p:cNvPr name="TextBox 33" id="33"/>
          <p:cNvSpPr txBox="true"/>
          <p:nvPr/>
        </p:nvSpPr>
        <p:spPr>
          <a:xfrm rot="0">
            <a:off x="1337468" y="6056331"/>
            <a:ext cx="4817005" cy="1944370"/>
          </a:xfrm>
          <a:prstGeom prst="rect">
            <a:avLst/>
          </a:prstGeom>
        </p:spPr>
        <p:txBody>
          <a:bodyPr anchor="t" rtlCol="false" tIns="0" lIns="0" bIns="0" rIns="0">
            <a:spAutoFit/>
          </a:bodyPr>
          <a:lstStyle/>
          <a:p>
            <a:pPr algn="l">
              <a:lnSpc>
                <a:spcPts val="5180"/>
              </a:lnSpc>
            </a:pPr>
            <a:r>
              <a:rPr lang="en-US" sz="3700">
                <a:solidFill>
                  <a:srgbClr val="333333"/>
                </a:solidFill>
                <a:latin typeface="Glacial Indifference"/>
                <a:ea typeface="Glacial Indifference"/>
                <a:cs typeface="Glacial Indifference"/>
                <a:sym typeface="Glacial Indifference"/>
              </a:rPr>
              <a:t>Establish causal impact of Castle Doctrine Laws (CDL) on homicides</a:t>
            </a:r>
          </a:p>
        </p:txBody>
      </p:sp>
      <p:sp>
        <p:nvSpPr>
          <p:cNvPr name="TextBox 34" id="34"/>
          <p:cNvSpPr txBox="true"/>
          <p:nvPr/>
        </p:nvSpPr>
        <p:spPr>
          <a:xfrm rot="0">
            <a:off x="6701911" y="5276869"/>
            <a:ext cx="4817005" cy="4257674"/>
          </a:xfrm>
          <a:prstGeom prst="rect">
            <a:avLst/>
          </a:prstGeom>
        </p:spPr>
        <p:txBody>
          <a:bodyPr anchor="t" rtlCol="false" tIns="0" lIns="0" bIns="0" rIns="0">
            <a:spAutoFit/>
          </a:bodyPr>
          <a:lstStyle/>
          <a:p>
            <a:pPr algn="l" marL="647705" indent="-323852" lvl="1">
              <a:lnSpc>
                <a:spcPts val="4200"/>
              </a:lnSpc>
              <a:buFont typeface="Arial"/>
              <a:buChar char="•"/>
            </a:pPr>
            <a:r>
              <a:rPr lang="en-US" sz="3000">
                <a:solidFill>
                  <a:srgbClr val="333333"/>
                </a:solidFill>
                <a:latin typeface="Glacial Indifference"/>
                <a:ea typeface="Glacial Indifference"/>
                <a:cs typeface="Glacial Indifference"/>
                <a:sym typeface="Glacial Indifference"/>
              </a:rPr>
              <a:t>Crime rates are influenced by multiple factors (omitted variable bias)</a:t>
            </a:r>
          </a:p>
          <a:p>
            <a:pPr algn="l" marL="647705" indent="-323852" lvl="1">
              <a:lnSpc>
                <a:spcPts val="4200"/>
              </a:lnSpc>
              <a:buFont typeface="Arial"/>
              <a:buChar char="•"/>
            </a:pPr>
            <a:r>
              <a:rPr lang="en-US" sz="3000">
                <a:solidFill>
                  <a:srgbClr val="333333"/>
                </a:solidFill>
                <a:latin typeface="Glacial Indifference"/>
                <a:ea typeface="Glacial Indifference"/>
                <a:cs typeface="Glacial Indifference"/>
                <a:sym typeface="Glacial Indifference"/>
              </a:rPr>
              <a:t>Laws were passed in different years across states (non-uniform treatment timing)</a:t>
            </a:r>
          </a:p>
        </p:txBody>
      </p:sp>
      <p:sp>
        <p:nvSpPr>
          <p:cNvPr name="Freeform 35" id="35"/>
          <p:cNvSpPr/>
          <p:nvPr/>
        </p:nvSpPr>
        <p:spPr>
          <a:xfrm flipH="false" flipV="false" rot="-1100214">
            <a:off x="2341454" y="1616727"/>
            <a:ext cx="2809032" cy="2198068"/>
          </a:xfrm>
          <a:custGeom>
            <a:avLst/>
            <a:gdLst/>
            <a:ahLst/>
            <a:cxnLst/>
            <a:rect r="r" b="b" t="t" l="l"/>
            <a:pathLst>
              <a:path h="2198068" w="2809032">
                <a:moveTo>
                  <a:pt x="0" y="0"/>
                </a:moveTo>
                <a:lnTo>
                  <a:pt x="2809032" y="0"/>
                </a:lnTo>
                <a:lnTo>
                  <a:pt x="2809032" y="2198068"/>
                </a:lnTo>
                <a:lnTo>
                  <a:pt x="0" y="21980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EXPLORATORY DATA ANALYSIS (EDA) SUMMARY</a:t>
            </a:r>
          </a:p>
        </p:txBody>
      </p:sp>
      <p:sp>
        <p:nvSpPr>
          <p:cNvPr name="TextBox 6" id="6"/>
          <p:cNvSpPr txBox="true"/>
          <p:nvPr/>
        </p:nvSpPr>
        <p:spPr>
          <a:xfrm rot="0">
            <a:off x="2820126" y="2438083"/>
            <a:ext cx="12647748" cy="6157595"/>
          </a:xfrm>
          <a:prstGeom prst="rect">
            <a:avLst/>
          </a:prstGeom>
        </p:spPr>
        <p:txBody>
          <a:bodyPr anchor="t" rtlCol="false" tIns="0" lIns="0" bIns="0" rIns="0">
            <a:spAutoFit/>
          </a:bodyPr>
          <a:lstStyle/>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Data Quality:</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Inspected missing values and imbalanced distributions</a:t>
            </a:r>
          </a:p>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Variable Transformation:</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Log-transformed variables to normalize extreme crime rate values</a:t>
            </a:r>
          </a:p>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Crime Trends Analysis: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Compared treated vs. untreated states (before &amp; after CDL implementation)</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Plotted crime variable distributions to identify outliers</a:t>
            </a:r>
          </a:p>
          <a:p>
            <a:pPr algn="l">
              <a:lnSpc>
                <a:spcPts val="4480"/>
              </a:lnSpc>
            </a:pPr>
            <a:r>
              <a:rPr lang="en-US" sz="3200" b="true">
                <a:solidFill>
                  <a:srgbClr val="333333"/>
                </a:solidFill>
                <a:latin typeface="Glacial Indifference Bold"/>
                <a:ea typeface="Glacial Indifference Bold"/>
                <a:cs typeface="Glacial Indifference Bold"/>
                <a:sym typeface="Glacial Indifference Bold"/>
              </a:rPr>
              <a:t>Key Insights: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Large variations in crime rates across states</a:t>
            </a:r>
          </a:p>
          <a:p>
            <a:pPr algn="l" marL="690881" indent="-345440" lvl="1">
              <a:lnSpc>
                <a:spcPts val="4480"/>
              </a:lnSpc>
              <a:buFont typeface="Arial"/>
              <a:buChar char="•"/>
            </a:pPr>
            <a:r>
              <a:rPr lang="en-US" sz="3200">
                <a:solidFill>
                  <a:srgbClr val="333333"/>
                </a:solidFill>
                <a:latin typeface="Glacial Indifference"/>
                <a:ea typeface="Glacial Indifference"/>
                <a:cs typeface="Glacial Indifference"/>
                <a:sym typeface="Glacial Indifference"/>
              </a:rPr>
              <a:t>Higher variance in homicide rate in CDL states</a:t>
            </a:r>
          </a:p>
        </p:txBody>
      </p:sp>
      <p:sp>
        <p:nvSpPr>
          <p:cNvPr name="Freeform 7" id="7"/>
          <p:cNvSpPr/>
          <p:nvPr/>
        </p:nvSpPr>
        <p:spPr>
          <a:xfrm flipH="false" flipV="false" rot="-961027">
            <a:off x="2991695" y="9042428"/>
            <a:ext cx="3323973" cy="4227629"/>
          </a:xfrm>
          <a:custGeom>
            <a:avLst/>
            <a:gdLst/>
            <a:ahLst/>
            <a:cxnLst/>
            <a:rect r="r" b="b" t="t" l="l"/>
            <a:pathLst>
              <a:path h="4227629" w="3323973">
                <a:moveTo>
                  <a:pt x="0" y="0"/>
                </a:moveTo>
                <a:lnTo>
                  <a:pt x="3323974" y="0"/>
                </a:lnTo>
                <a:lnTo>
                  <a:pt x="3323974" y="4227629"/>
                </a:lnTo>
                <a:lnTo>
                  <a:pt x="0" y="42276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798743" y="7903704"/>
            <a:ext cx="3159026" cy="3794626"/>
          </a:xfrm>
          <a:custGeom>
            <a:avLst/>
            <a:gdLst/>
            <a:ahLst/>
            <a:cxnLst/>
            <a:rect r="r" b="b" t="t" l="l"/>
            <a:pathLst>
              <a:path h="3794626" w="3159026">
                <a:moveTo>
                  <a:pt x="0" y="0"/>
                </a:moveTo>
                <a:lnTo>
                  <a:pt x="3159025" y="0"/>
                </a:lnTo>
                <a:lnTo>
                  <a:pt x="3159025" y="3794625"/>
                </a:lnTo>
                <a:lnTo>
                  <a:pt x="0" y="37946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316692">
            <a:off x="-840667" y="7462339"/>
            <a:ext cx="3138337" cy="4515593"/>
          </a:xfrm>
          <a:custGeom>
            <a:avLst/>
            <a:gdLst/>
            <a:ahLst/>
            <a:cxnLst/>
            <a:rect r="r" b="b" t="t" l="l"/>
            <a:pathLst>
              <a:path h="4515593" w="3138337">
                <a:moveTo>
                  <a:pt x="0" y="0"/>
                </a:moveTo>
                <a:lnTo>
                  <a:pt x="3138338" y="0"/>
                </a:lnTo>
                <a:lnTo>
                  <a:pt x="3138338" y="4515594"/>
                </a:lnTo>
                <a:lnTo>
                  <a:pt x="0" y="45155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5141955">
            <a:off x="15984979" y="4663428"/>
            <a:ext cx="3486940" cy="2793911"/>
          </a:xfrm>
          <a:custGeom>
            <a:avLst/>
            <a:gdLst/>
            <a:ahLst/>
            <a:cxnLst/>
            <a:rect r="r" b="b" t="t" l="l"/>
            <a:pathLst>
              <a:path h="2793911" w="3486940">
                <a:moveTo>
                  <a:pt x="0" y="0"/>
                </a:moveTo>
                <a:lnTo>
                  <a:pt x="3486941" y="0"/>
                </a:lnTo>
                <a:lnTo>
                  <a:pt x="3486941" y="2793911"/>
                </a:lnTo>
                <a:lnTo>
                  <a:pt x="0" y="27939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728897">
            <a:off x="7442982" y="8956300"/>
            <a:ext cx="2071673" cy="3741171"/>
          </a:xfrm>
          <a:custGeom>
            <a:avLst/>
            <a:gdLst/>
            <a:ahLst/>
            <a:cxnLst/>
            <a:rect r="r" b="b" t="t" l="l"/>
            <a:pathLst>
              <a:path h="3741171" w="2071673">
                <a:moveTo>
                  <a:pt x="0" y="0"/>
                </a:moveTo>
                <a:lnTo>
                  <a:pt x="2071674" y="0"/>
                </a:lnTo>
                <a:lnTo>
                  <a:pt x="2071674" y="3741171"/>
                </a:lnTo>
                <a:lnTo>
                  <a:pt x="0" y="374117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378202">
            <a:off x="10367409" y="8605496"/>
            <a:ext cx="4880677" cy="4636643"/>
          </a:xfrm>
          <a:custGeom>
            <a:avLst/>
            <a:gdLst/>
            <a:ahLst/>
            <a:cxnLst/>
            <a:rect r="r" b="b" t="t" l="l"/>
            <a:pathLst>
              <a:path h="4636643" w="4880677">
                <a:moveTo>
                  <a:pt x="0" y="0"/>
                </a:moveTo>
                <a:lnTo>
                  <a:pt x="4880677" y="0"/>
                </a:lnTo>
                <a:lnTo>
                  <a:pt x="4880677" y="4636644"/>
                </a:lnTo>
                <a:lnTo>
                  <a:pt x="0" y="463664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5" id="15"/>
          <p:cNvSpPr/>
          <p:nvPr/>
        </p:nvSpPr>
        <p:spPr>
          <a:xfrm flipH="true" flipV="false" rot="-3142229">
            <a:off x="-2802015" y="4060987"/>
            <a:ext cx="4390671" cy="3408259"/>
          </a:xfrm>
          <a:custGeom>
            <a:avLst/>
            <a:gdLst/>
            <a:ahLst/>
            <a:cxnLst/>
            <a:rect r="r" b="b" t="t" l="l"/>
            <a:pathLst>
              <a:path h="3408259" w="4390671">
                <a:moveTo>
                  <a:pt x="4390671" y="0"/>
                </a:moveTo>
                <a:lnTo>
                  <a:pt x="0" y="0"/>
                </a:lnTo>
                <a:lnTo>
                  <a:pt x="0" y="3408258"/>
                </a:lnTo>
                <a:lnTo>
                  <a:pt x="4390671" y="3408258"/>
                </a:lnTo>
                <a:lnTo>
                  <a:pt x="4390671"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6" id="16"/>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7" id="17"/>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3644600" y="1840170"/>
            <a:ext cx="10998801" cy="58483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HETEROGENEITY IN COVARIATES</a:t>
            </a:r>
          </a:p>
        </p:txBody>
      </p:sp>
      <p:sp>
        <p:nvSpPr>
          <p:cNvPr name="Freeform 6" id="6"/>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590778" y="2826263"/>
            <a:ext cx="8290075" cy="5116160"/>
          </a:xfrm>
          <a:custGeom>
            <a:avLst/>
            <a:gdLst/>
            <a:ahLst/>
            <a:cxnLst/>
            <a:rect r="r" b="b" t="t" l="l"/>
            <a:pathLst>
              <a:path h="5116160" w="8290075">
                <a:moveTo>
                  <a:pt x="0" y="0"/>
                </a:moveTo>
                <a:lnTo>
                  <a:pt x="8290074" y="0"/>
                </a:lnTo>
                <a:lnTo>
                  <a:pt x="8290074" y="5116161"/>
                </a:lnTo>
                <a:lnTo>
                  <a:pt x="0" y="5116161"/>
                </a:lnTo>
                <a:lnTo>
                  <a:pt x="0" y="0"/>
                </a:lnTo>
                <a:close/>
              </a:path>
            </a:pathLst>
          </a:custGeom>
          <a:blipFill>
            <a:blip r:embed="rId13"/>
            <a:stretch>
              <a:fillRect l="0" t="0" r="0" b="0"/>
            </a:stretch>
          </a:blipFill>
        </p:spPr>
      </p:sp>
      <p:sp>
        <p:nvSpPr>
          <p:cNvPr name="Freeform 11" id="11"/>
          <p:cNvSpPr/>
          <p:nvPr/>
        </p:nvSpPr>
        <p:spPr>
          <a:xfrm flipH="false" flipV="false" rot="0">
            <a:off x="9417016" y="2826263"/>
            <a:ext cx="8290075" cy="5116160"/>
          </a:xfrm>
          <a:custGeom>
            <a:avLst/>
            <a:gdLst/>
            <a:ahLst/>
            <a:cxnLst/>
            <a:rect r="r" b="b" t="t" l="l"/>
            <a:pathLst>
              <a:path h="5116160" w="8290075">
                <a:moveTo>
                  <a:pt x="0" y="0"/>
                </a:moveTo>
                <a:lnTo>
                  <a:pt x="8290075" y="0"/>
                </a:lnTo>
                <a:lnTo>
                  <a:pt x="8290075" y="5116161"/>
                </a:lnTo>
                <a:lnTo>
                  <a:pt x="0" y="5116161"/>
                </a:lnTo>
                <a:lnTo>
                  <a:pt x="0" y="0"/>
                </a:lnTo>
                <a:close/>
              </a:path>
            </a:pathLst>
          </a:custGeom>
          <a:blipFill>
            <a:blip r:embed="rId14"/>
            <a:stretch>
              <a:fillRect l="0" t="0" r="0" b="0"/>
            </a:stretch>
          </a:blipFill>
        </p:spPr>
      </p:sp>
      <p:sp>
        <p:nvSpPr>
          <p:cNvPr name="TextBox 12" id="12"/>
          <p:cNvSpPr txBox="true"/>
          <p:nvPr/>
        </p:nvSpPr>
        <p:spPr>
          <a:xfrm rot="0">
            <a:off x="0" y="8061904"/>
            <a:ext cx="18354462" cy="1817723"/>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Clear heterogeneity in some covariates, as treated states generally exhibit a </a:t>
            </a:r>
            <a:r>
              <a:rPr lang="en-US" sz="3436" u="sng">
                <a:solidFill>
                  <a:srgbClr val="333333"/>
                </a:solidFill>
                <a:latin typeface="Glacial Indifference"/>
                <a:ea typeface="Glacial Indifference"/>
                <a:cs typeface="Glacial Indifference"/>
                <a:sym typeface="Glacial Indifference"/>
              </a:rPr>
              <a:t>wider spread</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This variation suggests that states adopting Castle Doctrine Laws have different baseline characteristics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3DB"/>
        </a:solidFill>
      </p:bgPr>
    </p:bg>
    <p:spTree>
      <p:nvGrpSpPr>
        <p:cNvPr id="1" name=""/>
        <p:cNvGrpSpPr/>
        <p:nvPr/>
      </p:nvGrpSpPr>
      <p:grpSpPr>
        <a:xfrm>
          <a:off x="0" y="0"/>
          <a:ext cx="0" cy="0"/>
          <a:chOff x="0" y="0"/>
          <a:chExt cx="0" cy="0"/>
        </a:xfrm>
      </p:grpSpPr>
      <p:grpSp>
        <p:nvGrpSpPr>
          <p:cNvPr name="Group 2" id="2"/>
          <p:cNvGrpSpPr/>
          <p:nvPr/>
        </p:nvGrpSpPr>
        <p:grpSpPr>
          <a:xfrm rot="0">
            <a:off x="-1698652" y="-277826"/>
            <a:ext cx="21685304" cy="10842652"/>
            <a:chOff x="0" y="0"/>
            <a:chExt cx="28913738" cy="14456869"/>
          </a:xfrm>
        </p:grpSpPr>
        <p:sp>
          <p:nvSpPr>
            <p:cNvPr name="Freeform 3" id="3"/>
            <p:cNvSpPr/>
            <p:nvPr/>
          </p:nvSpPr>
          <p:spPr>
            <a:xfrm flipH="false" flipV="false" rot="0">
              <a:off x="0"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56869" y="0"/>
              <a:ext cx="14456869" cy="14456869"/>
            </a:xfrm>
            <a:custGeom>
              <a:avLst/>
              <a:gdLst/>
              <a:ahLst/>
              <a:cxnLst/>
              <a:rect r="r" b="b" t="t" l="l"/>
              <a:pathLst>
                <a:path h="14456869" w="14456869">
                  <a:moveTo>
                    <a:pt x="0" y="0"/>
                  </a:moveTo>
                  <a:lnTo>
                    <a:pt x="14456869" y="0"/>
                  </a:lnTo>
                  <a:lnTo>
                    <a:pt x="14456869" y="14456869"/>
                  </a:lnTo>
                  <a:lnTo>
                    <a:pt x="0" y="14456869"/>
                  </a:lnTo>
                  <a:lnTo>
                    <a:pt x="0" y="0"/>
                  </a:lnTo>
                  <a:close/>
                </a:path>
              </a:pathLst>
            </a:custGeom>
            <a:blipFill>
              <a:blip r:embed="rId3">
                <a:alphaModFix amt="19999"/>
                <a:extLst>
                  <a:ext uri="{96DAC541-7B7A-43D3-8B79-37D633B846F1}">
                    <asvg:svgBlip xmlns:asvg="http://schemas.microsoft.com/office/drawing/2016/SVG/main" r:embed="rId4"/>
                  </a:ext>
                </a:extLst>
              </a:blip>
              <a:stretch>
                <a:fillRect l="0" t="0" r="0" b="0"/>
              </a:stretch>
            </a:blipFill>
          </p:spPr>
        </p:sp>
      </p:grpSp>
      <p:sp>
        <p:nvSpPr>
          <p:cNvPr name="TextBox 5" id="5"/>
          <p:cNvSpPr txBox="true"/>
          <p:nvPr/>
        </p:nvSpPr>
        <p:spPr>
          <a:xfrm rot="0">
            <a:off x="2958258" y="1840170"/>
            <a:ext cx="12371485" cy="1137285"/>
          </a:xfrm>
          <a:prstGeom prst="rect">
            <a:avLst/>
          </a:prstGeom>
        </p:spPr>
        <p:txBody>
          <a:bodyPr anchor="t" rtlCol="false" tIns="0" lIns="0" bIns="0" rIns="0">
            <a:spAutoFit/>
          </a:bodyPr>
          <a:lstStyle/>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DISTRIBUTIONS OF HOMICIDE RATES</a:t>
            </a:r>
          </a:p>
          <a:p>
            <a:pPr algn="ctr">
              <a:lnSpc>
                <a:spcPts val="4410"/>
              </a:lnSpc>
            </a:pPr>
            <a:r>
              <a:rPr lang="en-US" b="true" sz="4200">
                <a:solidFill>
                  <a:srgbClr val="333333"/>
                </a:solidFill>
                <a:latin typeface="Glacial Indifference Bold"/>
                <a:ea typeface="Glacial Indifference Bold"/>
                <a:cs typeface="Glacial Indifference Bold"/>
                <a:sym typeface="Glacial Indifference Bold"/>
              </a:rPr>
              <a:t>TREATED VS. CONTROL</a:t>
            </a:r>
          </a:p>
        </p:txBody>
      </p:sp>
      <p:sp>
        <p:nvSpPr>
          <p:cNvPr name="Freeform 6" id="6"/>
          <p:cNvSpPr/>
          <p:nvPr/>
        </p:nvSpPr>
        <p:spPr>
          <a:xfrm flipH="false" flipV="false" rot="0">
            <a:off x="15798743" y="-714218"/>
            <a:ext cx="3816696" cy="3783300"/>
          </a:xfrm>
          <a:custGeom>
            <a:avLst/>
            <a:gdLst/>
            <a:ahLst/>
            <a:cxnLst/>
            <a:rect r="r" b="b" t="t" l="l"/>
            <a:pathLst>
              <a:path h="3783300" w="3816696">
                <a:moveTo>
                  <a:pt x="0" y="0"/>
                </a:moveTo>
                <a:lnTo>
                  <a:pt x="3816696" y="0"/>
                </a:lnTo>
                <a:lnTo>
                  <a:pt x="3816696" y="3783300"/>
                </a:lnTo>
                <a:lnTo>
                  <a:pt x="0" y="378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854074">
            <a:off x="-445392" y="-850413"/>
            <a:ext cx="2598634" cy="3541579"/>
          </a:xfrm>
          <a:custGeom>
            <a:avLst/>
            <a:gdLst/>
            <a:ahLst/>
            <a:cxnLst/>
            <a:rect r="r" b="b" t="t" l="l"/>
            <a:pathLst>
              <a:path h="3541579" w="2598634">
                <a:moveTo>
                  <a:pt x="0" y="0"/>
                </a:moveTo>
                <a:lnTo>
                  <a:pt x="2598634" y="0"/>
                </a:lnTo>
                <a:lnTo>
                  <a:pt x="2598634" y="3541580"/>
                </a:lnTo>
                <a:lnTo>
                  <a:pt x="0" y="35415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302404">
            <a:off x="3357886" y="-5328683"/>
            <a:ext cx="4744380" cy="6465935"/>
          </a:xfrm>
          <a:custGeom>
            <a:avLst/>
            <a:gdLst/>
            <a:ahLst/>
            <a:cxnLst/>
            <a:rect r="r" b="b" t="t" l="l"/>
            <a:pathLst>
              <a:path h="6465935" w="4744380">
                <a:moveTo>
                  <a:pt x="4744380" y="0"/>
                </a:moveTo>
                <a:lnTo>
                  <a:pt x="0" y="0"/>
                </a:lnTo>
                <a:lnTo>
                  <a:pt x="0" y="6465935"/>
                </a:lnTo>
                <a:lnTo>
                  <a:pt x="4744380" y="6465935"/>
                </a:lnTo>
                <a:lnTo>
                  <a:pt x="474438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738919">
            <a:off x="9831874" y="-718544"/>
            <a:ext cx="5180227" cy="1981437"/>
          </a:xfrm>
          <a:custGeom>
            <a:avLst/>
            <a:gdLst/>
            <a:ahLst/>
            <a:cxnLst/>
            <a:rect r="r" b="b" t="t" l="l"/>
            <a:pathLst>
              <a:path h="1981437" w="5180227">
                <a:moveTo>
                  <a:pt x="0" y="0"/>
                </a:moveTo>
                <a:lnTo>
                  <a:pt x="5180227" y="0"/>
                </a:lnTo>
                <a:lnTo>
                  <a:pt x="5180227" y="1981437"/>
                </a:lnTo>
                <a:lnTo>
                  <a:pt x="0" y="1981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128272" y="3434655"/>
            <a:ext cx="9203608" cy="5679941"/>
          </a:xfrm>
          <a:custGeom>
            <a:avLst/>
            <a:gdLst/>
            <a:ahLst/>
            <a:cxnLst/>
            <a:rect r="r" b="b" t="t" l="l"/>
            <a:pathLst>
              <a:path h="5679941" w="9203608">
                <a:moveTo>
                  <a:pt x="0" y="0"/>
                </a:moveTo>
                <a:lnTo>
                  <a:pt x="9203608" y="0"/>
                </a:lnTo>
                <a:lnTo>
                  <a:pt x="9203608" y="5679941"/>
                </a:lnTo>
                <a:lnTo>
                  <a:pt x="0" y="5679941"/>
                </a:lnTo>
                <a:lnTo>
                  <a:pt x="0" y="0"/>
                </a:lnTo>
                <a:close/>
              </a:path>
            </a:pathLst>
          </a:custGeom>
          <a:blipFill>
            <a:blip r:embed="rId13"/>
            <a:stretch>
              <a:fillRect l="0" t="0" r="0" b="0"/>
            </a:stretch>
          </a:blipFill>
        </p:spPr>
      </p:sp>
      <p:sp>
        <p:nvSpPr>
          <p:cNvPr name="TextBox 11" id="11"/>
          <p:cNvSpPr txBox="true"/>
          <p:nvPr/>
        </p:nvSpPr>
        <p:spPr>
          <a:xfrm rot="0">
            <a:off x="10787646" y="3596934"/>
            <a:ext cx="6471654" cy="4865723"/>
          </a:xfrm>
          <a:prstGeom prst="rect">
            <a:avLst/>
          </a:prstGeom>
        </p:spPr>
        <p:txBody>
          <a:bodyPr anchor="t" rtlCol="false" tIns="0" lIns="0" bIns="0" rIns="0">
            <a:spAutoFit/>
          </a:bodyPr>
          <a:lstStyle/>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Control states (didn’t pass CDL) have a higher concentration of lower homicide rates</a:t>
            </a:r>
          </a:p>
          <a:p>
            <a:pPr algn="l" marL="741853" indent="-370926" lvl="1">
              <a:lnSpc>
                <a:spcPts val="4810"/>
              </a:lnSpc>
              <a:buFont typeface="Arial"/>
              <a:buChar char="•"/>
            </a:pPr>
            <a:r>
              <a:rPr lang="en-US" sz="3436">
                <a:solidFill>
                  <a:srgbClr val="333333"/>
                </a:solidFill>
                <a:latin typeface="Glacial Indifference"/>
                <a:ea typeface="Glacial Indifference"/>
                <a:cs typeface="Glacial Indifference"/>
                <a:sym typeface="Glacial Indifference"/>
              </a:rPr>
              <a:t>Treated states exhibit a </a:t>
            </a:r>
            <a:r>
              <a:rPr lang="en-US" sz="3436" u="sng">
                <a:solidFill>
                  <a:srgbClr val="333333"/>
                </a:solidFill>
                <a:latin typeface="Glacial Indifference"/>
                <a:ea typeface="Glacial Indifference"/>
                <a:cs typeface="Glacial Indifference"/>
                <a:sym typeface="Glacial Indifference"/>
              </a:rPr>
              <a:t>wider spread</a:t>
            </a:r>
            <a:r>
              <a:rPr lang="en-US" sz="3436">
                <a:solidFill>
                  <a:srgbClr val="333333"/>
                </a:solidFill>
                <a:latin typeface="Glacial Indifference"/>
                <a:ea typeface="Glacial Indifference"/>
                <a:cs typeface="Glacial Indifference"/>
                <a:sym typeface="Glacial Indifference"/>
              </a:rPr>
              <a:t> in homicide rates, with a noticeable shift toward higher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DAGgk8vuOKg</dc:identifier>
  <dcterms:modified xsi:type="dcterms:W3CDTF">2011-08-01T06:04:30Z</dcterms:modified>
  <cp:revision>1</cp:revision>
  <dc:title>Introduction to Crime Fiction Educational Presentation in Neutral Vintage Hand Drawn Style</dc:title>
</cp:coreProperties>
</file>