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C09B8-BEF3-4C55-95A2-C53CBA80DA74}" type="datetimeFigureOut">
              <a:rPr lang="en-US" smtClean="0"/>
              <a:t>2020-08-04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2F46E-527F-445A-B604-D055321E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reasons:</a:t>
            </a:r>
          </a:p>
          <a:p>
            <a:r>
              <a:rPr lang="en-US" dirty="0"/>
              <a:t>Accuracy: many </a:t>
            </a:r>
            <a:r>
              <a:rPr lang="en-US" dirty="0" err="1"/>
              <a:t>many</a:t>
            </a:r>
            <a:r>
              <a:rPr lang="en-US" dirty="0"/>
              <a:t> paths where few of them are accurate so </a:t>
            </a:r>
            <a:r>
              <a:rPr lang="en-US" dirty="0" err="1"/>
              <a:t>binay</a:t>
            </a:r>
            <a:r>
              <a:rPr lang="en-US" dirty="0"/>
              <a:t> reward to prevent from exploring wrong and far space</a:t>
            </a:r>
          </a:p>
          <a:p>
            <a:r>
              <a:rPr lang="en-US" dirty="0" err="1"/>
              <a:t>Efficincy</a:t>
            </a:r>
            <a:r>
              <a:rPr lang="en-US" dirty="0"/>
              <a:t>: shorter path are more logical and intuitive</a:t>
            </a:r>
          </a:p>
          <a:p>
            <a:r>
              <a:rPr lang="en-US" dirty="0"/>
              <a:t>Diversity: agent tend to find similar path to what it has found so far with +1 reward -&gt; redundancy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2F46E-527F-445A-B604-D055321E6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 is pretrained – fact score – likelihood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2F46E-527F-445A-B604-D055321E60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4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CE96-932E-4845-A8E2-0E39F128C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05C20-2CDB-445B-9B65-1F0324767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29014-F17D-4107-AC54-DBB46506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BD07-51C4-4501-BBBA-42D9C5949163}" type="datetimeFigureOut">
              <a:rPr lang="en-US" smtClean="0"/>
              <a:t>2020-08-04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F9B73-E7F3-49CB-BA82-BC79B511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55AB9-C983-4177-8CBB-02B0C6F5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98A9-93CE-45BF-AB62-FD376245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9D88-8118-4ECB-A5E0-1B6E6B70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11505-4048-471F-8AC9-E4776AC50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29310-BBA2-4654-9CAC-BB46F2F3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BD07-51C4-4501-BBBA-42D9C5949163}" type="datetimeFigureOut">
              <a:rPr lang="en-US" smtClean="0"/>
              <a:t>2020-08-04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C4248-1A52-436C-B0A3-910E767E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F64C1-6495-44F5-8976-D587277E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98A9-93CE-45BF-AB62-FD376245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575C8-D450-4D2F-A1F6-1E1B93F73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7B47A-91AD-4580-9145-50963E8A3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024B-6481-4A22-A9A1-504CFF3F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BD07-51C4-4501-BBBA-42D9C5949163}" type="datetimeFigureOut">
              <a:rPr lang="en-US" smtClean="0"/>
              <a:t>2020-08-04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12D5-010A-4E68-A199-5628FFF3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4C13-0ACA-426F-BAAC-27F5B378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98A9-93CE-45BF-AB62-FD376245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1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1BBB-9202-49F3-BE6A-7FFA9439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0F14-1604-48AF-9C3A-5A81D2FC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A4E8-E106-4C0B-850F-4C2CBA8B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BD07-51C4-4501-BBBA-42D9C5949163}" type="datetimeFigureOut">
              <a:rPr lang="en-US" smtClean="0"/>
              <a:t>2020-08-04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B3648-A8CF-473B-8298-418BFA8F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17B1-4A8B-493E-A8D6-9E9C4822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98A9-93CE-45BF-AB62-FD376245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5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EDE6-C217-4A95-B7C0-B90370DF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22A1-0AB3-40F0-AFEE-74C53444B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BA38-7DB1-482E-A6BF-74AB4A87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BD07-51C4-4501-BBBA-42D9C5949163}" type="datetimeFigureOut">
              <a:rPr lang="en-US" smtClean="0"/>
              <a:t>2020-08-04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93C8-48E8-4BEF-A9CB-ED00D68D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A249-758B-42AA-8EEF-7377FEA7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98A9-93CE-45BF-AB62-FD376245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6BE3-B6A6-4360-938B-E9CAF884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EFAD7-FD19-4A35-B379-9D3311362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015F3-9E48-4F8C-ADC7-6261E28D9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3C7D5-52B0-4F77-A8C8-8ABEFF03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BD07-51C4-4501-BBBA-42D9C5949163}" type="datetimeFigureOut">
              <a:rPr lang="en-US" smtClean="0"/>
              <a:t>2020-08-04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35A63-54F1-4FB4-812F-571BFAEE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94EBB-8D84-41C7-97DF-CBF00C92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98A9-93CE-45BF-AB62-FD376245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7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5E95-7D78-4276-B4AE-AA71F1B8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08B74-401D-48E3-8E5C-A5C60CC7F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A5571-5569-46B1-A9B9-9CBF36281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3F131-980A-454F-81C2-17296B5D5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2B168-77EC-4A08-AA56-9BE550D9E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3F7A5-BC53-4FB5-8B3D-B9988C4D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BD07-51C4-4501-BBBA-42D9C5949163}" type="datetimeFigureOut">
              <a:rPr lang="en-US" smtClean="0"/>
              <a:t>2020-08-04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7E80-C3A5-4CF7-B5EF-E221B725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9C4FB-F144-4CBD-AA0E-AFA880FC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98A9-93CE-45BF-AB62-FD376245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3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F0F4-0D65-4E9C-8470-0613C6E1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CA8C1-D4C0-4D19-BEE8-146BA08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BD07-51C4-4501-BBBA-42D9C5949163}" type="datetimeFigureOut">
              <a:rPr lang="en-US" smtClean="0"/>
              <a:t>2020-08-04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6CDC7-D495-4C54-A95D-71DA68E3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EC1F1-879C-43AD-9555-E8AFCC9B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98A9-93CE-45BF-AB62-FD376245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9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259C3-6E11-4A24-9497-06BAF427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BD07-51C4-4501-BBBA-42D9C5949163}" type="datetimeFigureOut">
              <a:rPr lang="en-US" smtClean="0"/>
              <a:t>2020-08-04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DCD0F-C0F6-4CB2-BA4F-873E6819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83311-107B-40B6-A06E-526AAB66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98A9-93CE-45BF-AB62-FD376245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7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4F2B-BE7C-4E07-9620-B71D8238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90F3-EC23-4379-8850-09811CECF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7F770-BE4D-41E0-8D36-566F8CA1E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F2D53-A82F-44E6-9074-1C9B9F76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BD07-51C4-4501-BBBA-42D9C5949163}" type="datetimeFigureOut">
              <a:rPr lang="en-US" smtClean="0"/>
              <a:t>2020-08-04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461DA-0C56-4795-B3A8-68B36287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5B860-E359-49CD-890D-DFE28135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98A9-93CE-45BF-AB62-FD376245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6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DD7B-9728-4326-969B-888E4E7F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726CA-84EF-4EDE-9BBD-13E47B256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54537-BABE-4DCF-8517-1FD90335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1D30F-A863-4EB4-A7FC-8DB47A93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BD07-51C4-4501-BBBA-42D9C5949163}" type="datetimeFigureOut">
              <a:rPr lang="en-US" smtClean="0"/>
              <a:t>2020-08-04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4B2C5-0FBC-48DD-8F47-1237436B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DE834-CB3C-453D-9951-CBCD6F4A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98A9-93CE-45BF-AB62-FD376245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6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DF30E-0445-4CEA-9C10-B9689096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1FDD-0A83-46F6-A206-89F7E6E2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9207-3767-4CB0-8F08-CCE74F60B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CBD07-51C4-4501-BBBA-42D9C5949163}" type="datetimeFigureOut">
              <a:rPr lang="en-US" smtClean="0"/>
              <a:t>2020-08-04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54F1-D392-4C93-AFE5-A417F55A9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46E5-92EB-496C-831C-7A5C83FB0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598A9-93CE-45BF-AB62-FD376245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esforce/MultiHopKG" TargetMode="External"/><Relationship Id="rId2" Type="http://schemas.openxmlformats.org/officeDocument/2006/relationships/hyperlink" Target="https://github.com/xwhan/DeepPa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ikronic/DeepPath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EA2842-670E-409F-AFE4-0698E6978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2565"/>
            <a:ext cx="9144000" cy="1866515"/>
          </a:xfrm>
        </p:spPr>
        <p:txBody>
          <a:bodyPr>
            <a:normAutofit/>
          </a:bodyPr>
          <a:lstStyle/>
          <a:p>
            <a:r>
              <a:rPr lang="en-US" sz="4000" dirty="0" err="1"/>
              <a:t>DeepPath</a:t>
            </a:r>
            <a:r>
              <a:rPr lang="en-US" sz="4000" dirty="0"/>
              <a:t>: A Reinforcement Learning Method for Knowledge Graph Reasoning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3C5888F-BCF7-4B76-9AB3-261A14971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Wenhan Xiong, </a:t>
            </a:r>
            <a:r>
              <a:rPr lang="en-US" dirty="0" err="1"/>
              <a:t>Thien</a:t>
            </a:r>
            <a:r>
              <a:rPr lang="en-US" dirty="0"/>
              <a:t> Hoang, William Wang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UC Santa Barbara</a:t>
            </a:r>
          </a:p>
        </p:txBody>
      </p:sp>
    </p:spTree>
    <p:extLst>
      <p:ext uri="{BB962C8B-B14F-4D97-AF65-F5344CB8AC3E}">
        <p14:creationId xmlns:p14="http://schemas.microsoft.com/office/powerpoint/2010/main" val="396011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2EA6-339F-44FE-9F29-E1FF4734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638B6-EE45-4EAD-A0C5-185A0B56C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Global Accuracy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𝑔𝑙𝑜𝑏𝑎𝑙</m:t>
                        </m:r>
                      </m:sub>
                    </m:sSub>
                    <m:r>
                      <a:rPr lang="en-US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/>
                        </m:ctrlPr>
                      </m:dPr>
                      <m:e>
                        <m:eqArr>
                          <m:eqArrPr>
                            <m:ctrlPr>
                              <a:rPr lang="en-US" i="1"/>
                            </m:ctrlPr>
                          </m:eqArrPr>
                          <m:e>
                            <m:r>
                              <a:rPr lang="en-US" i="1"/>
                              <m:t>+</m:t>
                            </m:r>
                            <m:r>
                              <a:rPr lang="en-US" i="1"/>
                              <m:t>1</m:t>
                            </m:r>
                            <m:r>
                              <a:rPr lang="en-US" i="1"/>
                              <m:t>    ; </m:t>
                            </m:r>
                            <m:r>
                              <a:rPr lang="en-US" i="1"/>
                              <m:t>𝑖𝑓</m:t>
                            </m:r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𝑟𝑒𝑎𝑐</m:t>
                            </m:r>
                            <m:r>
                              <a:rPr lang="en-US" i="1"/>
                              <m:t>h</m:t>
                            </m:r>
                            <m:r>
                              <a:rPr lang="en-US" i="1"/>
                              <m:t>𝑒𝑠</m:t>
                            </m:r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𝑡</m:t>
                            </m:r>
                            <m:r>
                              <a:rPr lang="en-US" i="1"/>
                              <m:t>h</m:t>
                            </m:r>
                            <m:r>
                              <a:rPr lang="en-US" i="1"/>
                              <m:t>𝑒</m:t>
                            </m:r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𝑡𝑎𝑟𝑔𝑒𝑡</m:t>
                            </m:r>
                          </m:e>
                          <m:e>
                            <m:r>
                              <a:rPr lang="en-US" i="1"/>
                              <m:t>−</m:t>
                            </m:r>
                            <m:r>
                              <a:rPr lang="en-US" i="1"/>
                              <m:t>1</m:t>
                            </m:r>
                            <m:r>
                              <a:rPr lang="en-US" i="1"/>
                              <m:t>     ;                            </m:t>
                            </m:r>
                            <m:r>
                              <a:rPr lang="en-US" i="1"/>
                              <m:t>𝑜</m:t>
                            </m:r>
                            <m:r>
                              <a:rPr lang="en-US" i="1"/>
                              <m:t>.</m:t>
                            </m:r>
                            <m:r>
                              <a:rPr lang="en-US" i="1"/>
                              <m:t>𝑤</m:t>
                            </m:r>
                            <m:r>
                              <a:rPr lang="en-US" i="1"/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Path Efficiency: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𝑒𝑓𝑓𝑖𝑐𝑖𝑒𝑛𝑐𝑦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𝑙𝑒𝑛𝑔𝑡</m:t>
                        </m:r>
                        <m:r>
                          <a:rPr lang="en-US" i="1"/>
                          <m:t>h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𝑝𝑎𝑡</m:t>
                        </m:r>
                        <m:r>
                          <a:rPr lang="en-US" i="1"/>
                          <m:t>h</m:t>
                        </m:r>
                        <m:r>
                          <a:rPr lang="en-US" i="1"/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Diversity: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𝑑𝑖𝑣𝑒𝑟𝑠𝑖𝑡𝑦</m:t>
                        </m:r>
                      </m:sub>
                    </m:sSub>
                    <m:r>
                      <a:rPr lang="en-US" i="1"/>
                      <m:t>=−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|</m:t>
                        </m:r>
                        <m:r>
                          <a:rPr lang="en-US" i="1"/>
                          <m:t>𝐹</m:t>
                        </m:r>
                        <m:r>
                          <a:rPr lang="en-US" i="1"/>
                          <m:t>|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1</m:t>
                        </m:r>
                      </m:sub>
                      <m:sup>
                        <m:r>
                          <a:rPr lang="en-US" i="1"/>
                          <m:t>|</m:t>
                        </m:r>
                        <m:r>
                          <a:rPr lang="en-US" i="1"/>
                          <m:t>𝐹</m:t>
                        </m:r>
                        <m:r>
                          <a:rPr lang="en-US" i="1"/>
                          <m:t>|</m:t>
                        </m:r>
                      </m:sup>
                      <m:e>
                        <m:r>
                          <a:rPr lang="en-US" i="1"/>
                          <m:t>𝑐𝑜𝑠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𝑝</m:t>
                        </m:r>
                        <m:r>
                          <a:rPr lang="en-US" i="1"/>
                          <m:t>,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𝑝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638B6-EE45-4EAD-A0C5-185A0B56C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24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3328-3886-4F7A-882F-48EEFD64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B663-7DC6-40B9-BD8D-9CEBAA9B1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RL problems</a:t>
            </a:r>
          </a:p>
          <a:p>
            <a:pPr lvl="1"/>
            <a:r>
              <a:rPr lang="en-US" dirty="0"/>
              <a:t> Atari games (</a:t>
            </a:r>
            <a:r>
              <a:rPr lang="en-US" dirty="0" err="1"/>
              <a:t>Mnih</a:t>
            </a:r>
            <a:r>
              <a:rPr lang="en-US" dirty="0"/>
              <a:t> et al., 2015): 4~18 valid actions</a:t>
            </a:r>
          </a:p>
          <a:p>
            <a:pPr lvl="1"/>
            <a:r>
              <a:rPr lang="en-US" dirty="0"/>
              <a:t> AlphaGo (Silver et al. 2016): ~250 valid actions</a:t>
            </a:r>
          </a:p>
          <a:p>
            <a:pPr lvl="1"/>
            <a:r>
              <a:rPr lang="en-US" dirty="0"/>
              <a:t> Knowledge graph reasoning: </a:t>
            </a:r>
            <a:r>
              <a:rPr lang="en-US" dirty="0">
                <a:solidFill>
                  <a:schemeClr val="accent5"/>
                </a:solidFill>
              </a:rPr>
              <a:t>&gt;= 400 actions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/>
              <a:t>Issue</a:t>
            </a:r>
            <a:r>
              <a:rPr lang="en-US" b="1" dirty="0"/>
              <a:t>: 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large action (search) space -&gt; poor convergence properties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93CB-D133-49FE-89B8-84C5C104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Policy Learning (Imitation)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9FE6-6803-4936-8A70-622040CCA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a supervision signal to help model as a teacher </a:t>
            </a:r>
          </a:p>
          <a:p>
            <a:pPr lvl="1"/>
            <a:r>
              <a:rPr lang="en-US" dirty="0"/>
              <a:t>Two-side randomized breath-first-search (BFS)</a:t>
            </a:r>
          </a:p>
          <a:p>
            <a:pPr lvl="1"/>
            <a:r>
              <a:rPr lang="en-US" dirty="0"/>
              <a:t>Prevent </a:t>
            </a:r>
            <a:r>
              <a:rPr lang="en-US" dirty="0" err="1"/>
              <a:t>stucking</a:t>
            </a:r>
            <a:r>
              <a:rPr lang="en-US" dirty="0"/>
              <a:t> in intermediate layers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E5158-7836-4CD4-86C9-3F9E1654A2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20" y="3172469"/>
            <a:ext cx="7443989" cy="16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7F8CB5-7375-49F0-9FAF-A0BA5F1165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15920" y="5015166"/>
            <a:ext cx="7868993" cy="4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5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7DD7-6689-43F2-9BFE-564E3F7C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Imitation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835767-BA20-4EF4-BFEE-94E80CC6C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23" y="1825625"/>
            <a:ext cx="10515600" cy="4351338"/>
          </a:xfrm>
        </p:spPr>
        <p:txBody>
          <a:bodyPr/>
          <a:lstStyle/>
          <a:p>
            <a:r>
              <a:rPr lang="en-US" dirty="0"/>
              <a:t>Reaching the target within</a:t>
            </a:r>
            <a:br>
              <a:rPr lang="en-US" dirty="0"/>
            </a:br>
            <a:r>
              <a:rPr lang="en-US" dirty="0"/>
              <a:t>10 steps</a:t>
            </a:r>
          </a:p>
          <a:p>
            <a:r>
              <a:rPr lang="en-US" dirty="0"/>
              <a:t>Each episode, one pair of entities</a:t>
            </a:r>
          </a:p>
          <a:p>
            <a:r>
              <a:rPr lang="en-US" dirty="0"/>
              <a:t>Re-train the agent using </a:t>
            </a:r>
            <a:br>
              <a:rPr lang="en-US" dirty="0"/>
            </a:br>
            <a:r>
              <a:rPr lang="en-US" dirty="0"/>
              <a:t>reward functions</a:t>
            </a:r>
          </a:p>
          <a:p>
            <a:pPr lvl="1"/>
            <a:r>
              <a:rPr lang="en-US" dirty="0"/>
              <a:t>BFS biased toward shorter paths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E83A9A3-DA8B-4C12-8CB5-2D50BD1B57D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91053" y="1365614"/>
            <a:ext cx="5184023" cy="408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8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8DEE-8C79-4153-B0E5-217046CD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 Using Learned Paths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C263-53F2-4100-BEF4-1287F567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Reasoning paths -&gt; predict relation links</a:t>
            </a:r>
          </a:p>
          <a:p>
            <a:r>
              <a:rPr lang="en-US" dirty="0"/>
              <a:t>Issue: an entity can be connected to many other nodes using same relation links -&gt; poor convergence</a:t>
            </a:r>
          </a:p>
          <a:p>
            <a:r>
              <a:rPr lang="en-US" dirty="0"/>
              <a:t>Verification using bi-directional search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32743D-DAE7-4FA8-9533-9EF42EC26E43}"/>
              </a:ext>
            </a:extLst>
          </p:cNvPr>
          <p:cNvSpPr/>
          <p:nvPr/>
        </p:nvSpPr>
        <p:spPr>
          <a:xfrm>
            <a:off x="2054498" y="4776627"/>
            <a:ext cx="125083" cy="1260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352B43-8F22-4EB2-9866-7FA9E9B72372}"/>
              </a:ext>
            </a:extLst>
          </p:cNvPr>
          <p:cNvSpPr/>
          <p:nvPr/>
        </p:nvSpPr>
        <p:spPr>
          <a:xfrm>
            <a:off x="2669487" y="4165947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06EF68-FF85-4A3A-8441-0EFC00F89AAE}"/>
              </a:ext>
            </a:extLst>
          </p:cNvPr>
          <p:cNvSpPr/>
          <p:nvPr/>
        </p:nvSpPr>
        <p:spPr>
          <a:xfrm>
            <a:off x="2669842" y="4386819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C7FA7F-4D83-4196-AE1F-124B2070009A}"/>
              </a:ext>
            </a:extLst>
          </p:cNvPr>
          <p:cNvSpPr/>
          <p:nvPr/>
        </p:nvSpPr>
        <p:spPr>
          <a:xfrm>
            <a:off x="2669487" y="4607691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C882A-18A3-44EC-BAD6-01B953F04356}"/>
              </a:ext>
            </a:extLst>
          </p:cNvPr>
          <p:cNvSpPr/>
          <p:nvPr/>
        </p:nvSpPr>
        <p:spPr>
          <a:xfrm>
            <a:off x="2669484" y="5161399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FA07-409A-4F19-A7C3-4BD637CCF6ED}"/>
              </a:ext>
            </a:extLst>
          </p:cNvPr>
          <p:cNvSpPr/>
          <p:nvPr/>
        </p:nvSpPr>
        <p:spPr>
          <a:xfrm>
            <a:off x="2669484" y="4940527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655DF9-0D41-42AF-96F7-383C8BED9D20}"/>
              </a:ext>
            </a:extLst>
          </p:cNvPr>
          <p:cNvSpPr/>
          <p:nvPr/>
        </p:nvSpPr>
        <p:spPr>
          <a:xfrm>
            <a:off x="2669484" y="5392368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5">
            <a:extLst>
              <a:ext uri="{FF2B5EF4-FFF2-40B4-BE49-F238E27FC236}">
                <a16:creationId xmlns:a16="http://schemas.microsoft.com/office/drawing/2014/main" id="{8603E037-D3F1-4FFC-B117-422FAA4821F3}"/>
              </a:ext>
            </a:extLst>
          </p:cNvPr>
          <p:cNvSpPr/>
          <p:nvPr/>
        </p:nvSpPr>
        <p:spPr>
          <a:xfrm>
            <a:off x="2274473" y="4808137"/>
            <a:ext cx="293298" cy="6302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8C0CD6-E172-4520-A69A-F405940A2644}"/>
              </a:ext>
            </a:extLst>
          </p:cNvPr>
          <p:cNvSpPr txBox="1"/>
          <p:nvPr/>
        </p:nvSpPr>
        <p:spPr>
          <a:xfrm rot="5400000">
            <a:off x="2623887" y="46509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13" name="Right Arrow 17">
            <a:extLst>
              <a:ext uri="{FF2B5EF4-FFF2-40B4-BE49-F238E27FC236}">
                <a16:creationId xmlns:a16="http://schemas.microsoft.com/office/drawing/2014/main" id="{D080A295-1E40-4D51-A198-424834B39977}"/>
              </a:ext>
            </a:extLst>
          </p:cNvPr>
          <p:cNvSpPr/>
          <p:nvPr/>
        </p:nvSpPr>
        <p:spPr>
          <a:xfrm rot="19702019">
            <a:off x="2974972" y="4030694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8">
            <a:extLst>
              <a:ext uri="{FF2B5EF4-FFF2-40B4-BE49-F238E27FC236}">
                <a16:creationId xmlns:a16="http://schemas.microsoft.com/office/drawing/2014/main" id="{06CD94ED-6916-4A07-A408-6959F46FFF07}"/>
              </a:ext>
            </a:extLst>
          </p:cNvPr>
          <p:cNvSpPr/>
          <p:nvPr/>
        </p:nvSpPr>
        <p:spPr>
          <a:xfrm>
            <a:off x="2983645" y="4197457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9">
            <a:extLst>
              <a:ext uri="{FF2B5EF4-FFF2-40B4-BE49-F238E27FC236}">
                <a16:creationId xmlns:a16="http://schemas.microsoft.com/office/drawing/2014/main" id="{8C5D8CC9-EF2F-4B8D-B349-DBB6F84AC3D9}"/>
              </a:ext>
            </a:extLst>
          </p:cNvPr>
          <p:cNvSpPr/>
          <p:nvPr/>
        </p:nvSpPr>
        <p:spPr>
          <a:xfrm rot="1676312">
            <a:off x="2972039" y="4368158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F74205-4E9E-4258-A3EF-705751CB7F73}"/>
              </a:ext>
            </a:extLst>
          </p:cNvPr>
          <p:cNvSpPr/>
          <p:nvPr/>
        </p:nvSpPr>
        <p:spPr>
          <a:xfrm>
            <a:off x="3317368" y="3954533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07A707-D518-43B1-9E50-B3DEC8535BA5}"/>
              </a:ext>
            </a:extLst>
          </p:cNvPr>
          <p:cNvSpPr/>
          <p:nvPr/>
        </p:nvSpPr>
        <p:spPr>
          <a:xfrm>
            <a:off x="3314861" y="4173733"/>
            <a:ext cx="125083" cy="1260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4BBE9F-9AE4-4DDF-A0F0-9CFE0A183E1E}"/>
              </a:ext>
            </a:extLst>
          </p:cNvPr>
          <p:cNvSpPr/>
          <p:nvPr/>
        </p:nvSpPr>
        <p:spPr>
          <a:xfrm>
            <a:off x="3317368" y="4390076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23">
            <a:extLst>
              <a:ext uri="{FF2B5EF4-FFF2-40B4-BE49-F238E27FC236}">
                <a16:creationId xmlns:a16="http://schemas.microsoft.com/office/drawing/2014/main" id="{F2BC02BC-559C-4B70-9631-5B2AE1B33175}"/>
              </a:ext>
            </a:extLst>
          </p:cNvPr>
          <p:cNvSpPr/>
          <p:nvPr/>
        </p:nvSpPr>
        <p:spPr>
          <a:xfrm rot="19702019">
            <a:off x="2959577" y="4670742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24">
            <a:extLst>
              <a:ext uri="{FF2B5EF4-FFF2-40B4-BE49-F238E27FC236}">
                <a16:creationId xmlns:a16="http://schemas.microsoft.com/office/drawing/2014/main" id="{3EA85DA9-0419-439D-81BB-6410EF501745}"/>
              </a:ext>
            </a:extLst>
          </p:cNvPr>
          <p:cNvSpPr/>
          <p:nvPr/>
        </p:nvSpPr>
        <p:spPr>
          <a:xfrm>
            <a:off x="2972039" y="4798431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5">
            <a:extLst>
              <a:ext uri="{FF2B5EF4-FFF2-40B4-BE49-F238E27FC236}">
                <a16:creationId xmlns:a16="http://schemas.microsoft.com/office/drawing/2014/main" id="{2D1BACC6-03DC-47DE-A128-E12BADE25C62}"/>
              </a:ext>
            </a:extLst>
          </p:cNvPr>
          <p:cNvSpPr/>
          <p:nvPr/>
        </p:nvSpPr>
        <p:spPr>
          <a:xfrm rot="1676312">
            <a:off x="2959575" y="4925542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0ED0E4-B378-4D24-898F-C033F6D7DA9D}"/>
              </a:ext>
            </a:extLst>
          </p:cNvPr>
          <p:cNvSpPr/>
          <p:nvPr/>
        </p:nvSpPr>
        <p:spPr>
          <a:xfrm>
            <a:off x="3314860" y="4595551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4FE3BF-CCF3-40A4-AC3E-C2360E589935}"/>
              </a:ext>
            </a:extLst>
          </p:cNvPr>
          <p:cNvSpPr/>
          <p:nvPr/>
        </p:nvSpPr>
        <p:spPr>
          <a:xfrm>
            <a:off x="3314859" y="4772925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5ACB7D-675C-4017-AFD2-EAC8C89F0F40}"/>
              </a:ext>
            </a:extLst>
          </p:cNvPr>
          <p:cNvSpPr/>
          <p:nvPr/>
        </p:nvSpPr>
        <p:spPr>
          <a:xfrm>
            <a:off x="3313256" y="4952719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9">
            <a:extLst>
              <a:ext uri="{FF2B5EF4-FFF2-40B4-BE49-F238E27FC236}">
                <a16:creationId xmlns:a16="http://schemas.microsoft.com/office/drawing/2014/main" id="{89B958FA-7A32-4907-B9D9-1FBA3DA4677D}"/>
              </a:ext>
            </a:extLst>
          </p:cNvPr>
          <p:cNvSpPr/>
          <p:nvPr/>
        </p:nvSpPr>
        <p:spPr>
          <a:xfrm rot="19702019">
            <a:off x="2956640" y="5264152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30">
            <a:extLst>
              <a:ext uri="{FF2B5EF4-FFF2-40B4-BE49-F238E27FC236}">
                <a16:creationId xmlns:a16="http://schemas.microsoft.com/office/drawing/2014/main" id="{00F403D7-1F60-4BF6-9EFC-9E066E29212A}"/>
              </a:ext>
            </a:extLst>
          </p:cNvPr>
          <p:cNvSpPr/>
          <p:nvPr/>
        </p:nvSpPr>
        <p:spPr>
          <a:xfrm>
            <a:off x="2961901" y="5425083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31">
            <a:extLst>
              <a:ext uri="{FF2B5EF4-FFF2-40B4-BE49-F238E27FC236}">
                <a16:creationId xmlns:a16="http://schemas.microsoft.com/office/drawing/2014/main" id="{F8CDE9CC-F09B-4F55-8068-813D5CAFD2AE}"/>
              </a:ext>
            </a:extLst>
          </p:cNvPr>
          <p:cNvSpPr/>
          <p:nvPr/>
        </p:nvSpPr>
        <p:spPr>
          <a:xfrm rot="1676312">
            <a:off x="2953708" y="5601615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A340E4-D783-4ABE-BD70-B2BCCB0BCC24}"/>
              </a:ext>
            </a:extLst>
          </p:cNvPr>
          <p:cNvSpPr/>
          <p:nvPr/>
        </p:nvSpPr>
        <p:spPr>
          <a:xfrm>
            <a:off x="3313255" y="5146826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271676-CAAD-4D4C-9707-2EE00F27DB50}"/>
              </a:ext>
            </a:extLst>
          </p:cNvPr>
          <p:cNvSpPr/>
          <p:nvPr/>
        </p:nvSpPr>
        <p:spPr>
          <a:xfrm>
            <a:off x="3313255" y="5392368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B2152C-C347-4255-99AA-3B606C454A7F}"/>
              </a:ext>
            </a:extLst>
          </p:cNvPr>
          <p:cNvSpPr/>
          <p:nvPr/>
        </p:nvSpPr>
        <p:spPr>
          <a:xfrm>
            <a:off x="3313254" y="5639061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15042F5-818E-42F6-B6F2-54DB7FE94E6C}"/>
              </a:ext>
            </a:extLst>
          </p:cNvPr>
          <p:cNvSpPr/>
          <p:nvPr/>
        </p:nvSpPr>
        <p:spPr>
          <a:xfrm>
            <a:off x="5487907" y="4776444"/>
            <a:ext cx="125083" cy="1260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152105-05D1-4575-AD6C-0EEDE6CBB9AA}"/>
              </a:ext>
            </a:extLst>
          </p:cNvPr>
          <p:cNvSpPr/>
          <p:nvPr/>
        </p:nvSpPr>
        <p:spPr>
          <a:xfrm>
            <a:off x="6102896" y="4165764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B4316C-9056-44A0-9B3A-CE47D56571DD}"/>
              </a:ext>
            </a:extLst>
          </p:cNvPr>
          <p:cNvSpPr/>
          <p:nvPr/>
        </p:nvSpPr>
        <p:spPr>
          <a:xfrm>
            <a:off x="6103251" y="4386636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E79F86-BCF3-4678-A40D-3683BF63DE12}"/>
              </a:ext>
            </a:extLst>
          </p:cNvPr>
          <p:cNvSpPr/>
          <p:nvPr/>
        </p:nvSpPr>
        <p:spPr>
          <a:xfrm>
            <a:off x="6102896" y="4607508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D4B0F0-09C6-4106-9031-B63C4B358F04}"/>
              </a:ext>
            </a:extLst>
          </p:cNvPr>
          <p:cNvSpPr/>
          <p:nvPr/>
        </p:nvSpPr>
        <p:spPr>
          <a:xfrm>
            <a:off x="6102893" y="5161216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F97034-A92A-4B5A-BB8A-0CF0A5C05091}"/>
              </a:ext>
            </a:extLst>
          </p:cNvPr>
          <p:cNvSpPr/>
          <p:nvPr/>
        </p:nvSpPr>
        <p:spPr>
          <a:xfrm>
            <a:off x="6102893" y="4940344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B4DEF6-E165-45FB-B763-269B9688B505}"/>
              </a:ext>
            </a:extLst>
          </p:cNvPr>
          <p:cNvSpPr/>
          <p:nvPr/>
        </p:nvSpPr>
        <p:spPr>
          <a:xfrm>
            <a:off x="6102893" y="5392185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69">
            <a:extLst>
              <a:ext uri="{FF2B5EF4-FFF2-40B4-BE49-F238E27FC236}">
                <a16:creationId xmlns:a16="http://schemas.microsoft.com/office/drawing/2014/main" id="{1C0FF483-F8A6-4C7C-BEF6-A7A420B02B79}"/>
              </a:ext>
            </a:extLst>
          </p:cNvPr>
          <p:cNvSpPr/>
          <p:nvPr/>
        </p:nvSpPr>
        <p:spPr>
          <a:xfrm rot="18939101" flipV="1">
            <a:off x="5600688" y="4482544"/>
            <a:ext cx="502590" cy="8950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6E1756-0E90-46BB-B3A8-8140277D7099}"/>
              </a:ext>
            </a:extLst>
          </p:cNvPr>
          <p:cNvSpPr txBox="1"/>
          <p:nvPr/>
        </p:nvSpPr>
        <p:spPr>
          <a:xfrm rot="5400000">
            <a:off x="6057296" y="46507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E29B67-6841-4BDD-BE1D-02C994D54916}"/>
              </a:ext>
            </a:extLst>
          </p:cNvPr>
          <p:cNvSpPr/>
          <p:nvPr/>
        </p:nvSpPr>
        <p:spPr>
          <a:xfrm>
            <a:off x="6750777" y="3954350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24C744-B87A-401F-B1E2-91322F9C59C9}"/>
              </a:ext>
            </a:extLst>
          </p:cNvPr>
          <p:cNvSpPr/>
          <p:nvPr/>
        </p:nvSpPr>
        <p:spPr>
          <a:xfrm>
            <a:off x="6748270" y="4173550"/>
            <a:ext cx="125083" cy="1260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86882AC-BC16-4B96-93AB-F4384F363589}"/>
              </a:ext>
            </a:extLst>
          </p:cNvPr>
          <p:cNvSpPr/>
          <p:nvPr/>
        </p:nvSpPr>
        <p:spPr>
          <a:xfrm>
            <a:off x="6750777" y="4389893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78">
            <a:extLst>
              <a:ext uri="{FF2B5EF4-FFF2-40B4-BE49-F238E27FC236}">
                <a16:creationId xmlns:a16="http://schemas.microsoft.com/office/drawing/2014/main" id="{AF1B2F5E-A1A6-4416-96F8-81CB84D1F4F2}"/>
              </a:ext>
            </a:extLst>
          </p:cNvPr>
          <p:cNvSpPr/>
          <p:nvPr/>
        </p:nvSpPr>
        <p:spPr>
          <a:xfrm rot="10800000">
            <a:off x="6341475" y="4203264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13B9DCF-498E-4A6E-8881-C457CF7D70BF}"/>
              </a:ext>
            </a:extLst>
          </p:cNvPr>
          <p:cNvSpPr/>
          <p:nvPr/>
        </p:nvSpPr>
        <p:spPr>
          <a:xfrm>
            <a:off x="6748269" y="4595368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A7B13B1-BEFE-499E-8F4A-9300342FBD8E}"/>
              </a:ext>
            </a:extLst>
          </p:cNvPr>
          <p:cNvSpPr/>
          <p:nvPr/>
        </p:nvSpPr>
        <p:spPr>
          <a:xfrm>
            <a:off x="6748268" y="4772742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F2F6CDF-ABA2-4341-9142-CC429FD308AC}"/>
              </a:ext>
            </a:extLst>
          </p:cNvPr>
          <p:cNvSpPr/>
          <p:nvPr/>
        </p:nvSpPr>
        <p:spPr>
          <a:xfrm>
            <a:off x="6746665" y="4952536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A950BD7-5136-429C-AD4A-8A62D2CDF140}"/>
              </a:ext>
            </a:extLst>
          </p:cNvPr>
          <p:cNvSpPr/>
          <p:nvPr/>
        </p:nvSpPr>
        <p:spPr>
          <a:xfrm>
            <a:off x="6746664" y="5146643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AD3ED59-572A-4EF7-9F76-DD26A020869C}"/>
              </a:ext>
            </a:extLst>
          </p:cNvPr>
          <p:cNvSpPr/>
          <p:nvPr/>
        </p:nvSpPr>
        <p:spPr>
          <a:xfrm>
            <a:off x="6746664" y="5392185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1701087-309D-4E43-A243-DA77326BCB38}"/>
              </a:ext>
            </a:extLst>
          </p:cNvPr>
          <p:cNvSpPr/>
          <p:nvPr/>
        </p:nvSpPr>
        <p:spPr>
          <a:xfrm>
            <a:off x="6746663" y="5638878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5E6502-09A1-4C17-8FE6-E857A42B168E}"/>
              </a:ext>
            </a:extLst>
          </p:cNvPr>
          <p:cNvSpPr txBox="1"/>
          <p:nvPr/>
        </p:nvSpPr>
        <p:spPr>
          <a:xfrm>
            <a:off x="1968334" y="5938998"/>
            <a:ext cx="228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Uni</a:t>
            </a:r>
            <a:r>
              <a:rPr lang="en-US" b="1" dirty="0"/>
              <a:t>-directional search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1B23BC-FA2C-4E52-9D7D-6F44BE662CF5}"/>
              </a:ext>
            </a:extLst>
          </p:cNvPr>
          <p:cNvSpPr txBox="1"/>
          <p:nvPr/>
        </p:nvSpPr>
        <p:spPr>
          <a:xfrm>
            <a:off x="5347907" y="5942568"/>
            <a:ext cx="21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bi-directional search</a:t>
            </a:r>
          </a:p>
        </p:txBody>
      </p:sp>
    </p:spTree>
    <p:extLst>
      <p:ext uri="{BB962C8B-B14F-4D97-AF65-F5344CB8AC3E}">
        <p14:creationId xmlns:p14="http://schemas.microsoft.com/office/powerpoint/2010/main" val="288370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21A3-0C29-456F-A71B-A1FF3D1B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Prediction Result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7C8574-8AB6-45C1-B856-534FE6A84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8400"/>
              </p:ext>
            </p:extLst>
          </p:nvPr>
        </p:nvGraphicFramePr>
        <p:xfrm>
          <a:off x="2178321" y="2320269"/>
          <a:ext cx="704682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TransE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TransR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worksFor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atheletPlaysForTeam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athletePlaysInLeague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athleteHomeStadium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teamPlaysSports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orgHirePerson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personLeadsOrg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0.772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sz="1100" dirty="0"/>
                        <a:t>…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3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7385-ADD9-4334-A7C9-8AE8B94B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832A8B-3D92-4B76-BCA6-6F7E1B907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8" y="1580926"/>
            <a:ext cx="5784007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953633-2F55-40F2-BE38-6ACFD12BDF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865" y="2107637"/>
            <a:ext cx="4811332" cy="3288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5936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545E-30CC-4AEB-A508-CE298B08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07DC9-E3F1-404B-B525-1D5EAFEC857D}"/>
              </a:ext>
            </a:extLst>
          </p:cNvPr>
          <p:cNvSpPr txBox="1"/>
          <p:nvPr/>
        </p:nvSpPr>
        <p:spPr>
          <a:xfrm>
            <a:off x="1135895" y="276037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personNationality</a:t>
            </a:r>
            <a:r>
              <a:rPr lang="en-US" b="1" dirty="0"/>
              <a:t>: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3938D2A-A8AC-4B82-A693-44DB4E0E065F}"/>
              </a:ext>
            </a:extLst>
          </p:cNvPr>
          <p:cNvSpPr/>
          <p:nvPr/>
        </p:nvSpPr>
        <p:spPr>
          <a:xfrm>
            <a:off x="3171729" y="2479209"/>
            <a:ext cx="241539" cy="9316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4EC37-0EEE-4970-9FC9-4E382CD67410}"/>
              </a:ext>
            </a:extLst>
          </p:cNvPr>
          <p:cNvSpPr txBox="1"/>
          <p:nvPr/>
        </p:nvSpPr>
        <p:spPr>
          <a:xfrm>
            <a:off x="3575733" y="2303470"/>
            <a:ext cx="2990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placeOfBirth</a:t>
            </a:r>
            <a:r>
              <a:rPr lang="en-US" sz="1600" dirty="0"/>
              <a:t> -&gt; locationContains</a:t>
            </a:r>
            <a:r>
              <a:rPr lang="en-US" sz="1600" baseline="30000" dirty="0"/>
              <a:t>-1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53255-04B2-48D0-A031-9213F99A93B0}"/>
              </a:ext>
            </a:extLst>
          </p:cNvPr>
          <p:cNvSpPr txBox="1"/>
          <p:nvPr/>
        </p:nvSpPr>
        <p:spPr>
          <a:xfrm>
            <a:off x="3575733" y="2760370"/>
            <a:ext cx="339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peoplePlaceLived</a:t>
            </a:r>
            <a:r>
              <a:rPr lang="en-US" sz="1600" dirty="0"/>
              <a:t> -&gt; locationContains</a:t>
            </a:r>
            <a:r>
              <a:rPr lang="en-US" sz="1600" baseline="30000" dirty="0"/>
              <a:t>-1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B9CD0-4EF1-4C19-B042-C397C262B83A}"/>
              </a:ext>
            </a:extLst>
          </p:cNvPr>
          <p:cNvSpPr txBox="1"/>
          <p:nvPr/>
        </p:nvSpPr>
        <p:spPr>
          <a:xfrm>
            <a:off x="3575733" y="2303470"/>
            <a:ext cx="287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placeOfBirth</a:t>
            </a:r>
            <a:r>
              <a:rPr lang="en-US" sz="1600" dirty="0"/>
              <a:t> -&gt; </a:t>
            </a:r>
            <a:r>
              <a:rPr lang="en-US" sz="1600" dirty="0" err="1"/>
              <a:t>locationContains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6DAA8-A910-4546-95E0-86D273FBD654}"/>
              </a:ext>
            </a:extLst>
          </p:cNvPr>
          <p:cNvSpPr txBox="1"/>
          <p:nvPr/>
        </p:nvSpPr>
        <p:spPr>
          <a:xfrm>
            <a:off x="3575733" y="3211569"/>
            <a:ext cx="4569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peopleMariage</a:t>
            </a:r>
            <a:r>
              <a:rPr lang="en-US" sz="1400" dirty="0"/>
              <a:t> -&gt; </a:t>
            </a:r>
            <a:r>
              <a:rPr lang="en-US" sz="1400" dirty="0" err="1"/>
              <a:t>locationOfCeremony</a:t>
            </a:r>
            <a:r>
              <a:rPr lang="en-US" sz="1400" dirty="0"/>
              <a:t> -&gt; locationContains</a:t>
            </a:r>
            <a:r>
              <a:rPr lang="en-US" sz="1400" baseline="30000" dirty="0"/>
              <a:t>-1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0359C-752E-464F-9540-3C5EEDA519D0}"/>
              </a:ext>
            </a:extLst>
          </p:cNvPr>
          <p:cNvSpPr txBox="1"/>
          <p:nvPr/>
        </p:nvSpPr>
        <p:spPr>
          <a:xfrm>
            <a:off x="1135895" y="4263144"/>
            <a:ext cx="21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tvProgramLanguage</a:t>
            </a:r>
            <a:r>
              <a:rPr lang="en-US" b="1" dirty="0"/>
              <a:t>: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BDA833F-FA99-42B9-A99A-95DB0E5342C8}"/>
              </a:ext>
            </a:extLst>
          </p:cNvPr>
          <p:cNvSpPr/>
          <p:nvPr/>
        </p:nvSpPr>
        <p:spPr>
          <a:xfrm>
            <a:off x="3290331" y="3989846"/>
            <a:ext cx="241539" cy="9316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DB65B-87D3-4B6C-8337-57E9F11AEA87}"/>
              </a:ext>
            </a:extLst>
          </p:cNvPr>
          <p:cNvSpPr txBox="1"/>
          <p:nvPr/>
        </p:nvSpPr>
        <p:spPr>
          <a:xfrm>
            <a:off x="3694335" y="3814107"/>
            <a:ext cx="3989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tvCountryOfOrigin</a:t>
            </a:r>
            <a:r>
              <a:rPr lang="en-US" sz="1600" dirty="0"/>
              <a:t> -&gt; </a:t>
            </a:r>
            <a:r>
              <a:rPr lang="en-US" sz="1600" dirty="0" err="1"/>
              <a:t>countryOfficialLanguage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33107-4298-4D58-8FCF-228DEE87C1EE}"/>
              </a:ext>
            </a:extLst>
          </p:cNvPr>
          <p:cNvSpPr txBox="1"/>
          <p:nvPr/>
        </p:nvSpPr>
        <p:spPr>
          <a:xfrm>
            <a:off x="3694335" y="4271007"/>
            <a:ext cx="5022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tvCountryOfOrigin</a:t>
            </a:r>
            <a:r>
              <a:rPr lang="en-US" sz="1600" dirty="0"/>
              <a:t> -&gt; filmReleaseRegion</a:t>
            </a:r>
            <a:r>
              <a:rPr lang="en-US" sz="1600" baseline="30000" dirty="0"/>
              <a:t>-1</a:t>
            </a:r>
            <a:r>
              <a:rPr lang="en-US" sz="1600" dirty="0"/>
              <a:t> -&gt;</a:t>
            </a:r>
            <a:r>
              <a:rPr lang="en-US" sz="1600" baseline="30000" dirty="0"/>
              <a:t> </a:t>
            </a:r>
            <a:r>
              <a:rPr lang="en-US" sz="1600" dirty="0" err="1"/>
              <a:t>filmLanguage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BCE68-19C7-4815-B632-8141FA8883E2}"/>
              </a:ext>
            </a:extLst>
          </p:cNvPr>
          <p:cNvSpPr txBox="1"/>
          <p:nvPr/>
        </p:nvSpPr>
        <p:spPr>
          <a:xfrm>
            <a:off x="3694335" y="4727907"/>
            <a:ext cx="2777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tvCastActor</a:t>
            </a:r>
            <a:r>
              <a:rPr lang="en-US" sz="1600" dirty="0"/>
              <a:t> -&gt; </a:t>
            </a:r>
            <a:r>
              <a:rPr lang="en-US" sz="1600" dirty="0" err="1"/>
              <a:t>personLanguage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16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2626-5DB7-4E56-B531-21B03523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19E1-65BD-4DF0-8719-8122FFE1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binary to soft reward</a:t>
            </a:r>
          </a:p>
          <a:p>
            <a:pPr lvl="1"/>
            <a:r>
              <a:rPr lang="en-US" dirty="0"/>
              <a:t>Embedding method uses the corresponding vector space to estimate likelihood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A76D9-EE30-4BE6-962D-6B3087848C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241" y="3150494"/>
            <a:ext cx="5407517" cy="557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19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0407-EB3D-47F7-AF67-40BD453B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1D98-30AE-4D3F-A7C7-95E0CF7E7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dropout actions for diversity</a:t>
            </a:r>
          </a:p>
          <a:p>
            <a:pPr lvl="1"/>
            <a:r>
              <a:rPr lang="en-US" dirty="0"/>
              <a:t>Reaching target using wrong path</a:t>
            </a:r>
          </a:p>
          <a:p>
            <a:pPr lvl="1"/>
            <a:r>
              <a:rPr lang="en-US" dirty="0"/>
              <a:t>Irrelevant query to found path</a:t>
            </a:r>
          </a:p>
          <a:p>
            <a:r>
              <a:rPr lang="en-US" dirty="0"/>
              <a:t>Randomly masks some outgoing edges for the agent</a:t>
            </a:r>
          </a:p>
          <a:p>
            <a:r>
              <a:rPr lang="en-US" dirty="0"/>
              <a:t>Sampling: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7AE6E-6230-4CDD-B3BE-51FA1B388D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64" y="4046179"/>
            <a:ext cx="4507271" cy="925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5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1C50-DC6F-4A92-8D5D-C591C8B5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E74C-7AC1-4734-AB4A-119BB60FF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it as a large</a:t>
            </a:r>
            <a:br>
              <a:rPr lang="en-US" dirty="0"/>
            </a:br>
            <a:r>
              <a:rPr lang="en-US" dirty="0"/>
              <a:t>graph data structure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0D3929-8B60-478A-84B6-29BAB452095E}"/>
              </a:ext>
            </a:extLst>
          </p:cNvPr>
          <p:cNvGrpSpPr/>
          <p:nvPr/>
        </p:nvGrpSpPr>
        <p:grpSpPr>
          <a:xfrm>
            <a:off x="4231239" y="1885221"/>
            <a:ext cx="7671523" cy="3929956"/>
            <a:chOff x="721920" y="1756948"/>
            <a:chExt cx="7671523" cy="392995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962356A-2C21-4B32-8D6E-E00980732573}"/>
                </a:ext>
              </a:extLst>
            </p:cNvPr>
            <p:cNvSpPr/>
            <p:nvPr/>
          </p:nvSpPr>
          <p:spPr>
            <a:xfrm>
              <a:off x="3868042" y="5015353"/>
              <a:ext cx="1754011" cy="6715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Band of Brothers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0EED9E0-291A-43C1-AB76-D69DEB2EBC0E}"/>
                </a:ext>
              </a:extLst>
            </p:cNvPr>
            <p:cNvSpPr/>
            <p:nvPr/>
          </p:nvSpPr>
          <p:spPr>
            <a:xfrm>
              <a:off x="1838091" y="4196873"/>
              <a:ext cx="1633069" cy="595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United States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415848-946D-4C60-85A2-7EE36A07BEE7}"/>
                </a:ext>
              </a:extLst>
            </p:cNvPr>
            <p:cNvSpPr txBox="1"/>
            <p:nvPr/>
          </p:nvSpPr>
          <p:spPr>
            <a:xfrm>
              <a:off x="2100022" y="4824653"/>
              <a:ext cx="1698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countryOfOrigin</a:t>
              </a:r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24BAE84-2E4F-4967-8D2B-4F1736A0AC6C}"/>
                </a:ext>
              </a:extLst>
            </p:cNvPr>
            <p:cNvSpPr/>
            <p:nvPr/>
          </p:nvSpPr>
          <p:spPr>
            <a:xfrm>
              <a:off x="4123354" y="3250338"/>
              <a:ext cx="1892233" cy="67094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Neal McDonough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64E538-5E36-49C7-A561-27934197F75A}"/>
                </a:ext>
              </a:extLst>
            </p:cNvPr>
            <p:cNvSpPr txBox="1"/>
            <p:nvPr/>
          </p:nvSpPr>
          <p:spPr>
            <a:xfrm>
              <a:off x="3535872" y="3897150"/>
              <a:ext cx="1306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nationality</a:t>
              </a:r>
              <a:r>
                <a:rPr lang="en-US" baseline="30000" dirty="0"/>
                <a:t>-1</a:t>
              </a:r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0AD56C-762E-49A5-A914-84747F5358FD}"/>
                </a:ext>
              </a:extLst>
            </p:cNvPr>
            <p:cNvSpPr/>
            <p:nvPr/>
          </p:nvSpPr>
          <p:spPr>
            <a:xfrm>
              <a:off x="4172455" y="1756948"/>
              <a:ext cx="1339345" cy="5368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English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548AB71-546D-4E06-83C8-BCAB18EF0094}"/>
                </a:ext>
              </a:extLst>
            </p:cNvPr>
            <p:cNvSpPr/>
            <p:nvPr/>
          </p:nvSpPr>
          <p:spPr>
            <a:xfrm>
              <a:off x="6300571" y="3921284"/>
              <a:ext cx="1482861" cy="5435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 Hanks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3882D2-2290-4B40-902F-78F0FA2F60E5}"/>
                </a:ext>
              </a:extLst>
            </p:cNvPr>
            <p:cNvSpPr txBox="1"/>
            <p:nvPr/>
          </p:nvSpPr>
          <p:spPr>
            <a:xfrm>
              <a:off x="5689608" y="4830687"/>
              <a:ext cx="1965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awardWorkWinner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B6432E-074B-488E-AB2F-447AEE5740C7}"/>
                </a:ext>
              </a:extLst>
            </p:cNvPr>
            <p:cNvSpPr txBox="1"/>
            <p:nvPr/>
          </p:nvSpPr>
          <p:spPr>
            <a:xfrm>
              <a:off x="4909899" y="4283179"/>
              <a:ext cx="1063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castActor</a:t>
              </a:r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A35D55-41EB-4761-A091-C7385ABB7D7B}"/>
                </a:ext>
              </a:extLst>
            </p:cNvPr>
            <p:cNvSpPr txBox="1"/>
            <p:nvPr/>
          </p:nvSpPr>
          <p:spPr>
            <a:xfrm>
              <a:off x="7232163" y="3368637"/>
              <a:ext cx="1161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profession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4222BB-AAB3-4A8C-AD94-328516E9C41F}"/>
                </a:ext>
              </a:extLst>
            </p:cNvPr>
            <p:cNvSpPr txBox="1"/>
            <p:nvPr/>
          </p:nvSpPr>
          <p:spPr>
            <a:xfrm rot="3392977">
              <a:off x="5237068" y="2846686"/>
              <a:ext cx="1815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personLanguages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F3A628-5E4E-42BF-A60F-B37F171CAB04}"/>
                </a:ext>
              </a:extLst>
            </p:cNvPr>
            <p:cNvSpPr txBox="1"/>
            <p:nvPr/>
          </p:nvSpPr>
          <p:spPr>
            <a:xfrm>
              <a:off x="3999478" y="2690739"/>
              <a:ext cx="1815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personLanguages</a:t>
              </a:r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4F16A46-8A84-4BEF-A51E-6E487CE918B8}"/>
                </a:ext>
              </a:extLst>
            </p:cNvPr>
            <p:cNvSpPr/>
            <p:nvPr/>
          </p:nvSpPr>
          <p:spPr>
            <a:xfrm>
              <a:off x="1269515" y="2507869"/>
              <a:ext cx="1811447" cy="6186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Caesars Entertain</a:t>
              </a:r>
              <a:r>
                <a:rPr lang="mr-IN" dirty="0"/>
                <a:t>…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E1B4C65-66DB-4A30-84E2-F14FD0D0DC24}"/>
                </a:ext>
              </a:extLst>
            </p:cNvPr>
            <p:cNvSpPr txBox="1"/>
            <p:nvPr/>
          </p:nvSpPr>
          <p:spPr>
            <a:xfrm>
              <a:off x="721920" y="3518234"/>
              <a:ext cx="176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serviceLocation</a:t>
              </a:r>
              <a:r>
                <a:rPr lang="en-US" baseline="30000" dirty="0"/>
                <a:t>-1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7122333-8C6A-42E0-B3A5-CCB994905A13}"/>
                </a:ext>
              </a:extLst>
            </p:cNvPr>
            <p:cNvSpPr txBox="1"/>
            <p:nvPr/>
          </p:nvSpPr>
          <p:spPr>
            <a:xfrm>
              <a:off x="2047279" y="1952539"/>
              <a:ext cx="1736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serviceLanguage</a:t>
              </a:r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B0EF728-8B16-4405-8BC8-4931E648CD59}"/>
                </a:ext>
              </a:extLst>
            </p:cNvPr>
            <p:cNvSpPr/>
            <p:nvPr/>
          </p:nvSpPr>
          <p:spPr>
            <a:xfrm>
              <a:off x="6799310" y="2642539"/>
              <a:ext cx="1081785" cy="46573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Actor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118A78-3663-42F4-AC80-364175017AE8}"/>
                </a:ext>
              </a:extLst>
            </p:cNvPr>
            <p:cNvSpPr txBox="1"/>
            <p:nvPr/>
          </p:nvSpPr>
          <p:spPr>
            <a:xfrm rot="18772042">
              <a:off x="2465629" y="2886521"/>
              <a:ext cx="1894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countrySpokenIn</a:t>
              </a:r>
              <a:r>
                <a:rPr lang="en-US" baseline="30000" dirty="0"/>
                <a:t>-1</a:t>
              </a:r>
              <a:endParaRPr lang="en-US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BAD9273-C471-4BEB-BE72-24C99E2152F2}"/>
                </a:ext>
              </a:extLst>
            </p:cNvPr>
            <p:cNvCxnSpPr>
              <a:stCxn id="45" idx="7"/>
              <a:endCxn id="38" idx="2"/>
            </p:cNvCxnSpPr>
            <p:nvPr/>
          </p:nvCxnSpPr>
          <p:spPr>
            <a:xfrm flipV="1">
              <a:off x="2815682" y="2025393"/>
              <a:ext cx="1356773" cy="573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05AE035-AC77-4238-933D-956AE60FD38A}"/>
                </a:ext>
              </a:extLst>
            </p:cNvPr>
            <p:cNvCxnSpPr>
              <a:stCxn id="36" idx="0"/>
              <a:endCxn id="38" idx="4"/>
            </p:cNvCxnSpPr>
            <p:nvPr/>
          </p:nvCxnSpPr>
          <p:spPr>
            <a:xfrm flipH="1" flipV="1">
              <a:off x="4842128" y="2293838"/>
              <a:ext cx="227343" cy="956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C092405-025B-4295-A6E2-33EDC2B72D01}"/>
                </a:ext>
              </a:extLst>
            </p:cNvPr>
            <p:cNvCxnSpPr>
              <a:stCxn id="34" idx="7"/>
              <a:endCxn id="36" idx="2"/>
            </p:cNvCxnSpPr>
            <p:nvPr/>
          </p:nvCxnSpPr>
          <p:spPr>
            <a:xfrm flipV="1">
              <a:off x="3232003" y="3585811"/>
              <a:ext cx="891351" cy="698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55C9E27-CCB0-4824-8426-7BCD83107ECE}"/>
                </a:ext>
              </a:extLst>
            </p:cNvPr>
            <p:cNvCxnSpPr>
              <a:stCxn id="34" idx="0"/>
              <a:endCxn id="38" idx="3"/>
            </p:cNvCxnSpPr>
            <p:nvPr/>
          </p:nvCxnSpPr>
          <p:spPr>
            <a:xfrm flipV="1">
              <a:off x="2654626" y="2215212"/>
              <a:ext cx="1713972" cy="19816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83D0A1-F2A3-4A3E-A1C8-B0FD4F3FB6D2}"/>
                </a:ext>
              </a:extLst>
            </p:cNvPr>
            <p:cNvCxnSpPr>
              <a:stCxn id="34" idx="0"/>
              <a:endCxn id="45" idx="4"/>
            </p:cNvCxnSpPr>
            <p:nvPr/>
          </p:nvCxnSpPr>
          <p:spPr>
            <a:xfrm flipH="1" flipV="1">
              <a:off x="2175239" y="3126483"/>
              <a:ext cx="479387" cy="10703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E0F7268-5CD2-4539-9272-ABA0EEFB7562}"/>
                </a:ext>
              </a:extLst>
            </p:cNvPr>
            <p:cNvCxnSpPr>
              <a:stCxn id="33" idx="1"/>
              <a:endCxn id="34" idx="5"/>
            </p:cNvCxnSpPr>
            <p:nvPr/>
          </p:nvCxnSpPr>
          <p:spPr>
            <a:xfrm flipH="1" flipV="1">
              <a:off x="3232003" y="4705424"/>
              <a:ext cx="892908" cy="4082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018D6B9-4209-457A-A000-DFC1EA94C426}"/>
                </a:ext>
              </a:extLst>
            </p:cNvPr>
            <p:cNvCxnSpPr>
              <a:stCxn id="33" idx="0"/>
              <a:endCxn id="36" idx="4"/>
            </p:cNvCxnSpPr>
            <p:nvPr/>
          </p:nvCxnSpPr>
          <p:spPr>
            <a:xfrm flipV="1">
              <a:off x="4745048" y="3921284"/>
              <a:ext cx="324423" cy="10940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B75813E-5127-4EF0-B78B-C11D73003162}"/>
                </a:ext>
              </a:extLst>
            </p:cNvPr>
            <p:cNvCxnSpPr>
              <a:stCxn id="33" idx="7"/>
              <a:endCxn id="39" idx="3"/>
            </p:cNvCxnSpPr>
            <p:nvPr/>
          </p:nvCxnSpPr>
          <p:spPr>
            <a:xfrm flipV="1">
              <a:off x="5365184" y="4385218"/>
              <a:ext cx="1152547" cy="7284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7058E0B-BF2D-4907-90BE-E782F40ED9D0}"/>
                </a:ext>
              </a:extLst>
            </p:cNvPr>
            <p:cNvCxnSpPr>
              <a:stCxn id="39" idx="0"/>
              <a:endCxn id="48" idx="4"/>
            </p:cNvCxnSpPr>
            <p:nvPr/>
          </p:nvCxnSpPr>
          <p:spPr>
            <a:xfrm flipV="1">
              <a:off x="7042002" y="3108271"/>
              <a:ext cx="298201" cy="813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6F77A6C-830C-4C5A-9BA1-29E2D604B58C}"/>
                </a:ext>
              </a:extLst>
            </p:cNvPr>
            <p:cNvCxnSpPr>
              <a:stCxn id="39" idx="1"/>
              <a:endCxn id="38" idx="5"/>
            </p:cNvCxnSpPr>
            <p:nvPr/>
          </p:nvCxnSpPr>
          <p:spPr>
            <a:xfrm flipH="1" flipV="1">
              <a:off x="5315657" y="2215212"/>
              <a:ext cx="1202074" cy="17856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963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19BE-699E-430D-B85F-C2AB6CB5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Framework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5EF591-F170-4A98-AC79-BD149A5618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73" y="1690688"/>
            <a:ext cx="9528654" cy="41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25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CDC7-038D-436A-BB11-A7C5C9EF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71B9-51BB-4A72-9C96-EA513CCA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Link to </a:t>
            </a:r>
            <a:r>
              <a:rPr lang="en-US" dirty="0" err="1"/>
              <a:t>DeepPath</a:t>
            </a:r>
            <a:r>
              <a:rPr lang="en-US" dirty="0"/>
              <a:t> source code: </a:t>
            </a:r>
            <a:r>
              <a:rPr lang="en-US" u="sng" dirty="0">
                <a:hlinkClick r:id="rId2"/>
              </a:rPr>
              <a:t>https://github.com/xwhan/DeepPath</a:t>
            </a:r>
            <a:endParaRPr lang="en-US" dirty="0"/>
          </a:p>
          <a:p>
            <a:pPr lvl="0"/>
            <a:r>
              <a:rPr lang="en-US" dirty="0"/>
              <a:t>Link to salesforce source code:  </a:t>
            </a:r>
            <a:r>
              <a:rPr lang="en-US" u="sng" dirty="0">
                <a:hlinkClick r:id="rId3"/>
              </a:rPr>
              <a:t>https://github.com/salesforce/MultiHopKG</a:t>
            </a:r>
            <a:endParaRPr lang="en-US" dirty="0"/>
          </a:p>
          <a:p>
            <a:pPr lvl="0"/>
            <a:r>
              <a:rPr lang="en-US" dirty="0"/>
              <a:t>Link to my source code: </a:t>
            </a:r>
            <a:r>
              <a:rPr lang="en-US" u="sng" dirty="0">
                <a:hlinkClick r:id="rId4"/>
              </a:rPr>
              <a:t>https://github.com/Nikronic/DeepPath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03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2615-1E03-4479-AADA-55183C51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F1E35-8BFD-403D-BC88-90A8B010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[1] Sudip Chowdhury, Knowledge Graph: The Perfect Complement to Machine Learning, 2019, medium.</a:t>
            </a:r>
            <a:endParaRPr lang="en-US" dirty="0"/>
          </a:p>
          <a:p>
            <a:r>
              <a:rPr lang="en-US" i="1" dirty="0"/>
              <a:t>[2] Peter Crocker, The intuitions behind Knowledge Graphs and Reasoning, 2018, Towards Data Science.</a:t>
            </a:r>
            <a:endParaRPr lang="en-US" dirty="0"/>
          </a:p>
          <a:p>
            <a:r>
              <a:rPr lang="en-US" i="1" dirty="0"/>
              <a:t>[3] Toutanova et al. Representing text for joint embedding of text and knowledge bases</a:t>
            </a:r>
            <a:endParaRPr lang="en-US" dirty="0"/>
          </a:p>
          <a:p>
            <a:r>
              <a:rPr lang="en-US" i="1" dirty="0"/>
              <a:t>[4*] </a:t>
            </a:r>
            <a:r>
              <a:rPr lang="en-US" i="1" dirty="0" err="1"/>
              <a:t>Xiong</a:t>
            </a:r>
            <a:r>
              <a:rPr lang="en-US" i="1" dirty="0"/>
              <a:t>, </a:t>
            </a:r>
            <a:r>
              <a:rPr lang="en-US" i="1" dirty="0" err="1"/>
              <a:t>Wenhan</a:t>
            </a:r>
            <a:r>
              <a:rPr lang="en-US" i="1" dirty="0"/>
              <a:t>, </a:t>
            </a:r>
            <a:r>
              <a:rPr lang="en-US" i="1" dirty="0" err="1"/>
              <a:t>Thien</a:t>
            </a:r>
            <a:r>
              <a:rPr lang="en-US" i="1" dirty="0"/>
              <a:t> Hoang, and William Yang Wang. "</a:t>
            </a:r>
            <a:r>
              <a:rPr lang="en-US" i="1" dirty="0" err="1"/>
              <a:t>Deeppath</a:t>
            </a:r>
            <a:r>
              <a:rPr lang="en-US" i="1" dirty="0"/>
              <a:t>: A reinforcement learning method for knowledge graph reasoning." </a:t>
            </a:r>
            <a:r>
              <a:rPr lang="en-US" i="1" dirty="0" err="1"/>
              <a:t>arXiv</a:t>
            </a:r>
            <a:r>
              <a:rPr lang="en-US" i="1" dirty="0"/>
              <a:t> preprint arXiv:1707.06690 (2017).</a:t>
            </a:r>
            <a:endParaRPr lang="en-US" dirty="0"/>
          </a:p>
          <a:p>
            <a:r>
              <a:rPr lang="en-US" i="1" dirty="0"/>
              <a:t>[5*] Lin, Xi Victoria, Richard </a:t>
            </a:r>
            <a:r>
              <a:rPr lang="en-US" i="1" dirty="0" err="1"/>
              <a:t>Socher</a:t>
            </a:r>
            <a:r>
              <a:rPr lang="en-US" i="1" dirty="0"/>
              <a:t>, and </a:t>
            </a:r>
            <a:r>
              <a:rPr lang="en-US" i="1" dirty="0" err="1"/>
              <a:t>Caiming</a:t>
            </a:r>
            <a:r>
              <a:rPr lang="en-US" i="1" dirty="0"/>
              <a:t> </a:t>
            </a:r>
            <a:r>
              <a:rPr lang="en-US" i="1" dirty="0" err="1"/>
              <a:t>Xiong</a:t>
            </a:r>
            <a:r>
              <a:rPr lang="en-US" i="1" dirty="0"/>
              <a:t>. "Multi-hop knowledge graph reasoning with reward shaping." </a:t>
            </a:r>
            <a:r>
              <a:rPr lang="en-US" i="1" dirty="0" err="1"/>
              <a:t>arXiv</a:t>
            </a:r>
            <a:r>
              <a:rPr lang="en-US" i="1" dirty="0"/>
              <a:t> preprint arXiv:1808.10568 (2018).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6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D106-6259-4365-940F-46B79057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on Knowledge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374E-0BFB-4B37-AF5C-8A887701B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is no complete</a:t>
            </a:r>
          </a:p>
          <a:p>
            <a:r>
              <a:rPr lang="en-US" dirty="0"/>
              <a:t>Reasoning based on</a:t>
            </a:r>
            <a:br>
              <a:rPr lang="en-US" dirty="0"/>
            </a:br>
            <a:r>
              <a:rPr lang="en-US" dirty="0"/>
              <a:t>available relations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23CCAA-5F1E-49EF-8AE2-325F9CE89128}"/>
              </a:ext>
            </a:extLst>
          </p:cNvPr>
          <p:cNvSpPr txBox="1"/>
          <p:nvPr/>
        </p:nvSpPr>
        <p:spPr>
          <a:xfrm>
            <a:off x="4404411" y="1996800"/>
            <a:ext cx="7600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Query Node</a:t>
            </a:r>
            <a:r>
              <a:rPr lang="en-US" sz="2000" dirty="0"/>
              <a:t>: “Band of Brothers”</a:t>
            </a:r>
          </a:p>
          <a:p>
            <a:pPr algn="ctr"/>
            <a:r>
              <a:rPr lang="en-US" sz="2000" dirty="0"/>
              <a:t> </a:t>
            </a:r>
            <a:r>
              <a:rPr lang="en-US" sz="2000" b="1" dirty="0"/>
              <a:t>Query Relation</a:t>
            </a:r>
            <a:r>
              <a:rPr lang="en-US" sz="2000" dirty="0"/>
              <a:t>: “</a:t>
            </a:r>
            <a:r>
              <a:rPr lang="en-US" sz="2000" dirty="0" err="1"/>
              <a:t>tvProgramLanguage</a:t>
            </a:r>
            <a:r>
              <a:rPr lang="en-US" sz="2000" dirty="0"/>
              <a:t>”</a:t>
            </a:r>
          </a:p>
          <a:p>
            <a:pPr algn="ctr"/>
            <a:r>
              <a:rPr lang="en-US" sz="2000" b="1" dirty="0"/>
              <a:t>Query</a:t>
            </a:r>
            <a:r>
              <a:rPr lang="en-US" sz="2000" dirty="0"/>
              <a:t>: </a:t>
            </a:r>
            <a:r>
              <a:rPr lang="en-US" sz="2000" dirty="0" err="1"/>
              <a:t>tvProgramLanguage</a:t>
            </a:r>
            <a:r>
              <a:rPr lang="en-US" sz="2000" dirty="0"/>
              <a:t>(Band of Br</a:t>
            </a:r>
            <a:r>
              <a:rPr lang="en-US" dirty="0"/>
              <a:t>others, </a:t>
            </a:r>
            <a:r>
              <a:rPr lang="en-US" b="1" dirty="0"/>
              <a:t>?</a:t>
            </a:r>
            <a:r>
              <a:rPr lang="en-US" dirty="0"/>
              <a:t>)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2622618-F996-4EEC-B856-BD7B716C329B}"/>
              </a:ext>
            </a:extLst>
          </p:cNvPr>
          <p:cNvSpPr/>
          <p:nvPr/>
        </p:nvSpPr>
        <p:spPr>
          <a:xfrm>
            <a:off x="7500928" y="5324272"/>
            <a:ext cx="1754011" cy="6715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Band of Brothers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80857-53C8-4D01-9CE1-1B638D1C9ED4}"/>
              </a:ext>
            </a:extLst>
          </p:cNvPr>
          <p:cNvSpPr/>
          <p:nvPr/>
        </p:nvSpPr>
        <p:spPr>
          <a:xfrm>
            <a:off x="5470977" y="4505792"/>
            <a:ext cx="1633069" cy="5958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United States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B9BC87-C386-4965-BFDF-A0D8E7728407}"/>
              </a:ext>
            </a:extLst>
          </p:cNvPr>
          <p:cNvSpPr txBox="1"/>
          <p:nvPr/>
        </p:nvSpPr>
        <p:spPr>
          <a:xfrm>
            <a:off x="5732908" y="5133572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countryOfOrigin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9F4881-5FBB-49CE-B1AC-023D46C698DC}"/>
              </a:ext>
            </a:extLst>
          </p:cNvPr>
          <p:cNvSpPr/>
          <p:nvPr/>
        </p:nvSpPr>
        <p:spPr>
          <a:xfrm>
            <a:off x="7756240" y="3559257"/>
            <a:ext cx="1892233" cy="6709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Neal McDonough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CD1B13-822C-4330-A16A-89E3CED28F93}"/>
              </a:ext>
            </a:extLst>
          </p:cNvPr>
          <p:cNvSpPr txBox="1"/>
          <p:nvPr/>
        </p:nvSpPr>
        <p:spPr>
          <a:xfrm>
            <a:off x="7168758" y="4206069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nationality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6CBC57-62E6-4707-8349-97F6FB1193D9}"/>
              </a:ext>
            </a:extLst>
          </p:cNvPr>
          <p:cNvSpPr/>
          <p:nvPr/>
        </p:nvSpPr>
        <p:spPr>
          <a:xfrm>
            <a:off x="7805341" y="2065867"/>
            <a:ext cx="1339345" cy="536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D4E632F-BF8C-479A-B011-67B0A263E108}"/>
              </a:ext>
            </a:extLst>
          </p:cNvPr>
          <p:cNvSpPr/>
          <p:nvPr/>
        </p:nvSpPr>
        <p:spPr>
          <a:xfrm>
            <a:off x="9933457" y="4230203"/>
            <a:ext cx="1482861" cy="5435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Tom Hanks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A2BC9E-C80D-4C95-B937-4717698F5217}"/>
              </a:ext>
            </a:extLst>
          </p:cNvPr>
          <p:cNvSpPr txBox="1"/>
          <p:nvPr/>
        </p:nvSpPr>
        <p:spPr>
          <a:xfrm>
            <a:off x="9322494" y="5139606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awardWorkWinner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6BE58B-55CC-4BE1-8B47-BCB90C27C323}"/>
              </a:ext>
            </a:extLst>
          </p:cNvPr>
          <p:cNvSpPr txBox="1"/>
          <p:nvPr/>
        </p:nvSpPr>
        <p:spPr>
          <a:xfrm>
            <a:off x="8542785" y="459209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castActor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86166B-818B-4831-9777-6378BCA37BF7}"/>
              </a:ext>
            </a:extLst>
          </p:cNvPr>
          <p:cNvSpPr txBox="1"/>
          <p:nvPr/>
        </p:nvSpPr>
        <p:spPr>
          <a:xfrm>
            <a:off x="10865049" y="3677556"/>
            <a:ext cx="116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9FA148-BF6A-4646-B937-99E583080A80}"/>
              </a:ext>
            </a:extLst>
          </p:cNvPr>
          <p:cNvSpPr txBox="1"/>
          <p:nvPr/>
        </p:nvSpPr>
        <p:spPr>
          <a:xfrm rot="3392977">
            <a:off x="8869954" y="3155605"/>
            <a:ext cx="18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personLanguages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39FDCC-F162-4EE3-99AB-8BE2D2CA9D25}"/>
              </a:ext>
            </a:extLst>
          </p:cNvPr>
          <p:cNvSpPr txBox="1"/>
          <p:nvPr/>
        </p:nvSpPr>
        <p:spPr>
          <a:xfrm>
            <a:off x="7632364" y="2999658"/>
            <a:ext cx="18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personLanguages</a:t>
            </a:r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6720D0-826F-4C1C-823C-259E0C392D8D}"/>
              </a:ext>
            </a:extLst>
          </p:cNvPr>
          <p:cNvSpPr/>
          <p:nvPr/>
        </p:nvSpPr>
        <p:spPr>
          <a:xfrm>
            <a:off x="4902401" y="2816788"/>
            <a:ext cx="1811447" cy="6186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Caesars Entertain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EB3F81-0D18-4CD8-873B-925B4290EFD2}"/>
              </a:ext>
            </a:extLst>
          </p:cNvPr>
          <p:cNvSpPr txBox="1"/>
          <p:nvPr/>
        </p:nvSpPr>
        <p:spPr>
          <a:xfrm>
            <a:off x="4354806" y="3827153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serviceLocation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2FFCA0-6E75-496C-B403-2B93D2801A3E}"/>
              </a:ext>
            </a:extLst>
          </p:cNvPr>
          <p:cNvSpPr txBox="1"/>
          <p:nvPr/>
        </p:nvSpPr>
        <p:spPr>
          <a:xfrm>
            <a:off x="5680165" y="2261458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serviceLanguage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978FE4F-732D-4827-92AB-264223601F8C}"/>
              </a:ext>
            </a:extLst>
          </p:cNvPr>
          <p:cNvSpPr/>
          <p:nvPr/>
        </p:nvSpPr>
        <p:spPr>
          <a:xfrm>
            <a:off x="10432196" y="2951458"/>
            <a:ext cx="1081785" cy="46573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183894-1B4D-495A-B257-6DC116EF6738}"/>
              </a:ext>
            </a:extLst>
          </p:cNvPr>
          <p:cNvSpPr txBox="1"/>
          <p:nvPr/>
        </p:nvSpPr>
        <p:spPr>
          <a:xfrm rot="18772042">
            <a:off x="6098515" y="3195440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countrySpokenIn</a:t>
            </a:r>
            <a:r>
              <a:rPr lang="en-US" baseline="30000" dirty="0"/>
              <a:t>-1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F33F6C-B87A-415B-87A7-87B8739024EA}"/>
              </a:ext>
            </a:extLst>
          </p:cNvPr>
          <p:cNvCxnSpPr/>
          <p:nvPr/>
        </p:nvCxnSpPr>
        <p:spPr>
          <a:xfrm flipV="1">
            <a:off x="6448568" y="2334312"/>
            <a:ext cx="1356773" cy="57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6EF26F-DC85-4F99-9F55-1175379EF632}"/>
              </a:ext>
            </a:extLst>
          </p:cNvPr>
          <p:cNvCxnSpPr/>
          <p:nvPr/>
        </p:nvCxnSpPr>
        <p:spPr>
          <a:xfrm flipH="1" flipV="1">
            <a:off x="8475014" y="2602757"/>
            <a:ext cx="227343" cy="956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51A85F-EADE-41F9-BEBA-7ADAB33364DA}"/>
              </a:ext>
            </a:extLst>
          </p:cNvPr>
          <p:cNvCxnSpPr/>
          <p:nvPr/>
        </p:nvCxnSpPr>
        <p:spPr>
          <a:xfrm flipV="1">
            <a:off x="6864889" y="3894730"/>
            <a:ext cx="891351" cy="69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DBD9FE-8491-440B-A984-BD36F30386FD}"/>
              </a:ext>
            </a:extLst>
          </p:cNvPr>
          <p:cNvCxnSpPr/>
          <p:nvPr/>
        </p:nvCxnSpPr>
        <p:spPr>
          <a:xfrm flipV="1">
            <a:off x="6287512" y="2524131"/>
            <a:ext cx="1713972" cy="1981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FB8E3F-AFBA-49BC-AD01-E08096A03A62}"/>
              </a:ext>
            </a:extLst>
          </p:cNvPr>
          <p:cNvCxnSpPr/>
          <p:nvPr/>
        </p:nvCxnSpPr>
        <p:spPr>
          <a:xfrm flipH="1" flipV="1">
            <a:off x="5808125" y="3435402"/>
            <a:ext cx="479387" cy="1070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866C83-B490-4A00-A6B1-D73A531A93C2}"/>
              </a:ext>
            </a:extLst>
          </p:cNvPr>
          <p:cNvCxnSpPr/>
          <p:nvPr/>
        </p:nvCxnSpPr>
        <p:spPr>
          <a:xfrm flipH="1" flipV="1">
            <a:off x="6864889" y="5014343"/>
            <a:ext cx="892908" cy="408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0CEB34-2631-4047-9822-850A41DF5B4E}"/>
              </a:ext>
            </a:extLst>
          </p:cNvPr>
          <p:cNvCxnSpPr/>
          <p:nvPr/>
        </p:nvCxnSpPr>
        <p:spPr>
          <a:xfrm flipV="1">
            <a:off x="8377934" y="4230203"/>
            <a:ext cx="324423" cy="10940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E302B7-1349-478A-B898-2FC90E9D067F}"/>
              </a:ext>
            </a:extLst>
          </p:cNvPr>
          <p:cNvCxnSpPr/>
          <p:nvPr/>
        </p:nvCxnSpPr>
        <p:spPr>
          <a:xfrm flipV="1">
            <a:off x="8998070" y="4694137"/>
            <a:ext cx="1152547" cy="728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46DC2B-661A-4049-8927-055829AE0189}"/>
              </a:ext>
            </a:extLst>
          </p:cNvPr>
          <p:cNvCxnSpPr/>
          <p:nvPr/>
        </p:nvCxnSpPr>
        <p:spPr>
          <a:xfrm flipV="1">
            <a:off x="10674888" y="3417190"/>
            <a:ext cx="298201" cy="813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397578-70D6-4703-8980-6ED4E9559598}"/>
              </a:ext>
            </a:extLst>
          </p:cNvPr>
          <p:cNvCxnSpPr/>
          <p:nvPr/>
        </p:nvCxnSpPr>
        <p:spPr>
          <a:xfrm flipH="1" flipV="1">
            <a:off x="8948543" y="2524131"/>
            <a:ext cx="1202074" cy="1785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Content Placeholder 5">
            <a:extLst>
              <a:ext uri="{FF2B5EF4-FFF2-40B4-BE49-F238E27FC236}">
                <a16:creationId xmlns:a16="http://schemas.microsoft.com/office/drawing/2014/main" id="{BE00B334-15BC-41AD-BDBB-005117B9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78" y="4225101"/>
            <a:ext cx="4005023" cy="17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7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 animBg="1"/>
      <p:bldP spid="47" grpId="0"/>
      <p:bldP spid="48" grpId="0"/>
      <p:bldP spid="49" grpId="0" animBg="1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3F91-8A96-4D90-9B8C-B995BB75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5184-7C25-4A74-9AA4-1D4FCEC7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Path-based methods</a:t>
            </a:r>
          </a:p>
          <a:p>
            <a:pPr lvl="1"/>
            <a:r>
              <a:rPr lang="en-US" dirty="0"/>
              <a:t>Path-Ranking Algorithm (PRA), Lao et al. 2011</a:t>
            </a:r>
          </a:p>
          <a:p>
            <a:pPr lvl="1"/>
            <a:r>
              <a:rPr lang="en-US" dirty="0"/>
              <a:t>Subgraph Feature Extraction, Gardner et al, 2015</a:t>
            </a:r>
          </a:p>
          <a:p>
            <a:pPr lvl="1"/>
            <a:r>
              <a:rPr lang="en-US" dirty="0"/>
              <a:t>RNN + PRA, </a:t>
            </a:r>
            <a:r>
              <a:rPr lang="en-US" dirty="0" err="1"/>
              <a:t>Neelakantan</a:t>
            </a:r>
            <a:r>
              <a:rPr lang="en-US" dirty="0"/>
              <a:t> et al, 2015</a:t>
            </a:r>
          </a:p>
          <a:p>
            <a:pPr lvl="1"/>
            <a:r>
              <a:rPr lang="en-US" dirty="0"/>
              <a:t>Chains of Reasoning, Das et al, 2017</a:t>
            </a:r>
          </a:p>
          <a:p>
            <a:pPr lvl="1"/>
            <a:endParaRPr lang="en-US" b="1" dirty="0"/>
          </a:p>
          <a:p>
            <a:r>
              <a:rPr lang="en-US" dirty="0"/>
              <a:t>Rank Different paths using random walk</a:t>
            </a:r>
          </a:p>
          <a:p>
            <a:r>
              <a:rPr lang="en-US" dirty="0"/>
              <a:t>Dense area and fan out issue</a:t>
            </a:r>
          </a:p>
        </p:txBody>
      </p:sp>
    </p:spTree>
    <p:extLst>
      <p:ext uri="{BB962C8B-B14F-4D97-AF65-F5344CB8AC3E}">
        <p14:creationId xmlns:p14="http://schemas.microsoft.com/office/powerpoint/2010/main" val="308317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80EC-050F-42DE-859A-440B197D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56570-D257-477D-8B97-33E36A729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Embedding-based method</a:t>
                </a:r>
              </a:p>
              <a:p>
                <a:pPr lvl="1"/>
                <a:r>
                  <a:rPr lang="en-US" dirty="0" err="1"/>
                  <a:t>TransE</a:t>
                </a:r>
                <a:r>
                  <a:rPr lang="en-US" dirty="0"/>
                  <a:t>, </a:t>
                </a:r>
                <a:r>
                  <a:rPr lang="en-US" dirty="0" err="1"/>
                  <a:t>Bordes</a:t>
                </a:r>
                <a:r>
                  <a:rPr lang="en-US" dirty="0"/>
                  <a:t> et al, 2013</a:t>
                </a:r>
              </a:p>
              <a:p>
                <a:pPr lvl="1"/>
                <a:r>
                  <a:rPr lang="en-US" dirty="0"/>
                  <a:t>Neural Tensor Network, </a:t>
                </a:r>
                <a:r>
                  <a:rPr lang="en-US" dirty="0" err="1"/>
                  <a:t>Socher</a:t>
                </a:r>
                <a:r>
                  <a:rPr lang="en-US" dirty="0"/>
                  <a:t> et al, 2013</a:t>
                </a:r>
              </a:p>
              <a:p>
                <a:pPr lvl="1"/>
                <a:r>
                  <a:rPr lang="en-US" dirty="0" err="1"/>
                  <a:t>TransR</a:t>
                </a:r>
                <a:r>
                  <a:rPr lang="en-US" dirty="0"/>
                  <a:t>/</a:t>
                </a:r>
                <a:r>
                  <a:rPr lang="en-US" dirty="0" err="1"/>
                  <a:t>CTransR</a:t>
                </a:r>
                <a:r>
                  <a:rPr lang="en-US" dirty="0"/>
                  <a:t>, Lin et al, 2015</a:t>
                </a:r>
              </a:p>
              <a:p>
                <a:pPr lvl="1"/>
                <a:r>
                  <a:rPr lang="en-US" dirty="0"/>
                  <a:t>Complex Embeddings, </a:t>
                </a:r>
                <a:r>
                  <a:rPr lang="en-US" dirty="0" err="1"/>
                  <a:t>Trouillon</a:t>
                </a:r>
                <a:r>
                  <a:rPr lang="en-US" dirty="0"/>
                  <a:t> et al, 2016</a:t>
                </a:r>
              </a:p>
              <a:p>
                <a:r>
                  <a:rPr lang="en-US" dirty="0"/>
                  <a:t>Relations should work as addition of entities in vector space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Too many models, irrational or not scalable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56570-D257-477D-8B97-33E36A729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CD38B0-8869-426C-AF47-DDB817100F6B}"/>
              </a:ext>
            </a:extLst>
          </p:cNvPr>
          <p:cNvCxnSpPr/>
          <p:nvPr/>
        </p:nvCxnSpPr>
        <p:spPr>
          <a:xfrm flipV="1">
            <a:off x="8427308" y="2434281"/>
            <a:ext cx="308919" cy="109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A490C5-4ABF-4AF5-B993-6412174666F7}"/>
              </a:ext>
            </a:extLst>
          </p:cNvPr>
          <p:cNvCxnSpPr/>
          <p:nvPr/>
        </p:nvCxnSpPr>
        <p:spPr>
          <a:xfrm flipV="1">
            <a:off x="8736227" y="2125362"/>
            <a:ext cx="766119" cy="30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80F3A-E7FA-4831-B6B2-4A5F9EAE351F}"/>
              </a:ext>
            </a:extLst>
          </p:cNvPr>
          <p:cNvCxnSpPr/>
          <p:nvPr/>
        </p:nvCxnSpPr>
        <p:spPr>
          <a:xfrm flipV="1">
            <a:off x="8427308" y="2137719"/>
            <a:ext cx="1062681" cy="139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B5CB57F-BB3E-407D-B492-2DE0A3F89185}"/>
              </a:ext>
            </a:extLst>
          </p:cNvPr>
          <p:cNvSpPr/>
          <p:nvPr/>
        </p:nvSpPr>
        <p:spPr>
          <a:xfrm>
            <a:off x="9181070" y="2492073"/>
            <a:ext cx="321276" cy="343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512CA5-7EF4-4ECE-A05A-A1A1FB121A33}"/>
              </a:ext>
            </a:extLst>
          </p:cNvPr>
          <p:cNvSpPr/>
          <p:nvPr/>
        </p:nvSpPr>
        <p:spPr>
          <a:xfrm>
            <a:off x="8859794" y="1852308"/>
            <a:ext cx="321276" cy="343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1392B-A27D-49FF-9B29-7C109B0830ED}"/>
              </a:ext>
            </a:extLst>
          </p:cNvPr>
          <p:cNvSpPr/>
          <p:nvPr/>
        </p:nvSpPr>
        <p:spPr>
          <a:xfrm>
            <a:off x="8254313" y="2640354"/>
            <a:ext cx="321276" cy="343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018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A8C5-4960-4E4E-A306-47C80FC8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DeepPath’s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239D-D2AD-481C-AEEF-0A6F78D3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Learning the paths instead of using random walks</a:t>
            </a:r>
          </a:p>
          <a:p>
            <a:pPr>
              <a:buFont typeface="Wingdings" charset="2"/>
              <a:buChar char="Ø"/>
            </a:pPr>
            <a:r>
              <a:rPr lang="en-US" dirty="0"/>
              <a:t> Model the path finding as a </a:t>
            </a:r>
            <a:r>
              <a:rPr lang="en-US" dirty="0">
                <a:solidFill>
                  <a:schemeClr val="accent5"/>
                </a:solidFill>
              </a:rPr>
              <a:t>MDP</a:t>
            </a:r>
            <a:r>
              <a:rPr lang="en-US" dirty="0"/>
              <a:t> </a:t>
            </a:r>
          </a:p>
          <a:p>
            <a:pPr>
              <a:buFont typeface="Wingdings" charset="2"/>
              <a:buChar char="Ø"/>
            </a:pPr>
            <a:r>
              <a:rPr lang="en-US" dirty="0"/>
              <a:t> Train </a:t>
            </a:r>
            <a:r>
              <a:rPr lang="en-US" dirty="0">
                <a:solidFill>
                  <a:schemeClr val="accent5"/>
                </a:solidFill>
              </a:rPr>
              <a:t>a RL agent </a:t>
            </a:r>
            <a:r>
              <a:rPr lang="en-US" dirty="0"/>
              <a:t>to find paths</a:t>
            </a:r>
          </a:p>
          <a:p>
            <a:pPr>
              <a:buFont typeface="Wingdings" charset="2"/>
              <a:buChar char="Ø"/>
            </a:pPr>
            <a:r>
              <a:rPr lang="en-US" dirty="0"/>
              <a:t> Represent the KG with pretrained </a:t>
            </a:r>
            <a:r>
              <a:rPr lang="en-US" dirty="0">
                <a:solidFill>
                  <a:schemeClr val="accent5"/>
                </a:solidFill>
              </a:rPr>
              <a:t>KG embeddings</a:t>
            </a:r>
          </a:p>
          <a:p>
            <a:pPr>
              <a:buFont typeface="Wingdings" charset="2"/>
              <a:buChar char="Ø"/>
            </a:pPr>
            <a:r>
              <a:rPr lang="en-US" dirty="0"/>
              <a:t> Use the learned paths as </a:t>
            </a:r>
            <a:r>
              <a:rPr lang="en-US" dirty="0">
                <a:solidFill>
                  <a:schemeClr val="accent5"/>
                </a:solidFill>
              </a:rPr>
              <a:t>horn clauses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4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E0FC-6EE4-4B10-8952-30124E4F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D730F6-F110-4E43-9DB0-BDAD920DF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Environment: Dynamic of interaction</a:t>
                </a:r>
                <a:br>
                  <a:rPr lang="en-US" dirty="0"/>
                </a:br>
                <a:r>
                  <a:rPr lang="en-US" dirty="0"/>
                  <a:t>between agent and KG (MDP)</a:t>
                </a:r>
              </a:p>
              <a:p>
                <a:r>
                  <a:rPr lang="en-US" dirty="0"/>
                  <a:t>Agent: Policy network maps continuous</a:t>
                </a:r>
                <a:br>
                  <a:rPr lang="en-US" dirty="0"/>
                </a:br>
                <a:r>
                  <a:rPr lang="en-US" dirty="0"/>
                  <a:t>state space to stochastic policy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𝜃</m:t>
                        </m:r>
                      </m:sub>
                    </m:sSub>
                    <m:r>
                      <a:rPr lang="en-US" i="1"/>
                      <m:t>(</m:t>
                    </m:r>
                    <m:r>
                      <a:rPr lang="en-US" i="1"/>
                      <m:t>𝑠</m:t>
                    </m:r>
                    <m:r>
                      <a:rPr lang="en-US" i="1"/>
                      <m:t>, </m:t>
                    </m:r>
                    <m:r>
                      <a:rPr lang="en-US" i="1"/>
                      <m:t>𝑎</m:t>
                    </m:r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= </m:t>
                    </m:r>
                    <m:r>
                      <a:rPr lang="en-US" i="1"/>
                      <m:t>𝑝</m:t>
                    </m:r>
                    <m:r>
                      <a:rPr lang="en-US" i="1"/>
                      <m:t>(</m:t>
                    </m:r>
                    <m:r>
                      <a:rPr lang="en-US" i="1"/>
                      <m:t>𝑎</m:t>
                    </m:r>
                    <m:r>
                      <a:rPr lang="en-US" i="1"/>
                      <m:t> | </m:t>
                    </m:r>
                    <m:r>
                      <a:rPr lang="en-US" i="1"/>
                      <m:t>𝑠</m:t>
                    </m:r>
                    <m:r>
                      <a:rPr lang="en-US" i="1"/>
                      <m:t>; </m:t>
                    </m:r>
                    <m:r>
                      <a:rPr lang="en-US" i="1"/>
                      <m:t>𝜃</m:t>
                    </m:r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D730F6-F110-4E43-9DB0-BDAD920DF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19">
            <a:extLst>
              <a:ext uri="{FF2B5EF4-FFF2-40B4-BE49-F238E27FC236}">
                <a16:creationId xmlns:a16="http://schemas.microsoft.com/office/drawing/2014/main" id="{FDE56913-6242-4DFA-B9E6-84769EC3398D}"/>
              </a:ext>
            </a:extLst>
          </p:cNvPr>
          <p:cNvSpPr/>
          <p:nvPr/>
        </p:nvSpPr>
        <p:spPr>
          <a:xfrm>
            <a:off x="8297846" y="2796710"/>
            <a:ext cx="1670304" cy="4876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cxnSp>
        <p:nvCxnSpPr>
          <p:cNvPr id="5" name="Elbow Connector 20">
            <a:extLst>
              <a:ext uri="{FF2B5EF4-FFF2-40B4-BE49-F238E27FC236}">
                <a16:creationId xmlns:a16="http://schemas.microsoft.com/office/drawing/2014/main" id="{B635E164-F6F2-436C-A5C0-A898C8F3AFBB}"/>
              </a:ext>
            </a:extLst>
          </p:cNvPr>
          <p:cNvCxnSpPr>
            <a:stCxn id="17" idx="3"/>
            <a:endCxn id="4" idx="3"/>
          </p:cNvCxnSpPr>
          <p:nvPr/>
        </p:nvCxnSpPr>
        <p:spPr>
          <a:xfrm>
            <a:off x="9669521" y="2069465"/>
            <a:ext cx="298629" cy="971085"/>
          </a:xfrm>
          <a:prstGeom prst="bentConnector3">
            <a:avLst>
              <a:gd name="adj1" fmla="val 32335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F15B2-6D0C-4592-AF85-A3C3001550EF}"/>
                  </a:ext>
                </a:extLst>
              </p:cNvPr>
              <p:cNvSpPr txBox="1"/>
              <p:nvPr/>
            </p:nvSpPr>
            <p:spPr>
              <a:xfrm>
                <a:off x="10631653" y="2395368"/>
                <a:ext cx="847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𝑎𝑐𝑡𝑖𝑜𝑛</m:t>
                      </m:r>
                      <m:r>
                        <a:rPr lang="en-US" b="0" i="1" dirty="0" smtClean="0">
                          <a:latin typeface="Cambria Math" charset="0"/>
                        </a:rPr>
                        <m:t>: </m:t>
                      </m:r>
                      <m:r>
                        <a:rPr lang="en-US" i="1" dirty="0" smtClean="0">
                          <a:latin typeface="Cambria Math" charset="0"/>
                        </a:rPr>
                        <m:t>𝑎</m:t>
                      </m:r>
                      <m:r>
                        <a:rPr lang="en-US" i="1" baseline="-25000" dirty="0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F15B2-6D0C-4592-AF85-A3C30015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653" y="2395368"/>
                <a:ext cx="847912" cy="369332"/>
              </a:xfrm>
              <a:prstGeom prst="rect">
                <a:avLst/>
              </a:prstGeom>
              <a:blipFill>
                <a:blip r:embed="rId3"/>
                <a:stretch>
                  <a:fillRect r="-33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3596DA-5421-4B5C-89DF-68B47F69B54C}"/>
              </a:ext>
            </a:extLst>
          </p:cNvPr>
          <p:cNvCxnSpPr/>
          <p:nvPr/>
        </p:nvCxnSpPr>
        <p:spPr>
          <a:xfrm flipH="1">
            <a:off x="7840646" y="2991782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537541-0756-4B9B-A665-75C8C3FE66E5}"/>
              </a:ext>
            </a:extLst>
          </p:cNvPr>
          <p:cNvCxnSpPr/>
          <p:nvPr/>
        </p:nvCxnSpPr>
        <p:spPr>
          <a:xfrm flipH="1">
            <a:off x="7840646" y="3125945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549178-EE3A-4D7B-946B-8091C0923C57}"/>
              </a:ext>
            </a:extLst>
          </p:cNvPr>
          <p:cNvSpPr txBox="1"/>
          <p:nvPr/>
        </p:nvSpPr>
        <p:spPr>
          <a:xfrm>
            <a:off x="7840644" y="2833557"/>
            <a:ext cx="59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0" dirty="0"/>
          </a:p>
          <a:p>
            <a:endParaRPr 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5E6ACD-594C-46C1-8B0B-3CD003EDF46C}"/>
                  </a:ext>
                </a:extLst>
              </p:cNvPr>
              <p:cNvSpPr txBox="1"/>
              <p:nvPr/>
            </p:nvSpPr>
            <p:spPr>
              <a:xfrm>
                <a:off x="7849786" y="2699394"/>
                <a:ext cx="1558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5E6ACD-594C-46C1-8B0B-3CD003EDF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86" y="2699394"/>
                <a:ext cx="155833" cy="584775"/>
              </a:xfrm>
              <a:prstGeom prst="rect">
                <a:avLst/>
              </a:prstGeom>
              <a:blipFill>
                <a:blip r:embed="rId4"/>
                <a:stretch>
                  <a:fillRect r="-17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B9C854-1196-4033-A607-58C92FBFB37B}"/>
              </a:ext>
            </a:extLst>
          </p:cNvPr>
          <p:cNvCxnSpPr/>
          <p:nvPr/>
        </p:nvCxnSpPr>
        <p:spPr>
          <a:xfrm>
            <a:off x="7849786" y="2725071"/>
            <a:ext cx="0" cy="67234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27">
            <a:extLst>
              <a:ext uri="{FF2B5EF4-FFF2-40B4-BE49-F238E27FC236}">
                <a16:creationId xmlns:a16="http://schemas.microsoft.com/office/drawing/2014/main" id="{3A876709-C1AC-4BE9-89BC-F57E6DEC4C51}"/>
              </a:ext>
            </a:extLst>
          </p:cNvPr>
          <p:cNvCxnSpPr/>
          <p:nvPr/>
        </p:nvCxnSpPr>
        <p:spPr>
          <a:xfrm rot="10800000" flipH="1">
            <a:off x="7840644" y="1971289"/>
            <a:ext cx="859536" cy="1154768"/>
          </a:xfrm>
          <a:prstGeom prst="bentConnector4">
            <a:avLst>
              <a:gd name="adj1" fmla="val -62057"/>
              <a:gd name="adj2" fmla="val 996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63450F66-A6C6-4FCB-93F1-034BE482F2E6}"/>
              </a:ext>
            </a:extLst>
          </p:cNvPr>
          <p:cNvCxnSpPr/>
          <p:nvPr/>
        </p:nvCxnSpPr>
        <p:spPr>
          <a:xfrm flipV="1">
            <a:off x="7849787" y="2177971"/>
            <a:ext cx="856491" cy="802173"/>
          </a:xfrm>
          <a:prstGeom prst="bentConnector3">
            <a:avLst>
              <a:gd name="adj1" fmla="val -38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B50EEA-4BD1-4D40-A366-74392D9C2FF1}"/>
                  </a:ext>
                </a:extLst>
              </p:cNvPr>
              <p:cNvSpPr txBox="1"/>
              <p:nvPr/>
            </p:nvSpPr>
            <p:spPr>
              <a:xfrm flipH="1">
                <a:off x="7843689" y="3088630"/>
                <a:ext cx="1584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B50EEA-4BD1-4D40-A366-74392D9C2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43689" y="3088630"/>
                <a:ext cx="158498" cy="584775"/>
              </a:xfrm>
              <a:prstGeom prst="rect">
                <a:avLst/>
              </a:prstGeom>
              <a:blipFill>
                <a:blip r:embed="rId5"/>
                <a:stretch>
                  <a:fillRect r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AFF6BC-A06C-4B28-9702-2DD7D7B85B12}"/>
                  </a:ext>
                </a:extLst>
              </p:cNvPr>
              <p:cNvSpPr txBox="1"/>
              <p:nvPr/>
            </p:nvSpPr>
            <p:spPr>
              <a:xfrm>
                <a:off x="7528979" y="2395368"/>
                <a:ext cx="155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𝑠𝑡𝑎𝑡𝑒</m:t>
                      </m:r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AFF6BC-A06C-4B28-9702-2DD7D7B85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979" y="2395368"/>
                <a:ext cx="155833" cy="646331"/>
              </a:xfrm>
              <a:prstGeom prst="rect">
                <a:avLst/>
              </a:prstGeom>
              <a:blipFill>
                <a:blip r:embed="rId6"/>
                <a:stretch>
                  <a:fillRect r="-5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BED4DB-3C91-41BC-AF72-429F52F1A669}"/>
                  </a:ext>
                </a:extLst>
              </p:cNvPr>
              <p:cNvSpPr txBox="1"/>
              <p:nvPr/>
            </p:nvSpPr>
            <p:spPr>
              <a:xfrm>
                <a:off x="6039995" y="2376228"/>
                <a:ext cx="742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𝑟𝑒𝑤𝑎𝑟𝑑</m:t>
                      </m:r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BED4DB-3C91-41BC-AF72-429F52F1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995" y="2376228"/>
                <a:ext cx="742092" cy="646331"/>
              </a:xfrm>
              <a:prstGeom prst="rect">
                <a:avLst/>
              </a:prstGeom>
              <a:blipFill>
                <a:blip r:embed="rId7"/>
                <a:stretch>
                  <a:fillRect r="-63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33">
            <a:extLst>
              <a:ext uri="{FF2B5EF4-FFF2-40B4-BE49-F238E27FC236}">
                <a16:creationId xmlns:a16="http://schemas.microsoft.com/office/drawing/2014/main" id="{D2C9F0BE-5894-4756-879D-11D1B47822C8}"/>
              </a:ext>
            </a:extLst>
          </p:cNvPr>
          <p:cNvSpPr/>
          <p:nvPr/>
        </p:nvSpPr>
        <p:spPr>
          <a:xfrm>
            <a:off x="8700180" y="1825625"/>
            <a:ext cx="969341" cy="4876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Agent</a:t>
            </a:r>
            <a:endParaRPr lang="en-US" dirty="0"/>
          </a:p>
        </p:txBody>
      </p:sp>
      <p:sp>
        <p:nvSpPr>
          <p:cNvPr id="18" name="Down Arrow 34">
            <a:extLst>
              <a:ext uri="{FF2B5EF4-FFF2-40B4-BE49-F238E27FC236}">
                <a16:creationId xmlns:a16="http://schemas.microsoft.com/office/drawing/2014/main" id="{6D1078BA-09A7-4B59-AE1E-C4718C5B8366}"/>
              </a:ext>
            </a:extLst>
          </p:cNvPr>
          <p:cNvSpPr/>
          <p:nvPr/>
        </p:nvSpPr>
        <p:spPr>
          <a:xfrm>
            <a:off x="7103531" y="4449947"/>
            <a:ext cx="237618" cy="55114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40">
            <a:extLst>
              <a:ext uri="{FF2B5EF4-FFF2-40B4-BE49-F238E27FC236}">
                <a16:creationId xmlns:a16="http://schemas.microsoft.com/office/drawing/2014/main" id="{3DFF82E3-ED10-4D93-88B9-11D6A0D812EE}"/>
              </a:ext>
            </a:extLst>
          </p:cNvPr>
          <p:cNvSpPr/>
          <p:nvPr/>
        </p:nvSpPr>
        <p:spPr>
          <a:xfrm>
            <a:off x="6737669" y="3845517"/>
            <a:ext cx="969341" cy="4876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Agent</a:t>
            </a:r>
            <a:endParaRPr lang="en-US" dirty="0"/>
          </a:p>
        </p:txBody>
      </p:sp>
      <p:sp>
        <p:nvSpPr>
          <p:cNvPr id="20" name="Rounded Rectangle 41">
            <a:extLst>
              <a:ext uri="{FF2B5EF4-FFF2-40B4-BE49-F238E27FC236}">
                <a16:creationId xmlns:a16="http://schemas.microsoft.com/office/drawing/2014/main" id="{68C0FD17-A235-4600-8DE7-ECC04A01D7A3}"/>
              </a:ext>
            </a:extLst>
          </p:cNvPr>
          <p:cNvSpPr/>
          <p:nvPr/>
        </p:nvSpPr>
        <p:spPr>
          <a:xfrm>
            <a:off x="9726631" y="3845517"/>
            <a:ext cx="1572426" cy="4876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C619C4-2569-48B8-A738-08B5AEAA7D13}"/>
              </a:ext>
            </a:extLst>
          </p:cNvPr>
          <p:cNvSpPr txBox="1"/>
          <p:nvPr/>
        </p:nvSpPr>
        <p:spPr>
          <a:xfrm>
            <a:off x="5932948" y="5216870"/>
            <a:ext cx="286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Multi-layer neural nets </a:t>
            </a:r>
            <a:r>
              <a:rPr lang="en-US" dirty="0" err="1"/>
              <a:t>ѱ</a:t>
            </a:r>
            <a:r>
              <a:rPr lang="en-US" dirty="0"/>
              <a:t>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 )</a:t>
            </a:r>
          </a:p>
        </p:txBody>
      </p:sp>
      <p:sp>
        <p:nvSpPr>
          <p:cNvPr id="22" name="Down Arrow 43">
            <a:extLst>
              <a:ext uri="{FF2B5EF4-FFF2-40B4-BE49-F238E27FC236}">
                <a16:creationId xmlns:a16="http://schemas.microsoft.com/office/drawing/2014/main" id="{DF493514-A967-4CDE-90B8-B3FBD74B5063}"/>
              </a:ext>
            </a:extLst>
          </p:cNvPr>
          <p:cNvSpPr/>
          <p:nvPr/>
        </p:nvSpPr>
        <p:spPr>
          <a:xfrm>
            <a:off x="10394035" y="4449947"/>
            <a:ext cx="237618" cy="55114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26B82D-EEC8-4534-A532-91D507819173}"/>
              </a:ext>
            </a:extLst>
          </p:cNvPr>
          <p:cNvSpPr txBox="1"/>
          <p:nvPr/>
        </p:nvSpPr>
        <p:spPr>
          <a:xfrm>
            <a:off x="9384650" y="5216870"/>
            <a:ext cx="225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KG modeled as a MDP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3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4C94-964B-4DDA-A704-CA72CABD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framework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F5913E-E86A-47AC-8E87-BBA35901A5AC}"/>
              </a:ext>
            </a:extLst>
          </p:cNvPr>
          <p:cNvSpPr/>
          <p:nvPr/>
        </p:nvSpPr>
        <p:spPr>
          <a:xfrm>
            <a:off x="9052747" y="2555107"/>
            <a:ext cx="840261" cy="3296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</a:rPr>
              <a:t>State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42759E-F9C3-4AB6-8272-5E68EA81DAC6}"/>
              </a:ext>
            </a:extLst>
          </p:cNvPr>
          <p:cNvSpPr/>
          <p:nvPr/>
        </p:nvSpPr>
        <p:spPr>
          <a:xfrm>
            <a:off x="8899110" y="3369122"/>
            <a:ext cx="256201" cy="230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BA7B5B-2B6B-47F5-B2A9-35F789A8AD4A}"/>
              </a:ext>
            </a:extLst>
          </p:cNvPr>
          <p:cNvSpPr/>
          <p:nvPr/>
        </p:nvSpPr>
        <p:spPr>
          <a:xfrm>
            <a:off x="9534110" y="3369122"/>
            <a:ext cx="256201" cy="230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0A8A54-D5E8-4905-8B92-0E3155B5CF2C}"/>
              </a:ext>
            </a:extLst>
          </p:cNvPr>
          <p:cNvSpPr/>
          <p:nvPr/>
        </p:nvSpPr>
        <p:spPr>
          <a:xfrm>
            <a:off x="9216610" y="3369122"/>
            <a:ext cx="256201" cy="230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827453-DBA7-49FD-B483-70C65BC8A5C9}"/>
              </a:ext>
            </a:extLst>
          </p:cNvPr>
          <p:cNvSpPr/>
          <p:nvPr/>
        </p:nvSpPr>
        <p:spPr>
          <a:xfrm>
            <a:off x="9851610" y="3369122"/>
            <a:ext cx="256201" cy="230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ounded Rectangle 100">
            <a:extLst>
              <a:ext uri="{FF2B5EF4-FFF2-40B4-BE49-F238E27FC236}">
                <a16:creationId xmlns:a16="http://schemas.microsoft.com/office/drawing/2014/main" id="{990C34A7-C26B-4A1D-A0FF-80EEF584DDC6}"/>
              </a:ext>
            </a:extLst>
          </p:cNvPr>
          <p:cNvSpPr/>
          <p:nvPr/>
        </p:nvSpPr>
        <p:spPr>
          <a:xfrm>
            <a:off x="8713631" y="3303915"/>
            <a:ext cx="1549798" cy="3397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EC61E2-A8CB-477B-85D2-0D9B45EA0A64}"/>
              </a:ext>
            </a:extLst>
          </p:cNvPr>
          <p:cNvSpPr/>
          <p:nvPr/>
        </p:nvSpPr>
        <p:spPr>
          <a:xfrm>
            <a:off x="8899110" y="4068096"/>
            <a:ext cx="256201" cy="230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DA9A2E-A843-4B3B-AAEE-C572AFB8558F}"/>
              </a:ext>
            </a:extLst>
          </p:cNvPr>
          <p:cNvSpPr/>
          <p:nvPr/>
        </p:nvSpPr>
        <p:spPr>
          <a:xfrm>
            <a:off x="9534110" y="4068096"/>
            <a:ext cx="256201" cy="230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860584-DAAC-4030-9342-5AE27B732982}"/>
              </a:ext>
            </a:extLst>
          </p:cNvPr>
          <p:cNvSpPr/>
          <p:nvPr/>
        </p:nvSpPr>
        <p:spPr>
          <a:xfrm>
            <a:off x="9216610" y="4068096"/>
            <a:ext cx="256201" cy="230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3F6037-33BF-45AB-8A8B-92371048F072}"/>
              </a:ext>
            </a:extLst>
          </p:cNvPr>
          <p:cNvSpPr/>
          <p:nvPr/>
        </p:nvSpPr>
        <p:spPr>
          <a:xfrm>
            <a:off x="9851610" y="4068096"/>
            <a:ext cx="256201" cy="230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Rounded Rectangle 105">
            <a:extLst>
              <a:ext uri="{FF2B5EF4-FFF2-40B4-BE49-F238E27FC236}">
                <a16:creationId xmlns:a16="http://schemas.microsoft.com/office/drawing/2014/main" id="{BCDE7E3B-BE63-470A-A243-66A7C20E24B1}"/>
              </a:ext>
            </a:extLst>
          </p:cNvPr>
          <p:cNvSpPr/>
          <p:nvPr/>
        </p:nvSpPr>
        <p:spPr>
          <a:xfrm>
            <a:off x="8713631" y="4029137"/>
            <a:ext cx="1549798" cy="3397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9B5C82-06A4-45F6-B927-6D3429D8F1A1}"/>
              </a:ext>
            </a:extLst>
          </p:cNvPr>
          <p:cNvCxnSpPr/>
          <p:nvPr/>
        </p:nvCxnSpPr>
        <p:spPr>
          <a:xfrm>
            <a:off x="9488528" y="2884754"/>
            <a:ext cx="2" cy="419161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A665B4-AD4A-44CD-8625-2FC839122AF8}"/>
              </a:ext>
            </a:extLst>
          </p:cNvPr>
          <p:cNvCxnSpPr/>
          <p:nvPr/>
        </p:nvCxnSpPr>
        <p:spPr>
          <a:xfrm>
            <a:off x="9488530" y="3643616"/>
            <a:ext cx="0" cy="38552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D2E65A1-E778-49F2-9E87-80A986D364E2}"/>
              </a:ext>
            </a:extLst>
          </p:cNvPr>
          <p:cNvSpPr/>
          <p:nvPr/>
        </p:nvSpPr>
        <p:spPr>
          <a:xfrm>
            <a:off x="9021215" y="4803829"/>
            <a:ext cx="988808" cy="33490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</a:rPr>
              <a:t>𝛑(</a:t>
            </a:r>
            <a:r>
              <a:rPr lang="en-US" sz="1500" dirty="0" err="1">
                <a:solidFill>
                  <a:sysClr val="windowText" lastClr="000000"/>
                </a:solidFill>
              </a:rPr>
              <a:t>a|s</a:t>
            </a:r>
            <a:r>
              <a:rPr lang="en-US" sz="1500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010E58-99D0-467B-8929-520ECB75E855}"/>
              </a:ext>
            </a:extLst>
          </p:cNvPr>
          <p:cNvCxnSpPr/>
          <p:nvPr/>
        </p:nvCxnSpPr>
        <p:spPr>
          <a:xfrm>
            <a:off x="9488531" y="4368837"/>
            <a:ext cx="6549" cy="43499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110">
            <a:extLst>
              <a:ext uri="{FF2B5EF4-FFF2-40B4-BE49-F238E27FC236}">
                <a16:creationId xmlns:a16="http://schemas.microsoft.com/office/drawing/2014/main" id="{4D8225EE-BF44-4EF9-B33D-BCC51AC946EF}"/>
              </a:ext>
            </a:extLst>
          </p:cNvPr>
          <p:cNvSpPr/>
          <p:nvPr/>
        </p:nvSpPr>
        <p:spPr>
          <a:xfrm>
            <a:off x="8614469" y="2360431"/>
            <a:ext cx="1855141" cy="28228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8AEB24-124F-4257-97DF-B24E5F49B201}"/>
              </a:ext>
            </a:extLst>
          </p:cNvPr>
          <p:cNvSpPr txBox="1"/>
          <p:nvPr/>
        </p:nvSpPr>
        <p:spPr>
          <a:xfrm>
            <a:off x="9488529" y="2940628"/>
            <a:ext cx="609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ReLU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CED789-4E65-4784-A846-9BC1E82D9716}"/>
              </a:ext>
            </a:extLst>
          </p:cNvPr>
          <p:cNvSpPr txBox="1"/>
          <p:nvPr/>
        </p:nvSpPr>
        <p:spPr>
          <a:xfrm>
            <a:off x="9488529" y="3658102"/>
            <a:ext cx="609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ReLU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F535C4-D1C8-43F6-BE2D-C94A8CF6A03F}"/>
              </a:ext>
            </a:extLst>
          </p:cNvPr>
          <p:cNvSpPr txBox="1"/>
          <p:nvPr/>
        </p:nvSpPr>
        <p:spPr>
          <a:xfrm>
            <a:off x="9489888" y="4400451"/>
            <a:ext cx="86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Softmax</a:t>
            </a:r>
            <a:endParaRPr lang="en-US" sz="1400" dirty="0"/>
          </a:p>
        </p:txBody>
      </p:sp>
      <p:sp>
        <p:nvSpPr>
          <p:cNvPr id="26" name="Right Arrow 114">
            <a:extLst>
              <a:ext uri="{FF2B5EF4-FFF2-40B4-BE49-F238E27FC236}">
                <a16:creationId xmlns:a16="http://schemas.microsoft.com/office/drawing/2014/main" id="{FBFF5AAB-8D80-4760-AB67-C410DC374D7E}"/>
              </a:ext>
            </a:extLst>
          </p:cNvPr>
          <p:cNvSpPr/>
          <p:nvPr/>
        </p:nvSpPr>
        <p:spPr>
          <a:xfrm>
            <a:off x="7631779" y="2919364"/>
            <a:ext cx="979735" cy="42622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5D9B7B-D38A-4A12-962E-B66D75314A49}"/>
              </a:ext>
            </a:extLst>
          </p:cNvPr>
          <p:cNvSpPr txBox="1"/>
          <p:nvPr/>
        </p:nvSpPr>
        <p:spPr>
          <a:xfrm>
            <a:off x="7599510" y="2673303"/>
            <a:ext cx="957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Next State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13BD26-C7CD-496B-AF14-7A23A0F9762F}"/>
              </a:ext>
            </a:extLst>
          </p:cNvPr>
          <p:cNvSpPr txBox="1"/>
          <p:nvPr/>
        </p:nvSpPr>
        <p:spPr>
          <a:xfrm>
            <a:off x="7728587" y="3260893"/>
            <a:ext cx="749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Reward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335896-AD8B-473E-8820-7457356E8708}"/>
              </a:ext>
            </a:extLst>
          </p:cNvPr>
          <p:cNvSpPr txBox="1"/>
          <p:nvPr/>
        </p:nvSpPr>
        <p:spPr>
          <a:xfrm>
            <a:off x="7678518" y="4063875"/>
            <a:ext cx="967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Reason Step</a:t>
            </a:r>
          </a:p>
        </p:txBody>
      </p:sp>
      <p:sp>
        <p:nvSpPr>
          <p:cNvPr id="30" name="Right Arrow 118">
            <a:extLst>
              <a:ext uri="{FF2B5EF4-FFF2-40B4-BE49-F238E27FC236}">
                <a16:creationId xmlns:a16="http://schemas.microsoft.com/office/drawing/2014/main" id="{6AA03798-16C3-4CB3-AF50-EDC8FCEF0330}"/>
              </a:ext>
            </a:extLst>
          </p:cNvPr>
          <p:cNvSpPr/>
          <p:nvPr/>
        </p:nvSpPr>
        <p:spPr>
          <a:xfrm rot="10800000">
            <a:off x="7631778" y="4286952"/>
            <a:ext cx="979735" cy="4107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E29E286-484F-4A40-95E3-BC5D8BD8B379}"/>
              </a:ext>
            </a:extLst>
          </p:cNvPr>
          <p:cNvSpPr/>
          <p:nvPr/>
        </p:nvSpPr>
        <p:spPr>
          <a:xfrm>
            <a:off x="4109538" y="5109342"/>
            <a:ext cx="1338811" cy="504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Band of Brothers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C1F2F3-3A88-43BC-BAFA-F5C32F0B4D07}"/>
              </a:ext>
            </a:extLst>
          </p:cNvPr>
          <p:cNvSpPr/>
          <p:nvPr/>
        </p:nvSpPr>
        <p:spPr>
          <a:xfrm>
            <a:off x="2841468" y="4287542"/>
            <a:ext cx="1112971" cy="5438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United States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CBF34C3-DE7A-4964-9E88-9950503212DD}"/>
              </a:ext>
            </a:extLst>
          </p:cNvPr>
          <p:cNvSpPr/>
          <p:nvPr/>
        </p:nvSpPr>
        <p:spPr>
          <a:xfrm>
            <a:off x="4521675" y="3506517"/>
            <a:ext cx="1678025" cy="60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Neal McDonough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361AD1-E144-46A1-AE5B-6ECA6A619D0A}"/>
              </a:ext>
            </a:extLst>
          </p:cNvPr>
          <p:cNvSpPr/>
          <p:nvPr/>
        </p:nvSpPr>
        <p:spPr>
          <a:xfrm>
            <a:off x="6153208" y="4363545"/>
            <a:ext cx="1374852" cy="4796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Tom Hanks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5C961-0A37-4533-929C-293C252BBF5E}"/>
              </a:ext>
            </a:extLst>
          </p:cNvPr>
          <p:cNvSpPr/>
          <p:nvPr/>
        </p:nvSpPr>
        <p:spPr>
          <a:xfrm>
            <a:off x="1889359" y="1627273"/>
            <a:ext cx="5727860" cy="45496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32B0A5-D3F1-4315-98B9-55C9B469B0E5}"/>
              </a:ext>
            </a:extLst>
          </p:cNvPr>
          <p:cNvSpPr/>
          <p:nvPr/>
        </p:nvSpPr>
        <p:spPr>
          <a:xfrm>
            <a:off x="6522918" y="3166273"/>
            <a:ext cx="888119" cy="46573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Actor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A04EB30-6EBE-403E-BC13-0C406DC741A9}"/>
              </a:ext>
            </a:extLst>
          </p:cNvPr>
          <p:cNvSpPr/>
          <p:nvPr/>
        </p:nvSpPr>
        <p:spPr>
          <a:xfrm>
            <a:off x="4477858" y="2402209"/>
            <a:ext cx="994295" cy="3623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English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0888D2F-8DD1-483F-9667-CAC480014BC9}"/>
              </a:ext>
            </a:extLst>
          </p:cNvPr>
          <p:cNvSpPr/>
          <p:nvPr/>
        </p:nvSpPr>
        <p:spPr>
          <a:xfrm>
            <a:off x="2486847" y="3178895"/>
            <a:ext cx="1376966" cy="5083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Caesars Entertain</a:t>
            </a:r>
            <a:r>
              <a:rPr lang="mr-IN" sz="1400" dirty="0"/>
              <a:t>…</a:t>
            </a:r>
            <a:endParaRPr lang="en-US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C038BC-BE0D-44AE-BB07-C6D64A9EC64F}"/>
              </a:ext>
            </a:extLst>
          </p:cNvPr>
          <p:cNvCxnSpPr>
            <a:stCxn id="33" idx="1"/>
            <a:endCxn id="34" idx="5"/>
          </p:cNvCxnSpPr>
          <p:nvPr/>
        </p:nvCxnSpPr>
        <p:spPr>
          <a:xfrm flipH="1" flipV="1">
            <a:off x="3791448" y="4751730"/>
            <a:ext cx="514154" cy="43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0CDC214-48E2-4398-ACFD-CEC384335785}"/>
              </a:ext>
            </a:extLst>
          </p:cNvPr>
          <p:cNvSpPr txBox="1"/>
          <p:nvPr/>
        </p:nvSpPr>
        <p:spPr>
          <a:xfrm>
            <a:off x="2905435" y="4898162"/>
            <a:ext cx="12805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countryOfOrigin</a:t>
            </a:r>
            <a:endParaRPr lang="en-US" sz="13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A08BB0-A047-4064-90A9-0D957DEF48B3}"/>
              </a:ext>
            </a:extLst>
          </p:cNvPr>
          <p:cNvCxnSpPr>
            <a:stCxn id="34" idx="0"/>
            <a:endCxn id="45" idx="4"/>
          </p:cNvCxnSpPr>
          <p:nvPr/>
        </p:nvCxnSpPr>
        <p:spPr>
          <a:xfrm flipH="1" flipV="1">
            <a:off x="3175330" y="3687278"/>
            <a:ext cx="222624" cy="60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BD8B03-D4A8-4204-B6A6-7398C41967AD}"/>
              </a:ext>
            </a:extLst>
          </p:cNvPr>
          <p:cNvSpPr txBox="1"/>
          <p:nvPr/>
        </p:nvSpPr>
        <p:spPr>
          <a:xfrm>
            <a:off x="1915398" y="3801298"/>
            <a:ext cx="141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serviceLocation</a:t>
            </a:r>
            <a:r>
              <a:rPr lang="en-US" sz="1400" baseline="30000" dirty="0"/>
              <a:t>-1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D583AE-7370-46DC-926D-E43CFBBAA79C}"/>
              </a:ext>
            </a:extLst>
          </p:cNvPr>
          <p:cNvCxnSpPr>
            <a:stCxn id="45" idx="0"/>
            <a:endCxn id="44" idx="2"/>
          </p:cNvCxnSpPr>
          <p:nvPr/>
        </p:nvCxnSpPr>
        <p:spPr>
          <a:xfrm flipV="1">
            <a:off x="3175330" y="2583400"/>
            <a:ext cx="1302528" cy="59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738EF8-3B2C-4BCF-96ED-F1770E06F7A1}"/>
              </a:ext>
            </a:extLst>
          </p:cNvPr>
          <p:cNvSpPr txBox="1"/>
          <p:nvPr/>
        </p:nvSpPr>
        <p:spPr>
          <a:xfrm>
            <a:off x="2502302" y="2597836"/>
            <a:ext cx="1393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serviceLanguage</a:t>
            </a:r>
            <a:endParaRPr lang="en-US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7CD29E7-FFC7-477D-91A8-F4FBD503B3B8}"/>
              </a:ext>
            </a:extLst>
          </p:cNvPr>
          <p:cNvCxnSpPr>
            <a:stCxn id="34" idx="7"/>
            <a:endCxn id="44" idx="3"/>
          </p:cNvCxnSpPr>
          <p:nvPr/>
        </p:nvCxnSpPr>
        <p:spPr>
          <a:xfrm flipV="1">
            <a:off x="3791448" y="2711521"/>
            <a:ext cx="832021" cy="1655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91AB109-B8FB-4FEA-BD39-A9B70F59C876}"/>
              </a:ext>
            </a:extLst>
          </p:cNvPr>
          <p:cNvSpPr txBox="1"/>
          <p:nvPr/>
        </p:nvSpPr>
        <p:spPr>
          <a:xfrm rot="17873881">
            <a:off x="3307570" y="3402498"/>
            <a:ext cx="151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countrySpokenIn</a:t>
            </a:r>
            <a:r>
              <a:rPr lang="en-US" sz="1400" baseline="30000" dirty="0"/>
              <a:t>-1</a:t>
            </a:r>
            <a:endParaRPr lang="en-US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E552D4-42F0-4D4D-BF77-2F7DFD1BF741}"/>
              </a:ext>
            </a:extLst>
          </p:cNvPr>
          <p:cNvCxnSpPr>
            <a:stCxn id="34" idx="6"/>
            <a:endCxn id="35" idx="2"/>
          </p:cNvCxnSpPr>
          <p:nvPr/>
        </p:nvCxnSpPr>
        <p:spPr>
          <a:xfrm flipV="1">
            <a:off x="3954439" y="3810981"/>
            <a:ext cx="567236" cy="74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3BC2B1-CD30-4042-A6FC-BE99A2694CB4}"/>
              </a:ext>
            </a:extLst>
          </p:cNvPr>
          <p:cNvCxnSpPr>
            <a:stCxn id="33" idx="0"/>
            <a:endCxn id="35" idx="5"/>
          </p:cNvCxnSpPr>
          <p:nvPr/>
        </p:nvCxnSpPr>
        <p:spPr>
          <a:xfrm flipV="1">
            <a:off x="4778944" y="4026270"/>
            <a:ext cx="1175015" cy="1083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973241-C0D0-4BC8-8278-CE6023C1299E}"/>
              </a:ext>
            </a:extLst>
          </p:cNvPr>
          <p:cNvSpPr txBox="1"/>
          <p:nvPr/>
        </p:nvSpPr>
        <p:spPr>
          <a:xfrm>
            <a:off x="5193490" y="4574577"/>
            <a:ext cx="870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castActor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A567A9-8BCD-4418-B760-A3B471E45C04}"/>
              </a:ext>
            </a:extLst>
          </p:cNvPr>
          <p:cNvSpPr txBox="1"/>
          <p:nvPr/>
        </p:nvSpPr>
        <p:spPr>
          <a:xfrm>
            <a:off x="4150905" y="4135084"/>
            <a:ext cx="1062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nationality</a:t>
            </a:r>
            <a:r>
              <a:rPr lang="en-US" sz="1400" baseline="30000" dirty="0"/>
              <a:t>-1</a:t>
            </a:r>
            <a:endParaRPr lang="en-US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1BCA80-73DB-4006-9450-E97CE3A368F1}"/>
              </a:ext>
            </a:extLst>
          </p:cNvPr>
          <p:cNvCxnSpPr>
            <a:stCxn id="33" idx="6"/>
            <a:endCxn id="36" idx="4"/>
          </p:cNvCxnSpPr>
          <p:nvPr/>
        </p:nvCxnSpPr>
        <p:spPr>
          <a:xfrm flipV="1">
            <a:off x="5448349" y="4843194"/>
            <a:ext cx="1392285" cy="518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58AE88-4A4F-412A-86CC-77E31A69F347}"/>
              </a:ext>
            </a:extLst>
          </p:cNvPr>
          <p:cNvSpPr txBox="1"/>
          <p:nvPr/>
        </p:nvSpPr>
        <p:spPr>
          <a:xfrm>
            <a:off x="5937108" y="5070182"/>
            <a:ext cx="1572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awardWorkWinner</a:t>
            </a:r>
            <a:endParaRPr lang="en-US" sz="1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C5BB97D-84D3-4C53-8F76-320B418598D5}"/>
              </a:ext>
            </a:extLst>
          </p:cNvPr>
          <p:cNvCxnSpPr>
            <a:stCxn id="36" idx="0"/>
            <a:endCxn id="43" idx="4"/>
          </p:cNvCxnSpPr>
          <p:nvPr/>
        </p:nvCxnSpPr>
        <p:spPr>
          <a:xfrm flipV="1">
            <a:off x="6840634" y="3632005"/>
            <a:ext cx="126344" cy="73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270A88-D1A0-4FB1-BEA6-4A76B6C84951}"/>
              </a:ext>
            </a:extLst>
          </p:cNvPr>
          <p:cNvCxnSpPr>
            <a:stCxn id="35" idx="0"/>
            <a:endCxn id="44" idx="4"/>
          </p:cNvCxnSpPr>
          <p:nvPr/>
        </p:nvCxnSpPr>
        <p:spPr>
          <a:xfrm flipH="1" flipV="1">
            <a:off x="4975006" y="2764590"/>
            <a:ext cx="385682" cy="74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0C2694-6EF0-4102-97A2-C9CECCD14FC8}"/>
              </a:ext>
            </a:extLst>
          </p:cNvPr>
          <p:cNvCxnSpPr>
            <a:stCxn id="36" idx="0"/>
            <a:endCxn id="44" idx="6"/>
          </p:cNvCxnSpPr>
          <p:nvPr/>
        </p:nvCxnSpPr>
        <p:spPr>
          <a:xfrm flipH="1" flipV="1">
            <a:off x="5472153" y="2583400"/>
            <a:ext cx="1368481" cy="1780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D99AA9-25FA-4335-B3FE-60272D58EAC0}"/>
              </a:ext>
            </a:extLst>
          </p:cNvPr>
          <p:cNvSpPr txBox="1"/>
          <p:nvPr/>
        </p:nvSpPr>
        <p:spPr>
          <a:xfrm>
            <a:off x="4439058" y="3026868"/>
            <a:ext cx="145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personLanguages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2F2EC2-21B0-4E72-BA1B-2BCD32BCBEF1}"/>
              </a:ext>
            </a:extLst>
          </p:cNvPr>
          <p:cNvSpPr txBox="1"/>
          <p:nvPr/>
        </p:nvSpPr>
        <p:spPr>
          <a:xfrm>
            <a:off x="6632462" y="3788386"/>
            <a:ext cx="945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profession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B544A2-A223-463A-A223-A21879A7797E}"/>
              </a:ext>
            </a:extLst>
          </p:cNvPr>
          <p:cNvSpPr txBox="1"/>
          <p:nvPr/>
        </p:nvSpPr>
        <p:spPr>
          <a:xfrm rot="3392977">
            <a:off x="5411950" y="3038214"/>
            <a:ext cx="145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personLanguages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341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2644-A782-4864-ACE8-FB00E7DC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748C8-8C65-41F0-85E9-20982817A0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Actions: Relations to be chosen by agent</a:t>
                </a:r>
              </a:p>
              <a:p>
                <a:pPr lvl="1"/>
                <a:r>
                  <a:rPr lang="en-US" dirty="0"/>
                  <a:t>Path construction</a:t>
                </a:r>
              </a:p>
              <a:p>
                <a:r>
                  <a:rPr lang="en-US" dirty="0"/>
                  <a:t>States: entities</a:t>
                </a:r>
              </a:p>
              <a:p>
                <a:pPr lvl="1"/>
                <a:r>
                  <a:rPr lang="en-US" dirty="0"/>
                  <a:t>Impossible to model discrete case</a:t>
                </a:r>
              </a:p>
              <a:p>
                <a:pPr lvl="1"/>
                <a:r>
                  <a:rPr lang="en-US" dirty="0"/>
                  <a:t>Use translation embeddings </a:t>
                </a:r>
                <a:r>
                  <a:rPr lang="en-US" dirty="0" err="1"/>
                  <a:t>TransE</a:t>
                </a:r>
                <a:r>
                  <a:rPr lang="en-US" dirty="0"/>
                  <a:t> for encoding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𝑆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 i="1"/>
                      <m:t>=(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𝑒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 i="1"/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𝑒</m:t>
                        </m:r>
                      </m:e>
                      <m:sub>
                        <m:r>
                          <a:rPr lang="en-US" i="1"/>
                          <m:t>𝑡𝑎𝑟𝑔𝑒𝑡</m:t>
                        </m:r>
                      </m:sub>
                    </m:sSub>
                    <m:r>
                      <a:rPr lang="en-US" i="1"/>
                      <m:t>−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𝑒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 i="1"/>
                      <m:t> )</m:t>
                    </m:r>
                  </m:oMath>
                </a14:m>
                <a:r>
                  <a:rPr lang="en-US" dirty="0"/>
                  <a:t> 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Rewards: Major contribution</a:t>
                </a:r>
              </a:p>
              <a:p>
                <a:pPr lvl="1"/>
                <a:r>
                  <a:rPr lang="en-US" dirty="0"/>
                  <a:t>Tackles accuracy, efficiency and diversity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748C8-8C65-41F0-85E9-20982817A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95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888</Words>
  <Application>Microsoft Office PowerPoint</Application>
  <PresentationFormat>Widescreen</PresentationFormat>
  <Paragraphs>247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DeepPath: A Reinforcement Learning Method for Knowledge Graph Reasoning</vt:lpstr>
      <vt:lpstr>Knowledge Graph</vt:lpstr>
      <vt:lpstr>Reasoning on Knowledge Graph</vt:lpstr>
      <vt:lpstr>Related Works</vt:lpstr>
      <vt:lpstr>Related Works</vt:lpstr>
      <vt:lpstr>DeepPath’s Approach</vt:lpstr>
      <vt:lpstr>Reinforcement Learning</vt:lpstr>
      <vt:lpstr>RL framework</vt:lpstr>
      <vt:lpstr>Components of RL</vt:lpstr>
      <vt:lpstr>Reward Functions</vt:lpstr>
      <vt:lpstr>RL challenges</vt:lpstr>
      <vt:lpstr>Supervised Policy Learning (Imitation)</vt:lpstr>
      <vt:lpstr>Imitation</vt:lpstr>
      <vt:lpstr>Inference Using Learned Paths</vt:lpstr>
      <vt:lpstr>Link Prediction Result</vt:lpstr>
      <vt:lpstr>Qualitative Analysis</vt:lpstr>
      <vt:lpstr>Qualitative Analysis</vt:lpstr>
      <vt:lpstr>Enhancements</vt:lpstr>
      <vt:lpstr>Enhancements</vt:lpstr>
      <vt:lpstr>New Framework</vt:lpstr>
      <vt:lpstr>Appendix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DeepPath: A Reinforcement Learning Method for Knowledge Graph Reasoning</dc:title>
  <dc:creator>Mohammad Doosti Lakhani</dc:creator>
  <cp:lastModifiedBy>Mohammad Doosti Lakhani</cp:lastModifiedBy>
  <cp:revision>33</cp:revision>
  <dcterms:created xsi:type="dcterms:W3CDTF">2020-08-04T05:51:16Z</dcterms:created>
  <dcterms:modified xsi:type="dcterms:W3CDTF">2020-08-04T06:56:11Z</dcterms:modified>
</cp:coreProperties>
</file>