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64" r:id="rId10"/>
    <p:sldId id="270" r:id="rId11"/>
    <p:sldId id="265" r:id="rId12"/>
    <p:sldId id="266" r:id="rId13"/>
    <p:sldId id="267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AA0B-7460-497D-A94A-23F8E91E1A84}" type="datetimeFigureOut">
              <a:rPr lang="en-US" smtClean="0"/>
              <a:t>2020-06-06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1F05-4266-4852-B85E-AE355B8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BB2A-22AF-41E6-AE52-48482876279B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C6BD-D0F7-435C-B09F-5F37792575CD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3732-290D-4A15-AC56-CF9EC672A376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869-508A-49F5-ABAB-AA4BACD5CA41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2D8-3205-42FA-AA9B-C1E844DA195A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B467-35B2-4C13-882E-9739CD1ACEE9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257-F8C9-4174-A428-AA139D36DA18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506-8AC0-446F-9CEA-4BAE8E9B80B3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347-5CF8-4BA1-8E54-41F63A110027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2FB-2E94-4A86-A77F-55A85FAB7552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9322-DF94-4A4A-8FDC-69444F6AF78D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B8F7-9442-4ABA-9F21-29B64FDB0008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36DE-50BA-408C-A445-907BACDE897B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0394-32FD-4188-B5F1-C6D3529E55BB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E0EB-C99D-46AB-9F6C-1B70FA0AC831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038-2E35-4565-9345-69EF910908AD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C0B-A344-464B-A84A-DAAB1E7C8B94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7984B-8578-4883-A427-E6A4E43BE9C2}" type="datetime1">
              <a:rPr lang="en-US" smtClean="0"/>
              <a:t>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random-cut-forest-by-aws" TargetMode="External"/><Relationship Id="rId2" Type="http://schemas.openxmlformats.org/officeDocument/2006/relationships/hyperlink" Target="https://docs.aws.amazon.com/sagemaker/latest/dg/randomcutfores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content.manning.com/the-randomcutforest-algorith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DA3-3929-40AC-B5A0-628046451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In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196B-5059-49A9-AB93-0A45BF2D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25867" cy="861420"/>
          </a:xfrm>
        </p:spPr>
        <p:txBody>
          <a:bodyPr/>
          <a:lstStyle/>
          <a:p>
            <a:r>
              <a:rPr lang="en-US" dirty="0"/>
              <a:t>Robust Random Cut Forest Based Anomaly Detection On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256F-5901-434E-BEAB-CE05786D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135974-CAF9-4FDC-8B68-01E7331B7B93}"/>
              </a:ext>
            </a:extLst>
          </p:cNvPr>
          <p:cNvSpPr txBox="1">
            <a:spLocks/>
          </p:cNvSpPr>
          <p:nvPr/>
        </p:nvSpPr>
        <p:spPr>
          <a:xfrm>
            <a:off x="1154954" y="1803521"/>
            <a:ext cx="9125867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Instructor: Dr. Kangavari</a:t>
            </a:r>
          </a:p>
          <a:p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Presenter: M. Doosti Lakhani</a:t>
            </a:r>
          </a:p>
        </p:txBody>
      </p:sp>
    </p:spTree>
    <p:extLst>
      <p:ext uri="{BB962C8B-B14F-4D97-AF65-F5344CB8AC3E}">
        <p14:creationId xmlns:p14="http://schemas.microsoft.com/office/powerpoint/2010/main" val="243122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152A-16AC-4F14-B22E-ED7F764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Synopsis of input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7E32-44C1-4BEA-9D74-9FC9947C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Definition of Anomaly in RCF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Classic Shortcomings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Ensemble of RRCTs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58D7-B024-4F41-B2FB-BD46F472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3416-301F-4815-AAED-98DEC46D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2.3.1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A129E-E9BB-4529-84AD-EBF349D01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RRCT</a:t>
                </a:r>
              </a:p>
              <a:p>
                <a:pPr lvl="1"/>
                <a:r>
                  <a:rPr lang="en-US" dirty="0"/>
                  <a:t>Unsupervised</a:t>
                </a:r>
              </a:p>
              <a:p>
                <a:pPr lvl="1"/>
                <a:r>
                  <a:rPr lang="en-US" dirty="0"/>
                  <a:t>Very fast on high dimensional data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</a:t>
                </a:r>
                <a:r>
                  <a:rPr lang="en-US" dirty="0"/>
                  <a:t>obust </a:t>
                </a:r>
                <a:r>
                  <a:rPr lang="en-US" b="1" dirty="0"/>
                  <a:t>R</a:t>
                </a:r>
                <a:r>
                  <a:rPr lang="en-US" dirty="0"/>
                  <a:t>andom </a:t>
                </a:r>
                <a:r>
                  <a:rPr lang="en-US" b="1" dirty="0"/>
                  <a:t>C</a:t>
                </a:r>
                <a:r>
                  <a:rPr lang="en-US" dirty="0"/>
                  <a:t>ut </a:t>
                </a:r>
                <a:r>
                  <a:rPr lang="en-US" b="1" dirty="0"/>
                  <a:t>T</a:t>
                </a:r>
                <a:r>
                  <a:rPr lang="en-US" dirty="0"/>
                  <a:t>ree on point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a random dimension proportional to: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recurse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A129E-E9BB-4529-84AD-EBF349D01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B8FE1-B986-4B1B-BFE8-A1DDA12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566-45C1-49F3-B466-DA76D787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2.3.2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1D95-E066-480C-8DBC-DCB6AB6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https://freecontent.manning.com/wp-content/uploads/Hudgeon_tRA_02.png">
            <a:extLst>
              <a:ext uri="{FF2B5EF4-FFF2-40B4-BE49-F238E27FC236}">
                <a16:creationId xmlns:a16="http://schemas.microsoft.com/office/drawing/2014/main" id="{65D133DF-5C53-4AEE-BF5E-26EB1797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3" y="1350692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eecontent.manning.com/wp-content/uploads/Hudgeon_tRA_04.png">
            <a:extLst>
              <a:ext uri="{FF2B5EF4-FFF2-40B4-BE49-F238E27FC236}">
                <a16:creationId xmlns:a16="http://schemas.microsoft.com/office/drawing/2014/main" id="{DD9DCD79-D0F9-44E9-8FD3-92D856D5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85" y="1350692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eecontent.manning.com/wp-content/uploads/Hudgeon_tRA_06.png">
            <a:extLst>
              <a:ext uri="{FF2B5EF4-FFF2-40B4-BE49-F238E27FC236}">
                <a16:creationId xmlns:a16="http://schemas.microsoft.com/office/drawing/2014/main" id="{C9E1C111-519A-495B-8ADF-685954DB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3" y="4090088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reecontent.manning.com/wp-content/uploads/Hudgeon_tRA_07.png">
            <a:extLst>
              <a:ext uri="{FF2B5EF4-FFF2-40B4-BE49-F238E27FC236}">
                <a16:creationId xmlns:a16="http://schemas.microsoft.com/office/drawing/2014/main" id="{57E1948D-5B06-4C69-82BE-E18FC4A79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4"/>
          <a:stretch/>
        </p:blipFill>
        <p:spPr bwMode="auto">
          <a:xfrm>
            <a:off x="6025185" y="4090088"/>
            <a:ext cx="3875822" cy="2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566-45C1-49F3-B466-DA76D787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2.3.2 Examples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1D95-E066-480C-8DBC-DCB6AB6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2062" name="Picture 14" descr="https://freecontent.manning.com/wp-content/uploads/Hudgeon_tRA_08.png">
            <a:extLst>
              <a:ext uri="{FF2B5EF4-FFF2-40B4-BE49-F238E27FC236}">
                <a16:creationId xmlns:a16="http://schemas.microsoft.com/office/drawing/2014/main" id="{0FECB056-A6FA-45BB-887E-3724767B8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08"/>
          <a:stretch/>
        </p:blipFill>
        <p:spPr bwMode="auto">
          <a:xfrm>
            <a:off x="344405" y="1310729"/>
            <a:ext cx="2435866" cy="18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freecontent.manning.com/wp-content/uploads/Hudgeon_tRA_09.png">
            <a:extLst>
              <a:ext uri="{FF2B5EF4-FFF2-40B4-BE49-F238E27FC236}">
                <a16:creationId xmlns:a16="http://schemas.microsoft.com/office/drawing/2014/main" id="{0393D558-B32F-4B02-A8AE-D8F64C459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71"/>
          <a:stretch/>
        </p:blipFill>
        <p:spPr bwMode="auto">
          <a:xfrm>
            <a:off x="2912606" y="1310729"/>
            <a:ext cx="2435866" cy="18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freecontent.manning.com/wp-content/uploads/Hudgeon_tRA_10.png">
            <a:extLst>
              <a:ext uri="{FF2B5EF4-FFF2-40B4-BE49-F238E27FC236}">
                <a16:creationId xmlns:a16="http://schemas.microsoft.com/office/drawing/2014/main" id="{150E20F2-8799-48F5-84AB-98B47609E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97"/>
          <a:stretch/>
        </p:blipFill>
        <p:spPr bwMode="auto">
          <a:xfrm>
            <a:off x="344405" y="3429000"/>
            <a:ext cx="2435866" cy="18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freecontent.manning.com/wp-content/uploads/Hudgeon_tRA_11.png">
            <a:extLst>
              <a:ext uri="{FF2B5EF4-FFF2-40B4-BE49-F238E27FC236}">
                <a16:creationId xmlns:a16="http://schemas.microsoft.com/office/drawing/2014/main" id="{38ECFCD6-E242-4A31-B209-134F1EBB1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28"/>
          <a:stretch/>
        </p:blipFill>
        <p:spPr bwMode="auto">
          <a:xfrm>
            <a:off x="2892541" y="3428999"/>
            <a:ext cx="2475996" cy="18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freecontent.manning.com/wp-content/uploads/Hudgeon_tRA_12.png">
            <a:extLst>
              <a:ext uri="{FF2B5EF4-FFF2-40B4-BE49-F238E27FC236}">
                <a16:creationId xmlns:a16="http://schemas.microsoft.com/office/drawing/2014/main" id="{81F324FC-587A-437B-A1DD-114AAA30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30" y="1310729"/>
            <a:ext cx="3424680" cy="49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0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D62A-37AF-4E41-91E1-B3586A5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2.3.3 Definition of Anomaly in RCF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47D-24B1-4E8F-B567-512058BE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points are isolated much faster and they will be on top of the tree</a:t>
            </a:r>
          </a:p>
          <a:p>
            <a:r>
              <a:rPr lang="en-US" dirty="0"/>
              <a:t>The points near the root will get higher score </a:t>
            </a:r>
          </a:p>
          <a:p>
            <a:r>
              <a:rPr lang="en-US" dirty="0"/>
              <a:t>The score is distance based, so the points far from normal clusters get higher score (nearer to root)</a:t>
            </a:r>
          </a:p>
          <a:p>
            <a:pPr lvl="1"/>
            <a:r>
              <a:rPr lang="en-US" dirty="0"/>
              <a:t>So a point will be anomaly if it increases the size of tree profoundly.</a:t>
            </a:r>
          </a:p>
          <a:p>
            <a:r>
              <a:rPr lang="en-US" dirty="0"/>
              <a:t>Same idea has been used for test</a:t>
            </a:r>
          </a:p>
          <a:p>
            <a:pPr lvl="1"/>
            <a:r>
              <a:rPr lang="en-US" dirty="0"/>
              <a:t>If test node is near to root, then it is probably an anomaly</a:t>
            </a:r>
          </a:p>
          <a:p>
            <a:r>
              <a:rPr lang="en-US" dirty="0"/>
              <a:t>If a point is far in from data in N-dim data, it will be as far relatively in RCF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BACBE-4BD7-427D-ACC1-C136D791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3495-4B9E-4826-9D3A-CC34344C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2.3.4 Classic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DD89-E251-47D0-A7DF-A73814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approaches such as thresholding peaks for detecting anomalies were not successful</a:t>
            </a:r>
          </a:p>
          <a:p>
            <a:pPr lvl="1"/>
            <a:r>
              <a:rPr lang="en-US" dirty="0"/>
              <a:t>Could not be adopted from one task to another</a:t>
            </a:r>
          </a:p>
          <a:p>
            <a:pPr lvl="1"/>
            <a:r>
              <a:rPr lang="en-US" dirty="0"/>
              <a:t>Could not fit the nature of stream data</a:t>
            </a:r>
          </a:p>
          <a:p>
            <a:pPr lvl="1"/>
            <a:r>
              <a:rPr lang="en-US" dirty="0"/>
              <a:t>It needed expert which is against the automation!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F9D81-22D5-4FD5-BCA9-FD08B840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774A-3F31-4127-BA09-95B780D8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Updating synopsis efficiently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CE790-B36C-4E23-9EAA-C0CD04AFD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delete a node containing a isolated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its parent, then the resulting tree has the same probability if it is being drawn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By extending previous theorem, we can construct a tree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but by adding it after construction.</a:t>
                </a:r>
              </a:p>
              <a:p>
                <a:r>
                  <a:rPr lang="en-US" dirty="0"/>
                  <a:t>Typically, if we build a tree and insert a node and then delete it again, the result will be almost the same and preserves the distribution.</a:t>
                </a:r>
              </a:p>
              <a:p>
                <a:r>
                  <a:rPr lang="en-US" dirty="0"/>
                  <a:t>This enables the adaption in stream learning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CE790-B36C-4E23-9EAA-C0CD04AFD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560F-013E-47C0-9DA5-3AFA07F8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7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3484-FB32-49D5-871F-1B637967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Updating synopsis efficiently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B52B3-A88C-4F92-A5E8-7E6967F37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maintain a random tree over s sample set even as the sample is updated dynamically for streaming data using sublinear update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sliding window over data, we can think of removing a node and adding other nodes. </a:t>
                </a:r>
              </a:p>
              <a:p>
                <a:pPr lvl="1"/>
                <a:r>
                  <a:rPr lang="en-US" dirty="0"/>
                  <a:t>Removing nodes can be done by deleting nodes with lower priority</a:t>
                </a:r>
              </a:p>
              <a:p>
                <a:pPr lvl="1"/>
                <a:r>
                  <a:rPr lang="en-US" dirty="0"/>
                  <a:t>As we do this uniformly, we can think of last recently used as the choice.</a:t>
                </a:r>
              </a:p>
              <a:p>
                <a:r>
                  <a:rPr lang="en-US" dirty="0"/>
                  <a:t>Based on the theorem in previous slide, we can efficiently answer this question that what would happen if we add arbitrary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but constructing its tree.</a:t>
                </a:r>
              </a:p>
              <a:p>
                <a:pPr lvl="1"/>
                <a:r>
                  <a:rPr lang="en-US" dirty="0"/>
                  <a:t>Inserting is like constructing the tree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the beginning.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B52B3-A88C-4F92-A5E8-7E6967F37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2529-0274-4EF4-9E84-C58B4D3A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BE1-5D3A-490E-8C97-5427B491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Ensemble of RRCTs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0588-C808-48A1-BFD0-8B86F2FD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Those theorems can be expanded to include in ensemble case:</a:t>
                </a:r>
              </a:p>
              <a:p>
                <a:pPr lvl="1"/>
                <a:r>
                  <a:rPr lang="en-US" dirty="0"/>
                  <a:t>The probability of choosing a random cut that splits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exactly same as the conditional probability of choosing a random cut that splits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 conditioned on not isolating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all points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Insertion, deletion also follow same definitions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0588-C808-48A1-BFD0-8B86F2FD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16B9D-7A9F-4862-9DDF-900283F0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0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06A-9889-4858-86F2-8DC6EE5E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Viability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C6E9-ACCF-44AB-A00C-565B669D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taxi ridership</a:t>
            </a:r>
          </a:p>
          <a:p>
            <a:r>
              <a:rPr lang="en-US" dirty="0"/>
              <a:t>Shingling data</a:t>
            </a:r>
          </a:p>
          <a:p>
            <a:pPr lvl="1"/>
            <a:r>
              <a:rPr lang="en-US" dirty="0"/>
              <a:t>Each time stamp as a different feature for a window with stride of 1</a:t>
            </a:r>
          </a:p>
          <a:p>
            <a:pPr lvl="1"/>
            <a:r>
              <a:rPr lang="en-US" dirty="0"/>
              <a:t>It can capture typical shape, any departure can be interpreted as anomaly</a:t>
            </a:r>
          </a:p>
          <a:p>
            <a:r>
              <a:rPr lang="en-US" dirty="0"/>
              <a:t>Data collected for 7 months</a:t>
            </a:r>
          </a:p>
          <a:p>
            <a:r>
              <a:rPr lang="en-US" dirty="0"/>
              <a:t>Data is 1-dimensional but by shingling, they include current day and last day, so 48 dimensions</a:t>
            </a:r>
          </a:p>
          <a:p>
            <a:r>
              <a:rPr lang="en-US" dirty="0"/>
              <a:t>Special days as anomaly</a:t>
            </a:r>
          </a:p>
          <a:p>
            <a:r>
              <a:rPr lang="en-US" dirty="0"/>
              <a:t>Accuracy 96 and AUC 0.9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C0C1-5220-4270-A69D-AC09A05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9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BC2B-0177-4EBB-8BE3-1906014F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A6DF-22EC-499A-BE60-62BA3EB4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Why stream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Main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case: Anomaly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is anomaly?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Importance of anomaly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Synopsis of input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Updating synopsis efficiently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Ensemble of RRCTs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EBCB-9A6B-4C08-870F-D3AFC368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06A-9889-4858-86F2-8DC6EE5E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Viability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C0C1-5220-4270-A69D-AC09A05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F9C75-01B2-4C02-82A3-F0F61A36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11" y="1615681"/>
            <a:ext cx="8078122" cy="46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7ECE-7D60-4D6D-90E8-427D866A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Viability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6C6A-2A99-4C1F-B1CF-DB4D1887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: A production level implementation of RCF, currently available in AWS clouds using native implementation</a:t>
            </a:r>
          </a:p>
          <a:p>
            <a:pPr lvl="1"/>
            <a:r>
              <a:rPr lang="en-US" dirty="0">
                <a:hlinkClick r:id="rId2"/>
              </a:rPr>
              <a:t>Link to </a:t>
            </a:r>
            <a:r>
              <a:rPr lang="en-US" dirty="0">
                <a:hlinkClick r:id="rId2"/>
              </a:rPr>
              <a:t>o</a:t>
            </a:r>
            <a:r>
              <a:rPr lang="en-US" dirty="0">
                <a:hlinkClick r:id="rId2"/>
              </a:rPr>
              <a:t>fficial docs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Official open source project on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E9B5-866A-42C4-B323-318D2B5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FEE1-E852-4DCE-9CDE-EDA7F984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4A7F-E036-4526-8948-CC02DE43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Guha, </a:t>
            </a:r>
            <a:r>
              <a:rPr lang="en-US" dirty="0" err="1"/>
              <a:t>Sudipto</a:t>
            </a:r>
            <a:r>
              <a:rPr lang="en-US" dirty="0"/>
              <a:t>, et al. "Robust random cut forest based anomaly detection on streams." </a:t>
            </a:r>
            <a:r>
              <a:rPr lang="en-US" i="1" dirty="0"/>
              <a:t>International conference on machine learning</a:t>
            </a:r>
            <a:r>
              <a:rPr lang="en-US" dirty="0"/>
              <a:t>. 2016. </a:t>
            </a:r>
          </a:p>
          <a:p>
            <a:r>
              <a:rPr lang="en-US" dirty="0"/>
              <a:t>Wagner, Tal, et al. "Semi-supervised learning on data streams via temporal label propagation." </a:t>
            </a:r>
            <a:r>
              <a:rPr lang="en-US" i="1" dirty="0"/>
              <a:t>International Conference on Machine Learning</a:t>
            </a:r>
            <a:r>
              <a:rPr lang="en-US" dirty="0"/>
              <a:t>. 2018. </a:t>
            </a:r>
          </a:p>
          <a:p>
            <a:r>
              <a:rPr lang="en-US" dirty="0"/>
              <a:t>Eswaran, </a:t>
            </a:r>
            <a:r>
              <a:rPr lang="en-US" dirty="0" err="1"/>
              <a:t>Dhivya</a:t>
            </a:r>
            <a:r>
              <a:rPr lang="en-US" dirty="0"/>
              <a:t>, et al. "Spotlight: Detecting anomalies in streaming graphs." </a:t>
            </a:r>
            <a:r>
              <a:rPr lang="en-US" i="1" dirty="0"/>
              <a:t>Proceedings of the 24th ACM SIGKDD International Conference on Knowledge Discovery &amp; Data Mining</a:t>
            </a:r>
            <a:r>
              <a:rPr lang="en-US" dirty="0"/>
              <a:t>. 2018.</a:t>
            </a:r>
          </a:p>
          <a:p>
            <a:r>
              <a:rPr lang="en-US" dirty="0"/>
              <a:t>Images are barrowed from </a:t>
            </a:r>
            <a:r>
              <a:rPr lang="en-US" dirty="0">
                <a:hlinkClick r:id="rId2"/>
              </a:rPr>
              <a:t>Manning Publications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55672-A60A-4E50-9D30-F9DBB56C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5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B9AA6-392F-4147-B94D-2B260149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540CA-B90C-4444-8E01-8C8EF9DE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2BD5E08-B1D3-4826-B0EA-81C297B96862}"/>
              </a:ext>
            </a:extLst>
          </p:cNvPr>
          <p:cNvSpPr txBox="1">
            <a:spLocks/>
          </p:cNvSpPr>
          <p:nvPr/>
        </p:nvSpPr>
        <p:spPr>
          <a:xfrm>
            <a:off x="1154953" y="3429000"/>
            <a:ext cx="8825659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A280-6EF5-4199-A816-D2E8E786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D104-DE3C-414D-95A6-45715766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/>
              <a:t>Why stream data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Main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A64E-4193-424C-974D-956797F6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7086-3CAA-48BD-928F-33395492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Why 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493A-7C99-426A-8275-E8BF3D92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originates in real time</a:t>
            </a:r>
          </a:p>
          <a:p>
            <a:pPr lvl="1"/>
            <a:r>
              <a:rPr lang="en-US" dirty="0"/>
              <a:t>Image segmentation, Language modeling</a:t>
            </a:r>
          </a:p>
          <a:p>
            <a:r>
              <a:rPr lang="en-US" dirty="0"/>
              <a:t>Emerging explosion of IoT and internet, </a:t>
            </a:r>
            <a:br>
              <a:rPr lang="en-US" dirty="0"/>
            </a:br>
            <a:r>
              <a:rPr lang="en-US" dirty="0"/>
              <a:t>rejuvenated the well-studied </a:t>
            </a:r>
            <a:br>
              <a:rPr lang="en-US" dirty="0"/>
            </a:br>
            <a:r>
              <a:rPr lang="en-US" dirty="0"/>
              <a:t>problems such as anomaly detection</a:t>
            </a:r>
          </a:p>
          <a:p>
            <a:r>
              <a:rPr lang="en-US" dirty="0"/>
              <a:t>We are dealing with it in everyday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8F037-FCFD-47E5-9CC3-C06A3CEE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Global Internet of Things Solutions | BICS">
            <a:extLst>
              <a:ext uri="{FF2B5EF4-FFF2-40B4-BE49-F238E27FC236}">
                <a16:creationId xmlns:a16="http://schemas.microsoft.com/office/drawing/2014/main" id="{A52DE574-6070-464D-9A47-2EDE0AB5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63" y="2448440"/>
            <a:ext cx="2409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9627-66F0-456D-8CE9-55036698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Main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B282-87FA-4B4D-814D-2EA82353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Insights are perishable</a:t>
            </a:r>
          </a:p>
          <a:p>
            <a:r>
              <a:rPr lang="en-US" dirty="0"/>
              <a:t>Batch analytics operations take too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A0B7-45FB-4FA5-862D-2BEB017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5988FF2-5829-48DF-8890-77FEAD60EDD2}"/>
              </a:ext>
            </a:extLst>
          </p:cNvPr>
          <p:cNvSpPr/>
          <p:nvPr/>
        </p:nvSpPr>
        <p:spPr>
          <a:xfrm>
            <a:off x="1198605" y="3107724"/>
            <a:ext cx="98854" cy="301906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ACEE8D-3169-41CB-85C8-77711AA8F65B}"/>
              </a:ext>
            </a:extLst>
          </p:cNvPr>
          <p:cNvSpPr/>
          <p:nvPr/>
        </p:nvSpPr>
        <p:spPr>
          <a:xfrm>
            <a:off x="1297458" y="4456620"/>
            <a:ext cx="6499655" cy="1793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D0210-D9CD-4329-B8A3-6D6761354A20}"/>
              </a:ext>
            </a:extLst>
          </p:cNvPr>
          <p:cNvSpPr txBox="1"/>
          <p:nvPr/>
        </p:nvSpPr>
        <p:spPr>
          <a:xfrm rot="16200000">
            <a:off x="499536" y="438304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Business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EB7E6-5555-4CED-9A75-E8DD8E6CE938}"/>
              </a:ext>
            </a:extLst>
          </p:cNvPr>
          <p:cNvSpPr txBox="1"/>
          <p:nvPr/>
        </p:nvSpPr>
        <p:spPr>
          <a:xfrm>
            <a:off x="2189495" y="438305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to 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359AB-AB26-494E-8D33-40F5383DE413}"/>
              </a:ext>
            </a:extLst>
          </p:cNvPr>
          <p:cNvSpPr txBox="1"/>
          <p:nvPr/>
        </p:nvSpPr>
        <p:spPr>
          <a:xfrm>
            <a:off x="1395101" y="3113902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</a:t>
            </a:r>
            <a:br>
              <a:rPr lang="en-US" sz="1400" dirty="0"/>
            </a:br>
            <a:r>
              <a:rPr lang="en-US" sz="1400" dirty="0"/>
              <a:t>originated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7CA46-F639-4B46-984A-033097E54A50}"/>
              </a:ext>
            </a:extLst>
          </p:cNvPr>
          <p:cNvSpPr txBox="1"/>
          <p:nvPr/>
        </p:nvSpPr>
        <p:spPr>
          <a:xfrm>
            <a:off x="2393468" y="366016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Analytics</a:t>
            </a:r>
            <a:br>
              <a:rPr lang="en-US" sz="1400" dirty="0"/>
            </a:br>
            <a:r>
              <a:rPr lang="en-US" sz="1400" dirty="0"/>
              <a:t>performed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5B97E-0B1E-4EBE-9007-C4BBF4AC39BD}"/>
              </a:ext>
            </a:extLst>
          </p:cNvPr>
          <p:cNvSpPr txBox="1"/>
          <p:nvPr/>
        </p:nvSpPr>
        <p:spPr>
          <a:xfrm>
            <a:off x="3435639" y="4713334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Insights</a:t>
            </a:r>
            <a:br>
              <a:rPr lang="en-US" sz="1400" dirty="0"/>
            </a:br>
            <a:r>
              <a:rPr lang="en-US" sz="1400" dirty="0"/>
              <a:t>obtained</a:t>
            </a:r>
            <a:br>
              <a:rPr lang="en-US" sz="14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(outdated)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56E1F-7479-453B-8F92-AC07BD44680A}"/>
              </a:ext>
            </a:extLst>
          </p:cNvPr>
          <p:cNvSpPr txBox="1"/>
          <p:nvPr/>
        </p:nvSpPr>
        <p:spPr>
          <a:xfrm>
            <a:off x="4586916" y="5165935"/>
            <a:ext cx="1550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</a:t>
            </a:r>
            <a:br>
              <a:rPr lang="en-US" sz="1400" dirty="0"/>
            </a:br>
            <a:r>
              <a:rPr lang="en-US" sz="1400" dirty="0"/>
              <a:t>made</a:t>
            </a:r>
            <a:br>
              <a:rPr lang="en-US" sz="14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(Poor decisions</a:t>
            </a:r>
            <a:r>
              <a:rPr lang="en-US" sz="1400" dirty="0"/>
              <a:t>)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030AB-5CE0-4FD5-BA04-C35840C2B478}"/>
              </a:ext>
            </a:extLst>
          </p:cNvPr>
          <p:cNvSpPr txBox="1"/>
          <p:nvPr/>
        </p:nvSpPr>
        <p:spPr>
          <a:xfrm>
            <a:off x="6246689" y="5809749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taken</a:t>
            </a:r>
            <a:br>
              <a:rPr lang="en-US" sz="14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(impotent</a:t>
            </a:r>
            <a:r>
              <a:rPr lang="en-US" sz="1400" dirty="0"/>
              <a:t>)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63E12-1D1F-41AD-8471-7ED96B334D44}"/>
              </a:ext>
            </a:extLst>
          </p:cNvPr>
          <p:cNvCxnSpPr/>
          <p:nvPr/>
        </p:nvCxnSpPr>
        <p:spPr>
          <a:xfrm flipH="1" flipV="1">
            <a:off x="1395101" y="3002692"/>
            <a:ext cx="6156753" cy="34969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D5125-BEB2-4101-85B0-B603E9C4BCE7}"/>
              </a:ext>
            </a:extLst>
          </p:cNvPr>
          <p:cNvCxnSpPr>
            <a:cxnSpLocks/>
          </p:cNvCxnSpPr>
          <p:nvPr/>
        </p:nvCxnSpPr>
        <p:spPr>
          <a:xfrm flipH="1" flipV="1">
            <a:off x="6561438" y="3358628"/>
            <a:ext cx="46955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F96412-A5EC-45A5-8BF5-E9F48C7AE411}"/>
              </a:ext>
            </a:extLst>
          </p:cNvPr>
          <p:cNvSpPr txBox="1"/>
          <p:nvPr/>
        </p:nvSpPr>
        <p:spPr>
          <a:xfrm>
            <a:off x="7116419" y="32201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Maximizes value</a:t>
            </a:r>
          </a:p>
        </p:txBody>
      </p:sp>
    </p:spTree>
    <p:extLst>
      <p:ext uri="{BB962C8B-B14F-4D97-AF65-F5344CB8AC3E}">
        <p14:creationId xmlns:p14="http://schemas.microsoft.com/office/powerpoint/2010/main" val="918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2590-9453-42F9-AB38-FB1BA7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Main Challenge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26C5-60AA-4D42-93A5-F3937295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Ingest data as it it’s generated</a:t>
            </a:r>
          </a:p>
          <a:p>
            <a:pPr lvl="1"/>
            <a:r>
              <a:rPr lang="en-US" dirty="0"/>
              <a:t>Process data on the fly</a:t>
            </a:r>
          </a:p>
          <a:p>
            <a:pPr lvl="1"/>
            <a:r>
              <a:rPr lang="en-US" dirty="0"/>
              <a:t>Real time machine learning</a:t>
            </a:r>
          </a:p>
          <a:p>
            <a:r>
              <a:rPr lang="en-US" dirty="0"/>
              <a:t>Robust Random Cut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2852-4EEF-403C-A5B3-7CCE9FD2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51C6-E76E-425B-AF6E-2D3ADEFC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Study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BB21-F2D1-4A7B-AC05-36F69EBB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n-US" dirty="0"/>
              <a:t>What is anomaly?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Importance of anomaly detection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Synopsis of input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Definition of Anomaly in RCF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Classic Shortcomings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Updating synopsis efficiently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Viability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890B-D7FE-4FD6-86EB-BFBEEC09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796A-8F79-4D4E-987D-7C38668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What Is Anomaly?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8D33-706D-42A7-A94F-EDC8B014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is an observation that diverges from otherwise well-structured data</a:t>
            </a:r>
          </a:p>
          <a:p>
            <a:pPr lvl="1"/>
            <a:r>
              <a:rPr lang="en-US" dirty="0"/>
              <a:t>Outlier, exception or anything that deviates from normal pattern</a:t>
            </a:r>
          </a:p>
          <a:p>
            <a:r>
              <a:rPr lang="en-US" dirty="0"/>
              <a:t>Model based perspective: A point is anomaly, if it increases the complexity of model</a:t>
            </a:r>
          </a:p>
          <a:p>
            <a:pPr lvl="1"/>
            <a:r>
              <a:rPr lang="en-US" dirty="0"/>
              <a:t>In case of trees, creating new leaves in early stages</a:t>
            </a:r>
          </a:p>
          <a:p>
            <a:pPr lvl="1"/>
            <a:r>
              <a:rPr lang="en-US" dirty="0"/>
              <a:t>Far from what has been learned, easier isolation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AACA8-459F-4BC8-B5F1-98A4ED03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1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00C-886A-4083-B2F9-BE687D44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Importance of Anomaly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A7F9-18D0-403F-8295-8A931D75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Anomalies need to be responded fast and accurately</a:t>
            </a:r>
          </a:p>
          <a:p>
            <a:pPr lvl="1"/>
            <a:r>
              <a:rPr lang="en-US" dirty="0"/>
              <a:t>A anomalous behavior in a patience gathered from their smart watch</a:t>
            </a:r>
          </a:p>
          <a:p>
            <a:pPr lvl="1"/>
            <a:r>
              <a:rPr lang="en-US" dirty="0"/>
              <a:t>Finding a failure in network systems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1D39-C155-44C9-9BE1-F93D7C39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3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870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3</vt:lpstr>
      <vt:lpstr>Ion</vt:lpstr>
      <vt:lpstr>Anomaly In Stream</vt:lpstr>
      <vt:lpstr>What We Will Cover</vt:lpstr>
      <vt:lpstr>1 Intro</vt:lpstr>
      <vt:lpstr>1.1 Why Stream Data</vt:lpstr>
      <vt:lpstr>1.2 Main Challenge</vt:lpstr>
      <vt:lpstr>1.2 Main Challenge cont.</vt:lpstr>
      <vt:lpstr>2 Study Case </vt:lpstr>
      <vt:lpstr>2.1 What Is Anomaly? </vt:lpstr>
      <vt:lpstr>2.2 Importance of Anomaly Detection </vt:lpstr>
      <vt:lpstr>2.3 Synopsis of input data </vt:lpstr>
      <vt:lpstr>2.3.1 Algorithm</vt:lpstr>
      <vt:lpstr>2.3.2 Examples</vt:lpstr>
      <vt:lpstr>2.3.2 Examples cont.</vt:lpstr>
      <vt:lpstr>2.3.3 Definition of Anomaly in RCF</vt:lpstr>
      <vt:lpstr>2.3.4 Classic Shortcomings</vt:lpstr>
      <vt:lpstr>2.4 Updating synopsis efficiently</vt:lpstr>
      <vt:lpstr>2.4 Updating synopsis efficiently cont.</vt:lpstr>
      <vt:lpstr>2.5 Ensemble of RRCTs</vt:lpstr>
      <vt:lpstr>2.6 Viability</vt:lpstr>
      <vt:lpstr>2.6 Viability cont.</vt:lpstr>
      <vt:lpstr>2.6 Viability cont.</vt:lpstr>
      <vt:lpstr>References</vt:lpstr>
      <vt:lpstr>The end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In Stream</dc:title>
  <dc:creator>Mohammad Doosti Lakhani</dc:creator>
  <cp:keywords>RRCT;random cut tree;anomaly detection;stream data</cp:keywords>
  <cp:lastModifiedBy>Mohammad Doosti Lakhani</cp:lastModifiedBy>
  <cp:revision>67</cp:revision>
  <dcterms:created xsi:type="dcterms:W3CDTF">2020-06-05T22:26:36Z</dcterms:created>
  <dcterms:modified xsi:type="dcterms:W3CDTF">2020-06-06T03:52:15Z</dcterms:modified>
</cp:coreProperties>
</file>