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5B67-9FB4-43D7-B33F-A31E26470010}" type="datetimeFigureOut">
              <a:rPr lang="en-US" smtClean="0"/>
              <a:t>2020-07-30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23E56-47FB-4AA9-826D-E794F240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80F7-E906-4A50-8E60-B1A2A471A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DA717-057B-4098-AC3C-F9939719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FEC1-FAC7-4658-93DC-00E2809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83C8-4418-4C89-B45F-65AB97193947}" type="datetime1">
              <a:rPr lang="en-US" smtClean="0"/>
              <a:t>2020-07-30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8E81-B36E-4FC7-AD9B-D7732188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BD1C-5611-4017-B1F8-3FDB132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3F63-E8C5-4EDE-AFD0-F7B8EB4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73F6B-F484-4656-80E6-42781AD6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BB90-A07B-42E3-8D1F-7C37FB7F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2C7E-D3AC-4DA1-A112-77A487BD446D}" type="datetime1">
              <a:rPr lang="en-US" smtClean="0"/>
              <a:t>2020-07-30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0047-FA83-473F-B798-71681568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9277-38AC-48B6-83F1-4ECD925A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F5FAA-C66A-458F-953B-AE8009755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F7F6E-F308-4A82-A294-FF445A160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1600-1953-4B40-A5CA-1CC821CC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B474-605D-4169-8424-EF4BAFB474E3}" type="datetime1">
              <a:rPr lang="en-US" smtClean="0"/>
              <a:t>2020-07-30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5FE0-D096-48A7-AFF3-E9734274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2FC2-1CBF-4844-A8AB-7B87D6B2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44D2-63EB-462D-A5BA-8DC0A4CB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CF24-D589-4F08-8F18-9DA25B3B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B776-9EBA-4952-A035-7E73DD24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D2D-D5C7-45AE-B1D4-F93CB9DDDE55}" type="datetime1">
              <a:rPr lang="en-US" smtClean="0"/>
              <a:t>2020-07-30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7698-4435-4546-9B61-77C5F20C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9016-0D51-4898-9F69-68F480CC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5257-EF83-4825-87C0-55E384A4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AE0EB-6D3D-4732-84AC-D513DD4D2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25B9-D404-460A-80D8-59110CB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6D00A-AC3F-4AF5-8011-C5BF14DE10FB}" type="datetime1">
              <a:rPr lang="en-US" smtClean="0"/>
              <a:t>2020-07-30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4696-6B96-48CA-85BB-5A1B07A0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43C7-55BF-4087-87E9-FD165D63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C85D-C25E-4CF9-A04C-E3E1F5C1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662F-CD7F-4161-9C1B-024B07832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C1AF7-FA2D-4A80-9A51-498B28DD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56C3A-C9F3-46D4-90C6-86621E17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9627-74BF-448E-837C-35BE34FAE14C}" type="datetime1">
              <a:rPr lang="en-US" smtClean="0"/>
              <a:t>2020-07-30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B8ED0-B3FA-4EA9-BD64-A03346A7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94DF0-EA41-4E62-9264-2E22D5DD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F8A2-B8E3-4268-8384-3662503F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91FD0-A41D-4B22-9139-77CC3BAC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793C-E868-4229-B6CE-9CBB4BB80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52954-C01A-477C-B536-6761C588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951DE-7F7B-4155-A07D-1328C3224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DB680-012C-435E-92B5-2E3403C9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5E9C-25D2-4453-AC7D-BAD6666CDEC0}" type="datetime1">
              <a:rPr lang="en-US" smtClean="0"/>
              <a:t>2020-07-30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238A-1F74-4CF7-8560-EDF333E7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D7D2B-52C8-4FB1-B55C-7DFF1739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1379-37C9-46E3-BFB6-004D4810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902D0-A3BD-4B71-AA81-DC8C2319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C4AD-5C12-468D-BC2A-DDC47080EF44}" type="datetime1">
              <a:rPr lang="en-US" smtClean="0"/>
              <a:t>2020-07-30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20705-3319-4468-9ED1-19DDF3C1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6F5FE-8335-4C34-922D-7BFB4C3B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74F52-0618-43F4-8714-4F750732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30DA-09BD-4F38-B525-CC53AB15911B}" type="datetime1">
              <a:rPr lang="en-US" smtClean="0"/>
              <a:t>2020-07-30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47BD9-1ED7-4CBE-8DC4-51DB6D14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D387-2449-4B6A-82C9-79A64783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92F0-1454-4E9C-AFCC-DCEB2222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5E36-6139-4AA7-A4E0-5647152B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812EE-593D-403F-81EF-C2FB6F25B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33EF-6085-4384-8258-D6EC1D2D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42-CEEA-4E91-937E-5C9C518B0150}" type="datetime1">
              <a:rPr lang="en-US" smtClean="0"/>
              <a:t>2020-07-30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826C-0A08-4E97-8405-0D4E2551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21FDF-C7CE-4747-BB68-D7031C9B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83FE-45DF-4168-A3AC-EBCB04E6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3A7C2-3879-43C6-9E46-8000FFFC3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2CDBE-E0B8-4BBD-995F-63109BF9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7B171-AF95-4647-9CB3-6DC58FE4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529E-DCCC-40A4-9061-5BFFF950E06B}" type="datetime1">
              <a:rPr lang="en-US" smtClean="0"/>
              <a:t>2020-07-30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CEB3-7AAD-4259-A1DC-51392F3B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32BB0-ECCD-4074-8552-97DA3D68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253CA-751E-4E41-86AB-C87B5E4E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4177-D385-4A76-96DC-CAA811E8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979-66EA-4819-8C0C-66D36FEEA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2358-AED2-4402-9429-319017C40535}" type="datetime1">
              <a:rPr lang="en-US" smtClean="0"/>
              <a:t>2020-07-30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3784-8484-4711-821D-C9E17A2AC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53EC-D3FB-4300-99E9-4F2E3138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D85B-69B8-43C8-9DC2-E501A0CE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160-9A8C-41D9-A8C1-535B58EBF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Covariance functions of a recursive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64761-7D5B-4C08-8F58-8991E16B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A49A7-9BEC-40E2-BA8F-94B9AE3A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D827-559A-4FB2-A072-5C4FFEC9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 we compute?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6EA7-4F37-4BCF-B554-8DD1422B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R10"/>
              </a:rPr>
              <a:t>The problem of calculating the output covariance and correlation of the general linear system whose operator is </a:t>
            </a:r>
            <a:r>
              <a:rPr lang="en-US" dirty="0">
                <a:latin typeface="CMMI10"/>
              </a:rPr>
              <a:t>L:</a:t>
            </a:r>
            <a:br>
              <a:rPr lang="en-US" dirty="0">
                <a:latin typeface="CMMI10"/>
              </a:rPr>
            </a:br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If </a:t>
            </a:r>
            <a:r>
              <a:rPr lang="en-US" dirty="0">
                <a:latin typeface="CMMI10"/>
              </a:rPr>
              <a:t>Y </a:t>
            </a:r>
            <a:r>
              <a:rPr lang="en-US" dirty="0">
                <a:latin typeface="CMR10"/>
              </a:rPr>
              <a:t>[</a:t>
            </a:r>
            <a:r>
              <a:rPr lang="en-US" dirty="0">
                <a:latin typeface="CMMI10"/>
              </a:rPr>
              <a:t>n</a:t>
            </a:r>
            <a:r>
              <a:rPr lang="en-US" dirty="0">
                <a:latin typeface="CMR10"/>
              </a:rPr>
              <a:t>] depends on the most recent </a:t>
            </a:r>
            <a:r>
              <a:rPr lang="en-US" dirty="0">
                <a:latin typeface="CMMI10"/>
              </a:rPr>
              <a:t>k </a:t>
            </a:r>
            <a:r>
              <a:rPr lang="en-US" dirty="0">
                <a:latin typeface="CMR10"/>
              </a:rPr>
              <a:t>input values                                        then the kth-order pdf of X has to be known in order to compute even the first-order pdf of Y.</a:t>
            </a:r>
          </a:p>
          <a:p>
            <a:r>
              <a:rPr lang="en-US" dirty="0">
                <a:latin typeface="CMR10"/>
              </a:rPr>
              <a:t>The moments of the output random sequence can be calculated from equal- or lower-order moments of the input, when the system is linear.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B27CA-DD2F-40BF-92D0-372164D29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61" y="3146165"/>
            <a:ext cx="3127989" cy="374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429136-A315-4E6F-B0C1-BE5849C00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7"/>
          <a:stretch/>
        </p:blipFill>
        <p:spPr>
          <a:xfrm>
            <a:off x="8065628" y="2196699"/>
            <a:ext cx="2758891" cy="8220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48BB-5752-43C3-83F4-42B4DD07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7027-E941-4CB5-B5AD-C5930750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1A99-AA0A-41F7-BB4F-E541C74A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R10"/>
              </a:rPr>
              <a:t>The mean function of the output is the response of the linear system to the mean function of the input. 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(1)</a:t>
            </a:r>
          </a:p>
          <a:p>
            <a:r>
              <a:rPr lang="en-US" b="1" dirty="0">
                <a:latin typeface="CMR10"/>
              </a:rPr>
              <a:t>Cross-correlation</a:t>
            </a:r>
            <a:r>
              <a:rPr lang="en-US" dirty="0">
                <a:latin typeface="CMR10"/>
              </a:rPr>
              <a:t> function between the input and output:</a:t>
            </a:r>
          </a:p>
          <a:p>
            <a:endParaRPr lang="en-US" dirty="0">
              <a:latin typeface="CMR10"/>
            </a:endParaRP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we denote with       </a:t>
            </a:r>
            <a:r>
              <a:rPr lang="en-US" dirty="0">
                <a:latin typeface="CMMI7"/>
              </a:rPr>
              <a:t>     </a:t>
            </a:r>
            <a:r>
              <a:rPr lang="en-US" dirty="0">
                <a:latin typeface="CMR10"/>
              </a:rPr>
              <a:t>the linear operator with time index </a:t>
            </a:r>
            <a:r>
              <a:rPr lang="en-US" dirty="0">
                <a:latin typeface="CMMI10"/>
              </a:rPr>
              <a:t>m</a:t>
            </a:r>
            <a:r>
              <a:rPr lang="en-US" dirty="0">
                <a:latin typeface="CMR10"/>
              </a:rPr>
              <a:t>, that treats </a:t>
            </a:r>
            <a:r>
              <a:rPr lang="en-US" dirty="0">
                <a:latin typeface="CMMI10"/>
              </a:rPr>
              <a:t>n </a:t>
            </a:r>
            <a:r>
              <a:rPr lang="en-US" dirty="0">
                <a:latin typeface="CMR10"/>
              </a:rPr>
              <a:t>as a constant.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4B70B-10D1-48F3-9F91-8DD5F90D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39" y="2219115"/>
            <a:ext cx="3148200" cy="59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1C2D9-46A1-43B3-B9F0-E9E0FD52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20" y="3206590"/>
            <a:ext cx="4570454" cy="59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97071-CFC3-4CFE-AD6F-2356F6BC7D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846"/>
          <a:stretch/>
        </p:blipFill>
        <p:spPr>
          <a:xfrm>
            <a:off x="6209070" y="3233638"/>
            <a:ext cx="3748870" cy="598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16602-0DE3-4DA3-ABC3-126F1558D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920" y="3941268"/>
            <a:ext cx="7596076" cy="360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8BD8E-D601-44C8-8718-A2EBEFE7E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034" y="4302409"/>
            <a:ext cx="554908" cy="45494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03C38-1525-42CA-A073-66B03441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7669-12DA-44E7-87B5-9BC4D356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0C79-602E-458B-A231-85E53DA6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R10"/>
              </a:rPr>
              <a:t>Let </a:t>
            </a:r>
            <a:r>
              <a:rPr lang="en-US" dirty="0">
                <a:latin typeface="CMMI10"/>
              </a:rPr>
              <a:t>         </a:t>
            </a:r>
            <a:r>
              <a:rPr lang="en-US" dirty="0">
                <a:latin typeface="CMR10"/>
              </a:rPr>
              <a:t>and </a:t>
            </a:r>
            <a:r>
              <a:rPr lang="en-US" dirty="0">
                <a:latin typeface="CMMI10"/>
              </a:rPr>
              <a:t>        </a:t>
            </a:r>
            <a:r>
              <a:rPr lang="en-US" dirty="0">
                <a:latin typeface="CMR10"/>
              </a:rPr>
              <a:t>be two random sequences that are the input and output, respectively, of the linear operator        .</a:t>
            </a:r>
          </a:p>
          <a:p>
            <a:r>
              <a:rPr lang="en-US" dirty="0">
                <a:latin typeface="CMR10"/>
              </a:rPr>
              <a:t>Let the input-correlation function be </a:t>
            </a:r>
            <a:r>
              <a:rPr lang="en-US" dirty="0">
                <a:latin typeface="CMMI10"/>
              </a:rPr>
              <a:t> </a:t>
            </a:r>
            <a:endParaRPr lang="en-US" dirty="0"/>
          </a:p>
          <a:p>
            <a:r>
              <a:rPr lang="en-US" dirty="0">
                <a:latin typeface="CMR10"/>
              </a:rPr>
              <a:t>Then the cross-correlation functions: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And output-correlation functions: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E40F1-7A7A-4E2B-8874-D08A4287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51" y="1825625"/>
            <a:ext cx="603237" cy="390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27C54-CBA8-4603-B814-3F768F9E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45" y="1854487"/>
            <a:ext cx="509399" cy="361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3A266-B59A-4C8B-BC74-04677147B1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119" b="-835"/>
          <a:stretch/>
        </p:blipFill>
        <p:spPr>
          <a:xfrm>
            <a:off x="7424382" y="2215732"/>
            <a:ext cx="409802" cy="502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278A0-21DE-46AB-B2B6-7ADC0EBE8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00"/>
          <a:stretch/>
        </p:blipFill>
        <p:spPr>
          <a:xfrm>
            <a:off x="6695467" y="2681631"/>
            <a:ext cx="2016047" cy="502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54050-EAFC-4F60-9A7F-A16587C1F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15" y="3673616"/>
            <a:ext cx="4835738" cy="502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694C5-73BA-485A-8CA1-B7C93950C8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43" b="12428"/>
          <a:stretch/>
        </p:blipFill>
        <p:spPr>
          <a:xfrm>
            <a:off x="5426644" y="4769816"/>
            <a:ext cx="4825410" cy="54109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230C5B-2FA0-4472-94E9-2EB100E1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F850-2BC6-4A29-9B22-C0912E4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8A32-A596-4644-90E7-3DF07B59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Superposition summation of K</a:t>
            </a:r>
            <a:r>
              <a:rPr lang="en-US" baseline="-25000" dirty="0"/>
              <a:t>YY</a:t>
            </a:r>
            <a:r>
              <a:rPr lang="en-US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2DF3B-57F5-4EE9-BF82-82CAEB0A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3" y="2420109"/>
            <a:ext cx="5354330" cy="6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223AA-93DA-481B-A504-949E8A70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97" y="3259334"/>
            <a:ext cx="5428501" cy="744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DADF3-CF05-4011-9C7D-D687F9A594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43" r="6332"/>
          <a:stretch/>
        </p:blipFill>
        <p:spPr>
          <a:xfrm>
            <a:off x="6415799" y="2768792"/>
            <a:ext cx="5354330" cy="66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13422-B40C-4EAB-B7A6-86B97DD669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52"/>
          <a:stretch/>
        </p:blipFill>
        <p:spPr>
          <a:xfrm>
            <a:off x="2465812" y="4758158"/>
            <a:ext cx="7147745" cy="1358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7AA71A-BE00-478E-B438-BC0B98C23291}"/>
              </a:ext>
            </a:extLst>
          </p:cNvPr>
          <p:cNvSpPr txBox="1"/>
          <p:nvPr/>
        </p:nvSpPr>
        <p:spPr>
          <a:xfrm>
            <a:off x="6415798" y="2504976"/>
            <a:ext cx="6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DF7A5-9731-417E-BA85-DEA27A209515}"/>
              </a:ext>
            </a:extLst>
          </p:cNvPr>
          <p:cNvSpPr txBox="1"/>
          <p:nvPr/>
        </p:nvSpPr>
        <p:spPr>
          <a:xfrm>
            <a:off x="6378713" y="34564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45A628-ADA1-4E66-B050-E306510C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F29D-E130-430B-9795-39A611E2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96C7-F1F0-44BE-9421-BA334358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Covariance functions of a recursive system:</a:t>
            </a:r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en-US" dirty="0"/>
              <a:t>As system is LSI, we can represent L by convolution:</a:t>
            </a:r>
          </a:p>
          <a:p>
            <a:endParaRPr lang="en-US" dirty="0"/>
          </a:p>
          <a:p>
            <a:r>
              <a:rPr lang="en-US" dirty="0"/>
              <a:t>Here h[n] is the impulse response of the corresponding deterministic ﬁrst-order diﬀerence equation, that is, h[n] is the solution to obtained from z-transform:</a:t>
            </a:r>
          </a:p>
          <a:p>
            <a:endParaRPr lang="en-US" dirty="0"/>
          </a:p>
          <a:p>
            <a:r>
              <a:rPr lang="en-US" dirty="0"/>
              <a:t>where δ[n] is the discrete-time impulse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C7461-CFC6-429C-82D2-26B63D99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60" y="2298356"/>
            <a:ext cx="5119726" cy="809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D4692-B906-4283-8834-F804760F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580" y="1825625"/>
            <a:ext cx="902486" cy="472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04B23-CCDB-465A-904C-166D6EF1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696" y="1881885"/>
            <a:ext cx="1108333" cy="360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3F885F-CA36-4E55-A062-7A9BFB3F0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297" y="3107724"/>
            <a:ext cx="3395152" cy="88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E3636-745D-4E4A-A462-7F7B58230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641" y="4897107"/>
            <a:ext cx="3857939" cy="58076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CEEF32-1542-4F3E-8E72-C83BB7C7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6FE-6098-469B-B76E-95700F7F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DCA6-115D-4CE3-AB1C-74F2A0BE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(1) </a:t>
            </a:r>
            <a:r>
              <a:rPr lang="en-US" dirty="0"/>
              <a:t>we can get: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by applying </a:t>
            </a:r>
            <a:r>
              <a:rPr lang="en-US" dirty="0">
                <a:solidFill>
                  <a:srgbClr val="FF0000"/>
                </a:solidFill>
              </a:rPr>
              <a:t>(2)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(3)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88D05-080A-43D1-A9BB-CEE735F8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69" y="2427736"/>
            <a:ext cx="7552389" cy="1001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1BDFB-128C-4CDE-A142-6743BEE7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7" y="4469560"/>
            <a:ext cx="4641148" cy="843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A2FA4-AE92-4A77-BAD6-C0F33BB02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94" y="5313405"/>
            <a:ext cx="4756213" cy="84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93155-8499-4DC8-B9D1-A4265B9E0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607" y="4854411"/>
            <a:ext cx="5708361" cy="84384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8B3D59-E25C-4D34-8FAA-C2A527AD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DA8C-5BE7-439A-8648-A27CF79D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C775-FC0A-4520-B0F8-DF91E556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if the input sequence W[n] has covariance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 the output covariance is calculated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81FDF-AA02-45FF-BF9A-895A35FF7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406" y="2207298"/>
            <a:ext cx="5493593" cy="803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32A92-7255-4E7D-9784-69433B66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10" y="3392126"/>
            <a:ext cx="9161231" cy="291977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014B-5449-458D-A534-7347DBD8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9051-1257-429B-9376-D7D7401D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6B19-FF0A-4755-8660-6FB16D51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the last step follows from the required symmetry in (</a:t>
            </a:r>
            <a:r>
              <a:rPr lang="en-US" dirty="0" err="1"/>
              <a:t>m,n</a:t>
            </a:r>
            <a:r>
              <a:rPr lang="en-US" dirty="0"/>
              <a:t>). Note that the term α</a:t>
            </a:r>
            <a:r>
              <a:rPr lang="en-US" baseline="30000" dirty="0"/>
              <a:t>2min(</a:t>
            </a:r>
            <a:r>
              <a:rPr lang="en-US" baseline="30000" dirty="0" err="1"/>
              <a:t>m,n</a:t>
            </a:r>
            <a:r>
              <a:rPr lang="en-US" baseline="30000" dirty="0"/>
              <a:t>)+2</a:t>
            </a:r>
            <a:r>
              <a:rPr lang="en-US" dirty="0"/>
              <a:t> is a transient that dies away as </a:t>
            </a:r>
            <a:r>
              <a:rPr lang="en-US" dirty="0" err="1"/>
              <a:t>m,n</a:t>
            </a:r>
            <a:r>
              <a:rPr lang="en-US" dirty="0"/>
              <a:t>→∞, since|α|&lt; 1, so that asymptotically we have the steady-state answer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3CEC9-3596-44E1-A891-5F07F38A1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5"/>
          <a:stretch/>
        </p:blipFill>
        <p:spPr>
          <a:xfrm>
            <a:off x="1974540" y="3115663"/>
            <a:ext cx="6217990" cy="98778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306B-D38A-44D7-991E-ACE72CB2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D85B-69B8-43C8-9DC2-E501A0CEB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307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CMMI10</vt:lpstr>
      <vt:lpstr>CMMI7</vt:lpstr>
      <vt:lpstr>CMR10</vt:lpstr>
      <vt:lpstr>Office Theme</vt:lpstr>
      <vt:lpstr>Covariance functions of a recursive system</vt:lpstr>
      <vt:lpstr>Why can we compute?</vt:lpstr>
      <vt:lpstr>Observations</vt:lpstr>
      <vt:lpstr>Observations cont.</vt:lpstr>
      <vt:lpstr>Observations cont.</vt:lpstr>
      <vt:lpstr>Example</vt:lpstr>
      <vt:lpstr>Example cont.</vt:lpstr>
      <vt:lpstr>Example cont.</vt:lpstr>
      <vt:lpstr>Example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Doosti Lakhani</dc:creator>
  <cp:lastModifiedBy>Mohammad Doosti Lakhani</cp:lastModifiedBy>
  <cp:revision>25</cp:revision>
  <dcterms:created xsi:type="dcterms:W3CDTF">2020-07-30T08:56:23Z</dcterms:created>
  <dcterms:modified xsi:type="dcterms:W3CDTF">2020-07-30T12:44:59Z</dcterms:modified>
</cp:coreProperties>
</file>