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45987-F535-43B4-919E-45BA23036DD9}" type="datetimeFigureOut">
              <a:rPr lang="en-US" smtClean="0"/>
              <a:t>2020-08-17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BD841-53FF-4590-8F84-6908EC1E4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3BB4-5DD3-4222-97BF-7E52025D3928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47C7-F40F-46EE-9173-6648444DA09F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BC6-1808-421A-8D31-322A9978E1F6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D9D5-7B90-4F42-8F67-C2FCDC2C099D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1204-030C-4947-B76A-B1D68C160E8C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EE53-1CCA-43B7-9425-07B6AB8BE2AB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2D6-9364-4BF6-8792-B8C18D789B3B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CDE-3FC0-4838-BE95-8D07E99A43A6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955-039F-4CA5-8EBC-6996AB4015B5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A1B-A501-459C-BD3F-B83FD4B0EA1B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F650-B9C7-437F-BA96-269CA6C9659C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DC0-12C2-4B88-B2AA-CC8AFB2494F1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35DC-3F69-4DE6-895A-2085CD7779E9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EB33-5A13-4968-B33D-42E246133F52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8FC2-F35F-4A31-9754-0EADCFD4FD04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D29-D4FD-4D35-A057-A3A411E02F27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751-25B3-44AD-849A-B7DA745C14B5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9E5AFB-6BDA-4DAE-8AFB-0096C3763B7E}" type="datetime1">
              <a:rPr lang="en-US" smtClean="0"/>
              <a:t>2020-08-17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5" Type="http://schemas.openxmlformats.org/officeDocument/2006/relationships/image" Target="../media/image28.png"/><Relationship Id="rId4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microsoft.com/office/2007/relationships/hdphoto" Target="../media/hdphoto20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7.wdp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microsoft.com/office/2007/relationships/hdphoto" Target="../media/hdphoto19.wdp"/><Relationship Id="rId4" Type="http://schemas.microsoft.com/office/2007/relationships/hdphoto" Target="../media/hdphoto16.wdp"/><Relationship Id="rId9" Type="http://schemas.openxmlformats.org/officeDocument/2006/relationships/image" Target="../media/image33.png"/><Relationship Id="rId14" Type="http://schemas.microsoft.com/office/2007/relationships/hdphoto" Target="../media/hdphoto21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5" Type="http://schemas.openxmlformats.org/officeDocument/2006/relationships/image" Target="../media/image38.png"/><Relationship Id="rId4" Type="http://schemas.microsoft.com/office/2007/relationships/hdphoto" Target="../media/hdphoto2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0.png"/><Relationship Id="rId4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22.png"/><Relationship Id="rId4" Type="http://schemas.microsoft.com/office/2007/relationships/hdphoto" Target="../media/hdphoto10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25.png"/><Relationship Id="rId4" Type="http://schemas.microsoft.com/office/2007/relationships/hdphoto" Target="../media/hdphoto1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AAC7-3335-460B-A443-088F5FCA7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Poisson Random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AC75-C152-4417-A708-AA07BAC89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 – Alternative derivation of Poisson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9A402-8F70-47B9-B227-8B531CB2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9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7059-8D42-4AB0-8A1D-84DE2362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Derivation of Poisson Process –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65CEC-4587-4679-B25A-C60A7717B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Rearrange terms,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and take limits, we obtain the linear differential equations (LDEs):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l-GR" dirty="0"/>
                  <a:t>,</a:t>
                </a:r>
                <a:r>
                  <a:rPr lang="en-US" dirty="0"/>
                  <a:t> since this is the probability of the impossible event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Which is ﬁrst-order, homogeneous diﬀerential equation	</a:t>
                </a:r>
              </a:p>
              <a:p>
                <a:pPr lvl="1"/>
                <a:r>
                  <a:rPr lang="en-US" dirty="0"/>
                  <a:t>Solution: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65CEC-4587-4679-B25A-C60A7717B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A5C20-EB0E-432C-A49F-8CFF4F22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C2CB8-E5FE-4435-98CD-77CD8E9AB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2963" y="2864423"/>
            <a:ext cx="5471018" cy="564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335D2-94DD-4C3C-832C-193ECD8A5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4446" y="4424336"/>
            <a:ext cx="2048769" cy="4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5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0508-7E79-401A-8BC4-8CDFE41A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Derivation of Poisson Process –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92440-0A1F-4A69-A109-C717E5FF2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5999" y="2024209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Solution: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</a:t>
                </a:r>
              </a:p>
              <a:p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92440-0A1F-4A69-A109-C717E5FF2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5999" y="2024209"/>
                <a:ext cx="8946541" cy="4195481"/>
              </a:xfrm>
              <a:blipFill>
                <a:blip r:embed="rId2"/>
                <a:stretch>
                  <a:fillRect l="-341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4F3D-75F4-4DF4-AEAC-93E9EA5F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0B8AE-0022-4333-84C9-8993ED0A0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7032" y="1948798"/>
            <a:ext cx="2478980" cy="50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C41EB-99EA-43AC-BFC0-26692F0E1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0945" y="2560519"/>
            <a:ext cx="2295784" cy="612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D0B41E-01EE-4AC8-812C-67E621071F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9845" y="3172728"/>
            <a:ext cx="1594374" cy="665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B3A5CC-E014-4C5B-B55E-8CBB9B23F8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0832" y="4213653"/>
            <a:ext cx="1161494" cy="410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6D62C-6560-4CA8-BC56-776082FC21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7032" y="4830614"/>
            <a:ext cx="3981422" cy="591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09FBE-3EAF-435E-B1D1-4692933F2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2819" y="5628246"/>
            <a:ext cx="1338597" cy="3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6338-DD55-4BBD-8298-01A24B74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Derivation of Poisson Process –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84A1A-6DA7-4F17-BC84-E3BB433EC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Case</a:t>
                </a:r>
              </a:p>
              <a:p>
                <a:r>
                  <a:rPr lang="en-US" dirty="0"/>
                  <a:t>LDE </a:t>
                </a:r>
              </a:p>
              <a:p>
                <a:r>
                  <a:rPr lang="en-US" dirty="0"/>
                  <a:t>Proceeding by induction, 	</a:t>
                </a:r>
              </a:p>
              <a:p>
                <a:endParaRPr lang="en-US" dirty="0"/>
              </a:p>
              <a:p>
                <a:r>
                  <a:rPr lang="en-US" dirty="0"/>
                  <a:t>Recalling the deﬁnition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thus obtain the nonuniform Poisson counting process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84A1A-6DA7-4F17-BC84-E3BB433EC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14FF-8384-48D4-8B1C-467A9077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A0543-2A2D-47FE-95DA-EB3B25F8C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2014" y="2376331"/>
            <a:ext cx="4267494" cy="539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7879E6-985F-4F96-99DE-E3815ACAC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8181" y="3219421"/>
            <a:ext cx="2895638" cy="539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A1FA1-074D-479E-9DD2-3B52594152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2014" y="4218753"/>
            <a:ext cx="4887331" cy="6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BAF8-D0A6-4263-BF01-3FBB81E5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96EFD-3556-4EDE-BA53-A16F4BF1476C}"/>
              </a:ext>
            </a:extLst>
          </p:cNvPr>
          <p:cNvSpPr/>
          <p:nvPr/>
        </p:nvSpPr>
        <p:spPr>
          <a:xfrm>
            <a:off x="4647537" y="2705725"/>
            <a:ext cx="28969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75988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88EBB3-3C30-489B-AFFD-A13751D9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471176"/>
            <a:ext cx="8825657" cy="191564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5FE-FBBE-407F-99BD-3547F53F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5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4D22BC-45BC-43F2-8CCA-EC3E5FB3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55186-D175-44A8-98EA-7AF8DA1D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Henry Stark, John William Woods, Probability, Statistics, and Random Processes for Engineer, Pearson, 2012</a:t>
            </a:r>
          </a:p>
          <a:p>
            <a:r>
              <a:rPr lang="en-US" dirty="0" err="1"/>
              <a:t>KhanAcademy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C2EC-1426-4733-AA41-C4E362C9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10A8-30FF-4B70-83E3-0BDA51CA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3788-CF4D-481D-9469-C971D5D9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Rederive the Poisson counting process from the elementary properties of random points in time</a:t>
            </a:r>
          </a:p>
          <a:p>
            <a:r>
              <a:rPr lang="en-US" dirty="0"/>
              <a:t>Asymptotic behavior of binomial law: the Poisson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51C8-1713-47F2-AE31-A68DA694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8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C32-D06F-4CC3-BC43-E059AB84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Behavior of Binomial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C325FF-B7E4-4A0B-8E82-82C9A8773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&gt;&gt;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&lt;&lt;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fixed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grows large enough: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)…(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)≃ 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inf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we obtain: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Approximation on binomial law: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C325FF-B7E4-4A0B-8E82-82C9A8773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AB74-4EFC-4D68-9A26-E156282C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DF940-0CA7-4BE7-B3A2-D4E1D74313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t="21317" b="16274"/>
          <a:stretch/>
        </p:blipFill>
        <p:spPr>
          <a:xfrm>
            <a:off x="3808911" y="2508421"/>
            <a:ext cx="3790495" cy="568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1266E-06EC-4A8D-94DC-E55A37C46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3108" y="4202633"/>
            <a:ext cx="4708725" cy="664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9E1F8-7FAB-495D-9C74-03DFB4124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2800" y="5543951"/>
            <a:ext cx="2269339" cy="6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0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19CB-0E8F-4A5A-8646-10D03FA2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4A0B2-7E70-47E7-82CC-2D1CD455F2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Poisson probability law, with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given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 1.10-1: time to failure</a:t>
                </a:r>
              </a:p>
              <a:p>
                <a:r>
                  <a:rPr lang="en-US" dirty="0"/>
                  <a:t>A computer contains 10,000 components. Each component fails independently from the others and the yearly failure probability per component is 10−4. What is the probability that the computer will be working one year after turn-on? Assume that the computer fails if one or more components fail.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4A0B2-7E70-47E7-82CC-2D1CD455F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36538-E927-4569-932F-BB6A179D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AB05-5539-470D-BB69-E4E17FE89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549" y="2628228"/>
            <a:ext cx="2711229" cy="547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C0C13-A8F4-44E8-B673-BF037A2D8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3370" y="5429135"/>
            <a:ext cx="4312699" cy="10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8F21-5D21-4DF5-9DD6-CC99F860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A7D62-BF6B-4FCC-82CC-8CB1CA99E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1.10-2: Random points in time</a:t>
                </a:r>
              </a:p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points are placed at random in an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&lt;&lt;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point is placed with equal likelihood anywhere along the line</a:t>
                </a:r>
              </a:p>
              <a:p>
                <a:r>
                  <a:rPr lang="en-US" dirty="0"/>
                  <a:t>What is the probability of observing 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points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seconds?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A7D62-BF6B-4FCC-82CC-8CB1CA99E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64064-966A-4AA0-BA3F-232A8A12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18CB5-A675-4685-84D4-CA42740DF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1529" y="5166752"/>
            <a:ext cx="4188941" cy="9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63D5-9D12-4A68-9242-F67CB05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2 -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EB871-C21B-4247-B4A0-A033F947A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Consider a single point placed at random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 probability of the point appearing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hence,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Every other point has the same probability of being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seconds. Hence, finding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points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seconds:</a:t>
                </a:r>
              </a:p>
              <a:p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we use approximation in slide 3: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can be interpreted as the “average” number of points per unit interval.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EB871-C21B-4247-B4A0-A033F947A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  <a:blipFill>
                <a:blip r:embed="rId2"/>
                <a:stretch>
                  <a:fillRect l="-341" t="-872" r="-817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92289-ECCA-4229-AE2A-893CA8DD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97537-632E-4B10-BE96-3C16C3111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9152" y="3554984"/>
            <a:ext cx="3481772" cy="559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967A79-D836-43DC-B468-78B6CB1B2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522" y="3834891"/>
            <a:ext cx="2269339" cy="664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E448E-B069-435F-BC3E-8B3DF3C8C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5724" y="4499484"/>
            <a:ext cx="2921269" cy="7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2996-FDE8-4D2C-A75B-1301D988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Behavior of Binomial Law –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39717-2322-4AD0-B0CA-1A934F2CE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Replacing the average rate in this example with parameter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µ (µ&gt;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,….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µ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𝜆𝜏</m:t>
                    </m:r>
                  </m:oMath>
                </a14:m>
                <a:r>
                  <a:rPr lang="en-US" dirty="0"/>
                  <a:t>, (rate*interval width)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average number of points per unit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length of the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Hence,</a:t>
                </a:r>
              </a:p>
              <a:p>
                <a:endParaRPr lang="en-US" dirty="0"/>
              </a:p>
              <a:p>
                <a:r>
                  <a:rPr lang="en-US" dirty="0"/>
                  <a:t>For the Poisson law, we assume that numbers of points arriving in disjoint time intervals constitute independent events</a:t>
                </a:r>
              </a:p>
              <a:p>
                <a:pPr lvl="1"/>
                <a:r>
                  <a:rPr lang="en-US" dirty="0"/>
                  <a:t> from an underlying set of Bernoulli trials, which are always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39717-2322-4AD0-B0CA-1A934F2CE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9D14-ADCF-4E85-94DC-ECB70819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12B20-26E8-4F05-A5E5-2321E8782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8291" y="2535934"/>
            <a:ext cx="1920855" cy="619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F54B4-EB68-416D-9292-33EE3F093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6298" y="4389319"/>
            <a:ext cx="2284840" cy="6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8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4C0B-14A4-4C58-A8E0-554CAD2A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Derivation of Poisson Process –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26957-7851-48C3-BD74-DFF46763D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small: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Events in nonoverlapping time intervals are statistically independent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denotes any quantity that goes to zero at a faster than linear rate in such a way that: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want to compute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events </a:t>
                </a:r>
                <a:br>
                  <a:rPr lang="en-US" dirty="0"/>
                </a:b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26957-7851-48C3-BD74-DFF46763D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ED9B1-D312-4F46-AE40-1D939727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A84E3-D2F5-4E81-8403-2A04673E3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5422" y="2052918"/>
            <a:ext cx="2284840" cy="625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7F1D1-7A40-4268-B825-A604A567D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2591" y="4169193"/>
            <a:ext cx="1295344" cy="4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5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1416-808E-4ABC-9C1D-DF79D1ED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Derivation of Poisson Process –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57E0FD-B4BE-4EFF-8D44-F1E831D34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very small (and little-o), then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events in this interval: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disjoint: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57E0FD-B4BE-4EFF-8D44-F1E831D34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831B4-17A4-45B9-8E26-7FB8DE72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A6CA4-7DDA-4A60-8E15-47F979662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0653" y="2510673"/>
            <a:ext cx="4519982" cy="649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C112C-81A7-4E1B-81D2-42A19C3EE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1218" y="3698049"/>
            <a:ext cx="5632003" cy="15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60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643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3</vt:lpstr>
      <vt:lpstr>Ion</vt:lpstr>
      <vt:lpstr>Poisson Random Process</vt:lpstr>
      <vt:lpstr>Intro</vt:lpstr>
      <vt:lpstr>Asymptotic Behavior of Binomial Law</vt:lpstr>
      <vt:lpstr>Example 1</vt:lpstr>
      <vt:lpstr>Example 2</vt:lpstr>
      <vt:lpstr>Example 2 - cont.</vt:lpstr>
      <vt:lpstr>Asymptotic Behavior of Binomial Law – cont.</vt:lpstr>
      <vt:lpstr>Alternative Derivation of Poisson Process – cont.</vt:lpstr>
      <vt:lpstr>Alternative Derivation of Poisson Process – cont.</vt:lpstr>
      <vt:lpstr>Alternative Derivation of Poisson Process – cont.</vt:lpstr>
      <vt:lpstr>Alternative Derivation of Poisson Process – cont.</vt:lpstr>
      <vt:lpstr>Alternative Derivation of Poisson Process – cont.</vt:lpstr>
      <vt:lpstr>PowerPoint Presentation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Poisson Random Process</dc:title>
  <dc:creator>Mohammad Doosti Lakhani</dc:creator>
  <cp:lastModifiedBy>Mohammad Doosti Lakhani</cp:lastModifiedBy>
  <cp:revision>80</cp:revision>
  <dcterms:created xsi:type="dcterms:W3CDTF">2020-08-17T04:32:20Z</dcterms:created>
  <dcterms:modified xsi:type="dcterms:W3CDTF">2020-08-17T08:20:03Z</dcterms:modified>
</cp:coreProperties>
</file>