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2020-05-18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2020-05-18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2020-05-18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2020-05-18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2020-05-18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2020-05-18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2020-05-18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2020-05-18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2020-05-18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2020-05-18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2020-05-18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2020-05-18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2020-05-18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2020-05-18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2020-05-18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2020-05-18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2020-05-18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2020-05-18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klevine.com/archive/strong-law.pdf" TargetMode="External"/><Relationship Id="rId7" Type="http://schemas.openxmlformats.org/officeDocument/2006/relationships/hyperlink" Target="https://math.stackexchange.com/questions/2024255/what-is-the-difference-between-the-weak-and-strong-law-of-large-numbers/3673386#3673386" TargetMode="External"/><Relationship Id="rId2" Type="http://schemas.openxmlformats.org/officeDocument/2006/relationships/hyperlink" Target="https://www.mhhe.com/engcs/electrical/papoulis/graphics/ppt/lectr13a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math.mit.edu/~sheffield/600/Lecture30.pdf" TargetMode="External"/><Relationship Id="rId5" Type="http://schemas.openxmlformats.org/officeDocument/2006/relationships/hyperlink" Target="https://en.wikipedia.org/wiki/Law_of_large_numbers" TargetMode="External"/><Relationship Id="rId4" Type="http://schemas.openxmlformats.org/officeDocument/2006/relationships/hyperlink" Target="https://en.wikipedia.org/wiki/Almost_surely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8C06C-D0B8-4B38-94F6-975064E301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Law of Large Numbers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698493-F7F3-42EC-AB94-E659A7DE34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Strong and weak LLN</a:t>
            </a:r>
          </a:p>
        </p:txBody>
      </p:sp>
    </p:spTree>
    <p:extLst>
      <p:ext uri="{BB962C8B-B14F-4D97-AF65-F5344CB8AC3E}">
        <p14:creationId xmlns:p14="http://schemas.microsoft.com/office/powerpoint/2010/main" val="3214396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BC280-D2D3-4A01-AB03-CB08071E7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AA4742-FFA2-42EE-9372-25EB51384EA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Weak Law of Large Numbers: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/>
                  <a:t> converges </a:t>
                </a:r>
                <a:r>
                  <a:rPr lang="en-US" b="1" i="1" u="sng" dirty="0"/>
                  <a:t>in probability</a:t>
                </a:r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as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lim>
                          </m:limLow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(|</m:t>
                          </m:r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ac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  <a:p>
                <a:pPr lvl="0">
                  <a:buClr>
                    <a:srgbClr val="1E5155">
                      <a:lumMod val="40000"/>
                      <a:lumOff val="60000"/>
                    </a:srgbClr>
                  </a:buClr>
                </a:pPr>
                <a:r>
                  <a:rPr lang="en-US" dirty="0">
                    <a:solidFill>
                      <a:prstClr val="white"/>
                    </a:solidFill>
                  </a:rPr>
                  <a:t>Strong Law of Large Numbers:</a:t>
                </a:r>
              </a:p>
              <a:p>
                <a:pPr marL="0" indent="0">
                  <a:buClr>
                    <a:srgbClr val="1E5155">
                      <a:lumMod val="40000"/>
                      <a:lumOff val="60000"/>
                    </a:srgbClr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limLow>
                        <m:limLow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lim>
                      </m:limLow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  <a:p>
                <a:pPr lvl="1">
                  <a:buClr>
                    <a:srgbClr val="1E5155">
                      <a:lumMod val="40000"/>
                      <a:lumOff val="60000"/>
                    </a:srgbClr>
                  </a:buClr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>
                    <a:solidFill>
                      <a:prstClr val="white"/>
                    </a:solidFill>
                  </a:rPr>
                  <a:t> converges </a:t>
                </a:r>
                <a:r>
                  <a:rPr lang="en-US" b="1" i="1" u="sng" dirty="0">
                    <a:solidFill>
                      <a:prstClr val="white"/>
                    </a:solidFill>
                  </a:rPr>
                  <a:t>almost surely</a:t>
                </a:r>
                <a:r>
                  <a:rPr lang="en-US" dirty="0">
                    <a:solidFill>
                      <a:prstClr val="white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whit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>
                    <a:solidFill>
                      <a:prstClr val="white"/>
                    </a:solidFill>
                  </a:rPr>
                  <a:t> as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solidFill>
                          <a:prstClr val="whit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dirty="0">
                    <a:solidFill>
                      <a:prstClr val="white"/>
                    </a:solidFill>
                  </a:rPr>
                  <a:t>.</a:t>
                </a:r>
              </a:p>
              <a:p>
                <a:pPr marL="0" indent="0">
                  <a:buClr>
                    <a:srgbClr val="1E5155">
                      <a:lumMod val="40000"/>
                      <a:lumOff val="60000"/>
                    </a:srgbClr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AA4742-FFA2-42EE-9372-25EB51384E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41" t="-8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80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F0013-5A2B-48DB-ADCD-2DCC829FB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Almost Surely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D355BB-AEF1-4BBD-B36D-86BCA07467A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 probability theory, an event is said to happen </a:t>
                </a:r>
                <a:r>
                  <a:rPr lang="en-US" b="1" i="1" dirty="0"/>
                  <a:t>almost surely</a:t>
                </a:r>
                <a:r>
                  <a:rPr lang="en-US" dirty="0"/>
                  <a:t> if it happens with probability 1.</a:t>
                </a:r>
              </a:p>
              <a:p>
                <a:r>
                  <a:rPr lang="en-US" dirty="0"/>
                  <a:t>This definition exists for infinite sample spaces. In finite sample states it is surely.</a:t>
                </a:r>
              </a:p>
              <a:p>
                <a:r>
                  <a:rPr lang="en-US" dirty="0"/>
                  <a:t>In finite sample spaces, all subsets with probability of 0 are null sets (empty sets) but in infinite sample spaces, a non-empty subset with probability of 0 may exist.</a:t>
                </a:r>
              </a:p>
              <a:p>
                <a:r>
                  <a:rPr lang="en-US" dirty="0"/>
                  <a:t>In math terms</a:t>
                </a:r>
                <a:r>
                  <a:rPr lang="en-US"/>
                  <a:t>: event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/>
                  <a:t> is almost surely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sup>
                    </m:sSup>
                  </m:oMath>
                </a14:m>
                <a:r>
                  <a:rPr lang="en-US" dirty="0"/>
                  <a:t> contained a null set.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D355BB-AEF1-4BBD-B36D-86BCA07467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41" t="-8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8445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BF577-CAE5-4BB2-9534-5D291D13F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Almost Surely cont.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DEF01A9-0021-488B-AFBF-9E2876C1808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Example:</a:t>
                </a:r>
              </a:p>
              <a:p>
                <a:pPr lvl="1"/>
                <a:r>
                  <a:rPr lang="en-US" dirty="0"/>
                  <a:t>Consider tossing a coin where observing a H has probability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If we toss the coin for infinite times where each toss is </a:t>
                </a:r>
                <a:r>
                  <a:rPr lang="en-US" dirty="0" err="1"/>
                  <a:t>i.i.d</a:t>
                </a:r>
                <a:r>
                  <a:rPr lang="en-US" dirty="0"/>
                  <a:t>. RVs, the probability of event “at least one T” will be almost surely because</a:t>
                </a:r>
                <a:br>
                  <a:rPr lang="en-US" dirty="0"/>
                </a:b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But if we stop tossing for a large N such as 1000000, then the probability of aforementioned event won’t be 1 anymore</a:t>
                </a:r>
              </a:p>
              <a:p>
                <a:r>
                  <a:rPr lang="en-US" dirty="0"/>
                  <a:t>This is same definition of intuitive concept of probability of a limit in infinity.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DEF01A9-0021-488B-AFBF-9E2876C180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41" t="-8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2686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B7259-FE20-4B2B-8BBB-4DA5839E9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Strong vs. Weak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2D94B08-D044-46BD-A576-DE57663D33A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Strong a generalized and </a:t>
                </a:r>
                <a:r>
                  <a:rPr lang="en-US" i="1" dirty="0"/>
                  <a:t>stronger </a:t>
                </a:r>
                <a:r>
                  <a:rPr lang="en-US" dirty="0"/>
                  <a:t>form of weak LLN.</a:t>
                </a:r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be </a:t>
                </a:r>
                <a:r>
                  <a:rPr lang="en-US" dirty="0" err="1"/>
                  <a:t>i.i.d</a:t>
                </a:r>
                <a:r>
                  <a:rPr lang="en-US" dirty="0"/>
                  <a:t>. </a:t>
                </a:r>
                <a:r>
                  <a:rPr lang="en-US" dirty="0" err="1"/>
                  <a:t>Bernouli</a:t>
                </a:r>
                <a:r>
                  <a:rPr lang="en-US" dirty="0"/>
                  <a:t> RVs where: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And,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represents the number of </a:t>
                </a:r>
                <a:r>
                  <a:rPr lang="en-US" b="1" dirty="0"/>
                  <a:t>successes</a:t>
                </a:r>
                <a:r>
                  <a:rPr lang="en-US" dirty="0"/>
                  <a:t>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trails.</a:t>
                </a:r>
              </a:p>
              <a:p>
                <a:r>
                  <a:rPr lang="en-US" dirty="0"/>
                  <a:t>Weak LLN: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𝑝𝑞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                                                                           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 ratio </a:t>
                </a:r>
                <a:r>
                  <a:rPr lang="en-US" b="1" dirty="0"/>
                  <a:t>total number of successes to total number of trials</a:t>
                </a:r>
                <a:r>
                  <a:rPr lang="en-US" dirty="0"/>
                  <a:t> tends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in probability</a:t>
                </a:r>
                <a:r>
                  <a:rPr lang="en-US" dirty="0"/>
                  <a:t>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increases.</a:t>
                </a:r>
              </a:p>
              <a:p>
                <a:r>
                  <a:rPr lang="en-US" dirty="0"/>
                  <a:t>Strong LLN:</a:t>
                </a:r>
              </a:p>
              <a:p>
                <a:pPr lvl="1"/>
                <a:r>
                  <a:rPr lang="en-US" dirty="0"/>
                  <a:t>This ratio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dirty="0"/>
                  <a:t> tends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no only </a:t>
                </a:r>
                <a:r>
                  <a:rPr lang="en-US" b="1" dirty="0"/>
                  <a:t>in probability</a:t>
                </a:r>
                <a:r>
                  <a:rPr lang="en-US" dirty="0"/>
                  <a:t>, but </a:t>
                </a:r>
                <a:r>
                  <a:rPr lang="en-US" b="1" dirty="0"/>
                  <a:t>with probability 1</a:t>
                </a:r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2D94B08-D044-46BD-A576-DE57663D33A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41" t="-15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6022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B46A1-6072-4834-BF59-83622084D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Strong vs. Weak cont.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CF0874-8E47-4B06-9088-1004FC2068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Strong LLN:</a:t>
                </a:r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den>
                                </m:f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&gt;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</m:d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Event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</m:d>
                  </m:oMath>
                </a14:m>
                <a:r>
                  <a:rPr lang="en-US" dirty="0"/>
                  <a:t> occurs infinitely </a:t>
                </a:r>
                <a:r>
                  <a:rPr lang="en-US" dirty="0" err="1"/>
                  <a:t>w.r.t.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So, event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dirty="0"/>
                  <a:t> converges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i="1" dirty="0"/>
                  <a:t>almost surely</a:t>
                </a:r>
                <a:r>
                  <a:rPr lang="en-US" dirty="0"/>
                  <a:t>.</a:t>
                </a:r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CF0874-8E47-4B06-9088-1004FC2068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41" t="-8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2411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21A85-C49C-4AD3-AAA8-E42758E5E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Strong vs. Weak cont.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C4EC7A7-BB23-4CF8-914A-DD3862FE053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The weak law states that for every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that is large enough, the ratio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dirty="0"/>
                  <a:t> is likely to be near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with certain probability that tends to 1 as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increases.</a:t>
                </a:r>
              </a:p>
              <a:p>
                <a:r>
                  <a:rPr lang="en-US" dirty="0"/>
                  <a:t>it does not say that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dirty="0"/>
                  <a:t> is bound to stay near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if the number of trials is increased.</a:t>
                </a:r>
              </a:p>
              <a:p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satisfied for a given in a certain number of trials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. If additional trials are conducted beyond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the weak law does not guarantee that the new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dirty="0"/>
                  <a:t> is bound to stay near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for such trials.</a:t>
                </a:r>
              </a:p>
              <a:p>
                <a:r>
                  <a:rPr lang="en-US" dirty="0"/>
                  <a:t>Weak LLN unbale to say anything about sum of small probabilities of events that violet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C4EC7A7-BB23-4CF8-914A-DD3862FE05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41" t="-872" r="-6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9410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F3109-9BF6-4F25-89FD-16841CA0C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Strong vs. Weak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483030-A128-4D70-8A93-CA7B7E9C2C2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However, the strong law states that not only all such sums converge, but the total number of all such events, is in fact finite.</a:t>
                </a:r>
              </a:p>
              <a:p>
                <a:r>
                  <a:rPr lang="en-US" dirty="0"/>
                  <a:t>This implies that the probability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</m:d>
                  </m:oMath>
                </a14:m>
                <a:r>
                  <a:rPr lang="en-US" dirty="0"/>
                  <a:t> of the events as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increases becomes and remains small, since with probability 1 only finitely many violations to the above inequality takes place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endParaRPr lang="en-US" dirty="0"/>
              </a:p>
              <a:p>
                <a:r>
                  <a:rPr lang="en-US" dirty="0"/>
                  <a:t>Example: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for tossing for 1000 times we have: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40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483030-A128-4D70-8A93-CA7B7E9C2C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41" t="-872" r="-8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61263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81C7B-02BF-478E-B002-2C6CAFD4C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65357F-B43A-48F6-8314-839EADAA6C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https://www.mhhe.com/engcs/electrical/papoulis/graphics/ppt/lectr13a.pdf</a:t>
            </a:r>
            <a:endParaRPr lang="en-US" dirty="0"/>
          </a:p>
          <a:p>
            <a:r>
              <a:rPr lang="en-US" dirty="0">
                <a:hlinkClick r:id="rId3"/>
              </a:rPr>
              <a:t>http://www.dklevine.com/archive/strong-law.pdf</a:t>
            </a:r>
            <a:endParaRPr lang="en-US" dirty="0"/>
          </a:p>
          <a:p>
            <a:r>
              <a:rPr lang="en-US" dirty="0">
                <a:hlinkClick r:id="rId4"/>
              </a:rPr>
              <a:t>https://en.wikipedia.org/wiki/Almost_surely</a:t>
            </a:r>
            <a:endParaRPr lang="en-US" dirty="0"/>
          </a:p>
          <a:p>
            <a:r>
              <a:rPr lang="en-US" dirty="0">
                <a:hlinkClick r:id="rId5"/>
              </a:rPr>
              <a:t>https://en.wikipedia.org/wiki/Law_of_large_numbers</a:t>
            </a:r>
            <a:endParaRPr lang="en-US" dirty="0"/>
          </a:p>
          <a:p>
            <a:r>
              <a:rPr lang="en-US" dirty="0">
                <a:hlinkClick r:id="rId6"/>
              </a:rPr>
              <a:t>http://math.mit.edu/~sheffield/600/Lecture30.pdf</a:t>
            </a:r>
            <a:endParaRPr lang="en-US" dirty="0"/>
          </a:p>
          <a:p>
            <a:r>
              <a:rPr lang="en-US" dirty="0">
                <a:hlinkClick r:id="rId7"/>
              </a:rPr>
              <a:t>https://math.stackexchange.com/questions/2024255/what-is-the-difference-between-the-weak-and-strong-law-of-large-numbers/3673386#3673386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7768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99</TotalTime>
  <Words>645</Words>
  <Application>Microsoft Office PowerPoint</Application>
  <PresentationFormat>Widescreen</PresentationFormat>
  <Paragraphs>52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Cambria Math</vt:lpstr>
      <vt:lpstr>Century Gothic</vt:lpstr>
      <vt:lpstr>Wingdings 3</vt:lpstr>
      <vt:lpstr>Ion</vt:lpstr>
      <vt:lpstr>Law of Large Numbers</vt:lpstr>
      <vt:lpstr>Definitions</vt:lpstr>
      <vt:lpstr>Almost Surely</vt:lpstr>
      <vt:lpstr>Almost Surely cont.</vt:lpstr>
      <vt:lpstr>Strong vs. Weak</vt:lpstr>
      <vt:lpstr>Strong vs. Weak cont.</vt:lpstr>
      <vt:lpstr>Strong vs. Weak cont.</vt:lpstr>
      <vt:lpstr>Strong vs. Weak</vt:lpstr>
      <vt:lpstr>Reference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Law of Large Numbers</dc:title>
  <dc:creator>Mohammad Doosti Lakhani</dc:creator>
  <cp:lastModifiedBy>Mohammad Doosti Lakhani</cp:lastModifiedBy>
  <cp:revision>13</cp:revision>
  <dcterms:created xsi:type="dcterms:W3CDTF">2020-05-07T08:17:49Z</dcterms:created>
  <dcterms:modified xsi:type="dcterms:W3CDTF">2020-05-18T17:58:27Z</dcterms:modified>
</cp:coreProperties>
</file>