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9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61A"/>
    <a:srgbClr val="18883F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8B433-35F2-4E90-AB7C-E0D51B406BA1}" v="2" dt="2024-09-04T11:49:11.177"/>
    <p1510:client id="{1E39ACA3-B650-427C-9CDA-E156EA80F643}" v="6" dt="2024-09-05T18:02:26.544"/>
    <p1510:client id="{329B19D7-B6AD-4784-B873-1DC16EA92123}" v="44" dt="2024-09-05T13:31:26.132"/>
    <p1510:client id="{71AF7297-579A-4745-B20D-56E8F5DA5F8F}" v="66" dt="2024-09-05T13:35:52.745"/>
    <p1510:client id="{7CC1FF83-C4A9-4B6E-841C-920A1629DDB4}" v="14" dt="2024-09-05T13:33:04.331"/>
    <p1510:client id="{98C0ACDB-4B87-4E4F-90F2-D16D32EA45AB}" v="108" dt="2024-09-05T19:05:52.195"/>
    <p1510:client id="{99069D9A-A4DB-4A7C-A42B-8B27C60FDE8D}" v="44" dt="2024-09-06T03:17:04.448"/>
    <p1510:client id="{AE0B1CAD-4955-4E11-A0AE-32438E9F14B7}" v="613" dt="2024-09-05T08:14:08.905"/>
    <p1510:client id="{BFF44FF8-3FD5-48EA-9F41-DF854166EC14}" v="2" dt="2024-09-05T10:57:01.367"/>
    <p1510:client id="{CADEE33E-BF88-4AB0-9AFE-7B0E65852FA0}" v="6" dt="2024-09-06T03:37:58.377"/>
    <p1510:client id="{D66DD45C-1A57-4098-9F52-84B51EBC0BFE}" v="79" dt="2024-09-05T06:32:32.707"/>
    <p1510:client id="{F52ADEED-FCE0-43C8-8444-9E09495E3939}" v="48" dt="2024-09-05T06:19:37.246"/>
    <p1510:client id="{F5978C45-1E3D-4488-B4D3-BD15686AE82D}" v="1" dt="2024-09-04T11:44:04.650"/>
    <p1510:client id="{F812CAC1-E4AE-4B9C-B258-BEADBC748D37}" v="100" dt="2024-09-05T13:28:06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80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0CB25-037D-4650-B673-A4C1D3C89623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3018CF-1DAB-4D92-B2E0-0CED0BFC2B5F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7AC781-8C82-4CAB-BD0B-AF16C040F95A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E8967B-69E9-4F9D-8A18-BDB62E8A13C2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50AC66-2377-4BE9-A90C-F9C9A000C33A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FFC035-3680-41D7-953E-ABFE3CE5C9B0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B0A2BD-2330-42D8-8DC5-8AF5053FA5D6}" type="datetime1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586058-6342-46F3-BB23-B9F5CEBB64CB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56DA8-7683-415F-AA02-7A34C75FF127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F3558F-EC54-40B0-8C9D-82DC5E235891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36AB61-C090-438F-926E-1CC13D7C4180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C493D768-34C4-48F6-A242-DA129174637D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jrpr.com/uploads/V5ISSUE5/IJRPR27557.pdf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ui.adsabs.harvard.edu/abs/2023arXiv230210280M/abstra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html/2202.06095v3" TargetMode="External"/><Relationship Id="rId5" Type="http://schemas.openxmlformats.org/officeDocument/2006/relationships/hyperlink" Target="https://cell.missouri.edu/api/media/Deepfake_Video_Detection_Based_on_Spatial_Spectral_and_Temporal.pdf" TargetMode="External"/><Relationship Id="rId4" Type="http://schemas.openxmlformats.org/officeDocument/2006/relationships/hyperlink" Target="https://www.linkedin.com/pulse/deepfake-technology-risks-benefits-detection-methods-sahota-%E8%90%A8%E5%86%A0%E5%86%9B-/" TargetMode="External"/><Relationship Id="rId9" Type="http://schemas.openxmlformats.org/officeDocument/2006/relationships/hyperlink" Target="https://colah.github.io/posts/2015-08-Understanding-LST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965816" y="1549693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970350"/>
            <a:ext cx="9143999" cy="5425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/>
          </a:p>
          <a:p>
            <a:pPr marL="342900" indent="-342900" algn="just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en-US" sz="2400" b="1">
                <a:solidFill>
                  <a:srgbClr val="EB861A"/>
                </a:solidFill>
                <a:latin typeface="Arial"/>
                <a:ea typeface="ＭＳ Ｐゴシック"/>
                <a:cs typeface="Arial"/>
              </a:rPr>
              <a:t>Problem Statement ID</a:t>
            </a:r>
            <a:r>
              <a:rPr lang="en-US" sz="2400" b="1">
                <a:latin typeface="Arial"/>
                <a:ea typeface="ＭＳ Ｐゴシック"/>
                <a:cs typeface="Arial"/>
              </a:rPr>
              <a:t> – 1683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en-US" sz="2400" b="1">
                <a:solidFill>
                  <a:srgbClr val="EB861A"/>
                </a:solidFill>
                <a:latin typeface="Arial"/>
                <a:ea typeface="ＭＳ Ｐゴシック"/>
                <a:cs typeface="Arial"/>
              </a:rPr>
              <a:t>Problem Statement Title</a:t>
            </a:r>
            <a:r>
              <a:rPr lang="en-US" sz="2400" b="1">
                <a:latin typeface="Arial"/>
                <a:ea typeface="ＭＳ Ｐゴシック"/>
                <a:cs typeface="Arial"/>
              </a:rPr>
              <a:t> – Development of AI/ML based solution for detection of face swap based deep fake videos </a:t>
            </a:r>
          </a:p>
          <a:p>
            <a:pPr marL="342900" indent="-342900" algn="just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en-US" sz="2400" b="1">
                <a:solidFill>
                  <a:srgbClr val="EB861A"/>
                </a:solidFill>
                <a:latin typeface="Arial"/>
                <a:ea typeface="ＭＳ Ｐゴシック"/>
                <a:cs typeface="Arial"/>
              </a:rPr>
              <a:t>Theme</a:t>
            </a:r>
            <a:r>
              <a:rPr lang="en-US" sz="2400" b="1">
                <a:latin typeface="Arial"/>
                <a:ea typeface="ＭＳ Ｐゴシック"/>
                <a:cs typeface="Arial"/>
              </a:rPr>
              <a:t>- Miscellaneous</a:t>
            </a:r>
          </a:p>
          <a:p>
            <a:pPr marL="342900" indent="-342900" algn="just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en-US" sz="2400" b="1">
                <a:solidFill>
                  <a:srgbClr val="18883F"/>
                </a:solidFill>
                <a:latin typeface="Arial"/>
                <a:ea typeface="ＭＳ Ｐゴシック"/>
                <a:cs typeface="Arial"/>
              </a:rPr>
              <a:t>PS Category </a:t>
            </a:r>
            <a:r>
              <a:rPr lang="en-US" sz="2400" b="1">
                <a:latin typeface="Arial"/>
                <a:ea typeface="ＭＳ Ｐゴシック"/>
                <a:cs typeface="Arial"/>
              </a:rPr>
              <a:t>– Software</a:t>
            </a:r>
          </a:p>
          <a:p>
            <a:pPr marL="342900" indent="-342900" algn="just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en-US" sz="2400" b="1">
                <a:solidFill>
                  <a:srgbClr val="18883F"/>
                </a:solidFill>
                <a:latin typeface="Arial"/>
                <a:ea typeface="ＭＳ Ｐゴシック"/>
                <a:cs typeface="Arial"/>
              </a:rPr>
              <a:t>Team ID</a:t>
            </a:r>
            <a:r>
              <a:rPr lang="en-US" sz="2400" b="1">
                <a:latin typeface="Arial"/>
                <a:ea typeface="ＭＳ Ｐゴシック"/>
                <a:cs typeface="Arial"/>
              </a:rPr>
              <a:t> –</a:t>
            </a:r>
          </a:p>
          <a:p>
            <a:pPr marL="342900" indent="-342900" algn="just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en-US" sz="2400" b="1">
                <a:solidFill>
                  <a:srgbClr val="18883F"/>
                </a:solidFill>
                <a:latin typeface="Arial"/>
                <a:ea typeface="ＭＳ Ｐゴシック"/>
                <a:cs typeface="Arial"/>
              </a:rPr>
              <a:t>Team Name</a:t>
            </a:r>
            <a:r>
              <a:rPr lang="en-US" sz="2400" b="1">
                <a:latin typeface="Arial"/>
                <a:ea typeface="ＭＳ Ｐゴシック"/>
                <a:cs typeface="Arial"/>
              </a:rPr>
              <a:t> – </a:t>
            </a:r>
            <a:r>
              <a:rPr lang="en-US" sz="2400" b="1" err="1">
                <a:latin typeface="Arial"/>
                <a:ea typeface="ＭＳ Ｐゴシック"/>
                <a:cs typeface="Arial"/>
              </a:rPr>
              <a:t>TechTonic</a:t>
            </a:r>
            <a:endParaRPr lang="en-IN" sz="2400" b="1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0086" y="740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1"/>
            <a:ext cx="10972800" cy="363794"/>
          </a:xfrm>
        </p:spPr>
        <p:txBody>
          <a:bodyPr/>
          <a:lstStyle/>
          <a:p>
            <a:pPr eaLnBrk="1" hangingPunct="1"/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>
                <a:latin typeface="Times New Roman"/>
                <a:ea typeface="ＭＳ Ｐゴシック"/>
                <a:cs typeface="Times New Roman"/>
              </a:rPr>
              <a:t>IDEA </a:t>
            </a:r>
            <a:endParaRPr lang="en-US" sz="3600" b="1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76982" y="1255345"/>
            <a:ext cx="6129917" cy="532453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700" b="1" u="sng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IDEA / SOLUTION :</a:t>
            </a:r>
          </a:p>
          <a:p>
            <a:r>
              <a:rPr lang="en-US" sz="1700">
                <a:latin typeface="Calibri"/>
                <a:ea typeface="ＭＳ Ｐゴシック"/>
                <a:cs typeface="Calibri"/>
              </a:rPr>
              <a:t>Our solution is a web app using AI/ML algorithms to detect face-swaps in videos. Users upload a video, which is processed by a deep learning model to identify deep fakes.</a:t>
            </a:r>
          </a:p>
          <a:p>
            <a:endParaRPr lang="en-US" sz="1700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>
                <a:latin typeface="Calibri"/>
                <a:ea typeface="ＭＳ Ｐゴシック"/>
                <a:cs typeface="Calibri"/>
              </a:rPr>
              <a:t>1. Facial Inconsistencies Detection: </a:t>
            </a:r>
            <a:r>
              <a:rPr lang="en-US" sz="1700">
                <a:latin typeface="Calibri"/>
                <a:ea typeface="ＭＳ Ｐゴシック"/>
                <a:cs typeface="Calibri"/>
              </a:rPr>
              <a:t>Utilize CNNs to identify    facial inconsistencies and unnatural transitions in videos.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700" b="1">
                <a:latin typeface="Calibri"/>
                <a:ea typeface="ＭＳ Ｐゴシック"/>
                <a:cs typeface="Calibri"/>
              </a:rPr>
              <a:t>2. Temporal Analysis: </a:t>
            </a:r>
            <a:r>
              <a:rPr lang="en-US" sz="1700">
                <a:latin typeface="Calibri"/>
                <a:ea typeface="ＭＳ Ｐゴシック"/>
                <a:cs typeface="Calibri"/>
              </a:rPr>
              <a:t>Employ RNNs/LSTMs to analyze flagged sequences for anomalies over time.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70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700" b="1">
                <a:latin typeface="Calibri"/>
                <a:ea typeface="ＭＳ Ｐゴシック"/>
                <a:cs typeface="Calibri"/>
              </a:rPr>
              <a:t>3. Pose and Texture Verification: </a:t>
            </a:r>
            <a:r>
              <a:rPr lang="en-US" sz="1700">
                <a:latin typeface="Calibri"/>
                <a:ea typeface="ＭＳ Ｐゴシック"/>
                <a:cs typeface="Calibri"/>
              </a:rPr>
              <a:t>Apply Capsule Networks to detect discrepancies in facial pose and texture.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70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700" b="1">
                <a:latin typeface="Calibri"/>
                <a:ea typeface="ＭＳ Ｐゴシック"/>
                <a:cs typeface="Calibri"/>
              </a:rPr>
              <a:t>4. Enhanced Detection:</a:t>
            </a:r>
            <a:r>
              <a:rPr lang="en-US" sz="1700">
                <a:latin typeface="Calibri"/>
                <a:ea typeface="ＭＳ Ｐゴシック"/>
                <a:cs typeface="Calibri"/>
              </a:rPr>
              <a:t> Apply adversarial training with GANs to improve the model’s ability to detect deep fakes.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70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700" b="1">
                <a:latin typeface="Calibri"/>
                <a:ea typeface="ＭＳ Ｐゴシック"/>
                <a:cs typeface="Calibri"/>
              </a:rPr>
              <a:t>5. Comprehensive Analysis:</a:t>
            </a:r>
            <a:r>
              <a:rPr lang="en-US" sz="1700">
                <a:latin typeface="Calibri"/>
                <a:ea typeface="ＭＳ Ｐゴシック"/>
                <a:cs typeface="Calibri"/>
              </a:rPr>
              <a:t> Integrate audio-visual analysis and hybrid models for robust detection that cross-verifies audio and visual data.</a:t>
            </a:r>
            <a:endParaRPr lang="en-US" sz="1700" u="sng">
              <a:solidFill>
                <a:schemeClr val="tx2"/>
              </a:solidFill>
              <a:latin typeface="Calibri"/>
              <a:ea typeface="ＭＳ Ｐゴシック"/>
              <a:cs typeface="Calibri"/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2427" y="123554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6BC6E-D78D-E86B-FAA0-C9E5A3AA45B4}"/>
              </a:ext>
            </a:extLst>
          </p:cNvPr>
          <p:cNvSpPr txBox="1"/>
          <p:nvPr/>
        </p:nvSpPr>
        <p:spPr>
          <a:xfrm>
            <a:off x="6459418" y="1259031"/>
            <a:ext cx="5539702" cy="273151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50" b="1" u="sng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Unique Value Propositions (UVP)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>
                <a:latin typeface="Calibri"/>
                <a:ea typeface="Calibri"/>
                <a:cs typeface="Calibri"/>
              </a:rPr>
              <a:t>Hybrid Detection:</a:t>
            </a:r>
            <a:r>
              <a:rPr lang="en-US" sz="1700">
                <a:latin typeface="Calibri"/>
                <a:ea typeface="Calibri"/>
                <a:cs typeface="Calibri"/>
              </a:rPr>
              <a:t> Combining CNNs, RNNs, Capsule Networks, and GANs for unmatched accuracy and adaptability to new deep fake methods.</a:t>
            </a:r>
            <a:endParaRPr lang="en-US" sz="1700" b="1">
              <a:latin typeface="ＭＳ Ｐゴシック"/>
              <a:ea typeface="ＭＳ Ｐゴシック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>
                <a:latin typeface="Calibri"/>
                <a:ea typeface="Calibri"/>
                <a:cs typeface="Calibri"/>
              </a:rPr>
              <a:t>User Accessibility: </a:t>
            </a:r>
            <a:r>
              <a:rPr lang="en-US" sz="1700">
                <a:latin typeface="Calibri"/>
                <a:ea typeface="Calibri"/>
                <a:cs typeface="Calibri"/>
              </a:rPr>
              <a:t>Delivered as a web app, our solution ensures seamless access without the need for specialized hardware, providing a convenient and efficient platform for deep fake detection.</a:t>
            </a:r>
            <a:endParaRPr lang="en-US" sz="1700"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>
                <a:latin typeface="Calibri"/>
                <a:ea typeface="Calibri"/>
                <a:cs typeface="Calibri"/>
              </a:rPr>
              <a:t>Blockchain Integration:</a:t>
            </a:r>
            <a:r>
              <a:rPr lang="en-US" sz="1700">
                <a:latin typeface="Calibri"/>
                <a:ea typeface="Calibri"/>
                <a:cs typeface="Calibri"/>
              </a:rPr>
              <a:t> Feature to ensure the reliability of original content, providing an immutable trail.</a:t>
            </a:r>
            <a:endParaRPr lang="en-US" sz="1700">
              <a:cs typeface="Calibri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559E18A3-3C6E-C6F0-73F8-2C40270F92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9540" y="123554"/>
            <a:ext cx="183332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err="1">
                <a:solidFill>
                  <a:prstClr val="black"/>
                </a:solidFill>
                <a:latin typeface="Calibri"/>
              </a:rPr>
              <a:t>TechTonic</a:t>
            </a:r>
            <a:endParaRPr kumimoji="0" lang="en-I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10A19-6104-9C96-7E58-C3EFE3EDE538}"/>
              </a:ext>
            </a:extLst>
          </p:cNvPr>
          <p:cNvSpPr txBox="1"/>
          <p:nvPr/>
        </p:nvSpPr>
        <p:spPr>
          <a:xfrm>
            <a:off x="6459418" y="4113990"/>
            <a:ext cx="5499062" cy="246990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50" b="1" u="sng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Potential Modifications: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>
                <a:latin typeface="Calibri"/>
                <a:ea typeface="Calibri"/>
                <a:cs typeface="Calibri"/>
              </a:rPr>
              <a:t>Redundant Eye Movement Detection: </a:t>
            </a:r>
            <a:r>
              <a:rPr lang="en-US" sz="1700">
                <a:latin typeface="Calibri"/>
                <a:ea typeface="Calibri"/>
                <a:cs typeface="Calibri"/>
              </a:rPr>
              <a:t>Detects subtle eye movement irregularities missed by traditional methods, improving deep fake detection accuracy.</a:t>
            </a:r>
            <a:endParaRPr lang="en-US" sz="1700" b="1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>
                <a:latin typeface="Calibri"/>
                <a:ea typeface="Calibri"/>
                <a:cs typeface="Calibri"/>
              </a:rPr>
              <a:t>Integration with Social Media and Video Conferencing:</a:t>
            </a:r>
            <a:r>
              <a:rPr lang="en-US" sz="1700">
                <a:latin typeface="Calibri"/>
                <a:ea typeface="Calibri"/>
                <a:cs typeface="Calibri"/>
              </a:rPr>
              <a:t>  The solution can be integrated with social media and video conferencing platforms to enable real-time detection and automatic flagging of deep fakes, preventing the spread of manipulated content.</a:t>
            </a:r>
            <a:endParaRPr lang="en-US" sz="1700" b="1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 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3135" y="81375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9127" y="128386"/>
            <a:ext cx="183332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err="1">
                <a:solidFill>
                  <a:prstClr val="black"/>
                </a:solidFill>
                <a:latin typeface="Calibri"/>
              </a:rPr>
              <a:t>TechTonic</a:t>
            </a:r>
            <a:endParaRPr kumimoji="0" lang="en-I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69E3E-E1EE-5010-4479-E2DF5037F7A8}"/>
              </a:ext>
            </a:extLst>
          </p:cNvPr>
          <p:cNvSpPr txBox="1"/>
          <p:nvPr/>
        </p:nvSpPr>
        <p:spPr>
          <a:xfrm>
            <a:off x="78658" y="1095375"/>
            <a:ext cx="456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PROCESS FLOW ARCHITECTURE : 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2E83AB-9534-3A5A-C73E-D7237E8AE066}"/>
              </a:ext>
            </a:extLst>
          </p:cNvPr>
          <p:cNvGrpSpPr/>
          <p:nvPr/>
        </p:nvGrpSpPr>
        <p:grpSpPr>
          <a:xfrm>
            <a:off x="7689674" y="1512214"/>
            <a:ext cx="4318205" cy="5226221"/>
            <a:chOff x="7543997" y="1035964"/>
            <a:chExt cx="4478200" cy="5649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155983-782D-73A3-0057-846A41F0CD11}"/>
                </a:ext>
              </a:extLst>
            </p:cNvPr>
            <p:cNvSpPr txBox="1"/>
            <p:nvPr/>
          </p:nvSpPr>
          <p:spPr>
            <a:xfrm>
              <a:off x="7580671" y="1035964"/>
              <a:ext cx="4441526" cy="564955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608D1A-53D3-3C9C-AB46-A5EA064B188A}"/>
                </a:ext>
              </a:extLst>
            </p:cNvPr>
            <p:cNvSpPr txBox="1"/>
            <p:nvPr/>
          </p:nvSpPr>
          <p:spPr>
            <a:xfrm>
              <a:off x="7543997" y="1095375"/>
              <a:ext cx="447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TECHNOLOGIES USED : </a:t>
              </a:r>
            </a:p>
            <a:p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3AB4D70-7521-5B64-F101-50A4BF15D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6041" y="5350664"/>
              <a:ext cx="1008140" cy="10081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070F4E6-EEF0-0C47-6330-62BD7D32F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0290" y="2844405"/>
              <a:ext cx="498430" cy="70334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38B641D-8FA1-4232-C35A-86EC6DC0A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3277" y="5748850"/>
              <a:ext cx="1616107" cy="43195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F044FE-4EC0-80E4-B22F-169EE3BC4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62225" y="1977439"/>
              <a:ext cx="605172" cy="60517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1C5AD1-3AEE-B03C-85FF-17BC98EF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36777" y="1551648"/>
              <a:ext cx="431293" cy="43129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0DBC93-B45E-BF60-B608-03253F34A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51928" y="4974590"/>
              <a:ext cx="1301771" cy="37773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A81B19B-21A1-C3E7-CE27-462E34C95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3931" y="2397279"/>
              <a:ext cx="1305810" cy="36648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25C092E-2335-427D-6318-EF6308F2A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66468" y="4516325"/>
              <a:ext cx="737555" cy="90885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D365727-2291-8248-1655-9EAC0BBB3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577289" y="3994678"/>
              <a:ext cx="1143695" cy="80958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51B9AB2-5BCC-2A09-8880-D4DEBEB0A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543128" y="3463326"/>
              <a:ext cx="936685" cy="93668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088AF47-2CF4-C30E-E582-C78F7B94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14456" y="2683914"/>
              <a:ext cx="1305810" cy="58761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FED095-4D87-65B4-9505-95CF9F674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053574" y="1901860"/>
              <a:ext cx="1365617" cy="768159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9AD66E4-0EE7-28E7-1B83-44C8BB7A6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675360" y="2977774"/>
              <a:ext cx="1050783" cy="67357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7D42777-4F84-8661-B53D-9F61CF291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862493" y="3786972"/>
              <a:ext cx="1004605" cy="67358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E034DF0-6236-7BB8-C378-C71BF6737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889891" y="4600263"/>
              <a:ext cx="935650" cy="73966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09B0E7C-6F7B-B19D-6C8E-2DD5E7BAA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808644" y="3191760"/>
              <a:ext cx="1067034" cy="933655"/>
            </a:xfrm>
            <a:prstGeom prst="rect">
              <a:avLst/>
            </a:prstGeom>
          </p:spPr>
        </p:pic>
        <p:pic>
          <p:nvPicPr>
            <p:cNvPr id="4" name="Picture 3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75C4BC40-326B-A746-A257-5FF68AB88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532912" y="1276230"/>
              <a:ext cx="2391835" cy="120219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1595CF3-ED36-84BF-7E5D-6C46AD060AF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303" y="1454866"/>
            <a:ext cx="7610451" cy="534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5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11278" y="-59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67749" y="1191082"/>
            <a:ext cx="5298033" cy="538609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u="sng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FEASIBILITY OF THE PROJECT :</a:t>
            </a:r>
            <a:endParaRPr lang="en-US" sz="2000">
              <a:solidFill>
                <a:schemeClr val="tx2"/>
              </a:solidFill>
              <a:cs typeface="Calibri"/>
            </a:endParaRPr>
          </a:p>
          <a:p>
            <a:endParaRPr lang="en-US" b="1" u="sng">
              <a:solidFill>
                <a:schemeClr val="tx2"/>
              </a:solidFill>
              <a:latin typeface="Arial"/>
              <a:ea typeface="ＭＳ Ｐゴシック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Technical Feasibility: </a:t>
            </a:r>
            <a:r>
              <a:rPr lang="en-US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Leverages existing AI (CNNs, RNNs, GANs) and cloud services. </a:t>
            </a:r>
            <a:endParaRPr lang="en-US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Operational Feasibility: </a:t>
            </a:r>
            <a:r>
              <a:rPr lang="en-US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Easy integration and deployment on various platforms. User-friendly interface ensures wide accessibility.</a:t>
            </a:r>
            <a:endParaRPr lang="en-US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Financial Feasibility: </a:t>
            </a:r>
            <a:r>
              <a:rPr lang="en-US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Cost-effective using cloud resources and existing models. Potential for funding through grants and partnerships.</a:t>
            </a:r>
            <a:endParaRPr lang="en-US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Business Feasibility: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 rising demand across industries, the scalable web app offers strong revenue potential through subscriptions, licensing, and API access, while its cloud-based design keeps operational costs low for profitable, widespread adoption.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277" y="81375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6BBB56F4-FC36-BED6-EBCD-20FF59AF0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658" y="1191868"/>
            <a:ext cx="6023029" cy="560153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700" b="1" u="sng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POTENTIAL CHALLENGES:</a:t>
            </a:r>
          </a:p>
          <a:p>
            <a:endParaRPr lang="en-US" sz="1700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Challenge: </a:t>
            </a:r>
            <a: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High computational costs during model training and inference.    </a:t>
            </a:r>
            <a:endParaRPr lang="en-US" altLang="en-US" i="0" u="none" strike="noStrike" cap="none" normalizeH="0" baseline="0">
              <a:ln>
                <a:noFill/>
              </a:ln>
              <a:effectLst/>
              <a:latin typeface="+mn-lt"/>
              <a:ea typeface="ＭＳ Ｐゴシック"/>
              <a:cs typeface="Calibr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Risk: </a:t>
            </a:r>
            <a: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May slow down real-time detection.</a:t>
            </a:r>
            <a:endParaRPr lang="en-US" altLang="en-US" i="0" u="none" strike="noStrike" cap="none" normalizeH="0" baseline="0">
              <a:ln>
                <a:noFill/>
              </a:ln>
              <a:effectLst/>
              <a:latin typeface="+mn-lt"/>
              <a:ea typeface="ＭＳ Ｐゴシック"/>
              <a:cs typeface="Calibr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Mitigation:</a:t>
            </a:r>
            <a: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 Use pre-trained models and optimize for speed and accuracy.</a:t>
            </a:r>
            <a:endParaRPr lang="en-US" altLang="en-US" i="0" u="none" strike="noStrike" cap="none" normalizeH="0" baseline="0">
              <a:ln>
                <a:noFill/>
              </a:ln>
              <a:effectLst/>
              <a:latin typeface="+mn-lt"/>
              <a:ea typeface="ＭＳ Ｐゴシック"/>
              <a:cs typeface="Calibri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altLang="en-US">
              <a:latin typeface="+mn-lt"/>
              <a:ea typeface="ＭＳ Ｐゴシック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Challenge:</a:t>
            </a:r>
            <a: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 Ensuring model robustness against evolving deep fake techniques.    </a:t>
            </a:r>
            <a:endParaRPr lang="en-US" altLang="en-US" i="0" u="none" strike="noStrike" cap="none" normalizeH="0" baseline="0">
              <a:ln>
                <a:noFill/>
              </a:ln>
              <a:effectLst/>
              <a:latin typeface="+mn-lt"/>
              <a:ea typeface="ＭＳ Ｐゴシック"/>
              <a:cs typeface="Calibr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Risk: </a:t>
            </a:r>
            <a: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New deep fake methods could bypass detection.    </a:t>
            </a:r>
            <a:endParaRPr lang="en-US" altLang="en-US" i="0" u="none" strike="noStrike" cap="none" normalizeH="0" baseline="0">
              <a:ln>
                <a:noFill/>
              </a:ln>
              <a:effectLst/>
              <a:latin typeface="+mn-lt"/>
              <a:ea typeface="ＭＳ Ｐゴシック"/>
              <a:cs typeface="Calibr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Mitigation:</a:t>
            </a:r>
            <a: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 Continuous model retraining with updated datasets. </a:t>
            </a:r>
            <a:endParaRPr lang="en-US" altLang="en-US" i="0" u="none" strike="noStrike" cap="none" normalizeH="0" baseline="0">
              <a:ln>
                <a:noFill/>
              </a:ln>
              <a:effectLst/>
              <a:latin typeface="+mn-lt"/>
              <a:ea typeface="ＭＳ Ｐゴシック"/>
              <a:cs typeface="Calibr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i="0" u="none" strike="noStrike" cap="none" normalizeH="0" baseline="0">
              <a:ln>
                <a:noFill/>
              </a:ln>
              <a:effectLst/>
              <a:latin typeface="+mn-lt"/>
              <a:cs typeface="Calibr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Challenge:</a:t>
            </a:r>
            <a: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 Limited availability of diverse and high-quality training data.  </a:t>
            </a:r>
            <a:endParaRPr lang="en-US" altLang="en-US" i="0" u="none" strike="noStrike" cap="none" normalizeH="0" baseline="0">
              <a:ln>
                <a:noFill/>
              </a:ln>
              <a:effectLst/>
              <a:latin typeface="+mn-lt"/>
              <a:ea typeface="ＭＳ Ｐゴシック"/>
              <a:cs typeface="Calibr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Risk:</a:t>
            </a:r>
            <a: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 Inadequate data can reduce model effectiveness and accuracy.  </a:t>
            </a:r>
            <a:endParaRPr lang="en-US" altLang="en-US" i="0" u="none" strike="noStrike" cap="none" normalizeH="0" baseline="0">
              <a:ln>
                <a:noFill/>
              </a:ln>
              <a:effectLst/>
              <a:latin typeface="+mn-lt"/>
              <a:ea typeface="ＭＳ Ｐゴシック"/>
              <a:cs typeface="Calibr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Mitigation: </a:t>
            </a:r>
            <a: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+mn-lt"/>
                <a:ea typeface="ＭＳ Ｐゴシック"/>
              </a:rPr>
              <a:t>Augment datasets with synthetic data and leverage transfer learning techniques.</a:t>
            </a:r>
            <a:endParaRPr lang="en-US" altLang="en-US" i="0" u="none" strike="noStrike" cap="none" normalizeH="0" baseline="0">
              <a:ln>
                <a:noFill/>
              </a:ln>
              <a:effectLst/>
              <a:latin typeface="+mn-lt"/>
              <a:ea typeface="ＭＳ Ｐゴシック"/>
              <a:cs typeface="Calibri"/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8A9DD57-4C3A-D012-0AC4-D77F93BEC8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7148" y="167240"/>
            <a:ext cx="183332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err="1">
                <a:solidFill>
                  <a:prstClr val="black"/>
                </a:solidFill>
                <a:latin typeface="Calibri"/>
              </a:rPr>
              <a:t>TechTonic</a:t>
            </a:r>
            <a:endParaRPr kumimoji="0" lang="en-I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3136" y="81375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5FB93248-BFAF-6CE7-E8E9-C67BBE95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61" y="1231085"/>
            <a:ext cx="5837151" cy="553997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u="sng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POTENTIAL IMPACT ON THE TARGET AUDIENCE:</a:t>
            </a:r>
          </a:p>
          <a:p>
            <a:endParaRPr lang="en-US" sz="1600" b="1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>
                <a:latin typeface="Calibri"/>
                <a:ea typeface="ＭＳ Ｐゴシック"/>
                <a:cs typeface="Calibri"/>
              </a:rPr>
              <a:t> </a:t>
            </a:r>
            <a:r>
              <a:rPr lang="en-US" sz="2000" b="1">
                <a:latin typeface="+mn-lt"/>
                <a:ea typeface="ＭＳ Ｐゴシック"/>
              </a:rPr>
              <a:t>Security Agencies: </a:t>
            </a:r>
            <a:r>
              <a:rPr lang="en-US" sz="2000">
                <a:latin typeface="+mn-lt"/>
                <a:ea typeface="ＭＳ Ｐゴシック"/>
              </a:rPr>
              <a:t>Provides a critical tool for identifying manipulated content that could affect national security.  </a:t>
            </a:r>
            <a:endParaRPr lang="en-US" sz="2000">
              <a:latin typeface="+mn-lt"/>
              <a:ea typeface="ＭＳ Ｐゴシック"/>
              <a:cs typeface="Calibri"/>
            </a:endParaRPr>
          </a:p>
          <a:p>
            <a:endParaRPr lang="en-US" sz="2000" b="1">
              <a:latin typeface="+mn-lt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>
                <a:latin typeface="+mn-lt"/>
                <a:ea typeface="ＭＳ Ｐゴシック"/>
              </a:rPr>
              <a:t> Media Companies: </a:t>
            </a:r>
            <a:r>
              <a:rPr lang="en-US" sz="2000">
                <a:latin typeface="+mn-lt"/>
                <a:ea typeface="ＭＳ Ｐゴシック"/>
              </a:rPr>
              <a:t>Helps in validating the authenticity of content before broadcasting, reducing the spread of misinformation.  </a:t>
            </a:r>
            <a:endParaRPr lang="en-US" sz="2000">
              <a:latin typeface="+mn-lt"/>
              <a:ea typeface="ＭＳ Ｐゴシック"/>
              <a:cs typeface="Calibri"/>
            </a:endParaRPr>
          </a:p>
          <a:p>
            <a:endParaRPr lang="en-US" sz="2000" b="1">
              <a:latin typeface="+mn-lt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>
                <a:latin typeface="+mn-lt"/>
                <a:ea typeface="ＭＳ Ｐゴシック"/>
              </a:rPr>
              <a:t> General Public: </a:t>
            </a:r>
            <a:r>
              <a:rPr lang="en-US" sz="2000">
                <a:latin typeface="+mn-lt"/>
                <a:ea typeface="ＭＳ Ｐゴシック"/>
              </a:rPr>
              <a:t>Empowers individuals to verify the authenticity of online videos, increasing awareness and reducing susceptibility to deep fake</a:t>
            </a:r>
            <a:r>
              <a:rPr lang="en-US">
                <a:latin typeface="+mn-lt"/>
                <a:ea typeface="ＭＳ Ｐゴシック"/>
              </a:rPr>
              <a:t>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>
              <a:latin typeface="+mn-lt"/>
              <a:ea typeface="ＭＳ Ｐゴシック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>
                <a:latin typeface="+mn-lt"/>
                <a:ea typeface="Calibri"/>
                <a:cs typeface="Calibri"/>
              </a:rPr>
              <a:t>Content Creators: </a:t>
            </a:r>
            <a:r>
              <a:rPr lang="en-US" sz="2000">
                <a:latin typeface="+mn-lt"/>
                <a:ea typeface="Calibri"/>
                <a:cs typeface="Calibri"/>
              </a:rPr>
              <a:t>Protects creators from unauthorized use of their likeness or content, ensuring their intellectual property is safeguarded.</a:t>
            </a:r>
            <a:endParaRPr lang="en-US" sz="2000">
              <a:latin typeface="+mn-lt"/>
              <a:ea typeface="ＭＳ Ｐゴシック"/>
              <a:cs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4C09AF67-20A9-EA44-C5E6-4C27E1B6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1469" y="1231160"/>
            <a:ext cx="5640331" cy="5570756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u="sng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BENEFITS OF THE SOLUTION:</a:t>
            </a:r>
          </a:p>
          <a:p>
            <a:endParaRPr lang="en-US" sz="1600" b="1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>
                <a:latin typeface="Calibri"/>
                <a:ea typeface="ＭＳ Ｐゴシック"/>
                <a:cs typeface="Calibri"/>
              </a:rPr>
              <a:t>Social: </a:t>
            </a:r>
            <a:r>
              <a:rPr lang="en-US" sz="2000">
                <a:latin typeface="Calibri"/>
                <a:ea typeface="ＭＳ Ｐゴシック"/>
                <a:cs typeface="Calibri"/>
              </a:rPr>
              <a:t>Reduces the spread of misinformation and protects individuals from identity-based defamation.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>
                <a:latin typeface="Calibri"/>
                <a:ea typeface="ＭＳ Ｐゴシック"/>
                <a:cs typeface="Calibri"/>
              </a:rPr>
              <a:t>Economic: </a:t>
            </a:r>
            <a:r>
              <a:rPr lang="en-US" sz="2000">
                <a:latin typeface="Calibri"/>
                <a:ea typeface="ＭＳ Ｐゴシック"/>
                <a:cs typeface="Calibri"/>
              </a:rPr>
              <a:t>Saves costs associated with fraud prevention and content validation.</a:t>
            </a:r>
            <a:endParaRPr lang="en-US" sz="2000">
              <a:latin typeface="ＭＳ Ｐゴシック"/>
              <a:ea typeface="ＭＳ Ｐゴシック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>
              <a:latin typeface="ＭＳ Ｐゴシック"/>
              <a:ea typeface="ＭＳ Ｐゴシック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>
                <a:latin typeface="Calibri"/>
                <a:ea typeface="Calibri"/>
                <a:cs typeface="Calibri"/>
              </a:rPr>
              <a:t>Legal:</a:t>
            </a:r>
            <a:r>
              <a:rPr lang="en-US" sz="2000">
                <a:latin typeface="Calibri"/>
                <a:ea typeface="Calibri"/>
                <a:cs typeface="Calibri"/>
              </a:rPr>
              <a:t> Assists law enforcement agencies in identifying and mitigating crimes related to deep fakes, helping to maintain legal integrity and safeguard public figures.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>
                <a:latin typeface="Calibri"/>
                <a:ea typeface="ＭＳ Ｐゴシック"/>
                <a:cs typeface="Calibri"/>
              </a:rPr>
              <a:t>Environmental: </a:t>
            </a:r>
            <a:r>
              <a:rPr lang="en-US" sz="2000">
                <a:latin typeface="Calibri"/>
                <a:ea typeface="ＭＳ Ｐゴシック"/>
                <a:cs typeface="Calibri"/>
              </a:rPr>
              <a:t>As a digital tool, the app reduces the need for physical verification processes, cutting down on resource usage.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6" name="Oval 5" descr="Your startup LOGO">
            <a:extLst>
              <a:ext uri="{FF2B5EF4-FFF2-40B4-BE49-F238E27FC236}">
                <a16:creationId xmlns:a16="http://schemas.microsoft.com/office/drawing/2014/main" id="{A580E161-1730-5AE6-5A45-139ADA6AB5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967" y="120208"/>
            <a:ext cx="183332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err="1">
                <a:solidFill>
                  <a:prstClr val="black"/>
                </a:solidFill>
                <a:latin typeface="Calibri"/>
              </a:rPr>
              <a:t>TechTonic</a:t>
            </a:r>
            <a:endParaRPr kumimoji="0" lang="en-I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28479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214" y="285939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98ED8B2E-1C5D-6721-DC61-AD8E951AB8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841" y="425250"/>
            <a:ext cx="183332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err="1">
                <a:solidFill>
                  <a:prstClr val="black"/>
                </a:solidFill>
                <a:latin typeface="Calibri"/>
              </a:rPr>
              <a:t>TechTonic</a:t>
            </a:r>
            <a:endParaRPr kumimoji="0" lang="en-I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2DD76B87-FF2F-95A2-8B09-D306ED74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160" y="1849890"/>
            <a:ext cx="10332570" cy="440120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Wingdings"/>
              <a:buChar char="v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4"/>
              </a:rPr>
              <a:t>Deepfake Technology : Overview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Wingdings"/>
              <a:buChar char="v"/>
            </a:pP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Wingdings"/>
              <a:buChar char="v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5"/>
              </a:rPr>
              <a:t>Deepfake Video Detection Based on Spatial, Spectral, and Temporal Inconsistencies Using Multimodal Deep Learning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Wingdings"/>
              <a:buChar char="v"/>
            </a:pP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Wingdings"/>
              <a:buChar char="v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6"/>
              </a:rPr>
              <a:t>A Review of Deep Learning-based Approaches for Deepfake Content Detection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Wingdings"/>
              <a:buChar char="v"/>
            </a:pP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Wingdings"/>
              <a:buChar char="v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7"/>
              </a:rPr>
              <a:t>Utilizing CNN and SVM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Wingdings"/>
              <a:buChar char="v"/>
            </a:pP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Wingdings"/>
              <a:buChar char="v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8"/>
              </a:rPr>
              <a:t>Advancements in Deepfake Detection: A Deep Learning Perspective</a:t>
            </a:r>
          </a:p>
          <a:p>
            <a:pPr marL="342900" indent="-342900" algn="just">
              <a:buFont typeface="Wingdings"/>
              <a:buChar char="v"/>
            </a:pP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Wingdings"/>
              <a:buChar char="v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9"/>
              </a:rPr>
              <a:t>Understanding LSTM Networks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Wingdings"/>
              <a:buChar char="v"/>
            </a:pP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Wingdings"/>
              <a:buChar char="v"/>
            </a:pP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Widescreen</PresentationFormat>
  <Paragraphs>95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TradeGothic</vt:lpstr>
      <vt:lpstr>Arial</vt:lpstr>
      <vt:lpstr>Calibri</vt:lpstr>
      <vt:lpstr>Garamond</vt:lpstr>
      <vt:lpstr>Times New Roman</vt:lpstr>
      <vt:lpstr>Wingdings</vt:lpstr>
      <vt:lpstr>Office Theme</vt:lpstr>
      <vt:lpstr>SMART INDIA HACKATHON 2024</vt:lpstr>
      <vt:lpstr> IDEA </vt:lpstr>
      <vt:lpstr>TECHNICAL APPROACH 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Nikshay yadav</cp:lastModifiedBy>
  <cp:revision>2</cp:revision>
  <dcterms:created xsi:type="dcterms:W3CDTF">2013-12-12T18:46:50Z</dcterms:created>
  <dcterms:modified xsi:type="dcterms:W3CDTF">2024-12-11T10:05:49Z</dcterms:modified>
  <cp:category/>
</cp:coreProperties>
</file>